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theme/themeOverride2.xml" ContentType="application/vnd.openxmlformats-officedocument.themeOverr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3.xml" ContentType="application/vnd.openxmlformats-officedocument.themeOverride+xml"/>
  <Override PartName="/ppt/charts/chart39.xml" ContentType="application/vnd.openxmlformats-officedocument.drawingml.chart+xml"/>
  <Override PartName="/ppt/notesSlides/notesSlide1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5"/>
  </p:notesMasterIdLst>
  <p:handoutMasterIdLst>
    <p:handoutMasterId r:id="rId66"/>
  </p:handoutMasterIdLst>
  <p:sldIdLst>
    <p:sldId id="256" r:id="rId2"/>
    <p:sldId id="436" r:id="rId3"/>
    <p:sldId id="289" r:id="rId4"/>
    <p:sldId id="1686" r:id="rId5"/>
    <p:sldId id="1687" r:id="rId6"/>
    <p:sldId id="1790" r:id="rId7"/>
    <p:sldId id="518" r:id="rId8"/>
    <p:sldId id="1703" r:id="rId9"/>
    <p:sldId id="1729" r:id="rId10"/>
    <p:sldId id="638" r:id="rId11"/>
    <p:sldId id="582" r:id="rId12"/>
    <p:sldId id="1783" r:id="rId13"/>
    <p:sldId id="1029" r:id="rId14"/>
    <p:sldId id="1784" r:id="rId15"/>
    <p:sldId id="1706" r:id="rId16"/>
    <p:sldId id="656" r:id="rId17"/>
    <p:sldId id="646" r:id="rId18"/>
    <p:sldId id="647" r:id="rId19"/>
    <p:sldId id="1778" r:id="rId20"/>
    <p:sldId id="1785" r:id="rId21"/>
    <p:sldId id="542" r:id="rId22"/>
    <p:sldId id="1808" r:id="rId23"/>
    <p:sldId id="1809" r:id="rId24"/>
    <p:sldId id="1728" r:id="rId25"/>
    <p:sldId id="1786" r:id="rId26"/>
    <p:sldId id="701" r:id="rId27"/>
    <p:sldId id="622" r:id="rId28"/>
    <p:sldId id="1487" r:id="rId29"/>
    <p:sldId id="1732" r:id="rId30"/>
    <p:sldId id="1787" r:id="rId31"/>
    <p:sldId id="702" r:id="rId32"/>
    <p:sldId id="625" r:id="rId33"/>
    <p:sldId id="550" r:id="rId34"/>
    <p:sldId id="653" r:id="rId35"/>
    <p:sldId id="551" r:id="rId36"/>
    <p:sldId id="626" r:id="rId37"/>
    <p:sldId id="1781" r:id="rId38"/>
    <p:sldId id="1736" r:id="rId39"/>
    <p:sldId id="610" r:id="rId40"/>
    <p:sldId id="1542" r:id="rId41"/>
    <p:sldId id="1738" r:id="rId42"/>
    <p:sldId id="553" r:id="rId43"/>
    <p:sldId id="612" r:id="rId44"/>
    <p:sldId id="555" r:id="rId45"/>
    <p:sldId id="1803" r:id="rId46"/>
    <p:sldId id="1796" r:id="rId47"/>
    <p:sldId id="1827" r:id="rId48"/>
    <p:sldId id="557" r:id="rId49"/>
    <p:sldId id="1805" r:id="rId50"/>
    <p:sldId id="1812" r:id="rId51"/>
    <p:sldId id="632" r:id="rId52"/>
    <p:sldId id="1806" r:id="rId53"/>
    <p:sldId id="1828" r:id="rId54"/>
    <p:sldId id="633" r:id="rId55"/>
    <p:sldId id="1791" r:id="rId56"/>
    <p:sldId id="1829" r:id="rId57"/>
    <p:sldId id="1807" r:id="rId58"/>
    <p:sldId id="1810" r:id="rId59"/>
    <p:sldId id="1811" r:id="rId60"/>
    <p:sldId id="1823" r:id="rId61"/>
    <p:sldId id="1830" r:id="rId62"/>
    <p:sldId id="657" r:id="rId63"/>
    <p:sldId id="577" r:id="rId64"/>
  </p:sldIdLst>
  <p:sldSz cx="13439775" cy="7561263"/>
  <p:notesSz cx="6797675" cy="9926638"/>
  <p:custDataLst>
    <p:tags r:id="rId67"/>
  </p:custDataLst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4" userDrawn="1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1678">
          <p15:clr>
            <a:srgbClr val="A4A3A4"/>
          </p15:clr>
        </p15:guide>
        <p15:guide id="4" pos="990">
          <p15:clr>
            <a:srgbClr val="A4A3A4"/>
          </p15:clr>
        </p15:guide>
        <p15:guide id="5" pos="718" userDrawn="1">
          <p15:clr>
            <a:srgbClr val="A4A3A4"/>
          </p15:clr>
        </p15:guide>
        <p15:guide id="6" pos="7794" userDrawn="1">
          <p15:clr>
            <a:srgbClr val="A4A3A4"/>
          </p15:clr>
        </p15:guide>
        <p15:guide id="7" pos="3643">
          <p15:clr>
            <a:srgbClr val="A4A3A4"/>
          </p15:clr>
        </p15:guide>
        <p15:guide id="8" pos="706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orient="horz" pos="91" userDrawn="1">
          <p15:clr>
            <a:srgbClr val="A4A3A4"/>
          </p15:clr>
        </p15:guide>
        <p15:guide id="11" orient="horz" pos="3633">
          <p15:clr>
            <a:srgbClr val="A4A3A4"/>
          </p15:clr>
        </p15:guide>
        <p15:guide id="12" orient="horz" pos="1836">
          <p15:clr>
            <a:srgbClr val="A4A3A4"/>
          </p15:clr>
        </p15:guide>
        <p15:guide id="13" orient="horz" pos="1406" userDrawn="1">
          <p15:clr>
            <a:srgbClr val="A4A3A4"/>
          </p15:clr>
        </p15:guide>
        <p15:guide id="14" pos="4460" userDrawn="1">
          <p15:clr>
            <a:srgbClr val="A4A3A4"/>
          </p15:clr>
        </p15:guide>
        <p15:guide id="15" pos="3280" userDrawn="1">
          <p15:clr>
            <a:srgbClr val="A4A3A4"/>
          </p15:clr>
        </p15:guide>
        <p15:guide id="16" pos="786" userDrawn="1">
          <p15:clr>
            <a:srgbClr val="A4A3A4"/>
          </p15:clr>
        </p15:guide>
        <p15:guide id="17" orient="horz" pos="1837">
          <p15:clr>
            <a:srgbClr val="A4A3A4"/>
          </p15:clr>
        </p15:guide>
        <p15:guide id="18" orient="horz" pos="3969">
          <p15:clr>
            <a:srgbClr val="A4A3A4"/>
          </p15:clr>
        </p15:guide>
        <p15:guide id="19" orient="horz" pos="1701">
          <p15:clr>
            <a:srgbClr val="A4A3A4"/>
          </p15:clr>
        </p15:guide>
        <p15:guide id="20" orient="horz" pos="3652" userDrawn="1">
          <p15:clr>
            <a:srgbClr val="A4A3A4"/>
          </p15:clr>
        </p15:guide>
        <p15:guide id="21" orient="horz" pos="1565">
          <p15:clr>
            <a:srgbClr val="A4A3A4"/>
          </p15:clr>
        </p15:guide>
        <p15:guide id="22" orient="horz" pos="1242">
          <p15:clr>
            <a:srgbClr val="A4A3A4"/>
          </p15:clr>
        </p15:guide>
        <p15:guide id="23" orient="horz" pos="3927">
          <p15:clr>
            <a:srgbClr val="A4A3A4"/>
          </p15:clr>
        </p15:guide>
        <p15:guide id="24" orient="horz" pos="3651">
          <p15:clr>
            <a:srgbClr val="A4A3A4"/>
          </p15:clr>
        </p15:guide>
        <p15:guide id="25" orient="horz" pos="1927">
          <p15:clr>
            <a:srgbClr val="A4A3A4"/>
          </p15:clr>
        </p15:guide>
        <p15:guide id="26" pos="693">
          <p15:clr>
            <a:srgbClr val="A4A3A4"/>
          </p15:clr>
        </p15:guide>
        <p15:guide id="27" pos="7850">
          <p15:clr>
            <a:srgbClr val="A4A3A4"/>
          </p15:clr>
        </p15:guide>
        <p15:guide id="28" pos="7522">
          <p15:clr>
            <a:srgbClr val="A4A3A4"/>
          </p15:clr>
        </p15:guide>
        <p15:guide id="29" pos="7272">
          <p15:clr>
            <a:srgbClr val="A4A3A4"/>
          </p15:clr>
        </p15:guide>
        <p15:guide id="30" pos="1219">
          <p15:clr>
            <a:srgbClr val="A4A3A4"/>
          </p15:clr>
        </p15:guide>
        <p15:guide id="31" orient="horz" pos="3922">
          <p15:clr>
            <a:srgbClr val="A4A3A4"/>
          </p15:clr>
        </p15:guide>
        <p15:guide id="32" orient="horz" pos="1546">
          <p15:clr>
            <a:srgbClr val="A4A3A4"/>
          </p15:clr>
        </p15:guide>
        <p15:guide id="33" orient="horz" pos="3646">
          <p15:clr>
            <a:srgbClr val="A4A3A4"/>
          </p15:clr>
        </p15:guide>
        <p15:guide id="34" orient="horz" pos="1236">
          <p15:clr>
            <a:srgbClr val="A4A3A4"/>
          </p15:clr>
        </p15:guide>
        <p15:guide id="35" pos="6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mann, Amelie (TSMMH)" initials="HA(" lastIdx="2" clrIdx="0">
    <p:extLst>
      <p:ext uri="{19B8F6BF-5375-455C-9EA6-DF929625EA0E}">
        <p15:presenceInfo xmlns:p15="http://schemas.microsoft.com/office/powerpoint/2012/main" userId="S::Amelie.Herrmann@Kantar.com::d1138d50-37d3-4ec5-b667-8e6b03fd47bd" providerId="AD"/>
      </p:ext>
    </p:extLst>
  </p:cmAuthor>
  <p:cmAuthor id="2" name="Frische, Iris (TSMMH)" initials="FI(" lastIdx="2" clrIdx="1">
    <p:extLst>
      <p:ext uri="{19B8F6BF-5375-455C-9EA6-DF929625EA0E}">
        <p15:presenceInfo xmlns:p15="http://schemas.microsoft.com/office/powerpoint/2012/main" userId="S::Iris.Frische@Kantar.com::32ff9b74-165e-4b90-9e5f-e9b32e4bbd0f" providerId="AD"/>
      </p:ext>
    </p:extLst>
  </p:cmAuthor>
  <p:cmAuthor id="3" name="Hombach, Andreas (TSMMH)" initials="HA(" lastIdx="2" clrIdx="2">
    <p:extLst>
      <p:ext uri="{19B8F6BF-5375-455C-9EA6-DF929625EA0E}">
        <p15:presenceInfo xmlns:p15="http://schemas.microsoft.com/office/powerpoint/2012/main" userId="S::Andreas.Hombach@Kantar.com::146628da-ffc4-4421-b053-4cc88be118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C"/>
    <a:srgbClr val="6B7D8F"/>
    <a:srgbClr val="FF00FF"/>
    <a:srgbClr val="FF99FF"/>
    <a:srgbClr val="66FF33"/>
    <a:srgbClr val="1B3853"/>
    <a:srgbClr val="7F7F7F"/>
    <a:srgbClr val="0E1C29"/>
    <a:srgbClr val="00437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2" autoAdjust="0"/>
    <p:restoredTop sz="95471" autoAdjust="0"/>
  </p:normalViewPr>
  <p:slideViewPr>
    <p:cSldViewPr snapToGrid="0" showGuides="1">
      <p:cViewPr varScale="1">
        <p:scale>
          <a:sx n="71" d="100"/>
          <a:sy n="71" d="100"/>
        </p:scale>
        <p:origin x="60" y="372"/>
      </p:cViewPr>
      <p:guideLst>
        <p:guide orient="horz" pos="3584"/>
        <p:guide orient="horz" pos="1824"/>
        <p:guide orient="horz" pos="1678"/>
        <p:guide pos="990"/>
        <p:guide pos="718"/>
        <p:guide pos="7794"/>
        <p:guide pos="3643"/>
        <p:guide pos="7068"/>
        <p:guide pos="5186"/>
        <p:guide orient="horz" pos="91"/>
        <p:guide orient="horz" pos="3633"/>
        <p:guide orient="horz" pos="1836"/>
        <p:guide orient="horz" pos="1406"/>
        <p:guide pos="4460"/>
        <p:guide pos="3280"/>
        <p:guide pos="786"/>
        <p:guide orient="horz" pos="1837"/>
        <p:guide orient="horz" pos="3969"/>
        <p:guide orient="horz" pos="1701"/>
        <p:guide orient="horz" pos="3652"/>
        <p:guide orient="horz" pos="1565"/>
        <p:guide orient="horz" pos="1242"/>
        <p:guide orient="horz" pos="3927"/>
        <p:guide orient="horz" pos="3651"/>
        <p:guide orient="horz" pos="1927"/>
        <p:guide pos="693"/>
        <p:guide pos="7850"/>
        <p:guide pos="7522"/>
        <p:guide pos="7272"/>
        <p:guide pos="1219"/>
        <p:guide orient="horz" pos="3922"/>
        <p:guide orient="horz" pos="1546"/>
        <p:guide orient="horz" pos="3646"/>
        <p:guide orient="horz" pos="1236"/>
        <p:guide pos="6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52"/>
    </p:cViewPr>
  </p:sorterViewPr>
  <p:notesViewPr>
    <p:cSldViewPr snapToGrid="0" showGuides="1">
      <p:cViewPr varScale="1">
        <p:scale>
          <a:sx n="83" d="100"/>
          <a:sy n="83" d="100"/>
        </p:scale>
        <p:origin x="-382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9.3433708747634153E-2"/>
          <c:w val="0.88284517799186712"/>
          <c:h val="0.75405038932739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D1-4AF8-A87F-E1DF5D84328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47.9</c:v>
                </c:pt>
                <c:pt idx="1">
                  <c:v>45.6</c:v>
                </c:pt>
                <c:pt idx="2">
                  <c:v>12.5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D1-4AF8-A87F-E1DF5D84328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5CD1-4AF8-A87F-E1DF5D84328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46.3</c:v>
                </c:pt>
                <c:pt idx="1">
                  <c:v>46.2</c:v>
                </c:pt>
                <c:pt idx="2">
                  <c:v>11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D1-4AF8-A87F-E1DF5D84328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CD1-4AF8-A87F-E1DF5D8432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CD1-4AF8-A87F-E1DF5D8432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CD1-4AF8-A87F-E1DF5D8432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CD1-4AF8-A87F-E1DF5D84328F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5CD1-4AF8-A87F-E1DF5D84328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46.3</c:v>
                </c:pt>
                <c:pt idx="1">
                  <c:v>46.1</c:v>
                </c:pt>
                <c:pt idx="2">
                  <c:v>10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D1-4AF8-A87F-E1DF5D84328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CD1-4AF8-A87F-E1DF5D8432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CD1-4AF8-A87F-E1DF5D8432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CD1-4AF8-A87F-E1DF5D8432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CD1-4AF8-A87F-E1DF5D8432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CD1-4AF8-A87F-E1DF5D84328F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03A-4F24-8171-2786B2EF1434}"/>
                </c:ext>
              </c:extLst>
            </c:dLbl>
            <c:spPr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Tabelle1!$E$2:$E$6</c:f>
              <c:numCache>
                <c:formatCode>0.0\ </c:formatCode>
                <c:ptCount val="5"/>
                <c:pt idx="0">
                  <c:v>46.1</c:v>
                </c:pt>
                <c:pt idx="1">
                  <c:v>46.5</c:v>
                </c:pt>
                <c:pt idx="2">
                  <c:v>9.6999999999999993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5CD1-4AF8-A87F-E1DF5D84328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5CD1-4AF8-A87F-E1DF5D8432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CD1-4AF8-A87F-E1DF5D8432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CD1-4AF8-A87F-E1DF5D8432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CD1-4AF8-A87F-E1DF5D8432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5CD1-4AF8-A87F-E1DF5D8432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Tabelle1!$F$2:$F$6</c:f>
              <c:numCache>
                <c:formatCode>0.0\ </c:formatCode>
                <c:ptCount val="5"/>
                <c:pt idx="0">
                  <c:v>45.9</c:v>
                </c:pt>
                <c:pt idx="1">
                  <c:v>46.5</c:v>
                </c:pt>
                <c:pt idx="2">
                  <c:v>9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CD1-4AF8-A87F-E1DF5D84328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5CD1-4AF8-A87F-E1DF5D84328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5CD1-4AF8-A87F-E1DF5D84328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5CD1-4AF8-A87F-E1DF5D84328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5CD1-4AF8-A87F-E1DF5D84328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5CD1-4AF8-A87F-E1DF5D8432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Tabelle1!$G$2:$G$6</c:f>
              <c:numCache>
                <c:formatCode>General</c:formatCode>
                <c:ptCount val="5"/>
                <c:pt idx="0">
                  <c:v>45.9</c:v>
                </c:pt>
                <c:pt idx="1">
                  <c:v>45.7</c:v>
                </c:pt>
                <c:pt idx="2">
                  <c:v>7.4</c:v>
                </c:pt>
                <c:pt idx="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CD1-4AF8-A87F-E1DF5D84328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4439-4585-85EC-96178F64185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4439-4585-85EC-96178F64185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439-4585-85EC-96178F6418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4439-4585-85EC-96178F64185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4439-4585-85EC-96178F641858}"/>
              </c:ext>
            </c:extLst>
          </c:dPt>
          <c:dLbls>
            <c:dLbl>
              <c:idx val="4"/>
              <c:layout>
                <c:manualLayout>
                  <c:x val="-2.2315204192025319E-3"/>
                  <c:y val="3.7702823599883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439-4585-85EC-96178F641858}"/>
                </c:ext>
              </c:extLst>
            </c:dLbl>
            <c:numFmt formatCode="#,##0.0" sourceLinked="0"/>
            <c:spPr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Tabelle1!$H$2:$H$6</c:f>
              <c:numCache>
                <c:formatCode>General</c:formatCode>
                <c:ptCount val="5"/>
                <c:pt idx="0">
                  <c:v>45.1</c:v>
                </c:pt>
                <c:pt idx="1">
                  <c:v>45</c:v>
                </c:pt>
                <c:pt idx="2">
                  <c:v>6.4</c:v>
                </c:pt>
                <c:pt idx="3">
                  <c:v>7.9</c:v>
                </c:pt>
                <c:pt idx="4" formatCode="0.0\ 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4439-4585-85EC-96178F641858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9E7F-4977-887E-1BD387D47F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9E7F-4977-887E-1BD387D47F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9E7F-4977-887E-1BD387D47F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9E7F-4977-887E-1BD387D47F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9E7F-4977-887E-1BD387D47F4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E7F-4977-887E-1BD387D47F4B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9E7F-4977-887E-1BD387D47F4B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9E7F-4977-887E-1BD387D47F4B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9E7F-4977-887E-1BD387D47F4B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</c:spPr>
              <c:txPr>
                <a:bodyPr rot="-540000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9E7F-4977-887E-1BD387D47F4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Tabelle1!$I$2:$I$6</c:f>
              <c:numCache>
                <c:formatCode>0.0\ </c:formatCode>
                <c:ptCount val="5"/>
                <c:pt idx="0">
                  <c:v>44.7</c:v>
                </c:pt>
                <c:pt idx="1">
                  <c:v>44.8</c:v>
                </c:pt>
                <c:pt idx="2">
                  <c:v>6</c:v>
                </c:pt>
                <c:pt idx="3">
                  <c:v>8.6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9E7F-4977-887E-1BD387D47F4B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8-F903-4562-A482-6C2C531AE5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9-F903-4562-A482-6C2C531AE51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A-F903-4562-A482-6C2C531AE51E}"/>
              </c:ext>
            </c:extLst>
          </c:dPt>
          <c:dPt>
            <c:idx val="3"/>
            <c:invertIfNegative val="0"/>
            <c:bubble3D val="0"/>
            <c:spPr>
              <a:solidFill>
                <a:srgbClr val="1B3853"/>
              </a:solidFill>
            </c:spPr>
            <c:extLst>
              <c:ext xmlns:c16="http://schemas.microsoft.com/office/drawing/2014/chart" uri="{C3380CC4-5D6E-409C-BE32-E72D297353CC}">
                <c16:uniqueId val="{0000002B-F903-4562-A482-6C2C531AE5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C-F903-4562-A482-6C2C531AE5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F903-4562-A482-6C2C531AE51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F903-4562-A482-6C2C531AE51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F903-4562-A482-6C2C531AE51E}"/>
                </c:ext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600" b="1">
                        <a:solidFill>
                          <a:schemeClr val="tx2"/>
                        </a:solidFill>
                      </a:defRPr>
                    </a:pPr>
                    <a:fld id="{0CBAB2FF-09DD-43F2-AC36-0F2F48F34B7A}" type="VALUE">
                      <a:rPr lang="en-US">
                        <a:solidFill>
                          <a:schemeClr val="accent3"/>
                        </a:solidFill>
                      </a:rPr>
                      <a:pPr>
                        <a:defRPr sz="1600" b="1">
                          <a:solidFill>
                            <a:schemeClr val="tx2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F903-4562-A482-6C2C531AE51E}"/>
                </c:ext>
              </c:extLst>
            </c:dLbl>
            <c:dLbl>
              <c:idx val="4"/>
              <c:layout>
                <c:manualLayout>
                  <c:x val="-2.2315204192026954E-3"/>
                  <c:y val="-3.0899843480727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chemeClr val="accent2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394746649512658E-2"/>
                      <c:h val="6.9617621447203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C-F903-4562-A482-6C2C531AE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DSL-TV</c:v>
                </c:pt>
                <c:pt idx="4">
                  <c:v>Connected</c:v>
                </c:pt>
              </c:strCache>
            </c:strRef>
          </c:cat>
          <c:val>
            <c:numRef>
              <c:f>Tabelle1!$J$2:$J$6</c:f>
              <c:numCache>
                <c:formatCode>0.0\ </c:formatCode>
                <c:ptCount val="5"/>
                <c:pt idx="0">
                  <c:v>43.6</c:v>
                </c:pt>
                <c:pt idx="1">
                  <c:v>44.1</c:v>
                </c:pt>
                <c:pt idx="2">
                  <c:v>6.3</c:v>
                </c:pt>
                <c:pt idx="3">
                  <c:v>10.6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903-4562-A482-6C2C531AE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276196352"/>
        <c:axId val="276210432"/>
      </c:barChart>
      <c:catAx>
        <c:axId val="276196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6210432"/>
        <c:crosses val="autoZero"/>
        <c:auto val="1"/>
        <c:lblAlgn val="ctr"/>
        <c:lblOffset val="100"/>
        <c:noMultiLvlLbl val="0"/>
      </c:catAx>
      <c:valAx>
        <c:axId val="276210432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276196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C9-4879-9D74-29FA8BC1187A}"/>
                </c:ext>
              </c:extLst>
            </c:dLbl>
            <c:numFmt formatCode="0&quot;%&quot;" sourceLinked="0"/>
            <c:spPr>
              <a:ln>
                <a:solidFill>
                  <a:schemeClr val="accent2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89.24993892010751</c:v>
                </c:pt>
                <c:pt idx="1">
                  <c:v>90.654205607476641</c:v>
                </c:pt>
                <c:pt idx="2">
                  <c:v>93.594306049822052</c:v>
                </c:pt>
                <c:pt idx="3">
                  <c:v>82.110091743119256</c:v>
                </c:pt>
                <c:pt idx="4">
                  <c:v>90.992647058823522</c:v>
                </c:pt>
                <c:pt idx="5">
                  <c:v>90.196078431372541</c:v>
                </c:pt>
                <c:pt idx="6">
                  <c:v>84.636118598382751</c:v>
                </c:pt>
                <c:pt idx="7">
                  <c:v>85.128205128205138</c:v>
                </c:pt>
                <c:pt idx="8">
                  <c:v>91.390041493775925</c:v>
                </c:pt>
                <c:pt idx="9">
                  <c:v>95.806451612903231</c:v>
                </c:pt>
                <c:pt idx="10">
                  <c:v>85.714285714285722</c:v>
                </c:pt>
                <c:pt idx="11">
                  <c:v>79.850746268656707</c:v>
                </c:pt>
                <c:pt idx="12">
                  <c:v>92.011834319526628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72-4AC4-91B8-B56AFA95490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10.6</c:v>
                </c:pt>
                <c:pt idx="1">
                  <c:v>9</c:v>
                </c:pt>
                <c:pt idx="2">
                  <c:v>15.9</c:v>
                </c:pt>
                <c:pt idx="3">
                  <c:v>8.9</c:v>
                </c:pt>
                <c:pt idx="4">
                  <c:v>9.1999999999999993</c:v>
                </c:pt>
                <c:pt idx="5">
                  <c:v>15</c:v>
                </c:pt>
                <c:pt idx="6">
                  <c:v>13.2</c:v>
                </c:pt>
                <c:pt idx="7">
                  <c:v>10.4</c:v>
                </c:pt>
                <c:pt idx="8">
                  <c:v>11.7</c:v>
                </c:pt>
                <c:pt idx="9">
                  <c:v>13.2</c:v>
                </c:pt>
                <c:pt idx="10">
                  <c:v>9.8000000000000007</c:v>
                </c:pt>
                <c:pt idx="11">
                  <c:v>6.7</c:v>
                </c:pt>
                <c:pt idx="1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72-4AC4-91B8-B56AFA95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1666176"/>
        <c:axId val="761665784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2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0"/>
                  <c:y val="5.413897884008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72-4AC4-91B8-B56AFA954902}"/>
                </c:ext>
              </c:extLst>
            </c:dLbl>
            <c:dLbl>
              <c:idx val="1"/>
              <c:layout>
                <c:manualLayout>
                  <c:x val="0"/>
                  <c:y val="5.41389788400855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72-4AC4-91B8-B56AFA954902}"/>
                </c:ext>
              </c:extLst>
            </c:dLbl>
            <c:dLbl>
              <c:idx val="3"/>
              <c:layout>
                <c:manualLayout>
                  <c:x val="2.3821832202765435E-3"/>
                  <c:y val="4.750622677880700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72-4AC4-91B8-B56AFA954902}"/>
                </c:ext>
              </c:extLst>
            </c:dLbl>
            <c:dLbl>
              <c:idx val="4"/>
              <c:layout>
                <c:manualLayout>
                  <c:x val="-4.3672854525861063E-17"/>
                  <c:y val="5.10864257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72-4AC4-91B8-B56AFA954902}"/>
                </c:ext>
              </c:extLst>
            </c:dLbl>
            <c:dLbl>
              <c:idx val="6"/>
              <c:layout>
                <c:manualLayout>
                  <c:x val="0"/>
                  <c:y val="5.7802082273004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72-4AC4-91B8-B56AFA954902}"/>
                </c:ext>
              </c:extLst>
            </c:dLbl>
            <c:dLbl>
              <c:idx val="8"/>
              <c:layout>
                <c:manualLayout>
                  <c:x val="2.3821832202765435E-3"/>
                  <c:y val="5.35284284660016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72-4AC4-91B8-B56AFA954902}"/>
                </c:ext>
              </c:extLst>
            </c:dLbl>
            <c:dLbl>
              <c:idx val="9"/>
              <c:layout>
                <c:manualLayout>
                  <c:x val="0"/>
                  <c:y val="5.32799139861563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72-4AC4-91B8-B56AFA954902}"/>
                </c:ext>
              </c:extLst>
            </c:dLbl>
            <c:dLbl>
              <c:idx val="10"/>
              <c:layout>
                <c:manualLayout>
                  <c:x val="1.1910916101382717E-3"/>
                  <c:y val="5.0031133894035018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72-4AC4-91B8-B56AFA954902}"/>
                </c:ext>
              </c:extLst>
            </c:dLbl>
            <c:dLbl>
              <c:idx val="12"/>
              <c:layout>
                <c:manualLayout>
                  <c:x val="-1.7469141810344425E-16"/>
                  <c:y val="5.14484616754885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72-4AC4-91B8-B56AFA954902}"/>
                </c:ext>
              </c:extLst>
            </c:dLbl>
            <c:dLbl>
              <c:idx val="13"/>
              <c:layout>
                <c:manualLayout>
                  <c:x val="1.1910916101382717E-3"/>
                  <c:y val="5.682969481626619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 tIns="46800"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D572-4AC4-91B8-B56AFA954902}"/>
                </c:ext>
              </c:extLst>
            </c:dLbl>
            <c:dLbl>
              <c:idx val="14"/>
              <c:layout>
                <c:manualLayout>
                  <c:x val="-1.1910916101382717E-3"/>
                  <c:y val="4.7506226778807004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  <a:effectLst>
                        <a:glow rad="127000">
                          <a:srgbClr val="FFFFFF"/>
                        </a:glow>
                      </a:effectLst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72-4AC4-91B8-B56AFA954902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9.5</c:v>
                </c:pt>
                <c:pt idx="1">
                  <c:v>8.1</c:v>
                </c:pt>
                <c:pt idx="2">
                  <c:v>14.9</c:v>
                </c:pt>
                <c:pt idx="3">
                  <c:v>7.3</c:v>
                </c:pt>
                <c:pt idx="4">
                  <c:v>8.3000000000000007</c:v>
                </c:pt>
                <c:pt idx="5">
                  <c:v>13.7</c:v>
                </c:pt>
                <c:pt idx="6">
                  <c:v>11.2</c:v>
                </c:pt>
                <c:pt idx="7">
                  <c:v>8.8000000000000007</c:v>
                </c:pt>
                <c:pt idx="8">
                  <c:v>10.7</c:v>
                </c:pt>
                <c:pt idx="9">
                  <c:v>12.7</c:v>
                </c:pt>
                <c:pt idx="10">
                  <c:v>8.4</c:v>
                </c:pt>
                <c:pt idx="11">
                  <c:v>5.3</c:v>
                </c:pt>
                <c:pt idx="1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72-4AC4-91B8-B56AFA95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761663432"/>
        <c:axId val="761665392"/>
      </c:barChart>
      <c:catAx>
        <c:axId val="76166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761665784"/>
        <c:crosses val="autoZero"/>
        <c:auto val="1"/>
        <c:lblAlgn val="ctr"/>
        <c:lblOffset val="100"/>
        <c:noMultiLvlLbl val="0"/>
      </c:catAx>
      <c:valAx>
        <c:axId val="7616657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61666176"/>
        <c:crosses val="autoZero"/>
        <c:crossBetween val="between"/>
      </c:valAx>
      <c:valAx>
        <c:axId val="761665392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761663432"/>
        <c:crosses val="max"/>
        <c:crossBetween val="between"/>
      </c:valAx>
      <c:catAx>
        <c:axId val="761663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61665392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4.0903768019606636E-2"/>
          <c:w val="0.85386488361801893"/>
          <c:h val="0.806580330055422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Private in HD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BF9-42C4-9469-37C6987C142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BF9-42C4-9469-37C6987C142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484-4997-BD35-4D1FE0C2D28D}"/>
              </c:ext>
            </c:extLst>
          </c:dPt>
          <c:dPt>
            <c:idx val="5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7-73E0-4A12-BD9F-6657F4294316}"/>
              </c:ext>
            </c:extLst>
          </c:dPt>
          <c:dPt>
            <c:idx val="6"/>
            <c:invertIfNegative val="0"/>
            <c:bubble3D val="0"/>
            <c:spPr>
              <a:solidFill>
                <a:srgbClr val="6B7D8F"/>
              </a:solidFill>
            </c:spPr>
            <c:extLst>
              <c:ext xmlns:c16="http://schemas.microsoft.com/office/drawing/2014/chart" uri="{C3380CC4-5D6E-409C-BE32-E72D297353CC}">
                <c16:uniqueId val="{00000005-2BF9-42C4-9469-37C6987C142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BF9-42C4-9469-37C6987C142F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BF9-42C4-9469-37C6987C142F}"/>
              </c:ext>
            </c:extLst>
          </c:dPt>
          <c:dPt>
            <c:idx val="12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F-73E0-4A12-BD9F-6657F4294316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BF9-42C4-9469-37C6987C142F}"/>
              </c:ext>
            </c:extLst>
          </c:dPt>
          <c:dPt>
            <c:idx val="14"/>
            <c:invertIfNegative val="0"/>
            <c:bubble3D val="0"/>
            <c:spPr>
              <a:solidFill>
                <a:srgbClr val="005BBB"/>
              </a:solidFill>
            </c:spPr>
            <c:extLst>
              <c:ext xmlns:c16="http://schemas.microsoft.com/office/drawing/2014/chart" uri="{C3380CC4-5D6E-409C-BE32-E72D297353CC}">
                <c16:uniqueId val="{0000000D-2BF9-42C4-9469-37C6987C142F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484-4997-BD35-4D1FE0C2D28D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2BF9-42C4-9469-37C6987C142F}"/>
              </c:ext>
            </c:extLst>
          </c:dPt>
          <c:dPt>
            <c:idx val="19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19-73E0-4A12-BD9F-6657F4294316}"/>
              </c:ext>
            </c:extLst>
          </c:dPt>
          <c:dPt>
            <c:idx val="22"/>
            <c:invertIfNegative val="0"/>
            <c:bubble3D val="0"/>
            <c:spPr>
              <a:solidFill>
                <a:srgbClr val="8AC1EA"/>
              </a:solidFill>
            </c:spPr>
            <c:extLst>
              <c:ext xmlns:c16="http://schemas.microsoft.com/office/drawing/2014/chart" uri="{C3380CC4-5D6E-409C-BE32-E72D297353CC}">
                <c16:uniqueId val="{00000015-5484-4997-BD35-4D1FE0C2D28D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2BF9-42C4-9469-37C6987C142F}"/>
              </c:ext>
            </c:extLst>
          </c:dPt>
          <c:dPt>
            <c:idx val="26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1F-73E0-4A12-BD9F-6657F4294316}"/>
              </c:ext>
            </c:extLst>
          </c:dPt>
          <c:dPt>
            <c:idx val="28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5484-4997-BD35-4D1FE0C2D28D}"/>
              </c:ext>
            </c:extLst>
          </c:dPt>
          <c:dPt>
            <c:idx val="30"/>
            <c:invertIfNegative val="0"/>
            <c:bubble3D val="0"/>
            <c:spPr>
              <a:solidFill>
                <a:srgbClr val="1B3853"/>
              </a:solidFill>
            </c:spPr>
            <c:extLst>
              <c:ext xmlns:c16="http://schemas.microsoft.com/office/drawing/2014/chart" uri="{C3380CC4-5D6E-409C-BE32-E72D297353CC}">
                <c16:uniqueId val="{00000007-50CA-402E-BFCB-BFA054D725D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73E0-4A12-BD9F-6657F4294316}"/>
              </c:ext>
            </c:extLst>
          </c:dPt>
          <c:dPt>
            <c:idx val="38"/>
            <c:invertIfNegative val="0"/>
            <c:bubble3D val="0"/>
            <c:spPr>
              <a:solidFill>
                <a:srgbClr val="3B97DC"/>
              </a:solidFill>
            </c:spPr>
            <c:extLst>
              <c:ext xmlns:c16="http://schemas.microsoft.com/office/drawing/2014/chart" uri="{C3380CC4-5D6E-409C-BE32-E72D297353CC}">
                <c16:uniqueId val="{00000009-50CA-402E-BFCB-BFA054D725D6}"/>
              </c:ext>
            </c:extLst>
          </c:dPt>
          <c:dLbls>
            <c:dLbl>
              <c:idx val="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BF9-42C4-9469-37C6987C142F}"/>
                </c:ext>
              </c:extLst>
            </c:dLbl>
            <c:dLbl>
              <c:idx val="1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BF9-42C4-9469-37C6987C142F}"/>
                </c:ext>
              </c:extLst>
            </c:dLbl>
            <c:dLbl>
              <c:idx val="2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484-4997-BD35-4D1FE0C2D28D}"/>
                </c:ext>
              </c:extLst>
            </c:dLbl>
            <c:dLbl>
              <c:idx val="2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3E0-4A12-BD9F-6657F4294316}"/>
                </c:ext>
              </c:extLst>
            </c:dLbl>
            <c:dLbl>
              <c:idx val="3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0CA-402E-BFCB-BFA054D725D6}"/>
                </c:ext>
              </c:extLst>
            </c:dLbl>
            <c:dLbl>
              <c:idx val="3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73E0-4A12-BD9F-6657F4294316}"/>
                </c:ext>
              </c:extLst>
            </c:dLbl>
            <c:dLbl>
              <c:idx val="3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0CA-402E-BFCB-BFA054D725D6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Tabelle1!$A$2:$A$40</c:f>
              <c:numCache>
                <c:formatCode>General</c:formatCode>
                <c:ptCount val="3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</c:numCache>
            </c:numRef>
          </c:cat>
          <c:val>
            <c:numRef>
              <c:f>Tabelle1!$B$2:$B$40</c:f>
              <c:numCache>
                <c:formatCode>General</c:formatCode>
                <c:ptCount val="39"/>
                <c:pt idx="0">
                  <c:v>17.7</c:v>
                </c:pt>
                <c:pt idx="1">
                  <c:v>18.8</c:v>
                </c:pt>
                <c:pt idx="2">
                  <c:v>19.8</c:v>
                </c:pt>
                <c:pt idx="3">
                  <c:v>28.2</c:v>
                </c:pt>
                <c:pt idx="4">
                  <c:v>28.4</c:v>
                </c:pt>
                <c:pt idx="5" formatCode="0.0\ ">
                  <c:v>30.8</c:v>
                </c:pt>
                <c:pt idx="6" formatCode="0.0\ ">
                  <c:v>32.9</c:v>
                </c:pt>
                <c:pt idx="8">
                  <c:v>17.5</c:v>
                </c:pt>
                <c:pt idx="9">
                  <c:v>19</c:v>
                </c:pt>
                <c:pt idx="10">
                  <c:v>19.7</c:v>
                </c:pt>
                <c:pt idx="11">
                  <c:v>29</c:v>
                </c:pt>
                <c:pt idx="12">
                  <c:v>33.5</c:v>
                </c:pt>
                <c:pt idx="13" formatCode="0.0\ ">
                  <c:v>38.1</c:v>
                </c:pt>
                <c:pt idx="14" formatCode="0.0\ ">
                  <c:v>42.5</c:v>
                </c:pt>
                <c:pt idx="16">
                  <c:v>18.3</c:v>
                </c:pt>
                <c:pt idx="17">
                  <c:v>18.399999999999999</c:v>
                </c:pt>
                <c:pt idx="18">
                  <c:v>19.399999999999999</c:v>
                </c:pt>
                <c:pt idx="19">
                  <c:v>17.8</c:v>
                </c:pt>
                <c:pt idx="20">
                  <c:v>14.5</c:v>
                </c:pt>
                <c:pt idx="21" formatCode="0.0\ ">
                  <c:v>15.5</c:v>
                </c:pt>
                <c:pt idx="22" formatCode="0.0\ ">
                  <c:v>16.5</c:v>
                </c:pt>
                <c:pt idx="24">
                  <c:v>27.3</c:v>
                </c:pt>
                <c:pt idx="25">
                  <c:v>34.200000000000003</c:v>
                </c:pt>
                <c:pt idx="26">
                  <c:v>31.1</c:v>
                </c:pt>
                <c:pt idx="27">
                  <c:v>58.8</c:v>
                </c:pt>
                <c:pt idx="28">
                  <c:v>48.9</c:v>
                </c:pt>
                <c:pt idx="29" formatCode="0.0\ ">
                  <c:v>50.6</c:v>
                </c:pt>
                <c:pt idx="30" formatCode="0.0\ ">
                  <c:v>52.8</c:v>
                </c:pt>
                <c:pt idx="35">
                  <c:v>45.3</c:v>
                </c:pt>
                <c:pt idx="36">
                  <c:v>53.2</c:v>
                </c:pt>
                <c:pt idx="37" formatCode="0.0\ ">
                  <c:v>52.5</c:v>
                </c:pt>
                <c:pt idx="38" formatCode="0.0\ 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BF9-42C4-9469-37C6987C142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Ohne Private in HD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BF9-42C4-9469-37C6987C14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BF9-42C4-9469-37C6987C142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5484-4997-BD35-4D1FE0C2D28D}"/>
              </c:ext>
            </c:extLst>
          </c:dPt>
          <c:dPt>
            <c:idx val="5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28-73E0-4A12-BD9F-6657F4294316}"/>
              </c:ext>
            </c:extLst>
          </c:dPt>
          <c:dPt>
            <c:idx val="6"/>
            <c:invertIfNegative val="0"/>
            <c:bubble3D val="0"/>
            <c:spPr>
              <a:solidFill>
                <a:srgbClr val="C4CBD2"/>
              </a:solidFill>
            </c:spPr>
            <c:extLst>
              <c:ext xmlns:c16="http://schemas.microsoft.com/office/drawing/2014/chart" uri="{C3380CC4-5D6E-409C-BE32-E72D297353CC}">
                <c16:uniqueId val="{00000016-2BF9-42C4-9469-37C6987C142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BF9-42C4-9469-37C6987C142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BF9-42C4-9469-37C6987C142F}"/>
              </c:ext>
            </c:extLst>
          </c:dPt>
          <c:dPt>
            <c:idx val="12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2D-73E0-4A12-BD9F-6657F4294316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2BF9-42C4-9469-37C6987C142F}"/>
              </c:ext>
            </c:extLst>
          </c:dPt>
          <c:dPt>
            <c:idx val="14"/>
            <c:invertIfNegative val="0"/>
            <c:bubble3D val="0"/>
            <c:spPr>
              <a:solidFill>
                <a:srgbClr val="BEDEFF"/>
              </a:solidFill>
            </c:spPr>
            <c:extLst>
              <c:ext xmlns:c16="http://schemas.microsoft.com/office/drawing/2014/chart" uri="{C3380CC4-5D6E-409C-BE32-E72D297353CC}">
                <c16:uniqueId val="{0000001D-2BF9-42C4-9469-37C6987C142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5484-4997-BD35-4D1FE0C2D28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2BF9-42C4-9469-37C6987C142F}"/>
              </c:ext>
            </c:extLst>
          </c:dPt>
          <c:dPt>
            <c:idx val="19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33-73E0-4A12-BD9F-6657F4294316}"/>
              </c:ext>
            </c:extLst>
          </c:dPt>
          <c:dPt>
            <c:idx val="22"/>
            <c:invertIfNegative val="0"/>
            <c:bubble3D val="0"/>
            <c:spPr>
              <a:solidFill>
                <a:srgbClr val="D0E6F7"/>
              </a:solidFill>
            </c:spPr>
            <c:extLst>
              <c:ext xmlns:c16="http://schemas.microsoft.com/office/drawing/2014/chart" uri="{C3380CC4-5D6E-409C-BE32-E72D297353CC}">
                <c16:uniqueId val="{00000028-5484-4997-BD35-4D1FE0C2D28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2BF9-42C4-9469-37C6987C142F}"/>
              </c:ext>
            </c:extLst>
          </c:dPt>
          <c:dPt>
            <c:idx val="26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37-73E0-4A12-BD9F-6657F4294316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5484-4997-BD35-4D1FE0C2D28D}"/>
              </c:ext>
            </c:extLst>
          </c:dPt>
          <c:dPt>
            <c:idx val="30"/>
            <c:invertIfNegative val="0"/>
            <c:bubble3D val="0"/>
            <c:spPr>
              <a:solidFill>
                <a:srgbClr val="C3D8EB"/>
              </a:solidFill>
            </c:spPr>
            <c:extLst>
              <c:ext xmlns:c16="http://schemas.microsoft.com/office/drawing/2014/chart" uri="{C3380CC4-5D6E-409C-BE32-E72D297353CC}">
                <c16:uniqueId val="{00000006-50CA-402E-BFCB-BFA054D725D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A-73E0-4A12-BD9F-6657F4294316}"/>
              </c:ext>
            </c:extLst>
          </c:dPt>
          <c:dPt>
            <c:idx val="38"/>
            <c:invertIfNegative val="0"/>
            <c:bubble3D val="0"/>
            <c:spPr>
              <a:solidFill>
                <a:srgbClr val="B9DAF2"/>
              </a:solidFill>
            </c:spPr>
            <c:extLst>
              <c:ext xmlns:c16="http://schemas.microsoft.com/office/drawing/2014/chart" uri="{C3380CC4-5D6E-409C-BE32-E72D297353CC}">
                <c16:uniqueId val="{00000008-50CA-402E-BFCB-BFA054D725D6}"/>
              </c:ext>
            </c:extLst>
          </c:dPt>
          <c:dLbls>
            <c:dLbl>
              <c:idx val="6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2BF9-42C4-9469-37C6987C142F}"/>
                </c:ext>
              </c:extLst>
            </c:dLbl>
            <c:dLbl>
              <c:idx val="14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2BF9-42C4-9469-37C6987C142F}"/>
                </c:ext>
              </c:extLst>
            </c:dLbl>
            <c:dLbl>
              <c:idx val="22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5484-4997-BD35-4D1FE0C2D28D}"/>
                </c:ext>
              </c:extLst>
            </c:dLbl>
            <c:dLbl>
              <c:idx val="30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0CA-402E-BFCB-BFA054D725D6}"/>
                </c:ext>
              </c:extLst>
            </c:dLbl>
            <c:dLbl>
              <c:idx val="33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A-73E0-4A12-BD9F-6657F4294316}"/>
                </c:ext>
              </c:extLst>
            </c:dLbl>
            <c:dLbl>
              <c:idx val="38"/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0CA-402E-BFCB-BFA054D725D6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BFC6C7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Tabelle1!$A$2:$A$40</c:f>
              <c:numCache>
                <c:formatCode>General</c:formatCode>
                <c:ptCount val="3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</c:numCache>
            </c:numRef>
          </c:cat>
          <c:val>
            <c:numRef>
              <c:f>Tabelle1!$C$2:$C$40</c:f>
              <c:numCache>
                <c:formatCode>General</c:formatCode>
                <c:ptCount val="39"/>
                <c:pt idx="0">
                  <c:v>26.2</c:v>
                </c:pt>
                <c:pt idx="1">
                  <c:v>29.3</c:v>
                </c:pt>
                <c:pt idx="2">
                  <c:v>33.299999999999997</c:v>
                </c:pt>
                <c:pt idx="3">
                  <c:v>37.5</c:v>
                </c:pt>
                <c:pt idx="4">
                  <c:v>41.000000000000007</c:v>
                </c:pt>
                <c:pt idx="5">
                  <c:v>41.2</c:v>
                </c:pt>
                <c:pt idx="6">
                  <c:v>44.6</c:v>
                </c:pt>
                <c:pt idx="8">
                  <c:v>18.7</c:v>
                </c:pt>
                <c:pt idx="9">
                  <c:v>23.5</c:v>
                </c:pt>
                <c:pt idx="10">
                  <c:v>26</c:v>
                </c:pt>
                <c:pt idx="11">
                  <c:v>29.3</c:v>
                </c:pt>
                <c:pt idx="12">
                  <c:v>28.799999999999997</c:v>
                </c:pt>
                <c:pt idx="13">
                  <c:v>29.9</c:v>
                </c:pt>
                <c:pt idx="14" formatCode="0.0\ ">
                  <c:v>35.700000000000003</c:v>
                </c:pt>
                <c:pt idx="16">
                  <c:v>36.5</c:v>
                </c:pt>
                <c:pt idx="17">
                  <c:v>37.1</c:v>
                </c:pt>
                <c:pt idx="18">
                  <c:v>43.9</c:v>
                </c:pt>
                <c:pt idx="19">
                  <c:v>49.4</c:v>
                </c:pt>
                <c:pt idx="20">
                  <c:v>55.5</c:v>
                </c:pt>
                <c:pt idx="21">
                  <c:v>57</c:v>
                </c:pt>
                <c:pt idx="22" formatCode="0.0\ ">
                  <c:v>59.400000000000006</c:v>
                </c:pt>
                <c:pt idx="24">
                  <c:v>28.9</c:v>
                </c:pt>
                <c:pt idx="25">
                  <c:v>36</c:v>
                </c:pt>
                <c:pt idx="26">
                  <c:v>40.200000000000003</c:v>
                </c:pt>
                <c:pt idx="27">
                  <c:v>24.6</c:v>
                </c:pt>
                <c:pt idx="28">
                  <c:v>37.199999999999996</c:v>
                </c:pt>
                <c:pt idx="29" formatCode="0.0\ ">
                  <c:v>35.999999999999993</c:v>
                </c:pt>
                <c:pt idx="30" formatCode="0.0\ ">
                  <c:v>36.5</c:v>
                </c:pt>
                <c:pt idx="35">
                  <c:v>24.3</c:v>
                </c:pt>
                <c:pt idx="36">
                  <c:v>37</c:v>
                </c:pt>
                <c:pt idx="37">
                  <c:v>39.6</c:v>
                </c:pt>
                <c:pt idx="38" formatCode="0.0\ 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BF9-42C4-9469-37C6987C142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HD gesamt</c:v>
                </c:pt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2BF9-42C4-9469-37C6987C142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2BF9-42C4-9469-37C6987C142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5-2BF9-42C4-9469-37C6987C14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2BF9-42C4-9469-37C6987C142F}"/>
              </c:ext>
            </c:extLst>
          </c:dPt>
          <c:dLbls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0CA-402E-BFCB-BFA054D725D6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0CA-402E-BFCB-BFA054D725D6}"/>
                </c:ext>
              </c:extLst>
            </c:dLbl>
            <c:dLbl>
              <c:idx val="2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0CA-402E-BFCB-BFA054D725D6}"/>
                </c:ext>
              </c:extLst>
            </c:dLbl>
            <c:dLbl>
              <c:idx val="3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0CA-402E-BFCB-BFA054D725D6}"/>
                </c:ext>
              </c:extLst>
            </c:dLbl>
            <c:dLbl>
              <c:idx val="3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A696-4AC6-BE76-FACD494DF3FB}"/>
                </c:ext>
              </c:extLst>
            </c:dLbl>
            <c:dLbl>
              <c:idx val="3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de-DE" sz="1400" b="1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0CA-402E-BFCB-BFA054D725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D5D9D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Tabelle1!$A$2:$A$40</c:f>
              <c:numCache>
                <c:formatCode>General</c:formatCode>
                <c:ptCount val="3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5">
                  <c:v>2017</c:v>
                </c:pt>
                <c:pt idx="36">
                  <c:v>2018</c:v>
                </c:pt>
                <c:pt idx="37">
                  <c:v>2019</c:v>
                </c:pt>
                <c:pt idx="38">
                  <c:v>2020</c:v>
                </c:pt>
              </c:numCache>
            </c:numRef>
          </c:cat>
          <c:val>
            <c:numRef>
              <c:f>Tabelle1!$D$2:$D$40</c:f>
              <c:numCache>
                <c:formatCode>General</c:formatCode>
                <c:ptCount val="39"/>
                <c:pt idx="0">
                  <c:v>43.9</c:v>
                </c:pt>
                <c:pt idx="1">
                  <c:v>48.1</c:v>
                </c:pt>
                <c:pt idx="2">
                  <c:v>53.1</c:v>
                </c:pt>
                <c:pt idx="3">
                  <c:v>65.7</c:v>
                </c:pt>
                <c:pt idx="4">
                  <c:v>69.400000000000006</c:v>
                </c:pt>
                <c:pt idx="5" formatCode="0.0\ ">
                  <c:v>72</c:v>
                </c:pt>
                <c:pt idx="6" formatCode="0.0\ ">
                  <c:v>77.5</c:v>
                </c:pt>
                <c:pt idx="8">
                  <c:v>36.200000000000003</c:v>
                </c:pt>
                <c:pt idx="9">
                  <c:v>42.5</c:v>
                </c:pt>
                <c:pt idx="10">
                  <c:v>45.7</c:v>
                </c:pt>
                <c:pt idx="11">
                  <c:v>58.3</c:v>
                </c:pt>
                <c:pt idx="12">
                  <c:v>62.3</c:v>
                </c:pt>
                <c:pt idx="13" formatCode="0.0\ ">
                  <c:v>68</c:v>
                </c:pt>
                <c:pt idx="14" formatCode="0.0\ ">
                  <c:v>78.2</c:v>
                </c:pt>
                <c:pt idx="16">
                  <c:v>54.8</c:v>
                </c:pt>
                <c:pt idx="17">
                  <c:v>55.5</c:v>
                </c:pt>
                <c:pt idx="18">
                  <c:v>63.3</c:v>
                </c:pt>
                <c:pt idx="19">
                  <c:v>67.2</c:v>
                </c:pt>
                <c:pt idx="20">
                  <c:v>70</c:v>
                </c:pt>
                <c:pt idx="21" formatCode="0.0\ ">
                  <c:v>72.5</c:v>
                </c:pt>
                <c:pt idx="22" formatCode="0.0\ ">
                  <c:v>75.900000000000006</c:v>
                </c:pt>
                <c:pt idx="24">
                  <c:v>56.2</c:v>
                </c:pt>
                <c:pt idx="25">
                  <c:v>70.2</c:v>
                </c:pt>
                <c:pt idx="26">
                  <c:v>71.3</c:v>
                </c:pt>
                <c:pt idx="27">
                  <c:v>83.4</c:v>
                </c:pt>
                <c:pt idx="28">
                  <c:v>86.1</c:v>
                </c:pt>
                <c:pt idx="29" formatCode="0.0\ ">
                  <c:v>86.6</c:v>
                </c:pt>
                <c:pt idx="30" formatCode="0.0\ ">
                  <c:v>89.3</c:v>
                </c:pt>
                <c:pt idx="35">
                  <c:v>69.599999999999994</c:v>
                </c:pt>
                <c:pt idx="36">
                  <c:v>90.2</c:v>
                </c:pt>
                <c:pt idx="37" formatCode="0.0\ ">
                  <c:v>92.1</c:v>
                </c:pt>
                <c:pt idx="38" formatCode="0.0\ 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2BF9-42C4-9469-37C6987C1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282002944"/>
        <c:axId val="282004480"/>
      </c:barChart>
      <c:catAx>
        <c:axId val="2820029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82004480"/>
        <c:crosses val="autoZero"/>
        <c:auto val="1"/>
        <c:lblAlgn val="ctr"/>
        <c:lblOffset val="100"/>
        <c:noMultiLvlLbl val="0"/>
      </c:catAx>
      <c:valAx>
        <c:axId val="282004480"/>
        <c:scaling>
          <c:orientation val="minMax"/>
          <c:max val="11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20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42.451612903225808</c:v>
                </c:pt>
                <c:pt idx="1">
                  <c:v>40.98984771573604</c:v>
                </c:pt>
                <c:pt idx="2">
                  <c:v>56.287425149700596</c:v>
                </c:pt>
                <c:pt idx="3">
                  <c:v>41.035856573705182</c:v>
                </c:pt>
                <c:pt idx="4">
                  <c:v>33.289124668435008</c:v>
                </c:pt>
                <c:pt idx="5">
                  <c:v>52.548543689320383</c:v>
                </c:pt>
                <c:pt idx="6">
                  <c:v>42.199488491048591</c:v>
                </c:pt>
                <c:pt idx="7">
                  <c:v>41.645569620253163</c:v>
                </c:pt>
                <c:pt idx="8">
                  <c:v>44.747081712062261</c:v>
                </c:pt>
                <c:pt idx="9">
                  <c:v>39.947780678851181</c:v>
                </c:pt>
                <c:pt idx="10">
                  <c:v>45.052083333333336</c:v>
                </c:pt>
                <c:pt idx="11">
                  <c:v>45.3083109919571</c:v>
                </c:pt>
                <c:pt idx="12">
                  <c:v>45.969773299748105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B-414D-9E1C-B0ECEBF4FA3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HDTV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77.5</c:v>
                </c:pt>
                <c:pt idx="1">
                  <c:v>78.8</c:v>
                </c:pt>
                <c:pt idx="2">
                  <c:v>83.5</c:v>
                </c:pt>
                <c:pt idx="3">
                  <c:v>75.3</c:v>
                </c:pt>
                <c:pt idx="4">
                  <c:v>75.400000000000006</c:v>
                </c:pt>
                <c:pt idx="5">
                  <c:v>82.4</c:v>
                </c:pt>
                <c:pt idx="6">
                  <c:v>78.2</c:v>
                </c:pt>
                <c:pt idx="7">
                  <c:v>79</c:v>
                </c:pt>
                <c:pt idx="8">
                  <c:v>77.099999999999994</c:v>
                </c:pt>
                <c:pt idx="9">
                  <c:v>76.599999999999994</c:v>
                </c:pt>
                <c:pt idx="10">
                  <c:v>76.8</c:v>
                </c:pt>
                <c:pt idx="11">
                  <c:v>74.599999999999994</c:v>
                </c:pt>
                <c:pt idx="12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B-414D-9E1C-B0ECEBF4F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7476224"/>
        <c:axId val="337486208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Private</c:v>
                </c:pt>
              </c:strCache>
            </c:strRef>
          </c:tx>
          <c:spPr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32.9</c:v>
                </c:pt>
                <c:pt idx="1">
                  <c:v>32.299999999999997</c:v>
                </c:pt>
                <c:pt idx="2">
                  <c:v>47</c:v>
                </c:pt>
                <c:pt idx="3">
                  <c:v>30.9</c:v>
                </c:pt>
                <c:pt idx="4">
                  <c:v>25.1</c:v>
                </c:pt>
                <c:pt idx="5">
                  <c:v>43.3</c:v>
                </c:pt>
                <c:pt idx="6">
                  <c:v>33</c:v>
                </c:pt>
                <c:pt idx="7">
                  <c:v>32.9</c:v>
                </c:pt>
                <c:pt idx="8">
                  <c:v>34.5</c:v>
                </c:pt>
                <c:pt idx="9">
                  <c:v>30.6</c:v>
                </c:pt>
                <c:pt idx="10">
                  <c:v>34.6</c:v>
                </c:pt>
                <c:pt idx="11">
                  <c:v>33.799999999999997</c:v>
                </c:pt>
                <c:pt idx="12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B-414D-9E1C-B0ECEBF4F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7489280"/>
        <c:axId val="337487744"/>
      </c:barChart>
      <c:catAx>
        <c:axId val="33747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7486208"/>
        <c:crosses val="autoZero"/>
        <c:auto val="1"/>
        <c:lblAlgn val="ctr"/>
        <c:lblOffset val="100"/>
        <c:noMultiLvlLbl val="0"/>
      </c:catAx>
      <c:valAx>
        <c:axId val="337486208"/>
        <c:scaling>
          <c:orientation val="minMax"/>
          <c:max val="9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37476224"/>
        <c:crosses val="autoZero"/>
        <c:crossBetween val="between"/>
      </c:valAx>
      <c:valAx>
        <c:axId val="337487744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337489280"/>
        <c:crosses val="max"/>
        <c:crossBetween val="between"/>
      </c:valAx>
      <c:catAx>
        <c:axId val="33748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7487744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65492462259085E-2"/>
          <c:y val="2.1548774926129985E-2"/>
          <c:w val="0.98153446521115184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angeschlossen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034-4FE8-A432-4C0F6C33F28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3E9-4FB4-9A57-BE605AC6A37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8-C1FC-4F67-8E36-8494C6DD1F6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C-5DD2-4351-AE91-7E9E29003B89}"/>
              </c:ext>
            </c:extLst>
          </c:dPt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Tabelle1!$B$2:$J$2</c:f>
              <c:numCache>
                <c:formatCode>General</c:formatCode>
                <c:ptCount val="8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 formatCode="0.0\ ">
                  <c:v>17.600000000000001</c:v>
                </c:pt>
                <c:pt idx="4" formatCode="0.0\ ">
                  <c:v>22</c:v>
                </c:pt>
                <c:pt idx="5">
                  <c:v>51.6</c:v>
                </c:pt>
                <c:pt idx="6">
                  <c:v>56.4</c:v>
                </c:pt>
                <c:pt idx="7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034-4FE8-A432-4C0F6C33F286}"/>
              </c:ext>
            </c:extLst>
          </c:dPt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Tabelle1!$B$3:$J$3</c:f>
              <c:numCache>
                <c:formatCode>General</c:formatCode>
                <c:ptCount val="8"/>
                <c:pt idx="0">
                  <c:v>5.2</c:v>
                </c:pt>
                <c:pt idx="1">
                  <c:v>6.5</c:v>
                </c:pt>
                <c:pt idx="2">
                  <c:v>8.3000000000000007</c:v>
                </c:pt>
                <c:pt idx="3" formatCode="0.0">
                  <c:v>10</c:v>
                </c:pt>
                <c:pt idx="4" formatCode="0.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itchFamily="34" charset="0"/>
                      <a:ea typeface="+mn-ea"/>
                      <a:cs typeface="Calibri" pitchFamily="34" charset="0"/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398-4BE6-BAB4-FC0B9DB19B8F}"/>
                </c:ext>
              </c:extLst>
            </c:dLbl>
            <c:dLbl>
              <c:idx val="7"/>
              <c:numFmt formatCode="0.0\ " sourceLinked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583-4B9E-B332-421D52823FB2}"/>
                </c:ext>
              </c:extLst>
            </c:dLbl>
            <c:dLbl>
              <c:idx val="8"/>
              <c:numFmt formatCode="0.0\ " sourceLinked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DD2-4351-AE91-7E9E29003B89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Tabelle1!$B$4:$J$4</c:f>
              <c:numCache>
                <c:formatCode>General</c:formatCode>
                <c:ptCount val="8"/>
                <c:pt idx="0">
                  <c:v>11</c:v>
                </c:pt>
                <c:pt idx="1">
                  <c:v>16</c:v>
                </c:pt>
                <c:pt idx="2">
                  <c:v>20.100000000000001</c:v>
                </c:pt>
                <c:pt idx="3">
                  <c:v>27.6</c:v>
                </c:pt>
                <c:pt idx="4">
                  <c:v>31.9</c:v>
                </c:pt>
                <c:pt idx="5">
                  <c:v>51.6</c:v>
                </c:pt>
                <c:pt idx="6">
                  <c:v>56.4</c:v>
                </c:pt>
                <c:pt idx="7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82764800"/>
        <c:axId val="282766336"/>
      </c:barChart>
      <c:catAx>
        <c:axId val="28276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82766336"/>
        <c:crosses val="autoZero"/>
        <c:auto val="1"/>
        <c:lblAlgn val="ctr"/>
        <c:lblOffset val="100"/>
        <c:noMultiLvlLbl val="0"/>
      </c:catAx>
      <c:valAx>
        <c:axId val="282766336"/>
        <c:scaling>
          <c:orientation val="minMax"/>
          <c:max val="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276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94199283860344E-3"/>
          <c:y val="2.1548774926129985E-2"/>
          <c:w val="0.7213049838544966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Ans Internet 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33B-4831-A439-136782B66A3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2AC-48D3-94CE-FCD8ED7C795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2AC-48D3-94CE-FCD8ED7C7951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8-4E33-B436-DD846F58E93D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D8-4E33-B436-DD846F58E93D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5D8-4E33-B436-DD846F58E93D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5D8-4E33-B436-DD846F58E93D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33B-4831-A439-136782B66A33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2AC-48D3-94CE-FCD8ED7C7951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2AC-48D3-94CE-FCD8ED7C7951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2AC-48D3-94CE-FCD8ED7C7951}"/>
                </c:ext>
              </c:extLst>
            </c:dLbl>
            <c:dLbl>
              <c:idx val="8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846-4873-8694-ACBA26232F5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Tabelle1!$B$2:$J$2</c:f>
              <c:numCache>
                <c:formatCode>General</c:formatCode>
                <c:ptCount val="8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 formatCode="0.0\ ">
                  <c:v>17.600000000000001</c:v>
                </c:pt>
                <c:pt idx="4" formatCode="0.0\ ">
                  <c:v>22</c:v>
                </c:pt>
                <c:pt idx="5" formatCode="0.0\ ">
                  <c:v>31.9</c:v>
                </c:pt>
                <c:pt idx="6" formatCode="0.0\ ">
                  <c:v>39.299999999999997</c:v>
                </c:pt>
                <c:pt idx="7" formatCode="0.0\ 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Nicht angeschlossen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A-9CC7-401F-A9F6-CD625168B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C-9CC7-401F-A9F6-CD625168B51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5-433B-4831-A439-136782B66A3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4-05A3-4608-BE62-5315609224B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5-05A3-4608-BE62-5315609224B5}"/>
              </c:ext>
            </c:extLst>
          </c:dPt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Tabelle1!$B$3:$J$3</c:f>
              <c:numCache>
                <c:formatCode>General</c:formatCode>
                <c:ptCount val="8"/>
                <c:pt idx="0">
                  <c:v>5.2</c:v>
                </c:pt>
                <c:pt idx="1">
                  <c:v>6.5</c:v>
                </c:pt>
                <c:pt idx="2">
                  <c:v>8.3000000000000007</c:v>
                </c:pt>
                <c:pt idx="3" formatCode="0.0">
                  <c:v>10</c:v>
                </c:pt>
                <c:pt idx="4" formatCode="0.0">
                  <c:v>9.9</c:v>
                </c:pt>
                <c:pt idx="5" formatCode="0.0">
                  <c:v>19.7</c:v>
                </c:pt>
                <c:pt idx="6" formatCode="0.0">
                  <c:v>17.100000000000001</c:v>
                </c:pt>
                <c:pt idx="7" formatCode="0.0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 im HH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2AC-48D3-94CE-FCD8ED7C7951}"/>
                </c:ext>
              </c:extLst>
            </c:dLbl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2AC-48D3-94CE-FCD8ED7C7951}"/>
                </c:ext>
              </c:extLst>
            </c:dLbl>
            <c:dLbl>
              <c:idx val="7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5A3-4608-BE62-5315609224B5}"/>
                </c:ext>
              </c:extLst>
            </c:dLbl>
            <c:dLbl>
              <c:idx val="8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846-4873-8694-ACBA26232F51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Tabelle1!$B$4:$J$4</c:f>
              <c:numCache>
                <c:formatCode>General</c:formatCode>
                <c:ptCount val="8"/>
                <c:pt idx="0">
                  <c:v>11</c:v>
                </c:pt>
                <c:pt idx="1">
                  <c:v>16</c:v>
                </c:pt>
                <c:pt idx="2">
                  <c:v>20.100000000000001</c:v>
                </c:pt>
                <c:pt idx="3">
                  <c:v>27.6</c:v>
                </c:pt>
                <c:pt idx="4">
                  <c:v>31.9</c:v>
                </c:pt>
                <c:pt idx="5">
                  <c:v>51.6</c:v>
                </c:pt>
                <c:pt idx="6">
                  <c:v>56.4</c:v>
                </c:pt>
                <c:pt idx="7">
                  <c:v>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81781760"/>
        <c:axId val="281783296"/>
      </c:barChart>
      <c:catAx>
        <c:axId val="28178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81783296"/>
        <c:crosses val="autoZero"/>
        <c:auto val="1"/>
        <c:lblAlgn val="ctr"/>
        <c:lblOffset val="100"/>
        <c:noMultiLvlLbl val="0"/>
      </c:catAx>
      <c:valAx>
        <c:axId val="281783296"/>
        <c:scaling>
          <c:orientation val="minMax"/>
          <c:max val="8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81781760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cap="all" baseline="0"/>
            </a:pPr>
            <a:endParaRPr lang="de-DE"/>
          </a:p>
        </c:txPr>
      </c:legendEntry>
      <c:layout>
        <c:manualLayout>
          <c:xMode val="edge"/>
          <c:yMode val="edge"/>
          <c:x val="0.76504571380845898"/>
          <c:y val="0.36133745699384517"/>
          <c:w val="0.22021531640942157"/>
          <c:h val="0.2356636316168635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2-49C3-4358-BE77-08E0822ECE7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9C3-4358-BE77-08E0822ECE7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3-4358-BE77-08E0822ECE7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3-4358-BE77-08E0822E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CB3-4748-B193-AA2F7887BD0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CB3-4748-B193-AA2F7887BD0E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B3-4748-B193-AA2F7887BD0E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B3-4748-B193-AA2F7887B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975-43DA-9EEA-FBFE5E302C8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975-43DA-9EEA-FBFE5E302C83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75-43DA-9EEA-FBFE5E302C83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75-43DA-9EEA-FBFE5E302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F4E-4712-B0B9-6EBC67ACF70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F4E-4712-B0B9-6EBC67ACF70F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E-4712-B0B9-6EBC67ACF70F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4E-4712-B0B9-6EBC67AC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9B-413E-96D6-864B51A57E0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79B-413E-96D6-864B51A57E0A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B-413E-96D6-864B51A57E0A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9B-413E-96D6-864B51A57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6778245030430383E-2"/>
          <c:y val="9.3433708747634153E-2"/>
          <c:w val="0.88284517799186712"/>
          <c:h val="0.75405038932739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D1-4AF8-A87F-E1DF5D84328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IPTV</c:v>
                </c:pt>
                <c:pt idx="4">
                  <c:v>OTT only</c:v>
                </c:pt>
              </c:strCache>
            </c:strRef>
          </c:cat>
          <c:val>
            <c:numRef>
              <c:f>Tabelle1!$B$2:$B$6</c:f>
              <c:numCache>
                <c:formatCode>0.0\ </c:formatCode>
                <c:ptCount val="5"/>
                <c:pt idx="0">
                  <c:v>58.1</c:v>
                </c:pt>
                <c:pt idx="1">
                  <c:v>20.399999999999999</c:v>
                </c:pt>
                <c:pt idx="2">
                  <c:v>17.3</c:v>
                </c:pt>
                <c:pt idx="3">
                  <c:v>12.5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D1-4AF8-A87F-E1DF5D84328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5CD1-4AF8-A87F-E1DF5D84328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IPTV</c:v>
                </c:pt>
                <c:pt idx="4">
                  <c:v>OTT only</c:v>
                </c:pt>
              </c:strCache>
            </c:strRef>
          </c:cat>
          <c:val>
            <c:numRef>
              <c:f>Tabelle1!$C$2:$C$6</c:f>
              <c:numCache>
                <c:formatCode>0.0\ </c:formatCode>
                <c:ptCount val="5"/>
                <c:pt idx="0">
                  <c:v>56.9</c:v>
                </c:pt>
                <c:pt idx="1">
                  <c:v>18.8</c:v>
                </c:pt>
                <c:pt idx="2">
                  <c:v>16.7</c:v>
                </c:pt>
                <c:pt idx="3">
                  <c:v>14.7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D1-4AF8-A87F-E1DF5D84328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5BBB"/>
              </a:solidFill>
            </c:spPr>
            <c:extLst>
              <c:ext xmlns:c16="http://schemas.microsoft.com/office/drawing/2014/chart" uri="{C3380CC4-5D6E-409C-BE32-E72D297353CC}">
                <c16:uniqueId val="{00000006-5CD1-4AF8-A87F-E1DF5D84328F}"/>
              </c:ext>
            </c:extLst>
          </c:dPt>
          <c:dPt>
            <c:idx val="1"/>
            <c:invertIfNegative val="0"/>
            <c:bubble3D val="0"/>
            <c:spPr>
              <a:solidFill>
                <a:srgbClr val="8AC1EA"/>
              </a:solidFill>
            </c:spPr>
            <c:extLst>
              <c:ext xmlns:c16="http://schemas.microsoft.com/office/drawing/2014/chart" uri="{C3380CC4-5D6E-409C-BE32-E72D297353CC}">
                <c16:uniqueId val="{00000007-5CD1-4AF8-A87F-E1DF5D84328F}"/>
              </c:ext>
            </c:extLst>
          </c:dPt>
          <c:dPt>
            <c:idx val="2"/>
            <c:invertIfNegative val="0"/>
            <c:bubble3D val="0"/>
            <c:spPr>
              <a:solidFill>
                <a:srgbClr val="6B7D8F"/>
              </a:solidFill>
            </c:spPr>
            <c:extLst>
              <c:ext xmlns:c16="http://schemas.microsoft.com/office/drawing/2014/chart" uri="{C3380CC4-5D6E-409C-BE32-E72D297353CC}">
                <c16:uniqueId val="{00000008-5CD1-4AF8-A87F-E1DF5D84328F}"/>
              </c:ext>
            </c:extLst>
          </c:dPt>
          <c:dPt>
            <c:idx val="3"/>
            <c:invertIfNegative val="0"/>
            <c:bubble3D val="0"/>
            <c:spPr>
              <a:solidFill>
                <a:srgbClr val="1B3853"/>
              </a:solidFill>
            </c:spPr>
            <c:extLst>
              <c:ext xmlns:c16="http://schemas.microsoft.com/office/drawing/2014/chart" uri="{C3380CC4-5D6E-409C-BE32-E72D297353CC}">
                <c16:uniqueId val="{00000009-5CD1-4AF8-A87F-E1DF5D84328F}"/>
              </c:ext>
            </c:extLst>
          </c:dPt>
          <c:dPt>
            <c:idx val="4"/>
            <c:invertIfNegative val="0"/>
            <c:bubble3D val="0"/>
            <c:spPr>
              <a:solidFill>
                <a:srgbClr val="004372"/>
              </a:solidFill>
            </c:spPr>
            <c:extLst>
              <c:ext xmlns:c16="http://schemas.microsoft.com/office/drawing/2014/chart" uri="{C3380CC4-5D6E-409C-BE32-E72D297353CC}">
                <c16:uniqueId val="{0000003F-DEE4-4353-B1D6-DF7A71AC669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5CD1-4AF8-A87F-E1DF5D84328F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CD1-4AF8-A87F-E1DF5D84328F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D1-4AF8-A87F-E1DF5D84328F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CD1-4AF8-A87F-E1DF5D84328F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rgbClr val="1B3853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CD1-4AF8-A87F-E1DF5D84328F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rgbClr val="004372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DEE4-4353-B1D6-DF7A71AC669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Kabel</c:v>
                </c:pt>
                <c:pt idx="1">
                  <c:v>Satellit</c:v>
                </c:pt>
                <c:pt idx="2">
                  <c:v>Terrestrik</c:v>
                </c:pt>
                <c:pt idx="3">
                  <c:v>IPTV</c:v>
                </c:pt>
                <c:pt idx="4">
                  <c:v>OTT only</c:v>
                </c:pt>
              </c:strCache>
            </c:strRef>
          </c:cat>
          <c:val>
            <c:numRef>
              <c:f>Tabelle1!$D$2:$D$6</c:f>
              <c:numCache>
                <c:formatCode>0.0\ </c:formatCode>
                <c:ptCount val="5"/>
                <c:pt idx="0">
                  <c:v>55.7</c:v>
                </c:pt>
                <c:pt idx="1">
                  <c:v>21.5</c:v>
                </c:pt>
                <c:pt idx="2">
                  <c:v>16.3</c:v>
                </c:pt>
                <c:pt idx="3">
                  <c:v>15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D1-4AF8-A87F-E1DF5D843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973888552"/>
        <c:axId val="973850920"/>
      </c:barChart>
      <c:catAx>
        <c:axId val="973888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73850920"/>
        <c:crosses val="autoZero"/>
        <c:auto val="1"/>
        <c:lblAlgn val="ctr"/>
        <c:lblOffset val="100"/>
        <c:noMultiLvlLbl val="0"/>
      </c:catAx>
      <c:valAx>
        <c:axId val="973850920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973888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762-4BDD-BB52-4D39716E07E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762-4BDD-BB52-4D39716E07EB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62-4BDD-BB52-4D39716E07EB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62-4BDD-BB52-4D39716E0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9C3-4358-BE77-08E0822ECE7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9C3-4358-BE77-08E0822ECE7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3-4358-BE77-08E0822ECE7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3-4358-BE77-08E0822E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9C3-4358-BE77-08E0822ECE7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49C3-4358-BE77-08E0822ECE7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3-4358-BE77-08E0822ECE7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3-4358-BE77-08E0822E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194199283860344E-3"/>
          <c:y val="2.1548774926129985E-2"/>
          <c:w val="0.7213049838544966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Ans Internet 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33B-4831-A439-136782B66A3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2AC-48D3-94CE-FCD8ED7C7951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2AC-48D3-94CE-FCD8ED7C7951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D8-4E33-B436-DD846F58E93D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D8-4E33-B436-DD846F58E93D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5D8-4E33-B436-DD846F58E93D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5D8-4E33-B436-DD846F58E93D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33B-4831-A439-136782B66A33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2AC-48D3-94CE-FCD8ED7C7951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2AC-48D3-94CE-FCD8ED7C7951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2AC-48D3-94CE-FCD8ED7C7951}"/>
                </c:ext>
              </c:extLst>
            </c:dLbl>
            <c:dLbl>
              <c:idx val="8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2846-4873-8694-ACBA26232F5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Tabelle1!$B$1:$E$1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Tabelle1!$B$2:$E$2</c:f>
              <c:numCache>
                <c:formatCode>0.0\ </c:formatCode>
                <c:ptCount val="3"/>
                <c:pt idx="0">
                  <c:v>25.2</c:v>
                </c:pt>
                <c:pt idx="1">
                  <c:v>38</c:v>
                </c:pt>
                <c:pt idx="2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Nicht angeschlossen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A-9CC7-401F-A9F6-CD625168B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C-9CC7-401F-A9F6-CD625168B5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5-433B-4831-A439-136782B66A3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4-05A3-4608-BE62-5315609224B5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5-05A3-4608-BE62-5315609224B5}"/>
              </c:ext>
            </c:extLst>
          </c:dPt>
          <c:cat>
            <c:strRef>
              <c:f>Tabelle1!$B$1:$E$1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Tabelle1!$B$3:$E$3</c:f>
              <c:numCache>
                <c:formatCode>0.0</c:formatCode>
                <c:ptCount val="3"/>
                <c:pt idx="0">
                  <c:v>23.500000000000004</c:v>
                </c:pt>
                <c:pt idx="1">
                  <c:v>14.600000000000001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Smart TV-Gerät im HH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5C8-438A-9150-9947CF662469}"/>
                </c:ext>
              </c:extLst>
            </c:dLbl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2AC-48D3-94CE-FCD8ED7C7951}"/>
                </c:ext>
              </c:extLst>
            </c:dLbl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2AC-48D3-94CE-FCD8ED7C7951}"/>
                </c:ext>
              </c:extLst>
            </c:dLbl>
            <c:dLbl>
              <c:idx val="7"/>
              <c:numFmt formatCode="0.0\ " sourceLinked="0"/>
              <c:spPr>
                <a:noFill/>
                <a:ln>
                  <a:solidFill>
                    <a:schemeClr val="accent1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5A3-4608-BE62-5315609224B5}"/>
                </c:ext>
              </c:extLst>
            </c:dLbl>
            <c:dLbl>
              <c:idx val="8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2846-4873-8694-ACBA26232F51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Tabelle1!$B$4:$E$4</c:f>
              <c:numCache>
                <c:formatCode>General</c:formatCode>
                <c:ptCount val="3"/>
                <c:pt idx="0">
                  <c:v>48.7</c:v>
                </c:pt>
                <c:pt idx="1">
                  <c:v>52.6</c:v>
                </c:pt>
                <c:pt idx="2" formatCode="0.0\ ">
                  <c:v>59.9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81781760"/>
        <c:axId val="281783296"/>
      </c:barChart>
      <c:catAx>
        <c:axId val="28178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81783296"/>
        <c:crosses val="autoZero"/>
        <c:auto val="1"/>
        <c:lblAlgn val="ctr"/>
        <c:lblOffset val="100"/>
        <c:noMultiLvlLbl val="0"/>
      </c:catAx>
      <c:valAx>
        <c:axId val="281783296"/>
        <c:scaling>
          <c:orientation val="minMax"/>
          <c:max val="85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281781760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cap="all" baseline="0"/>
            </a:pPr>
            <a:endParaRPr lang="de-DE"/>
          </a:p>
        </c:txPr>
      </c:legendEntry>
      <c:layout>
        <c:manualLayout>
          <c:xMode val="edge"/>
          <c:yMode val="edge"/>
          <c:x val="0.76131960272810006"/>
          <c:y val="0.35134563140863501"/>
          <c:w val="0.23741823071141233"/>
          <c:h val="0.24734960925667901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9C3-4358-BE77-08E0822ECE7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9C3-4358-BE77-08E0822ECE7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3-4358-BE77-08E0822ECE7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3-4358-BE77-08E0822E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49C3-4358-BE77-08E0822ECE7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49C3-4358-BE77-08E0822ECE7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3-4358-BE77-08E0822ECE7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3-4358-BE77-08E0822E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261464559013"/>
          <c:y val="0.10555010721231363"/>
          <c:w val="0.29947047980785352"/>
          <c:h val="0.40508121389423241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2-49C3-4358-BE77-08E0822ECE7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9C3-4358-BE77-08E0822ECE7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C3-4358-BE77-08E0822ECE77}"/>
                </c:ext>
              </c:extLst>
            </c:dLbl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C3-4358-BE77-08E0822E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ADF-493F-B8D6-F420FFE88746}"/>
                </c:ext>
              </c:extLst>
            </c:dLbl>
            <c:numFmt formatCode="0&quot;%&quot;" sourceLinked="0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74.129353233830855</c:v>
                </c:pt>
                <c:pt idx="1">
                  <c:v>68.320000000000007</c:v>
                </c:pt>
                <c:pt idx="2">
                  <c:v>77.94561933534743</c:v>
                </c:pt>
                <c:pt idx="3">
                  <c:v>77.5</c:v>
                </c:pt>
                <c:pt idx="4">
                  <c:v>77.226027397260282</c:v>
                </c:pt>
                <c:pt idx="5">
                  <c:v>74.29048414023373</c:v>
                </c:pt>
                <c:pt idx="6">
                  <c:v>74.548736462093856</c:v>
                </c:pt>
                <c:pt idx="7">
                  <c:v>78.485370051635115</c:v>
                </c:pt>
                <c:pt idx="8">
                  <c:v>76.252019386106625</c:v>
                </c:pt>
                <c:pt idx="9">
                  <c:v>74.698795180722882</c:v>
                </c:pt>
                <c:pt idx="10">
                  <c:v>65.871833084947852</c:v>
                </c:pt>
                <c:pt idx="11">
                  <c:v>65.485074626865668</c:v>
                </c:pt>
                <c:pt idx="12">
                  <c:v>64.675767918088738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25-45C5-93F4-3DB4EFF0AAF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Smart TV im HH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60.3</c:v>
                </c:pt>
                <c:pt idx="1">
                  <c:v>62.5</c:v>
                </c:pt>
                <c:pt idx="2">
                  <c:v>66.2</c:v>
                </c:pt>
                <c:pt idx="3">
                  <c:v>60</c:v>
                </c:pt>
                <c:pt idx="4">
                  <c:v>58.4</c:v>
                </c:pt>
                <c:pt idx="5">
                  <c:v>59.9</c:v>
                </c:pt>
                <c:pt idx="6">
                  <c:v>55.4</c:v>
                </c:pt>
                <c:pt idx="7">
                  <c:v>58.1</c:v>
                </c:pt>
                <c:pt idx="8">
                  <c:v>61.9</c:v>
                </c:pt>
                <c:pt idx="9">
                  <c:v>58.1</c:v>
                </c:pt>
                <c:pt idx="10">
                  <c:v>67.099999999999994</c:v>
                </c:pt>
                <c:pt idx="11">
                  <c:v>53.6</c:v>
                </c:pt>
                <c:pt idx="12">
                  <c:v>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25-45C5-93F4-3DB4EFF0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351616"/>
        <c:axId val="336353152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Angeschlossen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44.7</c:v>
                </c:pt>
                <c:pt idx="1">
                  <c:v>42.7</c:v>
                </c:pt>
                <c:pt idx="2">
                  <c:v>51.6</c:v>
                </c:pt>
                <c:pt idx="3">
                  <c:v>46.5</c:v>
                </c:pt>
                <c:pt idx="4">
                  <c:v>45.1</c:v>
                </c:pt>
                <c:pt idx="5">
                  <c:v>44.5</c:v>
                </c:pt>
                <c:pt idx="6">
                  <c:v>41.3</c:v>
                </c:pt>
                <c:pt idx="7">
                  <c:v>45.6</c:v>
                </c:pt>
                <c:pt idx="8">
                  <c:v>47.2</c:v>
                </c:pt>
                <c:pt idx="9">
                  <c:v>43.4</c:v>
                </c:pt>
                <c:pt idx="10">
                  <c:v>44.2</c:v>
                </c:pt>
                <c:pt idx="11">
                  <c:v>35.1</c:v>
                </c:pt>
                <c:pt idx="12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25-45C5-93F4-3DB4EFF0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6368768"/>
        <c:axId val="336354688"/>
      </c:barChart>
      <c:catAx>
        <c:axId val="336351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6353152"/>
        <c:crosses val="autoZero"/>
        <c:auto val="1"/>
        <c:lblAlgn val="ctr"/>
        <c:lblOffset val="100"/>
        <c:noMultiLvlLbl val="0"/>
      </c:catAx>
      <c:valAx>
        <c:axId val="3363531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36351616"/>
        <c:crosses val="autoZero"/>
        <c:crossBetween val="between"/>
      </c:valAx>
      <c:valAx>
        <c:axId val="336354688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336368768"/>
        <c:crosses val="max"/>
        <c:crossBetween val="between"/>
      </c:valAx>
      <c:catAx>
        <c:axId val="3363687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63546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HDTV-Geräte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8-46DD-A6D4-888F38DBE7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A8-46DD-A6D4-888F38DBE7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A8-46DD-A6D4-888F38DBE7F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Mind. 1 HDTV-Gerät</c:v>
                </c:pt>
                <c:pt idx="3">
                  <c:v>Nicht angeschlossen</c:v>
                </c:pt>
                <c:pt idx="4">
                  <c:v>Kein Smart TV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44.7</c:v>
                </c:pt>
                <c:pt idx="3">
                  <c:v>15.6</c:v>
                </c:pt>
                <c:pt idx="4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0962214986808"/>
          <c:y val="6.768526469587046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Smart TV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1 Smart TV</c:v>
                </c:pt>
                <c:pt idx="1">
                  <c:v>2+ Smart TVs</c:v>
                </c:pt>
                <c:pt idx="2">
                  <c:v>Nicht angeschlossen</c:v>
                </c:pt>
                <c:pt idx="3">
                  <c:v>Kein Smart TV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 formatCode="0.0\ ">
                  <c:v>34.6</c:v>
                </c:pt>
                <c:pt idx="1">
                  <c:v>10.1</c:v>
                </c:pt>
                <c:pt idx="2">
                  <c:v>15.6</c:v>
                </c:pt>
                <c:pt idx="3" formatCode="0.0\ 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96340250058103E-2"/>
          <c:y val="3.0155203526835671E-2"/>
          <c:w val="0.95804491854572615"/>
          <c:h val="0.94895271536878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Kabel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Tabelle1!$B$1:$N$1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Tabelle1!$B$2:$N$2</c:f>
              <c:numCache>
                <c:formatCode>0.0\ </c:formatCode>
                <c:ptCount val="13"/>
                <c:pt idx="0">
                  <c:v>43.6</c:v>
                </c:pt>
                <c:pt idx="1">
                  <c:v>40.200000000000003</c:v>
                </c:pt>
                <c:pt idx="2">
                  <c:v>63.8</c:v>
                </c:pt>
                <c:pt idx="3">
                  <c:v>48.8</c:v>
                </c:pt>
                <c:pt idx="4">
                  <c:v>41.7</c:v>
                </c:pt>
                <c:pt idx="5">
                  <c:v>55.7</c:v>
                </c:pt>
                <c:pt idx="6">
                  <c:v>40.799999999999997</c:v>
                </c:pt>
                <c:pt idx="7">
                  <c:v>37</c:v>
                </c:pt>
                <c:pt idx="8">
                  <c:v>41.2</c:v>
                </c:pt>
                <c:pt idx="9">
                  <c:v>27.3</c:v>
                </c:pt>
                <c:pt idx="10">
                  <c:v>57.7</c:v>
                </c:pt>
                <c:pt idx="11">
                  <c:v>48.8</c:v>
                </c:pt>
                <c:pt idx="1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7-4F0C-A717-E7A129433ECA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Satellit 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Tabelle1!$B$1:$N$1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Tabelle1!$B$3:$N$3</c:f>
              <c:numCache>
                <c:formatCode>0.0\ </c:formatCode>
                <c:ptCount val="13"/>
                <c:pt idx="0">
                  <c:v>44.1</c:v>
                </c:pt>
                <c:pt idx="1">
                  <c:v>46</c:v>
                </c:pt>
                <c:pt idx="2">
                  <c:v>10</c:v>
                </c:pt>
                <c:pt idx="3">
                  <c:v>41.1</c:v>
                </c:pt>
                <c:pt idx="4">
                  <c:v>50.2</c:v>
                </c:pt>
                <c:pt idx="5">
                  <c:v>21.5</c:v>
                </c:pt>
                <c:pt idx="6">
                  <c:v>49.6</c:v>
                </c:pt>
                <c:pt idx="7">
                  <c:v>47.8</c:v>
                </c:pt>
                <c:pt idx="8">
                  <c:v>44.1</c:v>
                </c:pt>
                <c:pt idx="9">
                  <c:v>60.7</c:v>
                </c:pt>
                <c:pt idx="10">
                  <c:v>32.299999999999997</c:v>
                </c:pt>
                <c:pt idx="11">
                  <c:v>39.6</c:v>
                </c:pt>
                <c:pt idx="12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7-4F0C-A717-E7A129433ECA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DVB-T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Tabelle1!$B$1:$N$1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Tabelle1!$B$4:$N$4</c:f>
              <c:numCache>
                <c:formatCode>0.0\ </c:formatCode>
                <c:ptCount val="13"/>
                <c:pt idx="0">
                  <c:v>6.3</c:v>
                </c:pt>
                <c:pt idx="1">
                  <c:v>5.6</c:v>
                </c:pt>
                <c:pt idx="2">
                  <c:v>15.8</c:v>
                </c:pt>
                <c:pt idx="3">
                  <c:v>2.5</c:v>
                </c:pt>
                <c:pt idx="4">
                  <c:v>3.7</c:v>
                </c:pt>
                <c:pt idx="5">
                  <c:v>16.3</c:v>
                </c:pt>
                <c:pt idx="6">
                  <c:v>5.6</c:v>
                </c:pt>
                <c:pt idx="7">
                  <c:v>7.6</c:v>
                </c:pt>
                <c:pt idx="8">
                  <c:v>9.5</c:v>
                </c:pt>
                <c:pt idx="9">
                  <c:v>3.9</c:v>
                </c:pt>
                <c:pt idx="10">
                  <c:v>6.6</c:v>
                </c:pt>
                <c:pt idx="11">
                  <c:v>4.5999999999999996</c:v>
                </c:pt>
                <c:pt idx="1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C7-4F0C-A717-E7A129433ECA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Tabelle1!$B$1:$N$1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Tabelle1!$B$5:$N$5</c:f>
              <c:numCache>
                <c:formatCode>0.0\ </c:formatCode>
                <c:ptCount val="13"/>
                <c:pt idx="0">
                  <c:v>10.6</c:v>
                </c:pt>
                <c:pt idx="1">
                  <c:v>9</c:v>
                </c:pt>
                <c:pt idx="2">
                  <c:v>15.9</c:v>
                </c:pt>
                <c:pt idx="3">
                  <c:v>8.9</c:v>
                </c:pt>
                <c:pt idx="4">
                  <c:v>9.1999999999999993</c:v>
                </c:pt>
                <c:pt idx="5">
                  <c:v>15</c:v>
                </c:pt>
                <c:pt idx="6">
                  <c:v>13.2</c:v>
                </c:pt>
                <c:pt idx="7">
                  <c:v>10.4</c:v>
                </c:pt>
                <c:pt idx="8">
                  <c:v>11.7</c:v>
                </c:pt>
                <c:pt idx="9">
                  <c:v>13.2</c:v>
                </c:pt>
                <c:pt idx="10">
                  <c:v>9.8000000000000007</c:v>
                </c:pt>
                <c:pt idx="11">
                  <c:v>6.7</c:v>
                </c:pt>
                <c:pt idx="1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C7-4F0C-A717-E7A129433ECA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OTT only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Tabelle1!$B$6:$N$6</c:f>
              <c:numCache>
                <c:formatCode>0.0\ </c:formatCode>
                <c:ptCount val="13"/>
                <c:pt idx="0">
                  <c:v>2.9</c:v>
                </c:pt>
                <c:pt idx="1">
                  <c:v>1.2</c:v>
                </c:pt>
                <c:pt idx="2">
                  <c:v>4</c:v>
                </c:pt>
                <c:pt idx="3">
                  <c:v>3.1</c:v>
                </c:pt>
                <c:pt idx="4">
                  <c:v>3.3</c:v>
                </c:pt>
                <c:pt idx="5">
                  <c:v>2.1</c:v>
                </c:pt>
                <c:pt idx="6">
                  <c:v>2.2000000000000002</c:v>
                </c:pt>
                <c:pt idx="7">
                  <c:v>1.8</c:v>
                </c:pt>
                <c:pt idx="8">
                  <c:v>3.7</c:v>
                </c:pt>
                <c:pt idx="9">
                  <c:v>2.5</c:v>
                </c:pt>
                <c:pt idx="10">
                  <c:v>1.8</c:v>
                </c:pt>
                <c:pt idx="11">
                  <c:v>4.3</c:v>
                </c:pt>
                <c:pt idx="1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C-4F3F-9384-F456F6478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31199616"/>
        <c:axId val="331201152"/>
      </c:barChart>
      <c:catAx>
        <c:axId val="33119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331201152"/>
        <c:crosses val="autoZero"/>
        <c:auto val="1"/>
        <c:lblAlgn val="ctr"/>
        <c:lblOffset val="100"/>
        <c:noMultiLvlLbl val="0"/>
      </c:catAx>
      <c:valAx>
        <c:axId val="331201152"/>
        <c:scaling>
          <c:orientation val="minMax"/>
          <c:max val="12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33119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marL="0" algn="ctr" defTabSz="1300460" rtl="0" eaLnBrk="1" fontAlgn="b" latinLnBrk="0" hangingPunct="1">
        <a:defRPr lang="de-DE" sz="1200" b="0" i="0" u="none" strike="noStrike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Smart-TV, internetfähiges Fernsehgerät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34.6</c:v>
                </c:pt>
                <c:pt idx="1">
                  <c:v>30.8</c:v>
                </c:pt>
                <c:pt idx="2">
                  <c:v>40</c:v>
                </c:pt>
                <c:pt idx="3">
                  <c:v>37.5</c:v>
                </c:pt>
                <c:pt idx="4">
                  <c:v>34.6</c:v>
                </c:pt>
                <c:pt idx="5">
                  <c:v>33.700000000000003</c:v>
                </c:pt>
                <c:pt idx="6">
                  <c:v>31.1</c:v>
                </c:pt>
                <c:pt idx="7">
                  <c:v>35.1</c:v>
                </c:pt>
                <c:pt idx="8">
                  <c:v>36.4</c:v>
                </c:pt>
                <c:pt idx="9">
                  <c:v>34.4</c:v>
                </c:pt>
                <c:pt idx="10">
                  <c:v>33</c:v>
                </c:pt>
                <c:pt idx="11">
                  <c:v>27.3</c:v>
                </c:pt>
                <c:pt idx="1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3-46A5-BED4-9C3B103DCC0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General</c:formatCode>
                <c:ptCount val="13"/>
                <c:pt idx="0">
                  <c:v>10.1</c:v>
                </c:pt>
                <c:pt idx="1">
                  <c:v>11.9</c:v>
                </c:pt>
                <c:pt idx="2">
                  <c:v>11.6</c:v>
                </c:pt>
                <c:pt idx="3">
                  <c:v>9</c:v>
                </c:pt>
                <c:pt idx="4">
                  <c:v>10.5</c:v>
                </c:pt>
                <c:pt idx="5">
                  <c:v>10.8</c:v>
                </c:pt>
                <c:pt idx="6">
                  <c:v>10.199999999999999</c:v>
                </c:pt>
                <c:pt idx="7">
                  <c:v>10.5</c:v>
                </c:pt>
                <c:pt idx="8">
                  <c:v>10.8</c:v>
                </c:pt>
                <c:pt idx="9">
                  <c:v>9</c:v>
                </c:pt>
                <c:pt idx="10">
                  <c:v>11.2</c:v>
                </c:pt>
                <c:pt idx="11">
                  <c:v>7.8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3-46A5-BED4-9C3B103DCC0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Smart-TV, internetfähiges Fernsehgerät2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44.7</c:v>
                </c:pt>
                <c:pt idx="1">
                  <c:v>42.7</c:v>
                </c:pt>
                <c:pt idx="2">
                  <c:v>51.6</c:v>
                </c:pt>
                <c:pt idx="3">
                  <c:v>46.5</c:v>
                </c:pt>
                <c:pt idx="4">
                  <c:v>45.1</c:v>
                </c:pt>
                <c:pt idx="5">
                  <c:v>44.5</c:v>
                </c:pt>
                <c:pt idx="6">
                  <c:v>41.3</c:v>
                </c:pt>
                <c:pt idx="7">
                  <c:v>45.6</c:v>
                </c:pt>
                <c:pt idx="8">
                  <c:v>47.2</c:v>
                </c:pt>
                <c:pt idx="9">
                  <c:v>43.4</c:v>
                </c:pt>
                <c:pt idx="10">
                  <c:v>44.2</c:v>
                </c:pt>
                <c:pt idx="11">
                  <c:v>35.1</c:v>
                </c:pt>
                <c:pt idx="12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3-46A5-BED4-9C3B103DC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01054032"/>
        <c:axId val="889878896"/>
      </c:barChart>
      <c:catAx>
        <c:axId val="901054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9878896"/>
        <c:crosses val="autoZero"/>
        <c:auto val="1"/>
        <c:lblAlgn val="ctr"/>
        <c:lblOffset val="100"/>
        <c:noMultiLvlLbl val="0"/>
      </c:catAx>
      <c:valAx>
        <c:axId val="889878896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90105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02051153056166"/>
          <c:y val="2.1548774926129985E-2"/>
          <c:w val="0.61297948846943828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Smart 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53F-407B-BB36-53DF412BF55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C466-4A7E-9541-62E8D601C437}"/>
              </c:ext>
            </c:extLst>
          </c:dPt>
          <c:dPt>
            <c:idx val="6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C-FED0-498C-A36F-94A623056413}"/>
              </c:ext>
            </c:extLst>
          </c:dPt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D8-4E33-B436-DD846F58E93D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D3EA-41EE-96A2-C415C892776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Tabelle1!$B$2:$J$2</c:f>
              <c:numCache>
                <c:formatCode>General</c:formatCode>
                <c:ptCount val="8"/>
                <c:pt idx="0">
                  <c:v>5.8</c:v>
                </c:pt>
                <c:pt idx="1">
                  <c:v>9.5</c:v>
                </c:pt>
                <c:pt idx="2">
                  <c:v>11.8</c:v>
                </c:pt>
                <c:pt idx="3">
                  <c:v>17.600000000000001</c:v>
                </c:pt>
                <c:pt idx="4">
                  <c:v>22</c:v>
                </c:pt>
                <c:pt idx="5">
                  <c:v>31.9</c:v>
                </c:pt>
                <c:pt idx="6" formatCode="0.0\ ">
                  <c:v>39.299999999999997</c:v>
                </c:pt>
                <c:pt idx="7" formatCode="0.0\ 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A-9CC7-401F-A9F6-CD625168B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C-9CC7-401F-A9F6-CD625168B51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4-953F-407B-BB36-53DF412BF55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8-C466-4A7E-9541-62E8D601C437}"/>
              </c:ext>
            </c:extLst>
          </c:dPt>
          <c:dPt>
            <c:idx val="6"/>
            <c:invertIfNegative val="0"/>
            <c:bubble3D val="0"/>
            <c:spPr>
              <a:solidFill>
                <a:srgbClr val="DCDCDC"/>
              </a:solidFill>
              <a:ln>
                <a:solidFill>
                  <a:srgbClr val="DCDCDC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FED0-498C-A36F-94A623056413}"/>
              </c:ext>
            </c:extLst>
          </c:dPt>
          <c:dLbls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C466-4A7E-9541-62E8D601C437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D3EA-41EE-96A2-C415C892776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Tabelle1!$B$3:$J$3</c:f>
              <c:numCache>
                <c:formatCode>General</c:formatCode>
                <c:ptCount val="8"/>
                <c:pt idx="0">
                  <c:v>4.5</c:v>
                </c:pt>
                <c:pt idx="1">
                  <c:v>5.5</c:v>
                </c:pt>
                <c:pt idx="2">
                  <c:v>7.2</c:v>
                </c:pt>
                <c:pt idx="3">
                  <c:v>9.8000000000000007</c:v>
                </c:pt>
                <c:pt idx="4">
                  <c:v>10</c:v>
                </c:pt>
                <c:pt idx="5">
                  <c:v>13.2</c:v>
                </c:pt>
                <c:pt idx="6" formatCode="0.0\ ">
                  <c:v>12</c:v>
                </c:pt>
                <c:pt idx="7" formatCode="0.0\ 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PC, Laptop, Tablet, Smartphone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953F-407B-BB36-53DF412BF55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953F-407B-BB36-53DF412BF55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953F-407B-BB36-53DF412BF55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953F-407B-BB36-53DF412BF55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953F-407B-BB36-53DF412BF55E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C466-4A7E-9541-62E8D601C437}"/>
              </c:ext>
            </c:extLst>
          </c:dPt>
          <c:dPt>
            <c:idx val="6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26-FED0-498C-A36F-94A623056413}"/>
              </c:ext>
            </c:extLst>
          </c:dPt>
          <c:dLbls>
            <c:dLbl>
              <c:idx val="7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D3EA-41EE-96A2-C415C8927768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Tabelle1!$B$4:$J$4</c:f>
              <c:numCache>
                <c:formatCode>General</c:formatCode>
                <c:ptCount val="8"/>
                <c:pt idx="0">
                  <c:v>16.2</c:v>
                </c:pt>
                <c:pt idx="1">
                  <c:v>17</c:v>
                </c:pt>
                <c:pt idx="2">
                  <c:v>17.100000000000001</c:v>
                </c:pt>
                <c:pt idx="3">
                  <c:v>17.7</c:v>
                </c:pt>
                <c:pt idx="4">
                  <c:v>14.8</c:v>
                </c:pt>
                <c:pt idx="5">
                  <c:v>4.3</c:v>
                </c:pt>
                <c:pt idx="6" formatCode="0.0\ ">
                  <c:v>3.8</c:v>
                </c:pt>
                <c:pt idx="7" formatCode="0.0\ 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Summe Connected TV</c:v>
                </c:pt>
              </c:strCache>
            </c:strRef>
          </c:tx>
          <c:spPr>
            <a:noFill/>
          </c:spPr>
          <c:invertIfNegative val="0"/>
          <c:dLbls>
            <c:dLbl>
              <c:idx val="5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FED0-498C-A36F-94A6230564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400" b="0">
                        <a:solidFill>
                          <a:srgbClr val="262626"/>
                        </a:solidFill>
                      </a:defRPr>
                    </a:pPr>
                    <a:fld id="{D9D35A16-1BA9-438F-9C9F-CB7379FDC049}" type="VALUE">
                      <a:rPr lang="en-US" sz="1400" b="0">
                        <a:solidFill>
                          <a:srgbClr val="262626"/>
                        </a:solidFill>
                      </a:rPr>
                      <a:pPr>
                        <a:defRPr sz="1400" b="0">
                          <a:solidFill>
                            <a:srgbClr val="262626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numFmt formatCode="#,##0.0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8-FED0-498C-A36F-94A623056413}"/>
                </c:ext>
              </c:extLst>
            </c:dLbl>
            <c:dLbl>
              <c:idx val="7"/>
              <c:numFmt formatCode="#,##0.0" sourceLinked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D3EA-41EE-96A2-C415C892776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Tabelle1!$B$1:$J$1</c:f>
              <c:strCach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Tabelle1!$B$5:$J$5</c:f>
              <c:numCache>
                <c:formatCode>General</c:formatCode>
                <c:ptCount val="8"/>
                <c:pt idx="0">
                  <c:v>26.5</c:v>
                </c:pt>
                <c:pt idx="1">
                  <c:v>32</c:v>
                </c:pt>
                <c:pt idx="2">
                  <c:v>36.1</c:v>
                </c:pt>
                <c:pt idx="3">
                  <c:v>45.1</c:v>
                </c:pt>
                <c:pt idx="4">
                  <c:v>46.8</c:v>
                </c:pt>
                <c:pt idx="5">
                  <c:v>49.4</c:v>
                </c:pt>
                <c:pt idx="6" formatCode="0.0\ ">
                  <c:v>55.1</c:v>
                </c:pt>
                <c:pt idx="7" formatCode="0.0\ 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53F-407B-BB36-53DF412BF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260967808"/>
        <c:axId val="260990080"/>
      </c:barChart>
      <c:catAx>
        <c:axId val="260967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260990080"/>
        <c:crosses val="autoZero"/>
        <c:auto val="1"/>
        <c:lblAlgn val="ctr"/>
        <c:lblOffset val="100"/>
        <c:noMultiLvlLbl val="0"/>
      </c:catAx>
      <c:valAx>
        <c:axId val="26099008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0967808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800" b="1" i="0" cap="all" baseline="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 b="0" cap="none" baseline="0"/>
            </a:pPr>
            <a:endParaRPr lang="de-DE"/>
          </a:p>
        </c:txPr>
      </c:legendEntry>
      <c:layout>
        <c:manualLayout>
          <c:xMode val="edge"/>
          <c:yMode val="edge"/>
          <c:x val="0"/>
          <c:y val="0.36551514154955117"/>
          <c:w val="0.31332541376718481"/>
          <c:h val="0.37802800176338675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8702051153056166"/>
          <c:y val="2.1548774926129985E-2"/>
          <c:w val="0.61297948846943828"/>
          <c:h val="0.865869313739914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Smart 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5D8-4E33-B436-DD846F58E9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5D8-4E33-B436-DD846F58E93D}"/>
              </c:ext>
            </c:extLst>
          </c:dPt>
          <c:dPt>
            <c:idx val="2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2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rgbClr val="A5A5A5"/>
              </a:solidFill>
            </c:spPr>
            <c:extLst>
              <c:ext xmlns:c16="http://schemas.microsoft.com/office/drawing/2014/chart" uri="{C3380CC4-5D6E-409C-BE32-E72D297353CC}">
                <c16:uniqueId val="{00000004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rgbClr val="005BBB"/>
              </a:solidFill>
            </c:spPr>
            <c:extLst>
              <c:ext xmlns:c16="http://schemas.microsoft.com/office/drawing/2014/chart" uri="{C3380CC4-5D6E-409C-BE32-E72D297353CC}">
                <c16:uniqueId val="{00000009-F5A8-4C0E-9057-31C3ABCBB465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D8-4E33-B436-DD846F58E93D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5D8-4E33-B436-DD846F58E93D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5D8-4E33-B436-DD846F58E93D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5D8-4E33-B436-DD846F58E93D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5A8-4C0E-9057-31C3ABCBB465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B43-415E-B459-AC4DCA57AA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17.7</c:v>
                </c:pt>
                <c:pt idx="1">
                  <c:v>22.7</c:v>
                </c:pt>
                <c:pt idx="2">
                  <c:v>25.2</c:v>
                </c:pt>
                <c:pt idx="3">
                  <c:v>38</c:v>
                </c:pt>
                <c:pt idx="4" formatCode="0.0\ 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5D8-4E33-B436-DD846F58E93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A-9CC7-401F-A9F6-CD625168B5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C-9CC7-401F-A9F6-CD625168B519}"/>
              </c:ext>
            </c:extLst>
          </c:dPt>
          <c:dPt>
            <c:idx val="2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06-C5D8-4E33-B436-DD846F58E93D}"/>
              </c:ext>
            </c:extLst>
          </c:dPt>
          <c:dPt>
            <c:idx val="3"/>
            <c:invertIfNegative val="0"/>
            <c:bubble3D val="0"/>
            <c:spPr>
              <a:solidFill>
                <a:srgbClr val="DCDCDC"/>
              </a:solidFill>
            </c:spPr>
            <c:extLst>
              <c:ext xmlns:c16="http://schemas.microsoft.com/office/drawing/2014/chart" uri="{C3380CC4-5D6E-409C-BE32-E72D297353CC}">
                <c16:uniqueId val="{00000008-C5D8-4E33-B436-DD846F58E93D}"/>
              </c:ext>
            </c:extLst>
          </c:dPt>
          <c:dPt>
            <c:idx val="4"/>
            <c:invertIfNegative val="0"/>
            <c:bubble3D val="0"/>
            <c:spPr>
              <a:solidFill>
                <a:srgbClr val="8AC1EA"/>
              </a:solidFill>
            </c:spPr>
            <c:extLst>
              <c:ext xmlns:c16="http://schemas.microsoft.com/office/drawing/2014/chart" uri="{C3380CC4-5D6E-409C-BE32-E72D297353CC}">
                <c16:uniqueId val="{00000014-F5A8-4C0E-9057-31C3ABCBB465}"/>
              </c:ext>
            </c:extLst>
          </c:dPt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5D8-4E33-B436-DD846F58E93D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5D8-4E33-B436-DD846F58E93D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5A8-4C0E-9057-31C3ABCBB465}"/>
                </c:ext>
              </c:extLst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B43-415E-B459-AC4DCA57AA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262626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Tabelle1!$B$3:$F$3</c:f>
              <c:numCache>
                <c:formatCode>General</c:formatCode>
                <c:ptCount val="5"/>
                <c:pt idx="0">
                  <c:v>8</c:v>
                </c:pt>
                <c:pt idx="1">
                  <c:v>11.9</c:v>
                </c:pt>
                <c:pt idx="2">
                  <c:v>11</c:v>
                </c:pt>
                <c:pt idx="3">
                  <c:v>10.5</c:v>
                </c:pt>
                <c:pt idx="4" formatCode="0.0\ 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D8-4E33-B436-DD846F58E93D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PC, Laptop, Tablet, Smartphone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F5A8-4C0E-9057-31C3ABCBB46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F5A8-4C0E-9057-31C3ABCBB465}"/>
              </c:ext>
            </c:extLst>
          </c:dPt>
          <c:dPt>
            <c:idx val="2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1B-F5A8-4C0E-9057-31C3ABCBB465}"/>
              </c:ext>
            </c:extLst>
          </c:dPt>
          <c:dPt>
            <c:idx val="3"/>
            <c:invertIfNegative val="0"/>
            <c:bubble3D val="0"/>
            <c:spPr>
              <a:solidFill>
                <a:srgbClr val="F2F2F2"/>
              </a:solidFill>
            </c:spPr>
            <c:extLst>
              <c:ext xmlns:c16="http://schemas.microsoft.com/office/drawing/2014/chart" uri="{C3380CC4-5D6E-409C-BE32-E72D297353CC}">
                <c16:uniqueId val="{0000001D-F5A8-4C0E-9057-31C3ABCBB465}"/>
              </c:ext>
            </c:extLst>
          </c:dPt>
          <c:dPt>
            <c:idx val="4"/>
            <c:invertIfNegative val="0"/>
            <c:bubble3D val="0"/>
            <c:spPr>
              <a:solidFill>
                <a:srgbClr val="8AC1EA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F-F5A8-4C0E-9057-31C3ABCBB465}"/>
              </c:ext>
            </c:extLst>
          </c:dPt>
          <c:dLbls>
            <c:dLbl>
              <c:idx val="3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F5A8-4C0E-9057-31C3ABCBB465}"/>
                </c:ext>
              </c:extLst>
            </c:dLbl>
            <c:dLbl>
              <c:idx val="4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F5A8-4C0E-9057-31C3ABCBB465}"/>
                </c:ext>
              </c:extLst>
            </c:dLbl>
            <c:dLbl>
              <c:idx val="5"/>
              <c:numFmt formatCode="0.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262626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BB43-415E-B459-AC4DCA57AA69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rgbClr val="262626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Tabelle1!$B$4:$F$4</c:f>
              <c:numCache>
                <c:formatCode>General</c:formatCode>
                <c:ptCount val="5"/>
                <c:pt idx="0">
                  <c:v>17.5</c:v>
                </c:pt>
                <c:pt idx="1">
                  <c:v>14.7</c:v>
                </c:pt>
                <c:pt idx="2">
                  <c:v>3.7</c:v>
                </c:pt>
                <c:pt idx="3">
                  <c:v>3.4</c:v>
                </c:pt>
                <c:pt idx="4" formatCode="0.0\ 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D8-4E33-B436-DD846F58E93D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Summe Connected TV</c:v>
                </c:pt>
              </c:strCache>
            </c:strRef>
          </c:tx>
          <c:spPr>
            <a:noFill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F5A8-4C0E-9057-31C3ABCBB46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9ED7-4D7D-AE11-44E63E311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Tabelle1!$B$1:$F$1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Tabelle1!$B$5:$F$5</c:f>
              <c:numCache>
                <c:formatCode>General</c:formatCode>
                <c:ptCount val="5"/>
                <c:pt idx="0">
                  <c:v>43.2</c:v>
                </c:pt>
                <c:pt idx="1">
                  <c:v>49.3</c:v>
                </c:pt>
                <c:pt idx="2">
                  <c:v>39.9</c:v>
                </c:pt>
                <c:pt idx="3">
                  <c:v>51.9</c:v>
                </c:pt>
                <c:pt idx="4" formatCode="0.0\ 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F5A8-4C0E-9057-31C3ABCBB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100"/>
        <c:axId val="973850136"/>
        <c:axId val="973849352"/>
      </c:barChart>
      <c:catAx>
        <c:axId val="973850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de-DE"/>
          </a:p>
        </c:txPr>
        <c:crossAx val="973849352"/>
        <c:crosses val="autoZero"/>
        <c:auto val="1"/>
        <c:lblAlgn val="ctr"/>
        <c:lblOffset val="100"/>
        <c:noMultiLvlLbl val="0"/>
      </c:catAx>
      <c:valAx>
        <c:axId val="973849352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3850136"/>
        <c:crosses val="autoZero"/>
        <c:crossBetween val="between"/>
      </c:valAx>
      <c:spPr>
        <a:ln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800" b="1" i="0" cap="all" baseline="0"/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400" b="0" cap="none" baseline="0"/>
            </a:pPr>
            <a:endParaRPr lang="de-DE"/>
          </a:p>
        </c:txPr>
      </c:legendEntry>
      <c:layout>
        <c:manualLayout>
          <c:xMode val="edge"/>
          <c:yMode val="edge"/>
          <c:x val="0"/>
          <c:y val="0.36218453302114778"/>
          <c:w val="0.31332541376718481"/>
          <c:h val="0.38468921882019358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Calibri" pitchFamily="34" charset="0"/>
          <a:cs typeface="Calibri" pitchFamily="34" charset="0"/>
        </a:defRPr>
      </a:pPr>
      <a:endParaRPr lang="de-DE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Smart-TV, internetfähiges Fernsehgerät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44.7</c:v>
                </c:pt>
                <c:pt idx="1">
                  <c:v>42.7</c:v>
                </c:pt>
                <c:pt idx="2">
                  <c:v>51.6</c:v>
                </c:pt>
                <c:pt idx="3">
                  <c:v>46.5</c:v>
                </c:pt>
                <c:pt idx="4">
                  <c:v>45.1</c:v>
                </c:pt>
                <c:pt idx="5">
                  <c:v>44.5</c:v>
                </c:pt>
                <c:pt idx="6">
                  <c:v>41.3</c:v>
                </c:pt>
                <c:pt idx="7">
                  <c:v>45.6</c:v>
                </c:pt>
                <c:pt idx="8">
                  <c:v>47.2</c:v>
                </c:pt>
                <c:pt idx="9">
                  <c:v>43.4</c:v>
                </c:pt>
                <c:pt idx="10">
                  <c:v>44.2</c:v>
                </c:pt>
                <c:pt idx="11">
                  <c:v>35.1</c:v>
                </c:pt>
                <c:pt idx="12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A-478C-B27E-18C0C45C21C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Peripheriegeräte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13.6</c:v>
                </c:pt>
                <c:pt idx="1">
                  <c:v>11.4</c:v>
                </c:pt>
                <c:pt idx="2">
                  <c:v>14.2</c:v>
                </c:pt>
                <c:pt idx="3">
                  <c:v>12.8</c:v>
                </c:pt>
                <c:pt idx="4">
                  <c:v>12.8</c:v>
                </c:pt>
                <c:pt idx="5">
                  <c:v>12.6</c:v>
                </c:pt>
                <c:pt idx="6">
                  <c:v>16.5</c:v>
                </c:pt>
                <c:pt idx="7">
                  <c:v>15.1</c:v>
                </c:pt>
                <c:pt idx="8">
                  <c:v>14.9</c:v>
                </c:pt>
                <c:pt idx="9">
                  <c:v>13.5</c:v>
                </c:pt>
                <c:pt idx="10">
                  <c:v>10.7</c:v>
                </c:pt>
                <c:pt idx="11">
                  <c:v>15.3</c:v>
                </c:pt>
                <c:pt idx="12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A-478C-B27E-18C0C45C21C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3.7</c:v>
                </c:pt>
                <c:pt idx="1">
                  <c:v>4.7</c:v>
                </c:pt>
                <c:pt idx="2">
                  <c:v>2.6</c:v>
                </c:pt>
                <c:pt idx="3">
                  <c:v>3.7</c:v>
                </c:pt>
                <c:pt idx="4">
                  <c:v>3.5</c:v>
                </c:pt>
                <c:pt idx="5">
                  <c:v>2.2999999999999998</c:v>
                </c:pt>
                <c:pt idx="6">
                  <c:v>6.6</c:v>
                </c:pt>
                <c:pt idx="7">
                  <c:v>3</c:v>
                </c:pt>
                <c:pt idx="8">
                  <c:v>3.7</c:v>
                </c:pt>
                <c:pt idx="9">
                  <c:v>4.3</c:v>
                </c:pt>
                <c:pt idx="10">
                  <c:v>3.3</c:v>
                </c:pt>
                <c:pt idx="11">
                  <c:v>2.7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9A-478C-B27E-18C0C45C21C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&gt;&gt; Mindestens eine dieser Möglichkeiten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Tabelle1!$E$2:$E$14</c:f>
              <c:numCache>
                <c:formatCode>0.0\ </c:formatCode>
                <c:ptCount val="13"/>
                <c:pt idx="0">
                  <c:v>62</c:v>
                </c:pt>
                <c:pt idx="1">
                  <c:v>58.7</c:v>
                </c:pt>
                <c:pt idx="2">
                  <c:v>68.5</c:v>
                </c:pt>
                <c:pt idx="3">
                  <c:v>63</c:v>
                </c:pt>
                <c:pt idx="4">
                  <c:v>61.4</c:v>
                </c:pt>
                <c:pt idx="5">
                  <c:v>59.4</c:v>
                </c:pt>
                <c:pt idx="6">
                  <c:v>64.400000000000006</c:v>
                </c:pt>
                <c:pt idx="7">
                  <c:v>63.7</c:v>
                </c:pt>
                <c:pt idx="8">
                  <c:v>65.7</c:v>
                </c:pt>
                <c:pt idx="9">
                  <c:v>61.2</c:v>
                </c:pt>
                <c:pt idx="10">
                  <c:v>58.2</c:v>
                </c:pt>
                <c:pt idx="11">
                  <c:v>53.1</c:v>
                </c:pt>
                <c:pt idx="12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9A-478C-B27E-18C0C45C2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5906304"/>
        <c:axId val="335907840"/>
      </c:barChart>
      <c:catAx>
        <c:axId val="3359063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5907840"/>
        <c:crosses val="autoZero"/>
        <c:auto val="1"/>
        <c:lblAlgn val="ctr"/>
        <c:lblOffset val="100"/>
        <c:noMultiLvlLbl val="0"/>
      </c:catAx>
      <c:valAx>
        <c:axId val="335907840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33590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08606574411979E-2"/>
          <c:y val="7.480158438001560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Connected TV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8-46DD-A6D4-888F38DBE7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A8-46DD-A6D4-888F38DBE7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A8-46DD-A6D4-888F38DBE7F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Mind. 1 HDTV-Gerät</c:v>
                </c:pt>
                <c:pt idx="4">
                  <c:v>Kein TV-Gerät connected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 formatCode="0.0">
                  <c:v>62</c:v>
                </c:pt>
                <c:pt idx="4" formatCode="0.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0962214986808"/>
          <c:y val="6.7685264695870467E-2"/>
          <c:w val="0.4498850557654307"/>
          <c:h val="0.9251984156199843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Connected TV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97A8-46DD-A6D4-888F38DBE7F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97A8-46DD-A6D4-888F38DBE7F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5-97A8-46DD-A6D4-888F38DBE7FA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7-97A8-46DD-A6D4-888F38DBE7FA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9-97A8-46DD-A6D4-888F38DBE7FA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B-97A8-46DD-A6D4-888F38DBE7F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D-97A8-46DD-A6D4-888F38DBE7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F-97A8-46DD-A6D4-888F38DBE7FA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A8-46DD-A6D4-888F38DBE7F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Tabelle1!$A$2:$A$4</c:f>
              <c:strCache>
                <c:ptCount val="3"/>
                <c:pt idx="0">
                  <c:v>1 TV-Gerät connected</c:v>
                </c:pt>
                <c:pt idx="1">
                  <c:v>2+ TV-Geräte connected</c:v>
                </c:pt>
                <c:pt idx="2">
                  <c:v>Kein TV-Gerät connected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 formatCode="0.0\ ">
                  <c:v>44.5</c:v>
                </c:pt>
                <c:pt idx="1">
                  <c:v>17.399999999999999</c:v>
                </c:pt>
                <c:pt idx="2" formatCode="0.0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A8-46DD-A6D4-888F38DBE7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44.5</c:v>
                </c:pt>
                <c:pt idx="1">
                  <c:v>41.5</c:v>
                </c:pt>
                <c:pt idx="2">
                  <c:v>53.1</c:v>
                </c:pt>
                <c:pt idx="3">
                  <c:v>47.7</c:v>
                </c:pt>
                <c:pt idx="4">
                  <c:v>42.3</c:v>
                </c:pt>
                <c:pt idx="5">
                  <c:v>43.4</c:v>
                </c:pt>
                <c:pt idx="6">
                  <c:v>46.8</c:v>
                </c:pt>
                <c:pt idx="7">
                  <c:v>45</c:v>
                </c:pt>
                <c:pt idx="8">
                  <c:v>46.2</c:v>
                </c:pt>
                <c:pt idx="9">
                  <c:v>44.8</c:v>
                </c:pt>
                <c:pt idx="10">
                  <c:v>39.9</c:v>
                </c:pt>
                <c:pt idx="11">
                  <c:v>41.5</c:v>
                </c:pt>
                <c:pt idx="12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C-49C7-9C72-7C85F812022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2+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General</c:formatCode>
                <c:ptCount val="13"/>
                <c:pt idx="0">
                  <c:v>17.400000000000002</c:v>
                </c:pt>
                <c:pt idx="1">
                  <c:v>17.3</c:v>
                </c:pt>
                <c:pt idx="2">
                  <c:v>15.3</c:v>
                </c:pt>
                <c:pt idx="3">
                  <c:v>15.299999999999999</c:v>
                </c:pt>
                <c:pt idx="4">
                  <c:v>19.100000000000001</c:v>
                </c:pt>
                <c:pt idx="5">
                  <c:v>16</c:v>
                </c:pt>
                <c:pt idx="6">
                  <c:v>17.5</c:v>
                </c:pt>
                <c:pt idx="7">
                  <c:v>18.7</c:v>
                </c:pt>
                <c:pt idx="8">
                  <c:v>19.599999999999998</c:v>
                </c:pt>
                <c:pt idx="9">
                  <c:v>16.3</c:v>
                </c:pt>
                <c:pt idx="10">
                  <c:v>18.3</c:v>
                </c:pt>
                <c:pt idx="11">
                  <c:v>11.5</c:v>
                </c:pt>
                <c:pt idx="1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C-49C7-9C72-7C85F812022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Summe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62</c:v>
                </c:pt>
                <c:pt idx="1">
                  <c:v>58.7</c:v>
                </c:pt>
                <c:pt idx="2">
                  <c:v>68.5</c:v>
                </c:pt>
                <c:pt idx="3">
                  <c:v>63</c:v>
                </c:pt>
                <c:pt idx="4">
                  <c:v>61.4</c:v>
                </c:pt>
                <c:pt idx="5">
                  <c:v>59.4</c:v>
                </c:pt>
                <c:pt idx="6">
                  <c:v>64.400000000000006</c:v>
                </c:pt>
                <c:pt idx="7">
                  <c:v>63.7</c:v>
                </c:pt>
                <c:pt idx="8">
                  <c:v>65.7</c:v>
                </c:pt>
                <c:pt idx="9">
                  <c:v>61.2</c:v>
                </c:pt>
                <c:pt idx="10">
                  <c:v>58.2</c:v>
                </c:pt>
                <c:pt idx="11">
                  <c:v>53.1</c:v>
                </c:pt>
                <c:pt idx="12">
                  <c:v>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1C-49C7-9C72-7C85F8120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01568344"/>
        <c:axId val="901568736"/>
      </c:barChart>
      <c:catAx>
        <c:axId val="901568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1568736"/>
        <c:crosses val="autoZero"/>
        <c:auto val="1"/>
        <c:lblAlgn val="ctr"/>
        <c:lblOffset val="100"/>
        <c:noMultiLvlLbl val="0"/>
      </c:catAx>
      <c:valAx>
        <c:axId val="901568736"/>
        <c:scaling>
          <c:orientation val="minMax"/>
          <c:max val="10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901568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Klass. TV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93.7</c:v>
                </c:pt>
                <c:pt idx="1">
                  <c:v>96.2</c:v>
                </c:pt>
                <c:pt idx="2">
                  <c:v>86.2</c:v>
                </c:pt>
                <c:pt idx="3">
                  <c:v>93.9</c:v>
                </c:pt>
                <c:pt idx="4">
                  <c:v>93.3</c:v>
                </c:pt>
                <c:pt idx="5">
                  <c:v>92.4</c:v>
                </c:pt>
                <c:pt idx="6">
                  <c:v>92.3</c:v>
                </c:pt>
                <c:pt idx="7">
                  <c:v>95.8</c:v>
                </c:pt>
                <c:pt idx="8">
                  <c:v>92.9</c:v>
                </c:pt>
                <c:pt idx="9">
                  <c:v>95.5</c:v>
                </c:pt>
                <c:pt idx="10">
                  <c:v>95.3</c:v>
                </c:pt>
                <c:pt idx="11">
                  <c:v>93.7</c:v>
                </c:pt>
                <c:pt idx="1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E-4302-94CF-3580F24A4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01569912"/>
        <c:axId val="901570304"/>
      </c:barChart>
      <c:catAx>
        <c:axId val="901569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901570304"/>
        <c:crosses val="autoZero"/>
        <c:auto val="1"/>
        <c:lblAlgn val="ctr"/>
        <c:lblOffset val="100"/>
        <c:noMultiLvlLbl val="0"/>
      </c:catAx>
      <c:valAx>
        <c:axId val="901570304"/>
        <c:scaling>
          <c:orientation val="minMax"/>
          <c:max val="11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901569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OTT-Nutzungsmöglichkeit</c:v>
                </c:pt>
              </c:strCache>
            </c:strRef>
          </c:tx>
          <c:spPr>
            <a:solidFill>
              <a:srgbClr val="1B3853">
                <a:lumMod val="20000"/>
                <a:lumOff val="80000"/>
              </a:srgbClr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90.6</c:v>
                </c:pt>
                <c:pt idx="1">
                  <c:v>86.8</c:v>
                </c:pt>
                <c:pt idx="2">
                  <c:v>93.3</c:v>
                </c:pt>
                <c:pt idx="3">
                  <c:v>92.2</c:v>
                </c:pt>
                <c:pt idx="4">
                  <c:v>91.9</c:v>
                </c:pt>
                <c:pt idx="5">
                  <c:v>91.9</c:v>
                </c:pt>
                <c:pt idx="6">
                  <c:v>95.1</c:v>
                </c:pt>
                <c:pt idx="7">
                  <c:v>88.8</c:v>
                </c:pt>
                <c:pt idx="8">
                  <c:v>89.3</c:v>
                </c:pt>
                <c:pt idx="9">
                  <c:v>95.9</c:v>
                </c:pt>
                <c:pt idx="10">
                  <c:v>90.5</c:v>
                </c:pt>
                <c:pt idx="11">
                  <c:v>85</c:v>
                </c:pt>
                <c:pt idx="12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79-4C55-96C7-98A676776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1720"/>
        <c:axId val="885982112"/>
      </c:barChart>
      <c:catAx>
        <c:axId val="885981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982112"/>
        <c:crosses val="autoZero"/>
        <c:auto val="1"/>
        <c:lblAlgn val="ctr"/>
        <c:lblOffset val="100"/>
        <c:noMultiLvlLbl val="0"/>
      </c:catAx>
      <c:valAx>
        <c:axId val="885982112"/>
        <c:scaling>
          <c:orientation val="minMax"/>
          <c:max val="11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59817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Nur klass. TV-Empfang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8.9</c:v>
                </c:pt>
                <c:pt idx="1">
                  <c:v>13.2</c:v>
                </c:pt>
                <c:pt idx="2">
                  <c:v>6.7</c:v>
                </c:pt>
                <c:pt idx="3">
                  <c:v>7.5</c:v>
                </c:pt>
                <c:pt idx="4">
                  <c:v>7.9</c:v>
                </c:pt>
                <c:pt idx="5">
                  <c:v>7.9</c:v>
                </c:pt>
                <c:pt idx="6">
                  <c:v>4.3</c:v>
                </c:pt>
                <c:pt idx="7">
                  <c:v>11</c:v>
                </c:pt>
                <c:pt idx="8">
                  <c:v>9.6</c:v>
                </c:pt>
                <c:pt idx="9">
                  <c:v>4</c:v>
                </c:pt>
                <c:pt idx="10">
                  <c:v>9.5</c:v>
                </c:pt>
                <c:pt idx="11">
                  <c:v>14.5</c:v>
                </c:pt>
                <c:pt idx="12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6-4E0A-AE83-B77BC5A214C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Klass. TV-Empfang und OTT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84.8</c:v>
                </c:pt>
                <c:pt idx="1">
                  <c:v>83</c:v>
                </c:pt>
                <c:pt idx="2">
                  <c:v>79.5</c:v>
                </c:pt>
                <c:pt idx="3">
                  <c:v>86.4</c:v>
                </c:pt>
                <c:pt idx="4">
                  <c:v>85.4</c:v>
                </c:pt>
                <c:pt idx="5">
                  <c:v>84.5</c:v>
                </c:pt>
                <c:pt idx="6">
                  <c:v>88</c:v>
                </c:pt>
                <c:pt idx="7">
                  <c:v>84.7</c:v>
                </c:pt>
                <c:pt idx="8">
                  <c:v>83.3</c:v>
                </c:pt>
                <c:pt idx="9">
                  <c:v>91.5</c:v>
                </c:pt>
                <c:pt idx="10">
                  <c:v>85.8</c:v>
                </c:pt>
                <c:pt idx="11">
                  <c:v>79.2</c:v>
                </c:pt>
                <c:pt idx="12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6-4E0A-AE83-B77BC5A214C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Nur OTT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5.9</c:v>
                </c:pt>
                <c:pt idx="1">
                  <c:v>3.8</c:v>
                </c:pt>
                <c:pt idx="2">
                  <c:v>13.8</c:v>
                </c:pt>
                <c:pt idx="3">
                  <c:v>5.8</c:v>
                </c:pt>
                <c:pt idx="4">
                  <c:v>6.5</c:v>
                </c:pt>
                <c:pt idx="5">
                  <c:v>7.3</c:v>
                </c:pt>
                <c:pt idx="6">
                  <c:v>7</c:v>
                </c:pt>
                <c:pt idx="7">
                  <c:v>4</c:v>
                </c:pt>
                <c:pt idx="8">
                  <c:v>6</c:v>
                </c:pt>
                <c:pt idx="9">
                  <c:v>4.4000000000000004</c:v>
                </c:pt>
                <c:pt idx="10">
                  <c:v>4.7</c:v>
                </c:pt>
                <c:pt idx="11">
                  <c:v>5.8</c:v>
                </c:pt>
                <c:pt idx="1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B6-4E0A-AE83-B77BC5A214C6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TV- / OTT-Nutzungsmöglichkeit gesamt</c:v>
                </c:pt>
              </c:strCache>
            </c:strRef>
          </c:tx>
          <c:spPr>
            <a:noFill/>
          </c:spPr>
          <c:invertIfNegative val="0"/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Tabelle1!$E$2:$E$14</c:f>
              <c:numCache>
                <c:formatCode>0.0\ </c:formatCode>
                <c:ptCount val="13"/>
                <c:pt idx="0">
                  <c:v>99.5</c:v>
                </c:pt>
                <c:pt idx="1">
                  <c:v>100</c:v>
                </c:pt>
                <c:pt idx="2">
                  <c:v>100</c:v>
                </c:pt>
                <c:pt idx="3">
                  <c:v>99.7</c:v>
                </c:pt>
                <c:pt idx="4">
                  <c:v>99.8</c:v>
                </c:pt>
                <c:pt idx="5">
                  <c:v>99.8</c:v>
                </c:pt>
                <c:pt idx="6">
                  <c:v>99.3</c:v>
                </c:pt>
                <c:pt idx="7">
                  <c:v>99.8</c:v>
                </c:pt>
                <c:pt idx="8">
                  <c:v>98.8</c:v>
                </c:pt>
                <c:pt idx="9">
                  <c:v>99.9</c:v>
                </c:pt>
                <c:pt idx="10">
                  <c:v>100</c:v>
                </c:pt>
                <c:pt idx="11">
                  <c:v>99.5</c:v>
                </c:pt>
                <c:pt idx="12">
                  <c:v>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B6-4E0A-AE83-B77BC5A21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3288"/>
        <c:axId val="885983680"/>
      </c:barChart>
      <c:catAx>
        <c:axId val="885983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983680"/>
        <c:crosses val="autoZero"/>
        <c:auto val="1"/>
        <c:lblAlgn val="ctr"/>
        <c:lblOffset val="100"/>
        <c:noMultiLvlLbl val="0"/>
      </c:catAx>
      <c:valAx>
        <c:axId val="885983680"/>
        <c:scaling>
          <c:orientation val="minMax"/>
          <c:max val="102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885983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TV-HH gesamt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ln>
                <a:solidFill>
                  <a:schemeClr val="accent4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0-E2FD-4E0F-B0A9-DA676F2831F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TV-HH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FD-4E0F-B0A9-DA676F2831F4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General</c:formatCode>
                <c:ptCount val="13"/>
                <c:pt idx="0">
                  <c:v>94.680955658244002</c:v>
                </c:pt>
                <c:pt idx="1">
                  <c:v>96.5</c:v>
                </c:pt>
                <c:pt idx="2">
                  <c:v>89.141414141414145</c:v>
                </c:pt>
                <c:pt idx="3">
                  <c:v>94.596165020337011</c:v>
                </c:pt>
                <c:pt idx="4">
                  <c:v>94.504619305511312</c:v>
                </c:pt>
                <c:pt idx="5">
                  <c:v>93.628808864265949</c:v>
                </c:pt>
                <c:pt idx="6">
                  <c:v>93.617021276595736</c:v>
                </c:pt>
                <c:pt idx="7">
                  <c:v>96.06037349705808</c:v>
                </c:pt>
                <c:pt idx="8">
                  <c:v>94.385763490241089</c:v>
                </c:pt>
                <c:pt idx="9">
                  <c:v>96.659793814432987</c:v>
                </c:pt>
                <c:pt idx="10">
                  <c:v>95.148331273176765</c:v>
                </c:pt>
                <c:pt idx="11">
                  <c:v>94.622641509433947</c:v>
                </c:pt>
                <c:pt idx="12">
                  <c:v>95.771428571428586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FD-4E0F-B0A9-DA676F283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625664"/>
        <c:axId val="336627200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Mind. 1 HDTV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83.9</c:v>
                </c:pt>
                <c:pt idx="1">
                  <c:v>84.2</c:v>
                </c:pt>
                <c:pt idx="2">
                  <c:v>89</c:v>
                </c:pt>
                <c:pt idx="3">
                  <c:v>82.2</c:v>
                </c:pt>
                <c:pt idx="4">
                  <c:v>83.5</c:v>
                </c:pt>
                <c:pt idx="5">
                  <c:v>85.7</c:v>
                </c:pt>
                <c:pt idx="6">
                  <c:v>82.4</c:v>
                </c:pt>
                <c:pt idx="7">
                  <c:v>84.2</c:v>
                </c:pt>
                <c:pt idx="8">
                  <c:v>84.6</c:v>
                </c:pt>
                <c:pt idx="9">
                  <c:v>84.1</c:v>
                </c:pt>
                <c:pt idx="10">
                  <c:v>82.1</c:v>
                </c:pt>
                <c:pt idx="11">
                  <c:v>81.3</c:v>
                </c:pt>
                <c:pt idx="1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FD-4E0F-B0A9-DA676F283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6634624"/>
        <c:axId val="336628736"/>
      </c:barChart>
      <c:catAx>
        <c:axId val="33662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6627200"/>
        <c:crosses val="autoZero"/>
        <c:auto val="1"/>
        <c:lblAlgn val="ctr"/>
        <c:lblOffset val="100"/>
        <c:noMultiLvlLbl val="0"/>
      </c:catAx>
      <c:valAx>
        <c:axId val="336627200"/>
        <c:scaling>
          <c:orientation val="minMax"/>
          <c:max val="11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36625664"/>
        <c:crosses val="autoZero"/>
        <c:crossBetween val="between"/>
      </c:valAx>
      <c:valAx>
        <c:axId val="336628736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336634624"/>
        <c:crosses val="max"/>
        <c:crossBetween val="between"/>
      </c:valAx>
      <c:catAx>
        <c:axId val="336634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662873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629625413878E-3"/>
          <c:y val="6.2295098049592885E-2"/>
          <c:w val="0.8210868738632483"/>
          <c:h val="0.81935273508525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</c:numCache>
            </c:numRef>
          </c:cat>
          <c:val>
            <c:numRef>
              <c:f>Tabelle1!$B$2:$B$8</c:f>
              <c:numCache>
                <c:formatCode>0.0</c:formatCode>
                <c:ptCount val="7"/>
                <c:pt idx="0" formatCode="General">
                  <c:v>58</c:v>
                </c:pt>
                <c:pt idx="1">
                  <c:v>56.6</c:v>
                </c:pt>
                <c:pt idx="2" formatCode="General">
                  <c:v>63.1</c:v>
                </c:pt>
                <c:pt idx="3" formatCode="0">
                  <c:v>63.4</c:v>
                </c:pt>
                <c:pt idx="4" formatCode="0">
                  <c:v>66.400000000000006</c:v>
                </c:pt>
                <c:pt idx="5" formatCode="0">
                  <c:v>61.7</c:v>
                </c:pt>
                <c:pt idx="6" formatCode="0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6-4DA4-8033-3052E666040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</c:numCache>
            </c:numRef>
          </c:cat>
          <c:val>
            <c:numRef>
              <c:f>Tabelle1!$C$2:$C$8</c:f>
              <c:numCache>
                <c:formatCode>0.0</c:formatCode>
                <c:ptCount val="7"/>
                <c:pt idx="0" formatCode="General">
                  <c:v>8.6999999999999993</c:v>
                </c:pt>
                <c:pt idx="1">
                  <c:v>8.3000000000000007</c:v>
                </c:pt>
                <c:pt idx="2" formatCode="General">
                  <c:v>7.2</c:v>
                </c:pt>
                <c:pt idx="3" formatCode="0">
                  <c:v>8.3000000000000007</c:v>
                </c:pt>
                <c:pt idx="4" formatCode="0">
                  <c:v>8.1999999999999993</c:v>
                </c:pt>
                <c:pt idx="5" formatCode="0">
                  <c:v>9.9</c:v>
                </c:pt>
                <c:pt idx="6" formatCode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F6-4DA4-8033-3052E666040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</c:numCache>
            </c:numRef>
          </c:cat>
          <c:val>
            <c:numRef>
              <c:f>Tabelle1!$D$2:$D$8</c:f>
              <c:numCache>
                <c:formatCode>0.0</c:formatCode>
                <c:ptCount val="7"/>
                <c:pt idx="0" formatCode="General">
                  <c:v>9.3000000000000007</c:v>
                </c:pt>
                <c:pt idx="1">
                  <c:v>10.199999999999999</c:v>
                </c:pt>
                <c:pt idx="2" formatCode="General">
                  <c:v>10.5</c:v>
                </c:pt>
                <c:pt idx="3" formatCode="0">
                  <c:v>10</c:v>
                </c:pt>
                <c:pt idx="4" formatCode="0">
                  <c:v>9.4</c:v>
                </c:pt>
                <c:pt idx="5" formatCode="0">
                  <c:v>11.1</c:v>
                </c:pt>
                <c:pt idx="6" formatCode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F6-4DA4-8033-3052E666040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6.5573787420624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2-48DC-8612-C11643971B2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</c:numCache>
            </c:numRef>
          </c:cat>
          <c:val>
            <c:numRef>
              <c:f>Tabelle1!$E$2:$E$8</c:f>
              <c:numCache>
                <c:formatCode>0.0</c:formatCode>
                <c:ptCount val="7"/>
                <c:pt idx="0" formatCode="General">
                  <c:v>4.7</c:v>
                </c:pt>
                <c:pt idx="1">
                  <c:v>5.0999999999999996</c:v>
                </c:pt>
                <c:pt idx="2" formatCode="General">
                  <c:v>5.2</c:v>
                </c:pt>
                <c:pt idx="3" formatCode="0">
                  <c:v>4.5</c:v>
                </c:pt>
                <c:pt idx="4" formatCode="0">
                  <c:v>3.8</c:v>
                </c:pt>
                <c:pt idx="5" formatCode="0">
                  <c:v>3.1</c:v>
                </c:pt>
                <c:pt idx="6" formatCode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F6-4DA4-8033-3052E666040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</c:numCache>
            </c:numRef>
          </c:cat>
          <c:val>
            <c:numRef>
              <c:f>Tabelle1!$F$2:$F$8</c:f>
              <c:numCache>
                <c:formatCode>0.0</c:formatCode>
                <c:ptCount val="7"/>
                <c:pt idx="0" formatCode="General">
                  <c:v>11.1</c:v>
                </c:pt>
                <c:pt idx="1">
                  <c:v>11.5</c:v>
                </c:pt>
                <c:pt idx="2" formatCode="General">
                  <c:v>9.3000000000000007</c:v>
                </c:pt>
                <c:pt idx="3" formatCode="0">
                  <c:v>7.4</c:v>
                </c:pt>
                <c:pt idx="4" formatCode="0">
                  <c:v>6.2</c:v>
                </c:pt>
                <c:pt idx="5" formatCode="0">
                  <c:v>4.5</c:v>
                </c:pt>
                <c:pt idx="6" formatCode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F6-4DA4-8033-3052E666040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6.55737874206242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37-4DDE-A48F-3C11D980AE57}"/>
                </c:ext>
              </c:extLst>
            </c:dLbl>
            <c:dLbl>
              <c:idx val="4"/>
              <c:layout>
                <c:manualLayout>
                  <c:x val="0"/>
                  <c:y val="-1.311475748412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37-4DDE-A48F-3C11D980AE57}"/>
                </c:ext>
              </c:extLst>
            </c:dLbl>
            <c:dLbl>
              <c:idx val="5"/>
              <c:layout>
                <c:manualLayout>
                  <c:x val="9.6873645282616745E-8"/>
                  <c:y val="-1.639344685515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2-48DC-8612-C11643971B2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</c:numCache>
            </c:numRef>
          </c:cat>
          <c:val>
            <c:numRef>
              <c:f>Tabelle1!$G$2:$G$8</c:f>
              <c:numCache>
                <c:formatCode>0.0</c:formatCode>
                <c:ptCount val="7"/>
                <c:pt idx="0" formatCode="General">
                  <c:v>0.2</c:v>
                </c:pt>
                <c:pt idx="1">
                  <c:v>0.3</c:v>
                </c:pt>
                <c:pt idx="2" formatCode="General">
                  <c:v>0.4</c:v>
                </c:pt>
                <c:pt idx="3" formatCode="0">
                  <c:v>0.5</c:v>
                </c:pt>
                <c:pt idx="4" formatCode="0">
                  <c:v>0.4</c:v>
                </c:pt>
                <c:pt idx="5" formatCode="0">
                  <c:v>0.2</c:v>
                </c:pt>
                <c:pt idx="6" formatCode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F6-4DA4-8033-3052E666040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9.0220612736993232E-17"/>
                  <c:y val="-4.26229618234056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2-48DC-8612-C11643971B28}"/>
                </c:ext>
              </c:extLst>
            </c:dLbl>
            <c:dLbl>
              <c:idx val="1"/>
              <c:layout>
                <c:manualLayout>
                  <c:x val="2.9062093584785028E-7"/>
                  <c:y val="-2.6229514968249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7-4DDE-A48F-3C11D980AE57}"/>
                </c:ext>
              </c:extLst>
            </c:dLbl>
            <c:dLbl>
              <c:idx val="2"/>
              <c:layout>
                <c:manualLayout>
                  <c:x val="9.6873645282616745E-8"/>
                  <c:y val="-3.2786893710312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37-4DDE-A48F-3C11D980AE57}"/>
                </c:ext>
              </c:extLst>
            </c:dLbl>
            <c:dLbl>
              <c:idx val="3"/>
              <c:layout>
                <c:manualLayout>
                  <c:x val="9.6873645282616745E-8"/>
                  <c:y val="-3.2786893710312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37-4DDE-A48F-3C11D980AE57}"/>
                </c:ext>
              </c:extLst>
            </c:dLbl>
            <c:dLbl>
              <c:idx val="4"/>
              <c:layout>
                <c:manualLayout>
                  <c:x val="1.9374729054267835E-7"/>
                  <c:y val="-4.59016511944368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37-4DDE-A48F-3C11D980AE57}"/>
                </c:ext>
              </c:extLst>
            </c:dLbl>
            <c:dLbl>
              <c:idx val="5"/>
              <c:layout>
                <c:manualLayout>
                  <c:x val="0"/>
                  <c:y val="-3.9344272452374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B2-48DC-8612-C11643971B2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Tabelle1!$A$2:$A$8</c:f>
              <c:numCache>
                <c:formatCode>General</c:formatCode>
                <c:ptCount val="7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</c:numCache>
            </c:numRef>
          </c:cat>
          <c:val>
            <c:numRef>
              <c:f>Tabelle1!$H$2:$H$8</c:f>
              <c:numCache>
                <c:formatCode>0.0</c:formatCode>
                <c:ptCount val="7"/>
                <c:pt idx="0" formatCode="General">
                  <c:v>8</c:v>
                </c:pt>
                <c:pt idx="1">
                  <c:v>8.1</c:v>
                </c:pt>
                <c:pt idx="2" formatCode="General">
                  <c:v>4.3</c:v>
                </c:pt>
                <c:pt idx="3" formatCode="0">
                  <c:v>5.7</c:v>
                </c:pt>
                <c:pt idx="4" formatCode="0">
                  <c:v>5.7</c:v>
                </c:pt>
                <c:pt idx="5" formatCode="0">
                  <c:v>9.5</c:v>
                </c:pt>
                <c:pt idx="6" formatCode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F6-4DA4-8033-3052E6660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2866688"/>
        <c:axId val="292503936"/>
      </c:barChart>
      <c:catAx>
        <c:axId val="2928666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292503936"/>
        <c:crosses val="autoZero"/>
        <c:auto val="1"/>
        <c:lblAlgn val="ctr"/>
        <c:lblOffset val="100"/>
        <c:noMultiLvlLbl val="0"/>
      </c:catAx>
      <c:valAx>
        <c:axId val="292503936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2928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629625413878E-3"/>
          <c:y val="6.2295098049592885E-2"/>
          <c:w val="0.9123135752746655"/>
          <c:h val="0.819352735085254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Tabelle1!$B$2:$B$6</c:f>
              <c:numCache>
                <c:formatCode>0.0\ </c:formatCode>
                <c:ptCount val="5"/>
                <c:pt idx="0">
                  <c:v>24.5</c:v>
                </c:pt>
                <c:pt idx="1">
                  <c:v>21.6</c:v>
                </c:pt>
                <c:pt idx="2">
                  <c:v>29.1</c:v>
                </c:pt>
                <c:pt idx="3">
                  <c:v>31.6</c:v>
                </c:pt>
                <c:pt idx="4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3-41B2-800B-B359E38BCC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Tabelle1!$C$2:$C$6</c:f>
              <c:numCache>
                <c:formatCode>0.0\ </c:formatCode>
                <c:ptCount val="5"/>
                <c:pt idx="0">
                  <c:v>15.4</c:v>
                </c:pt>
                <c:pt idx="1">
                  <c:v>20.399999999999999</c:v>
                </c:pt>
                <c:pt idx="2">
                  <c:v>16.399999999999999</c:v>
                </c:pt>
                <c:pt idx="3">
                  <c:v>12.3</c:v>
                </c:pt>
                <c:pt idx="4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3-41B2-800B-B359E38BCC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Tabelle1!$D$2:$D$6</c:f>
              <c:numCache>
                <c:formatCode>0.0\ </c:formatCode>
                <c:ptCount val="5"/>
                <c:pt idx="0">
                  <c:v>8.9</c:v>
                </c:pt>
                <c:pt idx="1">
                  <c:v>12.3</c:v>
                </c:pt>
                <c:pt idx="2">
                  <c:v>12.5</c:v>
                </c:pt>
                <c:pt idx="3">
                  <c:v>11</c:v>
                </c:pt>
                <c:pt idx="4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53-41B2-800B-B359E38BCC9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Tabelle1!$E$2:$E$6</c:f>
              <c:numCache>
                <c:formatCode>0.0\ </c:formatCode>
                <c:ptCount val="5"/>
                <c:pt idx="0">
                  <c:v>3.4</c:v>
                </c:pt>
                <c:pt idx="1">
                  <c:v>4.5</c:v>
                </c:pt>
                <c:pt idx="2">
                  <c:v>4.9000000000000004</c:v>
                </c:pt>
                <c:pt idx="3">
                  <c:v>4.9000000000000004</c:v>
                </c:pt>
                <c:pt idx="4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3-41B2-800B-B359E38BCC9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Tabelle1!$F$2:$F$6</c:f>
              <c:numCache>
                <c:formatCode>0.0\ </c:formatCode>
                <c:ptCount val="5"/>
                <c:pt idx="0">
                  <c:v>36.299999999999997</c:v>
                </c:pt>
                <c:pt idx="1">
                  <c:v>36.9</c:v>
                </c:pt>
                <c:pt idx="2">
                  <c:v>32.1</c:v>
                </c:pt>
                <c:pt idx="3">
                  <c:v>29.2</c:v>
                </c:pt>
                <c:pt idx="4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53-41B2-800B-B359E38BCC9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9374729056523349E-7"/>
                  <c:y val="-1.967213622618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53-41B2-800B-B359E38BCC9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Tabelle1!$G$2:$G$6</c:f>
              <c:numCache>
                <c:formatCode>0.0\ 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53-41B2-800B-B359E38BCC9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220612736993232E-17"/>
                  <c:y val="-1.6393446855156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53-41B2-800B-B359E38BCC9F}"/>
                </c:ext>
              </c:extLst>
            </c:dLbl>
            <c:dLbl>
              <c:idx val="1"/>
              <c:layout>
                <c:manualLayout>
                  <c:x val="9.6873645282616745E-8"/>
                  <c:y val="-9.8360681130936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53-41B2-800B-B359E38BCC9F}"/>
                </c:ext>
              </c:extLst>
            </c:dLbl>
            <c:dLbl>
              <c:idx val="2"/>
              <c:layout>
                <c:manualLayout>
                  <c:x val="0"/>
                  <c:y val="-6.5573787420624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53-41B2-800B-B359E38BCC9F}"/>
                </c:ext>
              </c:extLst>
            </c:dLbl>
            <c:dLbl>
              <c:idx val="3"/>
              <c:layout>
                <c:manualLayout>
                  <c:x val="0"/>
                  <c:y val="-6.557378742062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53-41B2-800B-B359E38BCC9F}"/>
                </c:ext>
              </c:extLst>
            </c:dLbl>
            <c:dLbl>
              <c:idx val="4"/>
              <c:layout>
                <c:manualLayout>
                  <c:x val="0"/>
                  <c:y val="-2.2950825597218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53-41B2-800B-B359E38BCC9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Tabelle1!$H$2:$H$6</c:f>
              <c:numCache>
                <c:formatCode>General</c:formatCode>
                <c:ptCount val="5"/>
                <c:pt idx="0" formatCode="0.0\ ">
                  <c:v>10.599999999999994</c:v>
                </c:pt>
                <c:pt idx="1">
                  <c:v>4.2</c:v>
                </c:pt>
                <c:pt idx="2" formatCode="0.0\ ">
                  <c:v>4.8</c:v>
                </c:pt>
                <c:pt idx="3" formatCode="0.0\ ">
                  <c:v>10.7</c:v>
                </c:pt>
                <c:pt idx="4" formatCode="0.0\ 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53-41B2-800B-B359E38BC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2353160"/>
        <c:axId val="942353552"/>
      </c:barChart>
      <c:catAx>
        <c:axId val="9423531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942353552"/>
        <c:crosses val="autoZero"/>
        <c:auto val="1"/>
        <c:lblAlgn val="ctr"/>
        <c:lblOffset val="100"/>
        <c:noMultiLvlLbl val="0"/>
      </c:catAx>
      <c:valAx>
        <c:axId val="94235355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4235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58296192736507E-3"/>
          <c:y val="6.2295098049592885E-2"/>
          <c:w val="0.9122671922858111"/>
          <c:h val="0.81639365338676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Tabelle1!$B$2:$B$6</c:f>
              <c:numCache>
                <c:formatCode>0.0\ </c:formatCode>
                <c:ptCount val="5"/>
                <c:pt idx="0">
                  <c:v>53.7</c:v>
                </c:pt>
                <c:pt idx="1">
                  <c:v>53.5</c:v>
                </c:pt>
                <c:pt idx="2">
                  <c:v>61.6</c:v>
                </c:pt>
                <c:pt idx="3">
                  <c:v>58</c:v>
                </c:pt>
                <c:pt idx="4">
                  <c:v>59.6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F-4A8E-8666-8EBE3C95A20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Tabelle1!$C$2:$C$6</c:f>
              <c:numCache>
                <c:formatCode>0.0\ </c:formatCode>
                <c:ptCount val="5"/>
                <c:pt idx="0">
                  <c:v>8.3000000000000007</c:v>
                </c:pt>
                <c:pt idx="1">
                  <c:v>14.6</c:v>
                </c:pt>
                <c:pt idx="2">
                  <c:v>7.4</c:v>
                </c:pt>
                <c:pt idx="3">
                  <c:v>10.8</c:v>
                </c:pt>
                <c:pt idx="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8F-4A8E-8666-8EBE3C95A20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Tabelle1!$D$2:$D$6</c:f>
              <c:numCache>
                <c:formatCode>0.0\ </c:formatCode>
                <c:ptCount val="5"/>
                <c:pt idx="0">
                  <c:v>7.8</c:v>
                </c:pt>
                <c:pt idx="1">
                  <c:v>8</c:v>
                </c:pt>
                <c:pt idx="2">
                  <c:v>10.4</c:v>
                </c:pt>
                <c:pt idx="3">
                  <c:v>8.1999999999999993</c:v>
                </c:pt>
                <c:pt idx="4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F-4A8E-8666-8EBE3C95A20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Tabelle1!$E$2:$E$6</c:f>
              <c:numCache>
                <c:formatCode>0.0\ </c:formatCode>
                <c:ptCount val="5"/>
                <c:pt idx="0">
                  <c:v>3.5</c:v>
                </c:pt>
                <c:pt idx="1">
                  <c:v>8.1999999999999993</c:v>
                </c:pt>
                <c:pt idx="2">
                  <c:v>3.1</c:v>
                </c:pt>
                <c:pt idx="3">
                  <c:v>7.6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F-4A8E-8666-8EBE3C95A207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Tabelle1!$F$2:$F$6</c:f>
              <c:numCache>
                <c:formatCode>0.0\ </c:formatCode>
                <c:ptCount val="5"/>
                <c:pt idx="0">
                  <c:v>7.8</c:v>
                </c:pt>
                <c:pt idx="1">
                  <c:v>9</c:v>
                </c:pt>
                <c:pt idx="2">
                  <c:v>7.5</c:v>
                </c:pt>
                <c:pt idx="3">
                  <c:v>6.7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8F-4A8E-8666-8EBE3C95A207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tragbare Sp.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1.9374729056523349E-7"/>
                  <c:y val="-1.967213622618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8F-4A8E-8666-8EBE3C95A20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Tabelle1!$G$2:$G$6</c:f>
              <c:numCache>
                <c:formatCode>0.0\ </c:formatCode>
                <c:ptCount val="5"/>
                <c:pt idx="0">
                  <c:v>1.2</c:v>
                </c:pt>
                <c:pt idx="1">
                  <c:v>0.3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8F-4A8E-8666-8EBE3C95A207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9.0220612736993232E-17"/>
                  <c:y val="-1.63934468551560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8F-4A8E-8666-8EBE3C95A207}"/>
                </c:ext>
              </c:extLst>
            </c:dLbl>
            <c:dLbl>
              <c:idx val="1"/>
              <c:layout>
                <c:manualLayout>
                  <c:x val="9.6873645282616745E-8"/>
                  <c:y val="-9.83606811309362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8F-4A8E-8666-8EBE3C95A207}"/>
                </c:ext>
              </c:extLst>
            </c:dLbl>
            <c:dLbl>
              <c:idx val="2"/>
              <c:layout>
                <c:manualLayout>
                  <c:x val="0"/>
                  <c:y val="-6.55737874206240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8F-4A8E-8666-8EBE3C95A207}"/>
                </c:ext>
              </c:extLst>
            </c:dLbl>
            <c:dLbl>
              <c:idx val="3"/>
              <c:layout>
                <c:manualLayout>
                  <c:x val="0"/>
                  <c:y val="-6.55737874206241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A8F-4A8E-8666-8EBE3C95A207}"/>
                </c:ext>
              </c:extLst>
            </c:dLbl>
            <c:dLbl>
              <c:idx val="4"/>
              <c:layout>
                <c:manualLayout>
                  <c:x val="0"/>
                  <c:y val="-2.29508255972184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8F-4A8E-8666-8EBE3C95A20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F7F7F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cat>
          <c:val>
            <c:numRef>
              <c:f>Tabelle1!$H$2:$H$6</c:f>
              <c:numCache>
                <c:formatCode>General</c:formatCode>
                <c:ptCount val="5"/>
                <c:pt idx="0" formatCode="0.0\ ">
                  <c:v>17.700000000000003</c:v>
                </c:pt>
                <c:pt idx="1">
                  <c:v>6.5</c:v>
                </c:pt>
                <c:pt idx="2" formatCode="0.0\ ">
                  <c:v>10.1</c:v>
                </c:pt>
                <c:pt idx="3" formatCode="0.0\ ">
                  <c:v>8.5</c:v>
                </c:pt>
                <c:pt idx="4" formatCode="0.0\ 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8F-4A8E-8666-8EBE3C95A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42354336"/>
        <c:axId val="942354728"/>
      </c:barChart>
      <c:catAx>
        <c:axId val="9423543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942354728"/>
        <c:crosses val="autoZero"/>
        <c:auto val="1"/>
        <c:lblAlgn val="ctr"/>
        <c:lblOffset val="100"/>
        <c:noMultiLvlLbl val="0"/>
      </c:catAx>
      <c:valAx>
        <c:axId val="942354728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9423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TV-Gerät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58</c:v>
                </c:pt>
                <c:pt idx="1">
                  <c:v>61</c:v>
                </c:pt>
                <c:pt idx="2">
                  <c:v>52</c:v>
                </c:pt>
                <c:pt idx="3">
                  <c:v>57.2</c:v>
                </c:pt>
                <c:pt idx="4">
                  <c:v>56.9</c:v>
                </c:pt>
                <c:pt idx="5">
                  <c:v>53.7</c:v>
                </c:pt>
                <c:pt idx="6">
                  <c:v>56.3</c:v>
                </c:pt>
                <c:pt idx="7">
                  <c:v>56.6</c:v>
                </c:pt>
                <c:pt idx="8">
                  <c:v>58.2</c:v>
                </c:pt>
                <c:pt idx="9">
                  <c:v>58.4</c:v>
                </c:pt>
                <c:pt idx="10">
                  <c:v>62.4</c:v>
                </c:pt>
                <c:pt idx="11">
                  <c:v>58.6</c:v>
                </c:pt>
                <c:pt idx="12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2-4B2C-BBE5-F5F2412B378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8.6999999999999993</c:v>
                </c:pt>
                <c:pt idx="1">
                  <c:v>6.7</c:v>
                </c:pt>
                <c:pt idx="2">
                  <c:v>12.2</c:v>
                </c:pt>
                <c:pt idx="3">
                  <c:v>7.6</c:v>
                </c:pt>
                <c:pt idx="4">
                  <c:v>8.8000000000000007</c:v>
                </c:pt>
                <c:pt idx="5">
                  <c:v>8.3000000000000007</c:v>
                </c:pt>
                <c:pt idx="6">
                  <c:v>9.8000000000000007</c:v>
                </c:pt>
                <c:pt idx="7">
                  <c:v>8.1999999999999993</c:v>
                </c:pt>
                <c:pt idx="8">
                  <c:v>9.4</c:v>
                </c:pt>
                <c:pt idx="9">
                  <c:v>8.5</c:v>
                </c:pt>
                <c:pt idx="10">
                  <c:v>7.4</c:v>
                </c:pt>
                <c:pt idx="11">
                  <c:v>10.5</c:v>
                </c:pt>
                <c:pt idx="12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2-4B2C-BBE5-F5F2412B378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Laptop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9.3000000000000007</c:v>
                </c:pt>
                <c:pt idx="1">
                  <c:v>9</c:v>
                </c:pt>
                <c:pt idx="2">
                  <c:v>13.7</c:v>
                </c:pt>
                <c:pt idx="3">
                  <c:v>9.9</c:v>
                </c:pt>
                <c:pt idx="4">
                  <c:v>11.9</c:v>
                </c:pt>
                <c:pt idx="5">
                  <c:v>7.8</c:v>
                </c:pt>
                <c:pt idx="6">
                  <c:v>8.8000000000000007</c:v>
                </c:pt>
                <c:pt idx="7">
                  <c:v>6.7</c:v>
                </c:pt>
                <c:pt idx="8">
                  <c:v>7.7</c:v>
                </c:pt>
                <c:pt idx="9">
                  <c:v>10.6</c:v>
                </c:pt>
                <c:pt idx="10">
                  <c:v>9</c:v>
                </c:pt>
                <c:pt idx="11">
                  <c:v>5.8</c:v>
                </c:pt>
                <c:pt idx="1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2-4B2C-BBE5-F5F2412B378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Tabelle1!$E$2:$E$14</c:f>
              <c:numCache>
                <c:formatCode>0.0\ </c:formatCode>
                <c:ptCount val="13"/>
                <c:pt idx="0">
                  <c:v>4.7</c:v>
                </c:pt>
                <c:pt idx="1">
                  <c:v>4.4000000000000004</c:v>
                </c:pt>
                <c:pt idx="2">
                  <c:v>5.4</c:v>
                </c:pt>
                <c:pt idx="3">
                  <c:v>5.3</c:v>
                </c:pt>
                <c:pt idx="4">
                  <c:v>4.8</c:v>
                </c:pt>
                <c:pt idx="5">
                  <c:v>3.5</c:v>
                </c:pt>
                <c:pt idx="6">
                  <c:v>3.1</c:v>
                </c:pt>
                <c:pt idx="7">
                  <c:v>4.8</c:v>
                </c:pt>
                <c:pt idx="8">
                  <c:v>5.0999999999999996</c:v>
                </c:pt>
                <c:pt idx="9">
                  <c:v>4.8</c:v>
                </c:pt>
                <c:pt idx="10">
                  <c:v>4.4000000000000004</c:v>
                </c:pt>
                <c:pt idx="11">
                  <c:v>4.7</c:v>
                </c:pt>
                <c:pt idx="1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32-4B2C-BBE5-F5F2412B3788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Tabelle1!$F$2:$F$14</c:f>
              <c:numCache>
                <c:formatCode>0.0\ </c:formatCode>
                <c:ptCount val="13"/>
                <c:pt idx="0">
                  <c:v>11.1</c:v>
                </c:pt>
                <c:pt idx="1">
                  <c:v>10.9</c:v>
                </c:pt>
                <c:pt idx="2">
                  <c:v>7.6</c:v>
                </c:pt>
                <c:pt idx="3">
                  <c:v>13.5</c:v>
                </c:pt>
                <c:pt idx="4">
                  <c:v>11.4</c:v>
                </c:pt>
                <c:pt idx="5">
                  <c:v>7.8</c:v>
                </c:pt>
                <c:pt idx="6">
                  <c:v>13.7</c:v>
                </c:pt>
                <c:pt idx="7">
                  <c:v>13.7</c:v>
                </c:pt>
                <c:pt idx="8">
                  <c:v>10.6</c:v>
                </c:pt>
                <c:pt idx="9">
                  <c:v>7.5</c:v>
                </c:pt>
                <c:pt idx="10">
                  <c:v>8.3000000000000007</c:v>
                </c:pt>
                <c:pt idx="11">
                  <c:v>12.4</c:v>
                </c:pt>
                <c:pt idx="12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32-4B2C-BBE5-F5F2412B3788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iPod touch, tragb. Spielek.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Tabelle1!$G$2:$G$14</c:f>
              <c:numCache>
                <c:formatCode>0.0\ </c:formatCode>
                <c:ptCount val="13"/>
                <c:pt idx="0">
                  <c:v>0.2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  <c:pt idx="4">
                  <c:v>0.1</c:v>
                </c:pt>
                <c:pt idx="5">
                  <c:v>1.2</c:v>
                </c:pt>
                <c:pt idx="6">
                  <c:v>0.1</c:v>
                </c:pt>
                <c:pt idx="7">
                  <c:v>0.1</c:v>
                </c:pt>
                <c:pt idx="8">
                  <c:v>0.2</c:v>
                </c:pt>
                <c:pt idx="9">
                  <c:v>0</c:v>
                </c:pt>
                <c:pt idx="10">
                  <c:v>0.6</c:v>
                </c:pt>
                <c:pt idx="11">
                  <c:v>1.3</c:v>
                </c:pt>
                <c:pt idx="1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32-4B2C-BBE5-F5F2412B3788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Tabelle1!$H$2:$H$14</c:f>
              <c:numCache>
                <c:formatCode>General</c:formatCode>
                <c:ptCount val="13"/>
                <c:pt idx="0">
                  <c:v>8</c:v>
                </c:pt>
                <c:pt idx="1">
                  <c:v>7.6999999999999886</c:v>
                </c:pt>
                <c:pt idx="2">
                  <c:v>8.8999999999999915</c:v>
                </c:pt>
                <c:pt idx="3">
                  <c:v>6.4000000000000057</c:v>
                </c:pt>
                <c:pt idx="4">
                  <c:v>6.0999999999999943</c:v>
                </c:pt>
                <c:pt idx="5">
                  <c:v>17.700000000000003</c:v>
                </c:pt>
                <c:pt idx="6">
                  <c:v>8.2000000000000171</c:v>
                </c:pt>
                <c:pt idx="7">
                  <c:v>9.9000000000000057</c:v>
                </c:pt>
                <c:pt idx="8">
                  <c:v>8.7999999999999972</c:v>
                </c:pt>
                <c:pt idx="9">
                  <c:v>10.200000000000003</c:v>
                </c:pt>
                <c:pt idx="10">
                  <c:v>7.9000000000000057</c:v>
                </c:pt>
                <c:pt idx="11">
                  <c:v>6.7000000000000028</c:v>
                </c:pt>
                <c:pt idx="1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32-4B2C-BBE5-F5F2412B3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6032"/>
        <c:axId val="885986424"/>
      </c:barChart>
      <c:catAx>
        <c:axId val="885986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986424"/>
        <c:crosses val="autoZero"/>
        <c:auto val="1"/>
        <c:lblAlgn val="ctr"/>
        <c:lblOffset val="100"/>
        <c:noMultiLvlLbl val="0"/>
      </c:catAx>
      <c:valAx>
        <c:axId val="885986424"/>
        <c:scaling>
          <c:orientation val="minMax"/>
          <c:max val="105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598603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921222145628992"/>
          <c:y val="0"/>
          <c:w val="0.16467422629064951"/>
          <c:h val="0.6880998145485546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0.17252962592998947"/>
          <c:w val="0.7073758237482155"/>
          <c:h val="0.67706093307350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Tabelle1!$B$2:$B$6</c:f>
              <c:numCache>
                <c:formatCode>0.0\ </c:formatCode>
                <c:ptCount val="5"/>
                <c:pt idx="0" formatCode="General">
                  <c:v>71.2</c:v>
                </c:pt>
                <c:pt idx="1">
                  <c:v>69.099999999999994</c:v>
                </c:pt>
                <c:pt idx="2">
                  <c:v>64.900000000000006</c:v>
                </c:pt>
                <c:pt idx="3">
                  <c:v>60.5</c:v>
                </c:pt>
                <c:pt idx="4">
                  <c:v>55.134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Livestreaming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8.3187318846512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Tabelle1!$C$2:$C$6</c:f>
              <c:numCache>
                <c:formatCode>0.0\ </c:formatCode>
                <c:ptCount val="5"/>
                <c:pt idx="0" formatCode="General">
                  <c:v>4.3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6.2</c:v>
                </c:pt>
                <c:pt idx="4">
                  <c:v>8.0269999999999992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B-4726-AD2D-97A951E246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Tabelle1!$D$2:$D$6</c:f>
              <c:numCache>
                <c:formatCode>0.0\ </c:formatCode>
                <c:ptCount val="5"/>
                <c:pt idx="0" formatCode="General">
                  <c:v>6.8</c:v>
                </c:pt>
                <c:pt idx="1">
                  <c:v>6.6</c:v>
                </c:pt>
                <c:pt idx="2">
                  <c:v>6</c:v>
                </c:pt>
                <c:pt idx="3">
                  <c:v>5.8</c:v>
                </c:pt>
                <c:pt idx="4">
                  <c:v>6.3339999999999996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B-4726-AD2D-97A951E2464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Tabelle1!$E$2:$E$6</c:f>
              <c:numCache>
                <c:formatCode>0.0\ </c:formatCode>
                <c:ptCount val="5"/>
                <c:pt idx="0" formatCode="General">
                  <c:v>15.8</c:v>
                </c:pt>
                <c:pt idx="1">
                  <c:v>17.899999999999999</c:v>
                </c:pt>
                <c:pt idx="2">
                  <c:v>23.1</c:v>
                </c:pt>
                <c:pt idx="3">
                  <c:v>26.2</c:v>
                </c:pt>
                <c:pt idx="4">
                  <c:v>29.483000000000001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0B-4726-AD2D-97A951E2464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2967021797132639E-17"/>
                  <c:y val="2.77291062821706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B-4C4C-8F9C-F18FBF96D9C3}"/>
                </c:ext>
              </c:extLst>
            </c:dLbl>
            <c:dLbl>
              <c:idx val="4"/>
              <c:layout>
                <c:manualLayout>
                  <c:x val="0"/>
                  <c:y val="5.5458212564341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B-4C4C-8F9C-F18FBF96D9C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B-4C4C-8F9C-F18FBF96D9C3}"/>
                </c:ext>
              </c:extLst>
            </c:dLbl>
            <c:numFmt formatCode="[&gt;0.6]0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Tabelle1!$F$2:$F$6</c:f>
              <c:numCache>
                <c:formatCode>0.0\ </c:formatCode>
                <c:ptCount val="5"/>
                <c:pt idx="0" formatCode="General">
                  <c:v>1.9</c:v>
                </c:pt>
                <c:pt idx="1">
                  <c:v>1.7</c:v>
                </c:pt>
                <c:pt idx="2">
                  <c:v>1.4</c:v>
                </c:pt>
                <c:pt idx="3">
                  <c:v>1.3</c:v>
                </c:pt>
                <c:pt idx="4">
                  <c:v>1.022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7539840"/>
        <c:axId val="297566208"/>
      </c:barChart>
      <c:catAx>
        <c:axId val="29753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297566208"/>
        <c:crosses val="autoZero"/>
        <c:auto val="1"/>
        <c:lblAlgn val="ctr"/>
        <c:lblOffset val="100"/>
        <c:noMultiLvlLbl val="0"/>
      </c:catAx>
      <c:valAx>
        <c:axId val="297566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753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5651200948149"/>
          <c:y val="0.11374064552049387"/>
          <c:w val="0.28197065998029081"/>
          <c:h val="0.730925049535755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0060798474956E-3"/>
          <c:y val="0.17252962592998947"/>
          <c:w val="0.70511306065078139"/>
          <c:h val="0.677060933073509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Tabelle1!$B$2:$B$4</c:f>
              <c:numCache>
                <c:formatCode>0.0\ </c:formatCode>
                <c:ptCount val="3"/>
                <c:pt idx="0">
                  <c:v>62.2</c:v>
                </c:pt>
                <c:pt idx="1">
                  <c:v>56.9</c:v>
                </c:pt>
                <c:pt idx="2">
                  <c:v>51.868000000000002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0B-4726-AD2D-97A951E2464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B4-4E02-ADF3-6CC9D4136DBC}"/>
                </c:ext>
              </c:extLst>
            </c:dLbl>
            <c:dLbl>
              <c:idx val="7"/>
              <c:layout>
                <c:manualLayout>
                  <c:x val="8.2967021797132639E-17"/>
                  <c:y val="8.31873188465125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Tabelle1!$C$2:$C$4</c:f>
              <c:numCache>
                <c:formatCode>0.0\ </c:formatCode>
                <c:ptCount val="3"/>
                <c:pt idx="0">
                  <c:v>4.5999999999999996</c:v>
                </c:pt>
                <c:pt idx="1">
                  <c:v>7.4</c:v>
                </c:pt>
                <c:pt idx="2">
                  <c:v>8.5939999999999994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0B-4726-AD2D-97A951E2464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Tabelle1!$D$2:$D$4</c:f>
              <c:numCache>
                <c:formatCode>0.0\ </c:formatCode>
                <c:ptCount val="3"/>
                <c:pt idx="0">
                  <c:v>7</c:v>
                </c:pt>
                <c:pt idx="1">
                  <c:v>7</c:v>
                </c:pt>
                <c:pt idx="2">
                  <c:v>8.8119999999999994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0B-4726-AD2D-97A951E2464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8.2967021797132639E-17"/>
                  <c:y val="-2.7729106282170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B-4C4C-8F9C-F18FBF96D9C3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Tabelle1!$E$2:$E$4</c:f>
              <c:numCache>
                <c:formatCode>0.0\ </c:formatCode>
                <c:ptCount val="3"/>
                <c:pt idx="0">
                  <c:v>25</c:v>
                </c:pt>
                <c:pt idx="1">
                  <c:v>26.2</c:v>
                </c:pt>
                <c:pt idx="2">
                  <c:v>28.899000000000001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0B-4726-AD2D-97A951E2464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77291062821709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FB-4C4C-8F9C-F18FBF96D9C3}"/>
                </c:ext>
              </c:extLst>
            </c:dLbl>
            <c:dLbl>
              <c:idx val="4"/>
              <c:layout>
                <c:manualLayout>
                  <c:x val="0"/>
                  <c:y val="5.5458212564341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FB-4C4C-8F9C-F18FBF96D9C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B4-4E02-ADF3-6CC9D4136DB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FB-4C4C-8F9C-F18FBF96D9C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B4-4E02-ADF3-6CC9D4136DBC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Tabelle1!$F$2:$F$4</c:f>
              <c:numCache>
                <c:formatCode>0.0\ </c:formatCode>
                <c:ptCount val="3"/>
                <c:pt idx="0">
                  <c:v>1.1000000000000001</c:v>
                </c:pt>
                <c:pt idx="1">
                  <c:v>2.5</c:v>
                </c:pt>
                <c:pt idx="2">
                  <c:v>1.827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0B-4726-AD2D-97A951E24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73812504"/>
        <c:axId val="973810936"/>
      </c:barChart>
      <c:catAx>
        <c:axId val="97381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973810936"/>
        <c:crosses val="autoZero"/>
        <c:auto val="1"/>
        <c:lblAlgn val="ctr"/>
        <c:lblOffset val="100"/>
        <c:noMultiLvlLbl val="0"/>
      </c:catAx>
      <c:valAx>
        <c:axId val="9738109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73812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5651200948149"/>
          <c:y val="0.11374064552049387"/>
          <c:w val="0.28197065998029081"/>
          <c:h val="0.7309250495357557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55.134</c:v>
                </c:pt>
                <c:pt idx="1">
                  <c:v>61.453000000000003</c:v>
                </c:pt>
                <c:pt idx="2">
                  <c:v>42.426000000000002</c:v>
                </c:pt>
                <c:pt idx="3">
                  <c:v>52.905000000000001</c:v>
                </c:pt>
                <c:pt idx="4">
                  <c:v>57.494</c:v>
                </c:pt>
                <c:pt idx="5">
                  <c:v>51.868000000000002</c:v>
                </c:pt>
                <c:pt idx="6">
                  <c:v>51.844000000000001</c:v>
                </c:pt>
                <c:pt idx="7">
                  <c:v>56.768999999999998</c:v>
                </c:pt>
                <c:pt idx="8">
                  <c:v>53.357999999999997</c:v>
                </c:pt>
                <c:pt idx="9">
                  <c:v>54.689</c:v>
                </c:pt>
                <c:pt idx="10">
                  <c:v>57.356000000000002</c:v>
                </c:pt>
                <c:pt idx="11">
                  <c:v>61.332000000000001</c:v>
                </c:pt>
                <c:pt idx="12">
                  <c:v>61.238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5-49A3-916A-DB25C1BD4C7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8.0269999999999992</c:v>
                </c:pt>
                <c:pt idx="1">
                  <c:v>5.3920000000000003</c:v>
                </c:pt>
                <c:pt idx="2">
                  <c:v>9.1790000000000003</c:v>
                </c:pt>
                <c:pt idx="3">
                  <c:v>8.6129999999999995</c:v>
                </c:pt>
                <c:pt idx="4">
                  <c:v>7.0960000000000001</c:v>
                </c:pt>
                <c:pt idx="5">
                  <c:v>8.5939999999999994</c:v>
                </c:pt>
                <c:pt idx="6">
                  <c:v>7.5519999999999996</c:v>
                </c:pt>
                <c:pt idx="7">
                  <c:v>7.1139999999999999</c:v>
                </c:pt>
                <c:pt idx="8">
                  <c:v>8.5660000000000007</c:v>
                </c:pt>
                <c:pt idx="9">
                  <c:v>8.8940000000000001</c:v>
                </c:pt>
                <c:pt idx="10">
                  <c:v>8.1940000000000008</c:v>
                </c:pt>
                <c:pt idx="11">
                  <c:v>7.5309999999999997</c:v>
                </c:pt>
                <c:pt idx="12">
                  <c:v>8.3740000000000006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5-49A3-916A-DB25C1BD4C7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6.3339999999999996</c:v>
                </c:pt>
                <c:pt idx="1">
                  <c:v>5.3570000000000002</c:v>
                </c:pt>
                <c:pt idx="2">
                  <c:v>6.4829999999999997</c:v>
                </c:pt>
                <c:pt idx="3">
                  <c:v>5.7169999999999996</c:v>
                </c:pt>
                <c:pt idx="4">
                  <c:v>6.569</c:v>
                </c:pt>
                <c:pt idx="5">
                  <c:v>8.8119999999999994</c:v>
                </c:pt>
                <c:pt idx="6">
                  <c:v>6.4180000000000001</c:v>
                </c:pt>
                <c:pt idx="7">
                  <c:v>5.3739999999999997</c:v>
                </c:pt>
                <c:pt idx="8">
                  <c:v>7.0640000000000001</c:v>
                </c:pt>
                <c:pt idx="9">
                  <c:v>5.9930000000000003</c:v>
                </c:pt>
                <c:pt idx="10">
                  <c:v>6.9909999999999997</c:v>
                </c:pt>
                <c:pt idx="11">
                  <c:v>6.6310000000000002</c:v>
                </c:pt>
                <c:pt idx="12">
                  <c:v>5.827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35-49A3-916A-DB25C1BD4C7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Tabelle1!$E$2:$E$14</c:f>
              <c:numCache>
                <c:formatCode>0.0\ </c:formatCode>
                <c:ptCount val="13"/>
                <c:pt idx="0">
                  <c:v>29.483000000000001</c:v>
                </c:pt>
                <c:pt idx="1">
                  <c:v>26.995999999999999</c:v>
                </c:pt>
                <c:pt idx="2">
                  <c:v>41.750999999999998</c:v>
                </c:pt>
                <c:pt idx="3">
                  <c:v>31.925000000000001</c:v>
                </c:pt>
                <c:pt idx="4">
                  <c:v>28.478000000000002</c:v>
                </c:pt>
                <c:pt idx="5">
                  <c:v>28.899000000000001</c:v>
                </c:pt>
                <c:pt idx="6">
                  <c:v>32.820999999999998</c:v>
                </c:pt>
                <c:pt idx="7">
                  <c:v>29.47</c:v>
                </c:pt>
                <c:pt idx="8">
                  <c:v>29.233000000000001</c:v>
                </c:pt>
                <c:pt idx="9">
                  <c:v>30.135000000000002</c:v>
                </c:pt>
                <c:pt idx="10">
                  <c:v>26.617000000000001</c:v>
                </c:pt>
                <c:pt idx="11">
                  <c:v>23.375</c:v>
                </c:pt>
                <c:pt idx="12">
                  <c:v>23.439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35-49A3-916A-DB25C1BD4C7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Tabelle1!$F$2:$F$14</c:f>
              <c:numCache>
                <c:formatCode>0.0\ </c:formatCode>
                <c:ptCount val="13"/>
                <c:pt idx="0">
                  <c:v>1.022</c:v>
                </c:pt>
                <c:pt idx="1">
                  <c:v>0.80200000000000005</c:v>
                </c:pt>
                <c:pt idx="2">
                  <c:v>0.161</c:v>
                </c:pt>
                <c:pt idx="3">
                  <c:v>0.84</c:v>
                </c:pt>
                <c:pt idx="4">
                  <c:v>0.36299999999999999</c:v>
                </c:pt>
                <c:pt idx="5">
                  <c:v>1.827</c:v>
                </c:pt>
                <c:pt idx="6">
                  <c:v>1.365</c:v>
                </c:pt>
                <c:pt idx="7">
                  <c:v>1.272</c:v>
                </c:pt>
                <c:pt idx="8">
                  <c:v>1.7789999999999999</c:v>
                </c:pt>
                <c:pt idx="9">
                  <c:v>0.28899999999999998</c:v>
                </c:pt>
                <c:pt idx="10">
                  <c:v>0.84199999999999997</c:v>
                </c:pt>
                <c:pt idx="11">
                  <c:v>1.131</c:v>
                </c:pt>
                <c:pt idx="12">
                  <c:v>1.123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35-49A3-916A-DB25C1BD4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988776"/>
        <c:axId val="885989168"/>
      </c:barChart>
      <c:catAx>
        <c:axId val="885988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989168"/>
        <c:crosses val="autoZero"/>
        <c:auto val="1"/>
        <c:lblAlgn val="ctr"/>
        <c:lblOffset val="100"/>
        <c:noMultiLvlLbl val="0"/>
      </c:catAx>
      <c:valAx>
        <c:axId val="885989168"/>
        <c:scaling>
          <c:orientation val="minMax"/>
          <c:max val="105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598877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921222145628992"/>
          <c:y val="0"/>
          <c:w val="0.15244712178452824"/>
          <c:h val="0.6880998145485546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44886053655487E-2"/>
          <c:y val="0"/>
          <c:w val="0.82660272950050517"/>
          <c:h val="0.688779352542243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Klassisches Fernsehen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21.981999999999999</c:v>
                </c:pt>
                <c:pt idx="1">
                  <c:v>21.434000000000001</c:v>
                </c:pt>
                <c:pt idx="2">
                  <c:v>18.577999999999999</c:v>
                </c:pt>
                <c:pt idx="3">
                  <c:v>23.196000000000002</c:v>
                </c:pt>
                <c:pt idx="4">
                  <c:v>27.777000000000001</c:v>
                </c:pt>
                <c:pt idx="5">
                  <c:v>25.634</c:v>
                </c:pt>
                <c:pt idx="6">
                  <c:v>20.138000000000002</c:v>
                </c:pt>
                <c:pt idx="7">
                  <c:v>24.222999999999999</c:v>
                </c:pt>
                <c:pt idx="8">
                  <c:v>20.001999999999999</c:v>
                </c:pt>
                <c:pt idx="9">
                  <c:v>16.841999999999999</c:v>
                </c:pt>
                <c:pt idx="10">
                  <c:v>19.423999999999999</c:v>
                </c:pt>
                <c:pt idx="11">
                  <c:v>18.425000000000001</c:v>
                </c:pt>
                <c:pt idx="12">
                  <c:v>20.521000000000001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C-47BE-9BA8-387154A0CD0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Live-Stream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11.29</c:v>
                </c:pt>
                <c:pt idx="1">
                  <c:v>8.1769999999999996</c:v>
                </c:pt>
                <c:pt idx="2">
                  <c:v>12.19</c:v>
                </c:pt>
                <c:pt idx="3">
                  <c:v>10.71</c:v>
                </c:pt>
                <c:pt idx="4">
                  <c:v>11.250999999999999</c:v>
                </c:pt>
                <c:pt idx="5">
                  <c:v>13.488</c:v>
                </c:pt>
                <c:pt idx="6">
                  <c:v>11.664999999999999</c:v>
                </c:pt>
                <c:pt idx="7">
                  <c:v>9.7520000000000007</c:v>
                </c:pt>
                <c:pt idx="8">
                  <c:v>10.686999999999999</c:v>
                </c:pt>
                <c:pt idx="9">
                  <c:v>8.1950000000000003</c:v>
                </c:pt>
                <c:pt idx="10">
                  <c:v>15.063000000000001</c:v>
                </c:pt>
                <c:pt idx="11">
                  <c:v>17.529</c:v>
                </c:pt>
                <c:pt idx="12">
                  <c:v>14.769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8C-47BE-9BA8-387154A0CD0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Selbst aufgezeichnete Sendungen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5.77</c:v>
                </c:pt>
                <c:pt idx="1">
                  <c:v>6.2130000000000001</c:v>
                </c:pt>
                <c:pt idx="2">
                  <c:v>5.1920000000000002</c:v>
                </c:pt>
                <c:pt idx="3">
                  <c:v>2.1469999999999998</c:v>
                </c:pt>
                <c:pt idx="4">
                  <c:v>5.2679999999999998</c:v>
                </c:pt>
                <c:pt idx="5">
                  <c:v>4.8099999999999996</c:v>
                </c:pt>
                <c:pt idx="6">
                  <c:v>6.36</c:v>
                </c:pt>
                <c:pt idx="7">
                  <c:v>4.6050000000000004</c:v>
                </c:pt>
                <c:pt idx="8">
                  <c:v>6.0110000000000001</c:v>
                </c:pt>
                <c:pt idx="9">
                  <c:v>9.7059999999999995</c:v>
                </c:pt>
                <c:pt idx="10">
                  <c:v>7.56</c:v>
                </c:pt>
                <c:pt idx="11">
                  <c:v>6.2649999999999997</c:v>
                </c:pt>
                <c:pt idx="12">
                  <c:v>9.141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8C-47BE-9BA8-387154A0CD0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VOD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Tabelle1!$E$2:$E$14</c:f>
              <c:numCache>
                <c:formatCode>0.0\ </c:formatCode>
                <c:ptCount val="13"/>
                <c:pt idx="0">
                  <c:v>59.31</c:v>
                </c:pt>
                <c:pt idx="1">
                  <c:v>64.176000000000002</c:v>
                </c:pt>
                <c:pt idx="2">
                  <c:v>64.040000000000006</c:v>
                </c:pt>
                <c:pt idx="3">
                  <c:v>63.051000000000002</c:v>
                </c:pt>
                <c:pt idx="4">
                  <c:v>55.704000000000001</c:v>
                </c:pt>
                <c:pt idx="5">
                  <c:v>50.392000000000003</c:v>
                </c:pt>
                <c:pt idx="6">
                  <c:v>60.497999999999998</c:v>
                </c:pt>
                <c:pt idx="7">
                  <c:v>56.323</c:v>
                </c:pt>
                <c:pt idx="8">
                  <c:v>60.216000000000001</c:v>
                </c:pt>
                <c:pt idx="9">
                  <c:v>64.484999999999999</c:v>
                </c:pt>
                <c:pt idx="10">
                  <c:v>56.3</c:v>
                </c:pt>
                <c:pt idx="11">
                  <c:v>57.664000000000001</c:v>
                </c:pt>
                <c:pt idx="12">
                  <c:v>55.512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8C-47BE-9BA8-387154A0CD0E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Nichts davon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Tabelle1!$F$2:$F$14</c:f>
              <c:numCache>
                <c:formatCode>0.0\ </c:formatCode>
                <c:ptCount val="13"/>
                <c:pt idx="0">
                  <c:v>1.6479999999999999</c:v>
                </c:pt>
                <c:pt idx="1">
                  <c:v>0</c:v>
                </c:pt>
                <c:pt idx="2">
                  <c:v>0</c:v>
                </c:pt>
                <c:pt idx="3">
                  <c:v>0.89600000000000002</c:v>
                </c:pt>
                <c:pt idx="4">
                  <c:v>0</c:v>
                </c:pt>
                <c:pt idx="5">
                  <c:v>5.6760000000000002</c:v>
                </c:pt>
                <c:pt idx="6">
                  <c:v>1.339</c:v>
                </c:pt>
                <c:pt idx="7">
                  <c:v>5.0979999999999999</c:v>
                </c:pt>
                <c:pt idx="8">
                  <c:v>3.0830000000000002</c:v>
                </c:pt>
                <c:pt idx="9">
                  <c:v>0.77100000000000002</c:v>
                </c:pt>
                <c:pt idx="10">
                  <c:v>1.6539999999999999</c:v>
                </c:pt>
                <c:pt idx="11">
                  <c:v>0.11700000000000001</c:v>
                </c:pt>
                <c:pt idx="12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8C-47BE-9BA8-387154A0C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94485112"/>
        <c:axId val="694485504"/>
      </c:barChart>
      <c:catAx>
        <c:axId val="694485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94485504"/>
        <c:crosses val="autoZero"/>
        <c:auto val="1"/>
        <c:lblAlgn val="ctr"/>
        <c:lblOffset val="100"/>
        <c:noMultiLvlLbl val="0"/>
      </c:catAx>
      <c:valAx>
        <c:axId val="694485504"/>
        <c:scaling>
          <c:orientation val="minMax"/>
          <c:max val="105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69448511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2921222145628992"/>
          <c:y val="0"/>
          <c:w val="0.15244712178452824"/>
          <c:h val="0.6880998145485546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01-47D7-BF89-3DB65F1195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01-47D7-BF89-3DB65F1195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301-47D7-BF89-3DB65F1195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01-47D7-BF89-3DB65F1195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301-47D7-BF89-3DB65F1195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01-47D7-BF89-3DB65F1195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301-47D7-BF89-3DB65F1195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01-47D7-BF89-3DB65F11958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01-47D7-BF89-3DB65F11958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301-47D7-BF89-3DB65F11958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301-47D7-BF89-3DB65F11958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301-47D7-BF89-3DB65F11958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01-47D7-BF89-3DB65F11958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301-47D7-BF89-3DB65F11958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301-47D7-BF89-3DB65F11958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301-47D7-BF89-3DB65F11958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301-47D7-BF89-3DB65F119589}"/>
              </c:ext>
            </c:extLst>
          </c:dPt>
          <c:dLbls>
            <c:dLbl>
              <c:idx val="10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301-47D7-BF89-3DB65F1195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10.199999999999999</c:v>
                </c:pt>
                <c:pt idx="2">
                  <c:v>14.8</c:v>
                </c:pt>
                <c:pt idx="3">
                  <c:v>22.1</c:v>
                </c:pt>
                <c:pt idx="4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01-47D7-BF89-3DB65F11958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17.5</c:v>
                </c:pt>
                <c:pt idx="1">
                  <c:v>20</c:v>
                </c:pt>
                <c:pt idx="2">
                  <c:v>22.4</c:v>
                </c:pt>
                <c:pt idx="3">
                  <c:v>22.6</c:v>
                </c:pt>
                <c:pt idx="4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301-47D7-BF89-3DB65F11958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12.9</c:v>
                </c:pt>
                <c:pt idx="1">
                  <c:v>11.8</c:v>
                </c:pt>
                <c:pt idx="2">
                  <c:v>9.1</c:v>
                </c:pt>
                <c:pt idx="3">
                  <c:v>9.5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01-47D7-BF89-3DB65F11958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Seltener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13.3</c:v>
                </c:pt>
                <c:pt idx="1">
                  <c:v>12.7</c:v>
                </c:pt>
                <c:pt idx="2">
                  <c:v>12.9</c:v>
                </c:pt>
                <c:pt idx="3">
                  <c:v>11.7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301-47D7-BF89-3DB65F11958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Nie</c:v>
                </c:pt>
              </c:strCache>
            </c:strRef>
          </c:tx>
          <c:spPr>
            <a:noFill/>
          </c:spPr>
          <c:invertIfNegative val="0"/>
          <c:dLbls>
            <c:dLbl>
              <c:idx val="4"/>
              <c:numFmt formatCode="#,##0.0" sourceLinked="0"/>
              <c:spPr>
                <a:noFill/>
                <a:ln>
                  <a:solidFill>
                    <a:schemeClr val="tx2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2"/>
                      </a:solidFill>
                    </a:defRPr>
                  </a:pPr>
                  <a:endParaRPr lang="de-D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1E-4050-873D-26ECCF2D60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52</c:v>
                </c:pt>
                <c:pt idx="1">
                  <c:v>54.7</c:v>
                </c:pt>
                <c:pt idx="2">
                  <c:v>59.2</c:v>
                </c:pt>
                <c:pt idx="3">
                  <c:v>65.900000000000006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01-47D7-BF89-3DB65F119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9210496"/>
        <c:axId val="329224576"/>
      </c:barChart>
      <c:catAx>
        <c:axId val="3292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062085389554388"/>
          <c:y val="0.33671026907546148"/>
          <c:w val="0.21075222486245554"/>
          <c:h val="0.3499839669925394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93-43B2-9160-E0347269297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93-43B2-9160-E0347269297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793-43B2-9160-E0347269297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793-43B2-9160-E0347269297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793-43B2-9160-E0347269297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793-43B2-9160-E0347269297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793-43B2-9160-E0347269297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793-43B2-9160-E0347269297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793-43B2-9160-E0347269297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793-43B2-9160-E0347269297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793-43B2-9160-E0347269297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793-43B2-9160-E0347269297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793-43B2-9160-E0347269297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793-43B2-9160-E0347269297A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793-43B2-9160-E0347269297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793-43B2-9160-E0347269297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793-43B2-9160-E0347269297A}"/>
              </c:ext>
            </c:extLst>
          </c:dPt>
          <c:dLbls>
            <c:dLbl>
              <c:idx val="10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793-43B2-9160-E0347269297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41.5</c:v>
                </c:pt>
                <c:pt idx="2" formatCode="0.0\ ">
                  <c:v>26.6</c:v>
                </c:pt>
                <c:pt idx="3">
                  <c:v>9</c:v>
                </c:pt>
                <c:pt idx="4" formatCode="0.0\ ">
                  <c:v>20.7</c:v>
                </c:pt>
                <c:pt idx="5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793-43B2-9160-E0347269297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20.9</c:v>
                </c:pt>
                <c:pt idx="2" formatCode="0.0\ ">
                  <c:v>19.7</c:v>
                </c:pt>
                <c:pt idx="3">
                  <c:v>19.3</c:v>
                </c:pt>
                <c:pt idx="4" formatCode="0.0\ ">
                  <c:v>18.5</c:v>
                </c:pt>
                <c:pt idx="5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793-43B2-9160-E0347269297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6.9</c:v>
                </c:pt>
                <c:pt idx="2" formatCode="0.0\ ">
                  <c:v>11.1</c:v>
                </c:pt>
                <c:pt idx="3">
                  <c:v>15.2</c:v>
                </c:pt>
                <c:pt idx="4" formatCode="0.0\ ">
                  <c:v>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793-43B2-9160-E0347269297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Gesamt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69.3</c:v>
                </c:pt>
                <c:pt idx="2" formatCode="0.0\ ">
                  <c:v>57.4</c:v>
                </c:pt>
                <c:pt idx="3">
                  <c:v>43.5</c:v>
                </c:pt>
                <c:pt idx="4" formatCode="0.0\ ">
                  <c:v>46.2</c:v>
                </c:pt>
                <c:pt idx="5" formatCode="0.0\ 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793-43B2-9160-E0347269297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Spalte2</c:v>
                </c:pt>
              </c:strCache>
            </c:strRef>
          </c:tx>
          <c:spPr>
            <a:noFill/>
          </c:spPr>
          <c:invertIfNegative val="0"/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Angebote TV Sender / Mediatheken</c:v>
                </c:pt>
                <c:pt idx="4">
                  <c:v>Video-Streaming-Dienste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5-C793-43B2-9160-E03472692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062085389554388"/>
          <c:y val="0.34339727054502223"/>
          <c:w val="0.21075222486245554"/>
          <c:h val="0.3499839669925394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99848676186872E-2"/>
          <c:y val="9.0589904337695065E-2"/>
          <c:w val="0.85547167212941178"/>
          <c:h val="0.80289153585656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HD-Empfang im HH</c:v>
                </c:pt>
              </c:strCache>
            </c:strRef>
          </c:tx>
          <c:spPr>
            <a:noFill/>
            <a:ln w="101600">
              <a:noFill/>
            </a:ln>
          </c:spPr>
          <c:invertIfNegative val="0"/>
          <c:val>
            <c:numRef>
              <c:f>Tabelle1!$B$2:$B$13</c:f>
              <c:numCache>
                <c:formatCode>General</c:formatCode>
                <c:ptCount val="12"/>
                <c:pt idx="0">
                  <c:v>0</c:v>
                </c:pt>
                <c:pt idx="1">
                  <c:v>3.2</c:v>
                </c:pt>
                <c:pt idx="2">
                  <c:v>20.9</c:v>
                </c:pt>
                <c:pt idx="3">
                  <c:v>31</c:v>
                </c:pt>
                <c:pt idx="4">
                  <c:v>35.6</c:v>
                </c:pt>
                <c:pt idx="5">
                  <c:v>43.9</c:v>
                </c:pt>
                <c:pt idx="6">
                  <c:v>48.1</c:v>
                </c:pt>
                <c:pt idx="7">
                  <c:v>53.1</c:v>
                </c:pt>
                <c:pt idx="8">
                  <c:v>65.7</c:v>
                </c:pt>
                <c:pt idx="9">
                  <c:v>69.400000000000006</c:v>
                </c:pt>
                <c:pt idx="10">
                  <c:v>72</c:v>
                </c:pt>
                <c:pt idx="11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3-4577-B0EB-26F55C32F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80548864"/>
        <c:axId val="280550400"/>
      </c:barChart>
      <c:lineChart>
        <c:grouping val="standard"/>
        <c:varyColors val="0"/>
        <c:ser>
          <c:idx val="0"/>
          <c:order val="1"/>
          <c:tx>
            <c:strRef>
              <c:f>Tabelle1!$C$1</c:f>
              <c:strCache>
                <c:ptCount val="1"/>
                <c:pt idx="0">
                  <c:v>HD-Empfang im HH2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41"/>
            <c:spPr>
              <a:solidFill>
                <a:schemeClr val="accent6">
                  <a:lumMod val="20000"/>
                  <a:lumOff val="80000"/>
                </a:schemeClr>
              </a:solidFill>
              <a:ln w="22225">
                <a:solidFill>
                  <a:schemeClr val="accent1"/>
                </a:solidFill>
              </a:ln>
            </c:spPr>
          </c:marker>
          <c:dPt>
            <c:idx val="0"/>
            <c:bubble3D val="0"/>
            <c:spPr>
              <a:ln>
                <a:solidFill>
                  <a:schemeClr val="accent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2-A403-4577-B0EB-26F55C32FA29}"/>
              </c:ext>
            </c:extLst>
          </c:dPt>
          <c:dPt>
            <c:idx val="1"/>
            <c:bubble3D val="0"/>
            <c:spPr>
              <a:ln>
                <a:solidFill>
                  <a:schemeClr val="accent1"/>
                </a:solidFill>
                <a:prstDash val="lgDash"/>
              </a:ln>
            </c:spPr>
            <c:extLst>
              <c:ext xmlns:c16="http://schemas.microsoft.com/office/drawing/2014/chart" uri="{C3380CC4-5D6E-409C-BE32-E72D297353CC}">
                <c16:uniqueId val="{00000004-A403-4577-B0EB-26F55C32FA2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4-EBE4-4066-8E6D-76B3F47B4578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5-EBE4-4066-8E6D-76B3F47B4578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6-64C0-438D-9301-56C09E8F30E5}"/>
              </c:ext>
            </c:extLst>
          </c:dPt>
          <c:dPt>
            <c:idx val="11"/>
            <c:marker>
              <c:symbol val="circle"/>
              <c:size val="47"/>
              <c:spPr>
                <a:solidFill>
                  <a:schemeClr val="tx2"/>
                </a:solidFill>
                <a:ln w="22225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4EF-45CE-839A-5597780B6FF9}"/>
              </c:ext>
            </c:extLst>
          </c:dPt>
          <c:dLbls>
            <c:dLbl>
              <c:idx val="11"/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4EF-45CE-839A-5597780B6FF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rgbClr val="000000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Tabelle1!$C$2:$C$13</c:f>
              <c:numCache>
                <c:formatCode>General</c:formatCode>
                <c:ptCount val="12"/>
                <c:pt idx="0">
                  <c:v>0</c:v>
                </c:pt>
                <c:pt idx="1">
                  <c:v>3.2</c:v>
                </c:pt>
                <c:pt idx="2">
                  <c:v>20.9</c:v>
                </c:pt>
                <c:pt idx="3">
                  <c:v>31</c:v>
                </c:pt>
                <c:pt idx="4">
                  <c:v>35.6</c:v>
                </c:pt>
                <c:pt idx="5">
                  <c:v>43.9</c:v>
                </c:pt>
                <c:pt idx="6">
                  <c:v>48.1</c:v>
                </c:pt>
                <c:pt idx="7">
                  <c:v>53.1</c:v>
                </c:pt>
                <c:pt idx="8">
                  <c:v>65.7</c:v>
                </c:pt>
                <c:pt idx="9">
                  <c:v>69.400000000000006</c:v>
                </c:pt>
                <c:pt idx="10">
                  <c:v>72</c:v>
                </c:pt>
                <c:pt idx="11">
                  <c:v>77.5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403-4577-B0EB-26F55C32F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557824"/>
        <c:axId val="280556288"/>
      </c:lineChart>
      <c:catAx>
        <c:axId val="28054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550400"/>
        <c:crosses val="autoZero"/>
        <c:auto val="1"/>
        <c:lblAlgn val="ctr"/>
        <c:lblOffset val="100"/>
        <c:noMultiLvlLbl val="0"/>
      </c:catAx>
      <c:valAx>
        <c:axId val="280550400"/>
        <c:scaling>
          <c:orientation val="minMax"/>
          <c:max val="80"/>
          <c:min val="-5"/>
        </c:scaling>
        <c:delete val="1"/>
        <c:axPos val="l"/>
        <c:numFmt formatCode="General" sourceLinked="1"/>
        <c:majorTickMark val="none"/>
        <c:minorTickMark val="none"/>
        <c:tickLblPos val="none"/>
        <c:crossAx val="280548864"/>
        <c:crosses val="autoZero"/>
        <c:crossBetween val="between"/>
      </c:valAx>
      <c:valAx>
        <c:axId val="28055628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80557824"/>
        <c:crosses val="max"/>
        <c:crossBetween val="between"/>
      </c:valAx>
      <c:catAx>
        <c:axId val="28055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2805562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789608208847305E-2"/>
          <c:y val="4.0000642373369519E-2"/>
          <c:w val="0.68245897193924598"/>
          <c:h val="0.83257019377895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Täglich / fast täglich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01-47D7-BF89-3DB65F11958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01-47D7-BF89-3DB65F11958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301-47D7-BF89-3DB65F11958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301-47D7-BF89-3DB65F11958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301-47D7-BF89-3DB65F11958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301-47D7-BF89-3DB65F1195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301-47D7-BF89-3DB65F11958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301-47D7-BF89-3DB65F11958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301-47D7-BF89-3DB65F11958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301-47D7-BF89-3DB65F11958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301-47D7-BF89-3DB65F11958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301-47D7-BF89-3DB65F119589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301-47D7-BF89-3DB65F11958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301-47D7-BF89-3DB65F11958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301-47D7-BF89-3DB65F119589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301-47D7-BF89-3DB65F119589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3301-47D7-BF89-3DB65F119589}"/>
              </c:ext>
            </c:extLst>
          </c:dPt>
          <c:dLbls>
            <c:dLbl>
              <c:idx val="10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301-47D7-BF89-3DB65F11958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Video-Streaming-Dienste</c:v>
                </c:pt>
                <c:pt idx="4">
                  <c:v>Angebote TV Sender / Mediatheken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 formatCode="0.0\ ">
                  <c:v>41.7</c:v>
                </c:pt>
                <c:pt idx="2" formatCode="0.0\ ">
                  <c:v>27</c:v>
                </c:pt>
                <c:pt idx="3" formatCode="0.0\ ">
                  <c:v>18.3</c:v>
                </c:pt>
                <c:pt idx="4" formatCode="0.0\ ">
                  <c:v>8.8000000000000007</c:v>
                </c:pt>
                <c:pt idx="5" formatCode="0.0\ 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01-47D7-BF89-3DB65F11958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Ein- bis mehrmals pro Woche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Video-Streaming-Dienste</c:v>
                </c:pt>
                <c:pt idx="4">
                  <c:v>Angebote TV Sender / Mediatheken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 formatCode="0.0\ ">
                  <c:v>18.600000000000001</c:v>
                </c:pt>
                <c:pt idx="2" formatCode="0.0\ ">
                  <c:v>19.8</c:v>
                </c:pt>
                <c:pt idx="3" formatCode="0.0\ ">
                  <c:v>20.100000000000001</c:v>
                </c:pt>
                <c:pt idx="4" formatCode="0.0\ ">
                  <c:v>18.7</c:v>
                </c:pt>
                <c:pt idx="5" formatCode="0.0\ 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301-47D7-BF89-3DB65F11958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Ein- bis mehrmals pro Monat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Video-Streaming-Dienste</c:v>
                </c:pt>
                <c:pt idx="4">
                  <c:v>Angebote TV Sender / Mediatheken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 formatCode="0.0\ ">
                  <c:v>4.8</c:v>
                </c:pt>
                <c:pt idx="2" formatCode="0.0\ ">
                  <c:v>10.1</c:v>
                </c:pt>
                <c:pt idx="3" formatCode="0.0\ ">
                  <c:v>5.8</c:v>
                </c:pt>
                <c:pt idx="4" formatCode="0.0\ ">
                  <c:v>17</c:v>
                </c:pt>
                <c:pt idx="5" formatCode="0.0\ 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01-47D7-BF89-3DB65F11958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Seltener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</c:spPr>
          <c:invertIfNegative val="0"/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tx2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Video-Streaming-Dienste</c:v>
                </c:pt>
                <c:pt idx="4">
                  <c:v>Angebote TV Sender / Mediatheken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Tabelle1!$E$2:$E$7</c:f>
              <c:numCache>
                <c:formatCode>General</c:formatCode>
                <c:ptCount val="6"/>
                <c:pt idx="0">
                  <c:v>65.099999999999994</c:v>
                </c:pt>
                <c:pt idx="2">
                  <c:v>56.9</c:v>
                </c:pt>
                <c:pt idx="3">
                  <c:v>44.2</c:v>
                </c:pt>
                <c:pt idx="4">
                  <c:v>44.5</c:v>
                </c:pt>
                <c:pt idx="5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301-47D7-BF89-3DB65F11958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Nie</c:v>
                </c:pt>
              </c:strCache>
            </c:strRef>
          </c:tx>
          <c:spPr>
            <a:noFill/>
          </c:spPr>
          <c:invertIfNegative val="0"/>
          <c:cat>
            <c:strRef>
              <c:f>Tabelle1!$A$2:$A$7</c:f>
              <c:strCache>
                <c:ptCount val="6"/>
                <c:pt idx="0">
                  <c:v>OTT gesamt</c:v>
                </c:pt>
                <c:pt idx="2">
                  <c:v>Videoportale</c:v>
                </c:pt>
                <c:pt idx="3">
                  <c:v>Video-Streaming-Dienste</c:v>
                </c:pt>
                <c:pt idx="4">
                  <c:v>Angebote TV Sender / Mediatheken</c:v>
                </c:pt>
                <c:pt idx="5">
                  <c:v>Videos über soziale Netzwerke</c:v>
                </c:pt>
              </c:strCache>
            </c:strRef>
          </c:cat>
          <c:val>
            <c:numRef>
              <c:f>Tabelle1!$F$2:$F$7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7-3301-47D7-BF89-3DB65F119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062085389554388"/>
          <c:y val="0.34339727054502223"/>
          <c:w val="0.21075222486245554"/>
          <c:h val="0.34998396699253947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69.3</c:v>
                </c:pt>
                <c:pt idx="1">
                  <c:v>66.3</c:v>
                </c:pt>
                <c:pt idx="2">
                  <c:v>74.599999999999994</c:v>
                </c:pt>
                <c:pt idx="3">
                  <c:v>70.599999999999994</c:v>
                </c:pt>
                <c:pt idx="4">
                  <c:v>69.5</c:v>
                </c:pt>
                <c:pt idx="5">
                  <c:v>65</c:v>
                </c:pt>
                <c:pt idx="6">
                  <c:v>71.2</c:v>
                </c:pt>
                <c:pt idx="7">
                  <c:v>68.900000000000006</c:v>
                </c:pt>
                <c:pt idx="8">
                  <c:v>70.900000000000006</c:v>
                </c:pt>
                <c:pt idx="9">
                  <c:v>70.8</c:v>
                </c:pt>
                <c:pt idx="10">
                  <c:v>66.2</c:v>
                </c:pt>
                <c:pt idx="11">
                  <c:v>61.5</c:v>
                </c:pt>
                <c:pt idx="1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CE-4641-8F14-A09B92B88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94487856"/>
        <c:axId val="694488248"/>
      </c:barChart>
      <c:catAx>
        <c:axId val="694487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94488248"/>
        <c:crosses val="autoZero"/>
        <c:auto val="1"/>
        <c:lblAlgn val="ctr"/>
        <c:lblOffset val="100"/>
        <c:noMultiLvlLbl val="0"/>
      </c:catAx>
      <c:valAx>
        <c:axId val="694488248"/>
        <c:scaling>
          <c:orientation val="minMax"/>
          <c:max val="8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6944878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206517883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31D-47D6-8FC5-F649675CF1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31D-47D6-8FC5-F649675CF1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31D-47D6-8FC5-F649675CF10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31D-47D6-8FC5-F649675CF10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31D-47D6-8FC5-F649675CF10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31D-47D6-8FC5-F649675CF10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31D-47D6-8FC5-F649675CF10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31D-47D6-8FC5-F649675CF104}"/>
              </c:ext>
            </c:extLst>
          </c:dPt>
          <c:dPt>
            <c:idx val="8"/>
            <c:invertIfNegative val="0"/>
            <c:bubble3D val="0"/>
            <c:spPr>
              <a:solidFill>
                <a:srgbClr val="0044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B31D-47D6-8FC5-F649675CF10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31D-47D6-8FC5-F649675CF10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31D-47D6-8FC5-F649675CF10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31D-47D6-8FC5-F649675CF10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31D-47D6-8FC5-F649675CF10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31D-47D6-8FC5-F649675CF10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31D-47D6-8FC5-F649675CF10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31D-47D6-8FC5-F649675CF10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31D-47D6-8FC5-F649675CF104}"/>
              </c:ext>
            </c:extLst>
          </c:dPt>
          <c:dLbls>
            <c:dLbl>
              <c:idx val="3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31D-47D6-8FC5-F649675CF104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31D-47D6-8FC5-F649675CF10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1D-47D6-8FC5-F649675CF104}"/>
                </c:ext>
              </c:extLst>
            </c:dLbl>
            <c:dLbl>
              <c:idx val="10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31D-47D6-8FC5-F649675CF1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YouTube</c:v>
                </c:pt>
                <c:pt idx="1">
                  <c:v>Twitch.tv oder eine andere Videoplattform für Gamer</c:v>
                </c:pt>
                <c:pt idx="2">
                  <c:v>Andere Videoportale (Dailymotion, Vimeo u.a.)</c:v>
                </c:pt>
                <c:pt idx="3">
                  <c:v>Netto</c:v>
                </c:pt>
              </c:strCache>
            </c:strRef>
          </c:cat>
          <c:val>
            <c:numRef>
              <c:f>Tabelle1!$B$2:$B$5</c:f>
              <c:numCache>
                <c:formatCode>0.0\ </c:formatCode>
                <c:ptCount val="4"/>
                <c:pt idx="0">
                  <c:v>57.2</c:v>
                </c:pt>
                <c:pt idx="1">
                  <c:v>8.9</c:v>
                </c:pt>
                <c:pt idx="2">
                  <c:v>4.7</c:v>
                </c:pt>
                <c:pt idx="3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31D-47D6-8FC5-F649675CF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206517883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C3-4399-A095-0258A33D3D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DC3-4399-A095-0258A33D3D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DC3-4399-A095-0258A33D3D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DC3-4399-A095-0258A33D3D9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DC3-4399-A095-0258A33D3D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DC3-4399-A095-0258A33D3D9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DC3-4399-A095-0258A33D3D9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DC3-4399-A095-0258A33D3D90}"/>
              </c:ext>
            </c:extLst>
          </c:dPt>
          <c:dPt>
            <c:idx val="8"/>
            <c:invertIfNegative val="0"/>
            <c:bubble3D val="0"/>
            <c:spPr>
              <a:solidFill>
                <a:srgbClr val="0044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6DC3-4399-A095-0258A33D3D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DC3-4399-A095-0258A33D3D9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DC3-4399-A095-0258A33D3D9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DC3-4399-A095-0258A33D3D9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DC3-4399-A095-0258A33D3D9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DC3-4399-A095-0258A33D3D9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DC3-4399-A095-0258A33D3D9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6DC3-4399-A095-0258A33D3D9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236-43A6-8C71-067F2FD80647}"/>
              </c:ext>
            </c:extLst>
          </c:dPt>
          <c:dLbls>
            <c:dLbl>
              <c:idx val="3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DC3-4399-A095-0258A33D3D90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DC3-4399-A095-0258A33D3D9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C3-4399-A095-0258A33D3D90}"/>
                </c:ext>
              </c:extLst>
            </c:dLbl>
            <c:dLbl>
              <c:idx val="10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DC3-4399-A095-0258A33D3D9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Tabelle1!$A$2:$A$5</c:f>
              <c:strCache>
                <c:ptCount val="4"/>
                <c:pt idx="0">
                  <c:v>YouTube</c:v>
                </c:pt>
                <c:pt idx="1">
                  <c:v>Twitch.tv oder eine andere Videoplattform für Gamer</c:v>
                </c:pt>
                <c:pt idx="2">
                  <c:v>Andere Videoportale (Dailymotion, Vimeo u.a.)</c:v>
                </c:pt>
                <c:pt idx="3">
                  <c:v>Netto</c:v>
                </c:pt>
              </c:strCache>
            </c:strRef>
          </c:cat>
          <c:val>
            <c:numRef>
              <c:f>Tabelle1!$B$2:$B$5</c:f>
              <c:numCache>
                <c:formatCode>0.0\ </c:formatCode>
                <c:ptCount val="4"/>
                <c:pt idx="0">
                  <c:v>56.6</c:v>
                </c:pt>
                <c:pt idx="1">
                  <c:v>7.9</c:v>
                </c:pt>
                <c:pt idx="2">
                  <c:v>3.9</c:v>
                </c:pt>
                <c:pt idx="3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DC3-4399-A095-0258A33D3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09-46BD-BEFD-8A08B323D922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09-46BD-BEFD-8A08B323D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4895544"/>
        <c:axId val="844895936"/>
      </c:scatterChart>
      <c:valAx>
        <c:axId val="844895544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844895936"/>
        <c:crosses val="autoZero"/>
        <c:crossBetween val="midCat"/>
        <c:majorUnit val="20"/>
        <c:minorUnit val="4"/>
      </c:valAx>
      <c:valAx>
        <c:axId val="844895936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44895544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57.2</c:v>
                </c:pt>
                <c:pt idx="1">
                  <c:v>57.2</c:v>
                </c:pt>
                <c:pt idx="2">
                  <c:v>57.2</c:v>
                </c:pt>
                <c:pt idx="3">
                  <c:v>57.2</c:v>
                </c:pt>
                <c:pt idx="4">
                  <c:v>57.2</c:v>
                </c:pt>
                <c:pt idx="5">
                  <c:v>57.2</c:v>
                </c:pt>
                <c:pt idx="6">
                  <c:v>57.2</c:v>
                </c:pt>
                <c:pt idx="7">
                  <c:v>57.2</c:v>
                </c:pt>
                <c:pt idx="8">
                  <c:v>57.2</c:v>
                </c:pt>
                <c:pt idx="9">
                  <c:v>57.2</c:v>
                </c:pt>
                <c:pt idx="10">
                  <c:v>57.2</c:v>
                </c:pt>
                <c:pt idx="11">
                  <c:v>57.2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2-4B13-96C0-D7D575800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4896720"/>
        <c:axId val="84489711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F22-4B13-96C0-D7D575800D92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6C6D-4A6F-8E17-E519358B259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C6D-4A6F-8E17-E519358B259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F22-4B13-96C0-D7D575800D92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55.3</c:v>
                </c:pt>
                <c:pt idx="1">
                  <c:v>67.7</c:v>
                </c:pt>
                <c:pt idx="2">
                  <c:v>59.2</c:v>
                </c:pt>
                <c:pt idx="3">
                  <c:v>55.7</c:v>
                </c:pt>
                <c:pt idx="4">
                  <c:v>56.6</c:v>
                </c:pt>
                <c:pt idx="5">
                  <c:v>61.6</c:v>
                </c:pt>
                <c:pt idx="6">
                  <c:v>58.4</c:v>
                </c:pt>
                <c:pt idx="7">
                  <c:v>56.9</c:v>
                </c:pt>
                <c:pt idx="8">
                  <c:v>55.8</c:v>
                </c:pt>
                <c:pt idx="9">
                  <c:v>56.1</c:v>
                </c:pt>
                <c:pt idx="10">
                  <c:v>50.8</c:v>
                </c:pt>
                <c:pt idx="11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2-4B13-96C0-D7D575800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44897896"/>
        <c:axId val="844897504"/>
      </c:barChart>
      <c:catAx>
        <c:axId val="844896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4897112"/>
        <c:crossesAt val="0"/>
        <c:auto val="1"/>
        <c:lblAlgn val="ctr"/>
        <c:lblOffset val="100"/>
        <c:noMultiLvlLbl val="0"/>
      </c:catAx>
      <c:valAx>
        <c:axId val="844897112"/>
        <c:scaling>
          <c:orientation val="minMax"/>
          <c:max val="7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44896720"/>
        <c:crosses val="autoZero"/>
        <c:crossBetween val="between"/>
      </c:valAx>
      <c:valAx>
        <c:axId val="844897504"/>
        <c:scaling>
          <c:orientation val="minMax"/>
          <c:max val="7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44897896"/>
        <c:crosses val="autoZero"/>
        <c:crossBetween val="between"/>
      </c:valAx>
      <c:catAx>
        <c:axId val="844897896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4489750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8.9</c:v>
                </c:pt>
                <c:pt idx="1">
                  <c:v>8.9</c:v>
                </c:pt>
                <c:pt idx="2">
                  <c:v>8.9</c:v>
                </c:pt>
                <c:pt idx="3">
                  <c:v>8.9</c:v>
                </c:pt>
                <c:pt idx="4">
                  <c:v>8.9</c:v>
                </c:pt>
                <c:pt idx="5">
                  <c:v>8.9</c:v>
                </c:pt>
                <c:pt idx="6">
                  <c:v>8.9</c:v>
                </c:pt>
                <c:pt idx="7">
                  <c:v>8.9</c:v>
                </c:pt>
                <c:pt idx="8">
                  <c:v>8.9</c:v>
                </c:pt>
                <c:pt idx="9">
                  <c:v>8.9</c:v>
                </c:pt>
                <c:pt idx="10">
                  <c:v>8.9</c:v>
                </c:pt>
                <c:pt idx="1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E9-4B2D-9285-3430DB94A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4898680"/>
        <c:axId val="84489907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AE9-4B2D-9285-3430DB94A28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A84C-401E-898B-CED73D87360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A84C-401E-898B-CED73D87360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E9-4B2D-9285-3430DB94A285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8.6</c:v>
                </c:pt>
                <c:pt idx="1">
                  <c:v>15.8</c:v>
                </c:pt>
                <c:pt idx="2">
                  <c:v>5.6</c:v>
                </c:pt>
                <c:pt idx="3">
                  <c:v>6.9</c:v>
                </c:pt>
                <c:pt idx="4">
                  <c:v>7.9</c:v>
                </c:pt>
                <c:pt idx="5">
                  <c:v>10.6</c:v>
                </c:pt>
                <c:pt idx="6">
                  <c:v>10.4</c:v>
                </c:pt>
                <c:pt idx="7">
                  <c:v>10.7</c:v>
                </c:pt>
                <c:pt idx="8">
                  <c:v>12</c:v>
                </c:pt>
                <c:pt idx="9">
                  <c:v>7.9</c:v>
                </c:pt>
                <c:pt idx="10">
                  <c:v>6.2</c:v>
                </c:pt>
                <c:pt idx="1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E9-4B2D-9285-3430DB94A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44899856"/>
        <c:axId val="844899464"/>
      </c:barChart>
      <c:catAx>
        <c:axId val="844898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4899072"/>
        <c:crossesAt val="0"/>
        <c:auto val="1"/>
        <c:lblAlgn val="ctr"/>
        <c:lblOffset val="100"/>
        <c:noMultiLvlLbl val="0"/>
      </c:catAx>
      <c:valAx>
        <c:axId val="844899072"/>
        <c:scaling>
          <c:orientation val="minMax"/>
          <c:max val="4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44898680"/>
        <c:crosses val="autoZero"/>
        <c:crossBetween val="between"/>
      </c:valAx>
      <c:valAx>
        <c:axId val="844899464"/>
        <c:scaling>
          <c:orientation val="minMax"/>
          <c:max val="4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44899856"/>
        <c:crosses val="autoZero"/>
        <c:crossBetween val="between"/>
      </c:valAx>
      <c:catAx>
        <c:axId val="844899856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4489946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4.7</c:v>
                </c:pt>
                <c:pt idx="1">
                  <c:v>4.7</c:v>
                </c:pt>
                <c:pt idx="2">
                  <c:v>4.7</c:v>
                </c:pt>
                <c:pt idx="3">
                  <c:v>4.7</c:v>
                </c:pt>
                <c:pt idx="4">
                  <c:v>4.7</c:v>
                </c:pt>
                <c:pt idx="5">
                  <c:v>4.7</c:v>
                </c:pt>
                <c:pt idx="6">
                  <c:v>4.7</c:v>
                </c:pt>
                <c:pt idx="7">
                  <c:v>4.7</c:v>
                </c:pt>
                <c:pt idx="8">
                  <c:v>4.7</c:v>
                </c:pt>
                <c:pt idx="9">
                  <c:v>4.7</c:v>
                </c:pt>
                <c:pt idx="10">
                  <c:v>4.7</c:v>
                </c:pt>
                <c:pt idx="1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6-4593-870A-30EF4974B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44900640"/>
        <c:axId val="84490103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CD6-4593-870A-30EF4974B5D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0805-4BA2-A50A-472EDB4FA08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0805-4BA2-A50A-472EDB4FA08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CD6-4593-870A-30EF4974B5DA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3.3</c:v>
                </c:pt>
                <c:pt idx="1">
                  <c:v>14.2</c:v>
                </c:pt>
                <c:pt idx="2">
                  <c:v>2.5</c:v>
                </c:pt>
                <c:pt idx="3">
                  <c:v>3.6</c:v>
                </c:pt>
                <c:pt idx="4">
                  <c:v>3.9</c:v>
                </c:pt>
                <c:pt idx="5">
                  <c:v>8.5</c:v>
                </c:pt>
                <c:pt idx="6">
                  <c:v>3.3</c:v>
                </c:pt>
                <c:pt idx="7">
                  <c:v>5.3</c:v>
                </c:pt>
                <c:pt idx="8">
                  <c:v>4.9000000000000004</c:v>
                </c:pt>
                <c:pt idx="9">
                  <c:v>4.9000000000000004</c:v>
                </c:pt>
                <c:pt idx="10">
                  <c:v>2.2000000000000002</c:v>
                </c:pt>
                <c:pt idx="11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D6-4593-870A-30EF4974B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44901816"/>
        <c:axId val="844901424"/>
      </c:barChart>
      <c:catAx>
        <c:axId val="844900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44901032"/>
        <c:crossesAt val="0"/>
        <c:auto val="1"/>
        <c:lblAlgn val="ctr"/>
        <c:lblOffset val="100"/>
        <c:noMultiLvlLbl val="0"/>
      </c:catAx>
      <c:valAx>
        <c:axId val="84490103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44900640"/>
        <c:crosses val="autoZero"/>
        <c:crossBetween val="between"/>
      </c:valAx>
      <c:valAx>
        <c:axId val="844901424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44901816"/>
        <c:crosses val="autoZero"/>
        <c:crossBetween val="between"/>
      </c:valAx>
      <c:catAx>
        <c:axId val="844901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4490142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206517883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C5-42BE-8A69-92DF1B0B445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C5-42BE-8A69-92DF1B0B445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C5-42BE-8A69-92DF1B0B445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C5-42BE-8A69-92DF1B0B445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4C5-42BE-8A69-92DF1B0B445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4C5-42BE-8A69-92DF1B0B445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4C5-42BE-8A69-92DF1B0B4455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4C5-42BE-8A69-92DF1B0B4455}"/>
              </c:ext>
            </c:extLst>
          </c:dPt>
          <c:dPt>
            <c:idx val="8"/>
            <c:invertIfNegative val="0"/>
            <c:bubble3D val="0"/>
            <c:spPr>
              <a:solidFill>
                <a:srgbClr val="0044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F4C5-42BE-8A69-92DF1B0B445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4C5-42BE-8A69-92DF1B0B445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4C5-42BE-8A69-92DF1B0B445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F4C5-42BE-8A69-92DF1B0B445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4C5-42BE-8A69-92DF1B0B4455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F4C5-42BE-8A69-92DF1B0B4455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F4C5-42BE-8A69-92DF1B0B445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F4C5-42BE-8A69-92DF1B0B4455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F4C5-42BE-8A69-92DF1B0B4455}"/>
              </c:ext>
            </c:extLst>
          </c:dPt>
          <c:dLbls>
            <c:dLbl>
              <c:idx val="6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4C5-42BE-8A69-92DF1B0B445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C5-42BE-8A69-92DF1B0B445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C5-42BE-8A69-92DF1B0B4455}"/>
                </c:ext>
              </c:extLst>
            </c:dLbl>
            <c:dLbl>
              <c:idx val="10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4C5-42BE-8A69-92DF1B0B445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Mediatheken der öffentlich-rechtlichen Sender</c:v>
                </c:pt>
                <c:pt idx="1">
                  <c:v>TV NOW bzw. TV NOW Premium</c:v>
                </c:pt>
                <c:pt idx="2">
                  <c:v>Joyn bzw. Joyn Plus</c:v>
                </c:pt>
                <c:pt idx="3">
                  <c:v>Video-Streams sonstiger Sender wie z.B. Sport 1, MTV oder HSE 24</c:v>
                </c:pt>
                <c:pt idx="4">
                  <c:v>Video-Streams von reinen Internetsendern, wie z.B. BILD TV</c:v>
                </c:pt>
                <c:pt idx="5">
                  <c:v>Angebote, die die Programme verschiedener Fernsehsender bündeln wie z.B. Zattoo oder Waipu.tv</c:v>
                </c:pt>
                <c:pt idx="6">
                  <c:v>&gt;&gt; Nettosumme: Angebote TV Sender / Mediatheken / Plattformen</c:v>
                </c:pt>
              </c:strCache>
            </c:strRef>
          </c:cat>
          <c:val>
            <c:numRef>
              <c:f>Tabelle1!$B$2:$B$8</c:f>
              <c:numCache>
                <c:formatCode>0.0\ </c:formatCode>
                <c:ptCount val="7"/>
                <c:pt idx="0">
                  <c:v>36.6</c:v>
                </c:pt>
                <c:pt idx="1">
                  <c:v>11.3</c:v>
                </c:pt>
                <c:pt idx="2">
                  <c:v>8.6999999999999993</c:v>
                </c:pt>
                <c:pt idx="3">
                  <c:v>6.7</c:v>
                </c:pt>
                <c:pt idx="4">
                  <c:v>3.6</c:v>
                </c:pt>
                <c:pt idx="5">
                  <c:v>4</c:v>
                </c:pt>
                <c:pt idx="6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4C5-42BE-8A69-92DF1B0B4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206517883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C3-4399-A095-0258A33D3D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DC3-4399-A095-0258A33D3D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DC3-4399-A095-0258A33D3D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DC3-4399-A095-0258A33D3D9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DC3-4399-A095-0258A33D3D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DC3-4399-A095-0258A33D3D9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DC3-4399-A095-0258A33D3D9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DC3-4399-A095-0258A33D3D90}"/>
              </c:ext>
            </c:extLst>
          </c:dPt>
          <c:dPt>
            <c:idx val="8"/>
            <c:invertIfNegative val="0"/>
            <c:bubble3D val="0"/>
            <c:spPr>
              <a:solidFill>
                <a:srgbClr val="0044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6DC3-4399-A095-0258A33D3D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DC3-4399-A095-0258A33D3D9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DC3-4399-A095-0258A33D3D9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DC3-4399-A095-0258A33D3D9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DC3-4399-A095-0258A33D3D9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DC3-4399-A095-0258A33D3D9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DC3-4399-A095-0258A33D3D9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6DC3-4399-A095-0258A33D3D9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236-43A6-8C71-067F2FD80647}"/>
              </c:ext>
            </c:extLst>
          </c:dPt>
          <c:dLbls>
            <c:dLbl>
              <c:idx val="6"/>
              <c:numFmt formatCode="#,##0.0" sourceLinked="0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DC3-4399-A095-0258A33D3D9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C3-4399-A095-0258A33D3D9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C3-4399-A095-0258A33D3D90}"/>
                </c:ext>
              </c:extLst>
            </c:dLbl>
            <c:dLbl>
              <c:idx val="10"/>
              <c:numFmt formatCode="#,##0.0" sourceLinked="0"/>
              <c:spPr>
                <a:solidFill>
                  <a:schemeClr val="bg1"/>
                </a:solidFill>
                <a:ln>
                  <a:solidFill>
                    <a:schemeClr val="tx2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Calibri" pitchFamily="34" charset="0"/>
                      <a:cs typeface="Calibri" pitchFamily="34" charset="0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DC3-4399-A095-0258A33D3D9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Tabelle1!$A$2:$A$8</c:f>
              <c:strCache>
                <c:ptCount val="7"/>
                <c:pt idx="0">
                  <c:v>Mediatheken der öffentlich-rechtlichen Sender</c:v>
                </c:pt>
                <c:pt idx="1">
                  <c:v>TV NOW bzw. TV NOW Premium</c:v>
                </c:pt>
                <c:pt idx="2">
                  <c:v>Joyn bzw. Joyn Plus</c:v>
                </c:pt>
                <c:pt idx="3">
                  <c:v>Video-Streams sonstiger Sender wie z.B. Sport 1, MTV oder HSE 24</c:v>
                </c:pt>
                <c:pt idx="4">
                  <c:v>Video-Streams von reinen Internetsendern, wie z.B. BILD TV</c:v>
                </c:pt>
                <c:pt idx="5">
                  <c:v>Angebote, die die Programme verschiedener Fernsehsender bündeln wie z.B. Zattoo oder Waipu.tv</c:v>
                </c:pt>
                <c:pt idx="6">
                  <c:v>&gt;&gt; Nettosumme: Angebote TV Sender / Mediatheken / Plattformen</c:v>
                </c:pt>
              </c:strCache>
            </c:strRef>
          </c:cat>
          <c:val>
            <c:numRef>
              <c:f>Tabelle1!$B$2:$B$8</c:f>
              <c:numCache>
                <c:formatCode>0.0\ </c:formatCode>
                <c:ptCount val="7"/>
                <c:pt idx="0">
                  <c:v>41.2</c:v>
                </c:pt>
                <c:pt idx="1">
                  <c:v>5</c:v>
                </c:pt>
                <c:pt idx="2">
                  <c:v>4.3</c:v>
                </c:pt>
                <c:pt idx="3">
                  <c:v>3.7</c:v>
                </c:pt>
                <c:pt idx="4">
                  <c:v>1.7</c:v>
                </c:pt>
                <c:pt idx="5">
                  <c:v>1.3</c:v>
                </c:pt>
                <c:pt idx="6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DC3-4399-A095-0258A33D3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HDTV gesamt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\ 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77.5</c:v>
                </c:pt>
                <c:pt idx="1">
                  <c:v>78.8</c:v>
                </c:pt>
                <c:pt idx="2">
                  <c:v>83.5</c:v>
                </c:pt>
                <c:pt idx="3">
                  <c:v>75.3</c:v>
                </c:pt>
                <c:pt idx="4">
                  <c:v>75.400000000000006</c:v>
                </c:pt>
                <c:pt idx="5">
                  <c:v>82.4</c:v>
                </c:pt>
                <c:pt idx="6">
                  <c:v>78.2</c:v>
                </c:pt>
                <c:pt idx="7">
                  <c:v>79</c:v>
                </c:pt>
                <c:pt idx="8">
                  <c:v>77.099999999999994</c:v>
                </c:pt>
                <c:pt idx="9">
                  <c:v>76.599999999999994</c:v>
                </c:pt>
                <c:pt idx="10">
                  <c:v>76.8</c:v>
                </c:pt>
                <c:pt idx="11">
                  <c:v>74.599999999999994</c:v>
                </c:pt>
                <c:pt idx="12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9-4CCF-95FD-F579C53E3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36522240"/>
        <c:axId val="337122048"/>
      </c:barChart>
      <c:catAx>
        <c:axId val="336522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337122048"/>
        <c:crosses val="autoZero"/>
        <c:auto val="1"/>
        <c:lblAlgn val="ctr"/>
        <c:lblOffset val="100"/>
        <c:noMultiLvlLbl val="0"/>
      </c:catAx>
      <c:valAx>
        <c:axId val="337122048"/>
        <c:scaling>
          <c:orientation val="minMax"/>
          <c:max val="9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3365222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0376889887007E-3"/>
          <c:y val="4.0000534842575625E-2"/>
          <c:w val="0.80846149620673713"/>
          <c:h val="0.83257019377895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07-40BC-8B3C-3913F09F4A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07-40BC-8B3C-3913F09F4A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07-40BC-8B3C-3913F09F4A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07-40BC-8B3C-3913F09F4A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07-40BC-8B3C-3913F09F4A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07-40BC-8B3C-3913F09F4A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07-40BC-8B3C-3913F09F4A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07-40BC-8B3C-3913F09F4AC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C07-40BC-8B3C-3913F09F4AC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07-40BC-8B3C-3913F09F4AC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C07-40BC-8B3C-3913F09F4AC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07-40BC-8B3C-3913F09F4AC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C07-40BC-8B3C-3913F09F4AC1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7-40BC-8B3C-3913F09F4AC1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Amazon / Prime Instant Video</c:v>
                </c:pt>
                <c:pt idx="1">
                  <c:v>Maxdome</c:v>
                </c:pt>
                <c:pt idx="2">
                  <c:v>Netflix</c:v>
                </c:pt>
                <c:pt idx="3">
                  <c:v>Watchever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BC07-40BC-8B3C-3913F09F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189824"/>
        <c:axId val="330195712"/>
      </c:barChart>
      <c:catAx>
        <c:axId val="33018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95712"/>
        <c:crosses val="autoZero"/>
        <c:auto val="1"/>
        <c:lblAlgn val="ctr"/>
        <c:lblOffset val="100"/>
        <c:noMultiLvlLbl val="0"/>
      </c:catAx>
      <c:valAx>
        <c:axId val="33019571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01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89-4830-A705-858AFBD2AF8E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89-4830-A705-858AFBD2A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899872"/>
        <c:axId val="887900264"/>
      </c:scatterChart>
      <c:valAx>
        <c:axId val="887899872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887900264"/>
        <c:crosses val="autoZero"/>
        <c:crossBetween val="midCat"/>
        <c:majorUnit val="20"/>
        <c:minorUnit val="4"/>
      </c:valAx>
      <c:valAx>
        <c:axId val="887900264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899872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36.6</c:v>
                </c:pt>
                <c:pt idx="1">
                  <c:v>36.6</c:v>
                </c:pt>
                <c:pt idx="2">
                  <c:v>36.6</c:v>
                </c:pt>
                <c:pt idx="3">
                  <c:v>36.6</c:v>
                </c:pt>
                <c:pt idx="4">
                  <c:v>36.6</c:v>
                </c:pt>
                <c:pt idx="5">
                  <c:v>36.6</c:v>
                </c:pt>
                <c:pt idx="6">
                  <c:v>36.6</c:v>
                </c:pt>
                <c:pt idx="7">
                  <c:v>36.6</c:v>
                </c:pt>
                <c:pt idx="8">
                  <c:v>36.6</c:v>
                </c:pt>
                <c:pt idx="9">
                  <c:v>36.6</c:v>
                </c:pt>
                <c:pt idx="10">
                  <c:v>36.6</c:v>
                </c:pt>
                <c:pt idx="11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9-4C78-8AD2-F84B8EC0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1048"/>
        <c:axId val="88790144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2D9-4C78-8AD2-F84B8EC0F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D75A-4F30-BD88-902F3E109C1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D75A-4F30-BD88-902F3E109C1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2D9-4C78-8AD2-F84B8EC0F02B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36</c:v>
                </c:pt>
                <c:pt idx="1">
                  <c:v>47.3</c:v>
                </c:pt>
                <c:pt idx="2">
                  <c:v>37.6</c:v>
                </c:pt>
                <c:pt idx="3">
                  <c:v>36.1</c:v>
                </c:pt>
                <c:pt idx="4">
                  <c:v>41.2</c:v>
                </c:pt>
                <c:pt idx="5">
                  <c:v>41.6</c:v>
                </c:pt>
                <c:pt idx="6">
                  <c:v>32.4</c:v>
                </c:pt>
                <c:pt idx="7">
                  <c:v>36.5</c:v>
                </c:pt>
                <c:pt idx="8">
                  <c:v>39.6</c:v>
                </c:pt>
                <c:pt idx="9">
                  <c:v>35.9</c:v>
                </c:pt>
                <c:pt idx="10">
                  <c:v>30.6</c:v>
                </c:pt>
                <c:pt idx="11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9-4C78-8AD2-F84B8EC0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2224"/>
        <c:axId val="887901832"/>
      </c:barChart>
      <c:catAx>
        <c:axId val="8879010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7901440"/>
        <c:crossesAt val="0"/>
        <c:auto val="1"/>
        <c:lblAlgn val="ctr"/>
        <c:lblOffset val="100"/>
        <c:noMultiLvlLbl val="0"/>
      </c:catAx>
      <c:valAx>
        <c:axId val="887901440"/>
        <c:scaling>
          <c:orientation val="minMax"/>
          <c:max val="5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1048"/>
        <c:crosses val="autoZero"/>
        <c:crossBetween val="between"/>
      </c:valAx>
      <c:valAx>
        <c:axId val="887901832"/>
        <c:scaling>
          <c:orientation val="minMax"/>
          <c:max val="5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2224"/>
        <c:crosses val="autoZero"/>
        <c:crossBetween val="between"/>
      </c:valAx>
      <c:catAx>
        <c:axId val="887902224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8790183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11.3</c:v>
                </c:pt>
                <c:pt idx="1">
                  <c:v>11.3</c:v>
                </c:pt>
                <c:pt idx="2">
                  <c:v>11.3</c:v>
                </c:pt>
                <c:pt idx="3">
                  <c:v>11.3</c:v>
                </c:pt>
                <c:pt idx="4">
                  <c:v>11.3</c:v>
                </c:pt>
                <c:pt idx="5">
                  <c:v>11.3</c:v>
                </c:pt>
                <c:pt idx="6">
                  <c:v>11.3</c:v>
                </c:pt>
                <c:pt idx="7">
                  <c:v>11.3</c:v>
                </c:pt>
                <c:pt idx="8">
                  <c:v>11.3</c:v>
                </c:pt>
                <c:pt idx="9">
                  <c:v>11.3</c:v>
                </c:pt>
                <c:pt idx="10">
                  <c:v>11.3</c:v>
                </c:pt>
                <c:pt idx="1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1-4B2E-A60A-DE1AF460D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3008"/>
        <c:axId val="88790340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801-4B2E-A60A-DE1AF460DC0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4E4B-4909-ABAC-EB87656EC8F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4E4B-4909-ABAC-EB87656EC8F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01-4B2E-A60A-DE1AF460DC00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8.4</c:v>
                </c:pt>
                <c:pt idx="1">
                  <c:v>14.6</c:v>
                </c:pt>
                <c:pt idx="2">
                  <c:v>8.6999999999999993</c:v>
                </c:pt>
                <c:pt idx="3">
                  <c:v>11.7</c:v>
                </c:pt>
                <c:pt idx="4">
                  <c:v>4.3</c:v>
                </c:pt>
                <c:pt idx="5">
                  <c:v>16.399999999999999</c:v>
                </c:pt>
                <c:pt idx="6">
                  <c:v>7.9</c:v>
                </c:pt>
                <c:pt idx="7">
                  <c:v>12.9</c:v>
                </c:pt>
                <c:pt idx="8">
                  <c:v>14.1</c:v>
                </c:pt>
                <c:pt idx="9">
                  <c:v>10.8</c:v>
                </c:pt>
                <c:pt idx="10">
                  <c:v>8.5</c:v>
                </c:pt>
                <c:pt idx="1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01-4B2E-A60A-DE1AF460D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4184"/>
        <c:axId val="887903792"/>
      </c:barChart>
      <c:catAx>
        <c:axId val="88790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3400"/>
        <c:crossesAt val="0"/>
        <c:auto val="1"/>
        <c:lblAlgn val="ctr"/>
        <c:lblOffset val="100"/>
        <c:noMultiLvlLbl val="0"/>
      </c:catAx>
      <c:valAx>
        <c:axId val="887903400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3008"/>
        <c:crosses val="autoZero"/>
        <c:crossBetween val="between"/>
      </c:valAx>
      <c:valAx>
        <c:axId val="88790379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184"/>
        <c:crosses val="autoZero"/>
        <c:crossBetween val="between"/>
      </c:valAx>
      <c:catAx>
        <c:axId val="887904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37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8.6999999999999993</c:v>
                </c:pt>
                <c:pt idx="1">
                  <c:v>8.6999999999999993</c:v>
                </c:pt>
                <c:pt idx="2">
                  <c:v>8.6999999999999993</c:v>
                </c:pt>
                <c:pt idx="3">
                  <c:v>8.6999999999999993</c:v>
                </c:pt>
                <c:pt idx="4">
                  <c:v>8.6999999999999993</c:v>
                </c:pt>
                <c:pt idx="5">
                  <c:v>8.6999999999999993</c:v>
                </c:pt>
                <c:pt idx="6">
                  <c:v>8.6999999999999993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8.6999999999999993</c:v>
                </c:pt>
                <c:pt idx="1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D-4623-A00D-3A7D73FC1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4968"/>
        <c:axId val="88790536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3D-4623-A00D-3A7D73FC1AD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30D6-413C-982D-87D4575D3E40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30D6-413C-982D-87D4575D3E4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13D-4623-A00D-3A7D73FC1AD7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6.4</c:v>
                </c:pt>
                <c:pt idx="1">
                  <c:v>15.4</c:v>
                </c:pt>
                <c:pt idx="2">
                  <c:v>6.1</c:v>
                </c:pt>
                <c:pt idx="3">
                  <c:v>7.2</c:v>
                </c:pt>
                <c:pt idx="4">
                  <c:v>5</c:v>
                </c:pt>
                <c:pt idx="5">
                  <c:v>9.6999999999999993</c:v>
                </c:pt>
                <c:pt idx="6">
                  <c:v>6.6</c:v>
                </c:pt>
                <c:pt idx="7">
                  <c:v>10.3</c:v>
                </c:pt>
                <c:pt idx="8">
                  <c:v>9</c:v>
                </c:pt>
                <c:pt idx="9">
                  <c:v>11.5</c:v>
                </c:pt>
                <c:pt idx="10">
                  <c:v>8.9</c:v>
                </c:pt>
                <c:pt idx="11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D-4623-A00D-3A7D73FC1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6144"/>
        <c:axId val="887905752"/>
      </c:barChart>
      <c:catAx>
        <c:axId val="88790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5360"/>
        <c:crossesAt val="0"/>
        <c:auto val="1"/>
        <c:lblAlgn val="ctr"/>
        <c:lblOffset val="100"/>
        <c:noMultiLvlLbl val="0"/>
      </c:catAx>
      <c:valAx>
        <c:axId val="887905360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968"/>
        <c:crosses val="autoZero"/>
        <c:crossBetween val="between"/>
      </c:valAx>
      <c:valAx>
        <c:axId val="88790575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6144"/>
        <c:crosses val="autoZero"/>
        <c:crossBetween val="between"/>
      </c:valAx>
      <c:catAx>
        <c:axId val="887906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575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1F7-43BF-AF48-B8777C8C297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F7-43BF-AF48-B8777C8C297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1F7-43BF-AF48-B8777C8C297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1F7-43BF-AF48-B8777C8C297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1F7-43BF-AF48-B8777C8C297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1F7-43BF-AF48-B8777C8C297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1F7-43BF-AF48-B8777C8C297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1F7-43BF-AF48-B8777C8C2978}"/>
              </c:ext>
            </c:extLst>
          </c:dPt>
          <c:dPt>
            <c:idx val="8"/>
            <c:invertIfNegative val="0"/>
            <c:bubble3D val="0"/>
            <c:spPr>
              <a:solidFill>
                <a:srgbClr val="0044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11F7-43BF-AF48-B8777C8C297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1F7-43BF-AF48-B8777C8C297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1F7-43BF-AF48-B8777C8C297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1F7-43BF-AF48-B8777C8C297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1F7-43BF-AF48-B8777C8C297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1F7-43BF-AF48-B8777C8C297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1F7-43BF-AF48-B8777C8C297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1F7-43BF-AF48-B8777C8C297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11F7-43BF-AF48-B8777C8C2978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1F7-43BF-AF48-B8777C8C2978}"/>
                </c:ext>
              </c:extLst>
            </c:dLbl>
            <c:dLbl>
              <c:idx val="11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1F7-43BF-AF48-B8777C8C2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Netflix</c:v>
                </c:pt>
                <c:pt idx="1">
                  <c:v>Amazon Video</c:v>
                </c:pt>
                <c:pt idx="2">
                  <c:v>Disney Plus</c:v>
                </c:pt>
                <c:pt idx="3">
                  <c:v>Magenta TV</c:v>
                </c:pt>
                <c:pt idx="4">
                  <c:v>DAZN</c:v>
                </c:pt>
                <c:pt idx="5">
                  <c:v>Sky Ticket</c:v>
                </c:pt>
                <c:pt idx="6">
                  <c:v>Apple TV Plus</c:v>
                </c:pt>
                <c:pt idx="7">
                  <c:v>Giga TV</c:v>
                </c:pt>
                <c:pt idx="8">
                  <c:v>Eurosport Player</c:v>
                </c:pt>
                <c:pt idx="9">
                  <c:v>Videoload</c:v>
                </c:pt>
                <c:pt idx="10">
                  <c:v>Sonstige</c:v>
                </c:pt>
                <c:pt idx="11">
                  <c:v>Netto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32.200000000000003</c:v>
                </c:pt>
                <c:pt idx="1">
                  <c:v>25.6</c:v>
                </c:pt>
                <c:pt idx="2">
                  <c:v>11.5</c:v>
                </c:pt>
                <c:pt idx="3">
                  <c:v>7.6</c:v>
                </c:pt>
                <c:pt idx="4">
                  <c:v>5</c:v>
                </c:pt>
                <c:pt idx="5">
                  <c:v>4.5999999999999996</c:v>
                </c:pt>
                <c:pt idx="6">
                  <c:v>3.6</c:v>
                </c:pt>
                <c:pt idx="7">
                  <c:v>2.9</c:v>
                </c:pt>
                <c:pt idx="8">
                  <c:v>2.8</c:v>
                </c:pt>
                <c:pt idx="9">
                  <c:v>2.4</c:v>
                </c:pt>
                <c:pt idx="10">
                  <c:v>5.3</c:v>
                </c:pt>
                <c:pt idx="11">
                  <c:v>46.2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1F7-43BF-AF48-B8777C8C2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0376889887007E-3"/>
          <c:y val="4.0000534842575625E-2"/>
          <c:w val="0.80846149620673713"/>
          <c:h val="0.83257019377895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1C-4E51-9BC6-D17B626733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81C-4E51-9BC6-D17B6267330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81C-4E51-9BC6-D17B6267330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81C-4E51-9BC6-D17B6267330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81C-4E51-9BC6-D17B6267330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81C-4E51-9BC6-D17B6267330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81C-4E51-9BC6-D17B6267330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81C-4E51-9BC6-D17B6267330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81C-4E51-9BC6-D17B6267330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81C-4E51-9BC6-D17B6267330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81C-4E51-9BC6-D17B6267330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81C-4E51-9BC6-D17B6267330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81C-4E51-9BC6-D17B6267330E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1C-4E51-9BC6-D17B6267330E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Amazon / Prime Instant Video</c:v>
                </c:pt>
                <c:pt idx="1">
                  <c:v>Maxdome</c:v>
                </c:pt>
                <c:pt idx="2">
                  <c:v>Netflix</c:v>
                </c:pt>
                <c:pt idx="3">
                  <c:v>Watchever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B81C-4E51-9BC6-D17B62673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189824"/>
        <c:axId val="330195712"/>
      </c:barChart>
      <c:catAx>
        <c:axId val="33018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95712"/>
        <c:crosses val="autoZero"/>
        <c:auto val="1"/>
        <c:lblAlgn val="ctr"/>
        <c:lblOffset val="100"/>
        <c:noMultiLvlLbl val="0"/>
      </c:catAx>
      <c:valAx>
        <c:axId val="33019571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01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66278407434503E-3"/>
          <c:y val="4.0000534842575625E-2"/>
          <c:w val="0.9977433530000096"/>
          <c:h val="0.8325701937789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rgbClr val="00448C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C3-4399-A095-0258A33D3D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DC3-4399-A095-0258A33D3D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DC3-4399-A095-0258A33D3D9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DC3-4399-A095-0258A33D3D9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DC3-4399-A095-0258A33D3D9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DC3-4399-A095-0258A33D3D9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DC3-4399-A095-0258A33D3D9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DC3-4399-A095-0258A33D3D90}"/>
              </c:ext>
            </c:extLst>
          </c:dPt>
          <c:dPt>
            <c:idx val="8"/>
            <c:invertIfNegative val="0"/>
            <c:bubble3D val="0"/>
            <c:spPr>
              <a:solidFill>
                <a:srgbClr val="00448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6DC3-4399-A095-0258A33D3D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DC3-4399-A095-0258A33D3D9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DC3-4399-A095-0258A33D3D9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DC3-4399-A095-0258A33D3D9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6DC3-4399-A095-0258A33D3D9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6DC3-4399-A095-0258A33D3D90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DC3-4399-A095-0258A33D3D9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6DC3-4399-A095-0258A33D3D90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236-43A6-8C71-067F2FD80647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DC3-4399-A095-0258A33D3D90}"/>
                </c:ext>
              </c:extLst>
            </c:dLbl>
            <c:dLbl>
              <c:idx val="11"/>
              <c:spPr>
                <a:noFill/>
                <a:ln>
                  <a:solidFill>
                    <a:srgbClr val="00448C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DC3-4399-A095-0258A33D3D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Netflix</c:v>
                </c:pt>
                <c:pt idx="1">
                  <c:v>Amazon Video</c:v>
                </c:pt>
                <c:pt idx="2">
                  <c:v>Magenta TV</c:v>
                </c:pt>
                <c:pt idx="3">
                  <c:v>Giga TV</c:v>
                </c:pt>
                <c:pt idx="4">
                  <c:v>Disney Plus</c:v>
                </c:pt>
                <c:pt idx="5">
                  <c:v>DAZN</c:v>
                </c:pt>
                <c:pt idx="6">
                  <c:v>Apple TV Plus</c:v>
                </c:pt>
                <c:pt idx="7">
                  <c:v>Sky Ticket</c:v>
                </c:pt>
                <c:pt idx="8">
                  <c:v>Eurosport Player</c:v>
                </c:pt>
                <c:pt idx="9">
                  <c:v>Videoload</c:v>
                </c:pt>
                <c:pt idx="10">
                  <c:v>Sonstige</c:v>
                </c:pt>
                <c:pt idx="11">
                  <c:v>Netto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28.6</c:v>
                </c:pt>
                <c:pt idx="1">
                  <c:v>18.3</c:v>
                </c:pt>
                <c:pt idx="2">
                  <c:v>8.6999999999999993</c:v>
                </c:pt>
                <c:pt idx="3">
                  <c:v>6.9</c:v>
                </c:pt>
                <c:pt idx="4">
                  <c:v>6.1</c:v>
                </c:pt>
                <c:pt idx="5">
                  <c:v>3.5</c:v>
                </c:pt>
                <c:pt idx="6">
                  <c:v>2.9</c:v>
                </c:pt>
                <c:pt idx="7">
                  <c:v>2.8</c:v>
                </c:pt>
                <c:pt idx="8">
                  <c:v>0.9</c:v>
                </c:pt>
                <c:pt idx="9">
                  <c:v>0.6</c:v>
                </c:pt>
                <c:pt idx="10">
                  <c:v>3</c:v>
                </c:pt>
                <c:pt idx="11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DC3-4399-A095-0258A33D3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29210496"/>
        <c:axId val="329224576"/>
      </c:barChart>
      <c:catAx>
        <c:axId val="32921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224576"/>
        <c:crosses val="autoZero"/>
        <c:auto val="1"/>
        <c:lblAlgn val="ctr"/>
        <c:lblOffset val="100"/>
        <c:noMultiLvlLbl val="0"/>
      </c:catAx>
      <c:valAx>
        <c:axId val="329224576"/>
        <c:scaling>
          <c:orientation val="minMax"/>
          <c:max val="100"/>
          <c:min val="0"/>
        </c:scaling>
        <c:delete val="1"/>
        <c:axPos val="l"/>
        <c:numFmt formatCode="0.0\ " sourceLinked="1"/>
        <c:majorTickMark val="out"/>
        <c:minorTickMark val="none"/>
        <c:tickLblPos val="nextTo"/>
        <c:crossAx val="329210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50376889887007E-3"/>
          <c:y val="4.0000534842575625E-2"/>
          <c:w val="0.80846149620673713"/>
          <c:h val="0.832570193778958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Tabelle1!$E$1</c:f>
              <c:strCache>
                <c:ptCount val="1"/>
                <c:pt idx="0">
                  <c:v>Mind. einmal pro Monat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07-40BC-8B3C-3913F09F4AC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07-40BC-8B3C-3913F09F4AC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C07-40BC-8B3C-3913F09F4A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C07-40BC-8B3C-3913F09F4AC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C07-40BC-8B3C-3913F09F4A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C07-40BC-8B3C-3913F09F4AC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C07-40BC-8B3C-3913F09F4A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C07-40BC-8B3C-3913F09F4AC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C07-40BC-8B3C-3913F09F4AC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C07-40BC-8B3C-3913F09F4AC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BC07-40BC-8B3C-3913F09F4AC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BC07-40BC-8B3C-3913F09F4AC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C07-40BC-8B3C-3913F09F4AC1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7-40BC-8B3C-3913F09F4AC1}"/>
                </c:ext>
              </c:extLst>
            </c:dLbl>
            <c:numFmt formatCode="0.0\ 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Amazon / Prime Instant Video</c:v>
                </c:pt>
                <c:pt idx="1">
                  <c:v>Maxdome</c:v>
                </c:pt>
                <c:pt idx="2">
                  <c:v>Netflix</c:v>
                </c:pt>
                <c:pt idx="3">
                  <c:v>Watchever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D-BC07-40BC-8B3C-3913F09F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189824"/>
        <c:axId val="330195712"/>
      </c:barChart>
      <c:catAx>
        <c:axId val="33018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0195712"/>
        <c:crosses val="autoZero"/>
        <c:auto val="1"/>
        <c:lblAlgn val="ctr"/>
        <c:lblOffset val="100"/>
        <c:noMultiLvlLbl val="0"/>
      </c:catAx>
      <c:valAx>
        <c:axId val="330195712"/>
        <c:scaling>
          <c:orientation val="minMax"/>
          <c:max val="4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30189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89-4830-A705-858AFBD2AF8E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89-4830-A705-858AFBD2A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899872"/>
        <c:axId val="887900264"/>
      </c:scatterChart>
      <c:valAx>
        <c:axId val="887899872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887900264"/>
        <c:crosses val="autoZero"/>
        <c:crossBetween val="midCat"/>
        <c:majorUnit val="20"/>
        <c:minorUnit val="4"/>
      </c:valAx>
      <c:valAx>
        <c:axId val="887900264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899872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4.0903768019606636E-2"/>
          <c:w val="0.88284517799186712"/>
          <c:h val="0.80658033005542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43.9</c:v>
                </c:pt>
                <c:pt idx="1">
                  <c:v>36.200000000000003</c:v>
                </c:pt>
                <c:pt idx="2">
                  <c:v>54.8</c:v>
                </c:pt>
                <c:pt idx="3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7-4FDD-A6A0-E9DAE1CAAB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48.1</c:v>
                </c:pt>
                <c:pt idx="1">
                  <c:v>42.5</c:v>
                </c:pt>
                <c:pt idx="2">
                  <c:v>55.5</c:v>
                </c:pt>
                <c:pt idx="3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7-4FDD-A6A0-E9DAE1CAAB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4D7-4FDD-A6A0-E9DAE1CAAB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4D7-4FDD-A6A0-E9DAE1CAAB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4D7-4FDD-A6A0-E9DAE1CAABD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4D7-4FDD-A6A0-E9DAE1CAA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53.1</c:v>
                </c:pt>
                <c:pt idx="1">
                  <c:v>45.7</c:v>
                </c:pt>
                <c:pt idx="2">
                  <c:v>63.3</c:v>
                </c:pt>
                <c:pt idx="3">
                  <c:v>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7-4FDD-A6A0-E9DAE1CAABD4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4D7-4FDD-A6A0-E9DAE1CAAB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4D7-4FDD-A6A0-E9DAE1CAAB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4D7-4FDD-A6A0-E9DAE1CAABD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4D7-4FDD-A6A0-E9DAE1CAABD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4D7-4FDD-A6A0-E9DAE1CAABD4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de-DE" sz="1200" b="0" i="0" u="none" strike="noStrike" kern="1200" baseline="0">
                      <a:solidFill>
                        <a:srgbClr val="7F7F7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4D7-4FDD-A6A0-E9DAE1CAABD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65.7</c:v>
                </c:pt>
                <c:pt idx="1">
                  <c:v>58.3</c:v>
                </c:pt>
                <c:pt idx="2">
                  <c:v>67.2</c:v>
                </c:pt>
                <c:pt idx="3">
                  <c:v>83.4</c:v>
                </c:pt>
                <c:pt idx="4">
                  <c:v>69.599999999999994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4D7-4FDD-A6A0-E9DAE1CAABD4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5CA-4C71-B049-9E532116DE8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5CA-4C71-B049-9E532116DE8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5CA-4C71-B049-9E532116DE8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5CA-4C71-B049-9E532116DE88}"/>
              </c:ext>
            </c:extLst>
          </c:dPt>
          <c:dLbls>
            <c:dLbl>
              <c:idx val="0"/>
              <c:numFmt formatCode="#,##0.0" sourceLinked="0"/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7E2-47BF-8E54-11E20B480927}"/>
                </c:ext>
              </c:extLst>
            </c:dLbl>
            <c:dLbl>
              <c:idx val="1"/>
              <c:numFmt formatCode="#,##0.0" sourceLinked="0"/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5CA-4C71-B049-9E532116DE88}"/>
                </c:ext>
              </c:extLst>
            </c:dLbl>
            <c:dLbl>
              <c:idx val="2"/>
              <c:numFmt formatCode="#,##0.0" sourceLinked="0"/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5CA-4C71-B049-9E532116DE88}"/>
                </c:ext>
              </c:extLst>
            </c:dLbl>
            <c:dLbl>
              <c:idx val="3"/>
              <c:numFmt formatCode="#,##0.0" sourceLinked="0"/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5CA-4C71-B049-9E532116DE88}"/>
                </c:ext>
              </c:extLst>
            </c:dLbl>
            <c:dLbl>
              <c:idx val="4"/>
              <c:numFmt formatCode="#,##0.0" sourceLinked="0"/>
              <c:spPr/>
              <c:txPr>
                <a:bodyPr rot="0" vert="horz"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5CA-4C71-B049-9E532116DE8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69.400000000000006</c:v>
                </c:pt>
                <c:pt idx="1">
                  <c:v>62.3</c:v>
                </c:pt>
                <c:pt idx="2">
                  <c:v>70</c:v>
                </c:pt>
                <c:pt idx="3">
                  <c:v>86.1</c:v>
                </c:pt>
                <c:pt idx="4">
                  <c:v>90.2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CA-4C71-B049-9E532116DE88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DFD4-492B-9FF0-ADB1BD88C7E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DFD4-492B-9FF0-ADB1BD88C7E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DFD4-492B-9FF0-ADB1BD88C7E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FD4-492B-9FF0-ADB1BD88C7E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DFD4-492B-9FF0-ADB1BD88C7EB}"/>
              </c:ext>
            </c:extLst>
          </c:dPt>
          <c:dLbls>
            <c:dLbl>
              <c:idx val="0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FD4-492B-9FF0-ADB1BD88C7EB}"/>
                </c:ext>
              </c:extLst>
            </c:dLbl>
            <c:dLbl>
              <c:idx val="1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FD4-492B-9FF0-ADB1BD88C7EB}"/>
                </c:ext>
              </c:extLst>
            </c:dLbl>
            <c:dLbl>
              <c:idx val="2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FD4-492B-9FF0-ADB1BD88C7EB}"/>
                </c:ext>
              </c:extLst>
            </c:dLbl>
            <c:dLbl>
              <c:idx val="3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FD4-492B-9FF0-ADB1BD88C7EB}"/>
                </c:ext>
              </c:extLst>
            </c:dLbl>
            <c:dLbl>
              <c:idx val="4"/>
              <c:numFmt formatCode="#,##0.0" sourceLinked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0">
                      <a:solidFill>
                        <a:srgbClr val="7F7F7F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FD4-492B-9FF0-ADB1BD88C7E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Tabelle1!$G$2:$G$6</c:f>
              <c:numCache>
                <c:formatCode>0.0\ </c:formatCode>
                <c:ptCount val="5"/>
                <c:pt idx="0">
                  <c:v>72</c:v>
                </c:pt>
                <c:pt idx="1">
                  <c:v>68</c:v>
                </c:pt>
                <c:pt idx="2">
                  <c:v>72.5</c:v>
                </c:pt>
                <c:pt idx="3">
                  <c:v>86.6</c:v>
                </c:pt>
                <c:pt idx="4">
                  <c:v>92.1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FD4-492B-9FF0-ADB1BD88C7EB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8-5246-438A-860A-3B7ACCCE92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9-5246-438A-860A-3B7ACCCE92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A-5246-438A-860A-3B7ACCCE92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B-5246-438A-860A-3B7ACCCE92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C-5246-438A-860A-3B7ACCCE92F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5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246-438A-860A-3B7ACCCE92F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246-438A-860A-3B7ACCCE92F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4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5246-438A-860A-3B7ACCCE92F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1B3853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5246-438A-860A-3B7ACCCE92F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5246-438A-860A-3B7ACCCE92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Alle TV</c:v>
                </c:pt>
                <c:pt idx="1">
                  <c:v>Kabel</c:v>
                </c:pt>
                <c:pt idx="2">
                  <c:v>Satellit</c:v>
                </c:pt>
                <c:pt idx="3">
                  <c:v>IP</c:v>
                </c:pt>
                <c:pt idx="4">
                  <c:v>DVB-T2 HD</c:v>
                </c:pt>
              </c:strCache>
            </c:strRef>
          </c:cat>
          <c:val>
            <c:numRef>
              <c:f>Tabelle1!$H$2:$H$6</c:f>
              <c:numCache>
                <c:formatCode>0.0\ </c:formatCode>
                <c:ptCount val="5"/>
                <c:pt idx="0">
                  <c:v>77.5</c:v>
                </c:pt>
                <c:pt idx="1">
                  <c:v>78.2</c:v>
                </c:pt>
                <c:pt idx="2">
                  <c:v>75.900000000000006</c:v>
                </c:pt>
                <c:pt idx="3">
                  <c:v>89.3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246-438A-860A-3B7ACCCE9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279569152"/>
        <c:axId val="279570688"/>
      </c:barChart>
      <c:catAx>
        <c:axId val="279569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79570688"/>
        <c:crosses val="autoZero"/>
        <c:auto val="1"/>
        <c:lblAlgn val="ctr"/>
        <c:lblOffset val="100"/>
        <c:noMultiLvlLbl val="0"/>
      </c:catAx>
      <c:valAx>
        <c:axId val="279570688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7956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32.200000000000003</c:v>
                </c:pt>
                <c:pt idx="1">
                  <c:v>32.200000000000003</c:v>
                </c:pt>
                <c:pt idx="2">
                  <c:v>32.200000000000003</c:v>
                </c:pt>
                <c:pt idx="3">
                  <c:v>32.200000000000003</c:v>
                </c:pt>
                <c:pt idx="4">
                  <c:v>32.200000000000003</c:v>
                </c:pt>
                <c:pt idx="5">
                  <c:v>32.200000000000003</c:v>
                </c:pt>
                <c:pt idx="6">
                  <c:v>32.200000000000003</c:v>
                </c:pt>
                <c:pt idx="7">
                  <c:v>32.200000000000003</c:v>
                </c:pt>
                <c:pt idx="8">
                  <c:v>32.200000000000003</c:v>
                </c:pt>
                <c:pt idx="9">
                  <c:v>32.200000000000003</c:v>
                </c:pt>
                <c:pt idx="10">
                  <c:v>32.200000000000003</c:v>
                </c:pt>
                <c:pt idx="11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9-4C78-8AD2-F84B8EC0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1048"/>
        <c:axId val="88790144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2D9-4C78-8AD2-F84B8EC0F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424F-445E-98BA-5CC6630CF39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424F-445E-98BA-5CC6630CF39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2D9-4C78-8AD2-F84B8EC0F02B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28.2</c:v>
                </c:pt>
                <c:pt idx="1">
                  <c:v>43.6</c:v>
                </c:pt>
                <c:pt idx="2">
                  <c:v>32</c:v>
                </c:pt>
                <c:pt idx="3">
                  <c:v>32.6</c:v>
                </c:pt>
                <c:pt idx="4">
                  <c:v>28.6</c:v>
                </c:pt>
                <c:pt idx="5">
                  <c:v>35.6</c:v>
                </c:pt>
                <c:pt idx="6">
                  <c:v>31.3</c:v>
                </c:pt>
                <c:pt idx="7">
                  <c:v>32.700000000000003</c:v>
                </c:pt>
                <c:pt idx="8">
                  <c:v>36.299999999999997</c:v>
                </c:pt>
                <c:pt idx="9">
                  <c:v>31.7</c:v>
                </c:pt>
                <c:pt idx="10">
                  <c:v>22.4</c:v>
                </c:pt>
                <c:pt idx="11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D9-4C78-8AD2-F84B8EC0F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2224"/>
        <c:axId val="887901832"/>
      </c:barChart>
      <c:catAx>
        <c:axId val="8879010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87901440"/>
        <c:crossesAt val="0"/>
        <c:auto val="1"/>
        <c:lblAlgn val="ctr"/>
        <c:lblOffset val="100"/>
        <c:noMultiLvlLbl val="0"/>
      </c:catAx>
      <c:valAx>
        <c:axId val="887901440"/>
        <c:scaling>
          <c:orientation val="minMax"/>
          <c:max val="5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1048"/>
        <c:crosses val="autoZero"/>
        <c:crossBetween val="between"/>
      </c:valAx>
      <c:valAx>
        <c:axId val="887901832"/>
        <c:scaling>
          <c:orientation val="minMax"/>
          <c:max val="50"/>
          <c:min val="0"/>
        </c:scaling>
        <c:delete val="1"/>
        <c:axPos val="t"/>
        <c:numFmt formatCode="0.0\ " sourceLinked="1"/>
        <c:majorTickMark val="out"/>
        <c:minorTickMark val="none"/>
        <c:tickLblPos val="nextTo"/>
        <c:crossAx val="887902224"/>
        <c:crosses val="autoZero"/>
        <c:crossBetween val="between"/>
      </c:valAx>
      <c:catAx>
        <c:axId val="887902224"/>
        <c:scaling>
          <c:orientation val="maxMin"/>
        </c:scaling>
        <c:delete val="1"/>
        <c:axPos val="r"/>
        <c:numFmt formatCode="General" sourceLinked="0"/>
        <c:majorTickMark val="out"/>
        <c:minorTickMark val="none"/>
        <c:tickLblPos val="nextTo"/>
        <c:crossAx val="88790183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25.6</c:v>
                </c:pt>
                <c:pt idx="1">
                  <c:v>25.6</c:v>
                </c:pt>
                <c:pt idx="2">
                  <c:v>25.6</c:v>
                </c:pt>
                <c:pt idx="3">
                  <c:v>25.6</c:v>
                </c:pt>
                <c:pt idx="4">
                  <c:v>25.6</c:v>
                </c:pt>
                <c:pt idx="5">
                  <c:v>25.6</c:v>
                </c:pt>
                <c:pt idx="6">
                  <c:v>25.6</c:v>
                </c:pt>
                <c:pt idx="7">
                  <c:v>25.6</c:v>
                </c:pt>
                <c:pt idx="8">
                  <c:v>25.6</c:v>
                </c:pt>
                <c:pt idx="9">
                  <c:v>25.6</c:v>
                </c:pt>
                <c:pt idx="10">
                  <c:v>25.6</c:v>
                </c:pt>
                <c:pt idx="11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01-4B2E-A60A-DE1AF460D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3008"/>
        <c:axId val="88790340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801-4B2E-A60A-DE1AF460DC0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D1EB-4755-A79E-78137DE920B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D1EB-4755-A79E-78137DE920B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801-4B2E-A60A-DE1AF460DC00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23.8</c:v>
                </c:pt>
                <c:pt idx="1">
                  <c:v>35</c:v>
                </c:pt>
                <c:pt idx="2">
                  <c:v>25.1</c:v>
                </c:pt>
                <c:pt idx="3">
                  <c:v>22.9</c:v>
                </c:pt>
                <c:pt idx="4">
                  <c:v>18.3</c:v>
                </c:pt>
                <c:pt idx="5">
                  <c:v>28.9</c:v>
                </c:pt>
                <c:pt idx="6">
                  <c:v>26.9</c:v>
                </c:pt>
                <c:pt idx="7">
                  <c:v>27.5</c:v>
                </c:pt>
                <c:pt idx="8">
                  <c:v>28.5</c:v>
                </c:pt>
                <c:pt idx="9">
                  <c:v>25.8</c:v>
                </c:pt>
                <c:pt idx="10">
                  <c:v>17</c:v>
                </c:pt>
                <c:pt idx="11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01-4B2E-A60A-DE1AF460D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4184"/>
        <c:axId val="887903792"/>
      </c:barChart>
      <c:catAx>
        <c:axId val="887903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3400"/>
        <c:crossesAt val="0"/>
        <c:auto val="1"/>
        <c:lblAlgn val="ctr"/>
        <c:lblOffset val="100"/>
        <c:noMultiLvlLbl val="0"/>
      </c:catAx>
      <c:valAx>
        <c:axId val="887903400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3008"/>
        <c:crosses val="autoZero"/>
        <c:crossBetween val="between"/>
      </c:valAx>
      <c:valAx>
        <c:axId val="88790379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184"/>
        <c:crosses val="autoZero"/>
        <c:crossBetween val="between"/>
      </c:valAx>
      <c:catAx>
        <c:axId val="887904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379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11.5</c:v>
                </c:pt>
                <c:pt idx="1">
                  <c:v>11.5</c:v>
                </c:pt>
                <c:pt idx="2">
                  <c:v>11.5</c:v>
                </c:pt>
                <c:pt idx="3">
                  <c:v>11.5</c:v>
                </c:pt>
                <c:pt idx="4">
                  <c:v>11.5</c:v>
                </c:pt>
                <c:pt idx="5">
                  <c:v>11.5</c:v>
                </c:pt>
                <c:pt idx="6">
                  <c:v>11.5</c:v>
                </c:pt>
                <c:pt idx="7">
                  <c:v>11.5</c:v>
                </c:pt>
                <c:pt idx="8">
                  <c:v>11.5</c:v>
                </c:pt>
                <c:pt idx="9">
                  <c:v>11.5</c:v>
                </c:pt>
                <c:pt idx="10">
                  <c:v>11.5</c:v>
                </c:pt>
                <c:pt idx="11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D-4623-A00D-3A7D73FC1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7904968"/>
        <c:axId val="887905360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13D-4623-A00D-3A7D73FC1AD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E58B-42F9-9526-D6B0A15474E1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E58B-42F9-9526-D6B0A15474E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13D-4623-A00D-3A7D73FC1AD7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9.5</c:v>
                </c:pt>
                <c:pt idx="1">
                  <c:v>18.600000000000001</c:v>
                </c:pt>
                <c:pt idx="2">
                  <c:v>8.6999999999999993</c:v>
                </c:pt>
                <c:pt idx="3">
                  <c:v>12</c:v>
                </c:pt>
                <c:pt idx="4">
                  <c:v>6.1</c:v>
                </c:pt>
                <c:pt idx="5">
                  <c:v>11.7</c:v>
                </c:pt>
                <c:pt idx="6">
                  <c:v>12.1</c:v>
                </c:pt>
                <c:pt idx="7">
                  <c:v>13.5</c:v>
                </c:pt>
                <c:pt idx="8">
                  <c:v>14.5</c:v>
                </c:pt>
                <c:pt idx="9">
                  <c:v>9.8000000000000007</c:v>
                </c:pt>
                <c:pt idx="10">
                  <c:v>6.2</c:v>
                </c:pt>
                <c:pt idx="1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D-4623-A00D-3A7D73FC1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887906144"/>
        <c:axId val="887905752"/>
      </c:barChart>
      <c:catAx>
        <c:axId val="887904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7905360"/>
        <c:crossesAt val="0"/>
        <c:auto val="1"/>
        <c:lblAlgn val="ctr"/>
        <c:lblOffset val="100"/>
        <c:noMultiLvlLbl val="0"/>
      </c:catAx>
      <c:valAx>
        <c:axId val="887905360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4968"/>
        <c:crosses val="autoZero"/>
        <c:crossBetween val="between"/>
      </c:valAx>
      <c:valAx>
        <c:axId val="887905752"/>
        <c:scaling>
          <c:orientation val="minMax"/>
          <c:max val="4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887906144"/>
        <c:crosses val="autoZero"/>
        <c:crossBetween val="between"/>
      </c:valAx>
      <c:catAx>
        <c:axId val="887906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887905752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9A9-4574-BCB2-E8A89B9E62B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7.9</c:v>
                </c:pt>
                <c:pt idx="1">
                  <c:v>21.6</c:v>
                </c:pt>
                <c:pt idx="2">
                  <c:v>40</c:v>
                </c:pt>
                <c:pt idx="3">
                  <c:v>14.4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9-4574-BCB2-E8A89B9E62B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9A9-4574-BCB2-E8A89B9E62B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9A9-4574-BCB2-E8A89B9E62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9A9-4574-BCB2-E8A89B9E62B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9A9-4574-BCB2-E8A89B9E62B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9A9-4574-BCB2-E8A89B9E62B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10</c:v>
                </c:pt>
                <c:pt idx="1">
                  <c:v>25.3</c:v>
                </c:pt>
                <c:pt idx="2">
                  <c:v>43</c:v>
                </c:pt>
                <c:pt idx="3">
                  <c:v>17.600000000000001</c:v>
                </c:pt>
                <c:pt idx="4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9-4574-BCB2-E8A89B9E62B2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9A9-4574-BCB2-E8A89B9E62B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9A9-4574-BCB2-E8A89B9E62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9A9-4574-BCB2-E8A89B9E62B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9A9-4574-BCB2-E8A89B9E62B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9A9-4574-BCB2-E8A89B9E62B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9A9-4574-BCB2-E8A89B9E62B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9A9-4574-BCB2-E8A89B9E62B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14.6</c:v>
                </c:pt>
                <c:pt idx="1">
                  <c:v>31.7</c:v>
                </c:pt>
                <c:pt idx="2">
                  <c:v>42.2</c:v>
                </c:pt>
                <c:pt idx="3">
                  <c:v>21.9</c:v>
                </c:pt>
                <c:pt idx="4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9A9-4574-BCB2-E8A89B9E62B2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DE"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Tabelle1!$F$2:$F$6</c:f>
              <c:numCache>
                <c:formatCode>0.0\ </c:formatCode>
                <c:ptCount val="5"/>
                <c:pt idx="0">
                  <c:v>18.8</c:v>
                </c:pt>
                <c:pt idx="1">
                  <c:v>34.700000000000003</c:v>
                </c:pt>
                <c:pt idx="2">
                  <c:v>41.6</c:v>
                </c:pt>
                <c:pt idx="3">
                  <c:v>23.7</c:v>
                </c:pt>
                <c:pt idx="4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9A9-4574-BCB2-E8A89B9E62B2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Tabelle1!$G$2:$G$6</c:f>
              <c:numCache>
                <c:formatCode>0.0\ </c:formatCode>
                <c:ptCount val="5"/>
                <c:pt idx="0">
                  <c:v>23.5</c:v>
                </c:pt>
                <c:pt idx="1">
                  <c:v>37</c:v>
                </c:pt>
                <c:pt idx="2">
                  <c:v>41.3</c:v>
                </c:pt>
                <c:pt idx="3">
                  <c:v>29.1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33F-4111-9317-455D4488A3CC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0">
                    <a:solidFill>
                      <a:srgbClr val="7F7F7F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Tabelle1!$H$2:$H$6</c:f>
              <c:numCache>
                <c:formatCode>0.0\ </c:formatCode>
                <c:ptCount val="5"/>
                <c:pt idx="0">
                  <c:v>32.200000000000003</c:v>
                </c:pt>
                <c:pt idx="1">
                  <c:v>46</c:v>
                </c:pt>
                <c:pt idx="2">
                  <c:v>45</c:v>
                </c:pt>
                <c:pt idx="3">
                  <c:v>34.200000000000003</c:v>
                </c:pt>
                <c:pt idx="4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DC-42C0-B1F2-B856563C21B6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Tabelle1!$I$2:$I$6</c:f>
              <c:numCache>
                <c:formatCode>0.0\ </c:formatCode>
                <c:ptCount val="5"/>
                <c:pt idx="0">
                  <c:v>34.9</c:v>
                </c:pt>
                <c:pt idx="1">
                  <c:v>48</c:v>
                </c:pt>
                <c:pt idx="2">
                  <c:v>46.9</c:v>
                </c:pt>
                <c:pt idx="3">
                  <c:v>45.3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57-45A1-AC6D-FD18DB659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301379584"/>
        <c:axId val="3013811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bg2"/>
                  </a:solidFill>
                </c:spPr>
                <c:invertIfNegative val="0"/>
                <c:dPt>
                  <c:idx val="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A9A9-4574-BCB2-E8A89B9E62B2}"/>
                    </c:ext>
                  </c:extLst>
                </c:dPt>
                <c:dLbls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 sz="1200">
                          <a:solidFill>
                            <a:srgbClr val="7F7F7F"/>
                          </a:solidFill>
                        </a:defRPr>
                      </a:pPr>
                      <a:endParaRPr lang="de-D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Tabelle1!$A$2:$A$6</c15:sqref>
                        </c15:formulaRef>
                      </c:ext>
                    </c:extLst>
                    <c:strCache>
                      <c:ptCount val="5"/>
                      <c:pt idx="0">
                        <c:v>Smart TV-Gerät</c:v>
                      </c:pt>
                      <c:pt idx="1">
                        <c:v>Nutzung am TV-Gerät gesamt</c:v>
                      </c:pt>
                      <c:pt idx="2">
                        <c:v>PC oder Laptop direkt</c:v>
                      </c:pt>
                      <c:pt idx="3">
                        <c:v>Smartphone</c:v>
                      </c:pt>
                      <c:pt idx="4">
                        <c:v>Tablet direkt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4.9000000000000004</c:v>
                      </c:pt>
                      <c:pt idx="1">
                        <c:v>16.7</c:v>
                      </c:pt>
                      <c:pt idx="2">
                        <c:v>38.799999999999997</c:v>
                      </c:pt>
                      <c:pt idx="3">
                        <c:v>11.7</c:v>
                      </c:pt>
                      <c:pt idx="4">
                        <c:v>6.3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9A9-4574-BCB2-E8A89B9E62B2}"/>
                  </c:ext>
                </c:extLst>
              </c15:ser>
            </c15:filteredBarSeries>
          </c:ext>
        </c:extLst>
      </c:barChart>
      <c:catAx>
        <c:axId val="3013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301381120"/>
        <c:crosses val="autoZero"/>
        <c:auto val="1"/>
        <c:lblAlgn val="ctr"/>
        <c:lblOffset val="100"/>
        <c:noMultiLvlLbl val="0"/>
      </c:catAx>
      <c:valAx>
        <c:axId val="30138112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1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7312341456392E-2"/>
          <c:y val="3.4220899944325138E-2"/>
          <c:w val="0.92736548658571261"/>
          <c:h val="0.93737000914658397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ln w="19050">
              <a:noFill/>
            </a:ln>
          </c:spPr>
          <c:marker>
            <c:symbol val="square"/>
            <c:size val="16"/>
            <c:spPr>
              <a:solidFill>
                <a:schemeClr val="accent1"/>
              </a:solidFill>
              <a:ln>
                <a:solidFill>
                  <a:schemeClr val="accent2"/>
                </a:solidFill>
              </a:ln>
            </c:spPr>
          </c:marker>
          <c:dLbls>
            <c:numFmt formatCode="#,##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Tabelle1!$C$2:$C$15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20-4458-89A4-56DBA9AA043B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Bundesweit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7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</c:marker>
          <c:xVal>
            <c:numRef>
              <c:f>Tabelle1!$D$2:$D$15</c:f>
              <c:numCache>
                <c:formatCode>General</c:formatCode>
                <c:ptCount val="14"/>
              </c:numCache>
            </c:numRef>
          </c:xVal>
          <c:y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20-4458-89A4-56DBA9AA0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4490208"/>
        <c:axId val="694490600"/>
      </c:scatterChart>
      <c:valAx>
        <c:axId val="694490208"/>
        <c:scaling>
          <c:orientation val="minMax"/>
          <c:max val="100"/>
          <c:min val="0"/>
        </c:scaling>
        <c:delete val="0"/>
        <c:axPos val="b"/>
        <c:numFmt formatCode="#,##0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694490600"/>
        <c:crosses val="autoZero"/>
        <c:crossBetween val="midCat"/>
        <c:majorUnit val="20"/>
        <c:minorUnit val="4"/>
      </c:valAx>
      <c:valAx>
        <c:axId val="694490600"/>
        <c:scaling>
          <c:orientation val="minMax"/>
          <c:max val="14.5"/>
          <c:min val="0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94490208"/>
        <c:crosses val="autoZero"/>
        <c:crossBetween val="midCat"/>
      </c:valAx>
      <c:spPr>
        <a:ln w="9525">
          <a:noFill/>
        </a:ln>
      </c:spPr>
    </c:plotArea>
    <c:legend>
      <c:legendPos val="t"/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45.3</c:v>
                </c:pt>
                <c:pt idx="1">
                  <c:v>45.3</c:v>
                </c:pt>
                <c:pt idx="2">
                  <c:v>45.3</c:v>
                </c:pt>
                <c:pt idx="3">
                  <c:v>45.3</c:v>
                </c:pt>
                <c:pt idx="4">
                  <c:v>45.3</c:v>
                </c:pt>
                <c:pt idx="5">
                  <c:v>45.3</c:v>
                </c:pt>
                <c:pt idx="6">
                  <c:v>45.3</c:v>
                </c:pt>
                <c:pt idx="7">
                  <c:v>45.3</c:v>
                </c:pt>
                <c:pt idx="8">
                  <c:v>45.3</c:v>
                </c:pt>
                <c:pt idx="9">
                  <c:v>45.3</c:v>
                </c:pt>
                <c:pt idx="10">
                  <c:v>45.3</c:v>
                </c:pt>
                <c:pt idx="11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F-4956-8F64-848FBB327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4760"/>
        <c:axId val="73340515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A0F-4956-8F64-848FBB32716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5D52-4310-BA39-20C2742A489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5D52-4310-BA39-20C2742A489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0F-4956-8F64-848FBB327160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43.5</c:v>
                </c:pt>
                <c:pt idx="1">
                  <c:v>49.6</c:v>
                </c:pt>
                <c:pt idx="2">
                  <c:v>44.3</c:v>
                </c:pt>
                <c:pt idx="3">
                  <c:v>44.7</c:v>
                </c:pt>
                <c:pt idx="4">
                  <c:v>42.1</c:v>
                </c:pt>
                <c:pt idx="5">
                  <c:v>48.8</c:v>
                </c:pt>
                <c:pt idx="6">
                  <c:v>45.2</c:v>
                </c:pt>
                <c:pt idx="7">
                  <c:v>46.3</c:v>
                </c:pt>
                <c:pt idx="8">
                  <c:v>46.1</c:v>
                </c:pt>
                <c:pt idx="9">
                  <c:v>44.6</c:v>
                </c:pt>
                <c:pt idx="10">
                  <c:v>39.799999999999997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0F-4956-8F64-848FBB327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5936"/>
        <c:axId val="733405544"/>
      </c:barChart>
      <c:catAx>
        <c:axId val="7334047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5152"/>
        <c:crossesAt val="0"/>
        <c:auto val="1"/>
        <c:lblAlgn val="ctr"/>
        <c:lblOffset val="100"/>
        <c:noMultiLvlLbl val="0"/>
      </c:catAx>
      <c:valAx>
        <c:axId val="73340515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4760"/>
        <c:crosses val="autoZero"/>
        <c:crossBetween val="between"/>
      </c:valAx>
      <c:valAx>
        <c:axId val="73340554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5936"/>
        <c:crosses val="autoZero"/>
        <c:crossBetween val="between"/>
      </c:valAx>
      <c:catAx>
        <c:axId val="733405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554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48</c:v>
                </c:pt>
                <c:pt idx="8">
                  <c:v>48</c:v>
                </c:pt>
                <c:pt idx="9">
                  <c:v>48</c:v>
                </c:pt>
                <c:pt idx="10">
                  <c:v>48</c:v>
                </c:pt>
                <c:pt idx="1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69-4633-9587-CC6D23BC2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6720"/>
        <c:axId val="73340711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D69-4633-9587-CC6D23BC22E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F260-4B7F-A471-EC2D1970108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F260-4B7F-A471-EC2D1970108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D69-4633-9587-CC6D23BC22EB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50.2</c:v>
                </c:pt>
                <c:pt idx="1">
                  <c:v>50.9</c:v>
                </c:pt>
                <c:pt idx="2">
                  <c:v>46.9</c:v>
                </c:pt>
                <c:pt idx="3">
                  <c:v>46.2</c:v>
                </c:pt>
                <c:pt idx="4">
                  <c:v>47</c:v>
                </c:pt>
                <c:pt idx="5">
                  <c:v>47.1</c:v>
                </c:pt>
                <c:pt idx="6">
                  <c:v>49.5</c:v>
                </c:pt>
                <c:pt idx="7">
                  <c:v>51.9</c:v>
                </c:pt>
                <c:pt idx="8">
                  <c:v>50.5</c:v>
                </c:pt>
                <c:pt idx="9">
                  <c:v>48.5</c:v>
                </c:pt>
                <c:pt idx="10">
                  <c:v>38.700000000000003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69-4633-9587-CC6D23BC2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7896"/>
        <c:axId val="733407504"/>
      </c:barChart>
      <c:catAx>
        <c:axId val="733406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7112"/>
        <c:crossesAt val="0"/>
        <c:auto val="1"/>
        <c:lblAlgn val="ctr"/>
        <c:lblOffset val="100"/>
        <c:noMultiLvlLbl val="0"/>
      </c:catAx>
      <c:valAx>
        <c:axId val="73340711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6720"/>
        <c:crosses val="autoZero"/>
        <c:crossBetween val="between"/>
      </c:valAx>
      <c:valAx>
        <c:axId val="73340750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7896"/>
        <c:crosses val="autoZero"/>
        <c:crossBetween val="between"/>
      </c:valAx>
      <c:catAx>
        <c:axId val="7334078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750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46.9</c:v>
                </c:pt>
                <c:pt idx="1">
                  <c:v>46.9</c:v>
                </c:pt>
                <c:pt idx="2">
                  <c:v>46.9</c:v>
                </c:pt>
                <c:pt idx="3">
                  <c:v>46.9</c:v>
                </c:pt>
                <c:pt idx="4">
                  <c:v>46.9</c:v>
                </c:pt>
                <c:pt idx="5">
                  <c:v>46.9</c:v>
                </c:pt>
                <c:pt idx="6">
                  <c:v>46.9</c:v>
                </c:pt>
                <c:pt idx="7">
                  <c:v>46.9</c:v>
                </c:pt>
                <c:pt idx="8">
                  <c:v>46.9</c:v>
                </c:pt>
                <c:pt idx="9">
                  <c:v>46.9</c:v>
                </c:pt>
                <c:pt idx="10">
                  <c:v>46.9</c:v>
                </c:pt>
                <c:pt idx="11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4F-4FF4-9096-BD64B4520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8680"/>
        <c:axId val="73340907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44F-4FF4-9096-BD64B452061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7C7A-4D6E-8272-6C993E5AAB3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7C7A-4D6E-8272-6C993E5AAB3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44F-4FF4-9096-BD64B452061E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46</c:v>
                </c:pt>
                <c:pt idx="1">
                  <c:v>54.3</c:v>
                </c:pt>
                <c:pt idx="2">
                  <c:v>48.6</c:v>
                </c:pt>
                <c:pt idx="3">
                  <c:v>48</c:v>
                </c:pt>
                <c:pt idx="4">
                  <c:v>44.1</c:v>
                </c:pt>
                <c:pt idx="5">
                  <c:v>49.9</c:v>
                </c:pt>
                <c:pt idx="6">
                  <c:v>45.4</c:v>
                </c:pt>
                <c:pt idx="7">
                  <c:v>46.1</c:v>
                </c:pt>
                <c:pt idx="8">
                  <c:v>50.8</c:v>
                </c:pt>
                <c:pt idx="9">
                  <c:v>47.1</c:v>
                </c:pt>
                <c:pt idx="10">
                  <c:v>38.700000000000003</c:v>
                </c:pt>
                <c:pt idx="11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4F-4FF4-9096-BD64B4520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9856"/>
        <c:axId val="733409464"/>
      </c:barChart>
      <c:catAx>
        <c:axId val="733408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9072"/>
        <c:crossesAt val="0"/>
        <c:auto val="1"/>
        <c:lblAlgn val="ctr"/>
        <c:lblOffset val="100"/>
        <c:noMultiLvlLbl val="0"/>
      </c:catAx>
      <c:valAx>
        <c:axId val="73340907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8680"/>
        <c:crosses val="autoZero"/>
        <c:crossBetween val="between"/>
      </c:valAx>
      <c:valAx>
        <c:axId val="73340946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9856"/>
        <c:crosses val="autoZero"/>
        <c:crossBetween val="between"/>
      </c:valAx>
      <c:catAx>
        <c:axId val="7334098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946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F-4CA1-B045-E28DCA57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10640"/>
        <c:axId val="73341103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21F-4CA1-B045-E28DCA5767D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CECC-4D10-AB84-22108BAFEA8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CECC-4D10-AB84-22108BAFEA8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21F-4CA1-B045-E28DCA5767D5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21.9</c:v>
                </c:pt>
                <c:pt idx="1">
                  <c:v>29.7</c:v>
                </c:pt>
                <c:pt idx="2">
                  <c:v>24.5</c:v>
                </c:pt>
                <c:pt idx="3">
                  <c:v>24</c:v>
                </c:pt>
                <c:pt idx="4">
                  <c:v>25.2</c:v>
                </c:pt>
                <c:pt idx="5">
                  <c:v>25.8</c:v>
                </c:pt>
                <c:pt idx="6">
                  <c:v>23.3</c:v>
                </c:pt>
                <c:pt idx="7">
                  <c:v>26.7</c:v>
                </c:pt>
                <c:pt idx="8">
                  <c:v>24.4</c:v>
                </c:pt>
                <c:pt idx="9">
                  <c:v>28.3</c:v>
                </c:pt>
                <c:pt idx="10">
                  <c:v>24</c:v>
                </c:pt>
                <c:pt idx="11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1F-4CA1-B045-E28DCA576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11816"/>
        <c:axId val="733411424"/>
      </c:barChart>
      <c:catAx>
        <c:axId val="733410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11032"/>
        <c:crossesAt val="0"/>
        <c:auto val="1"/>
        <c:lblAlgn val="ctr"/>
        <c:lblOffset val="100"/>
        <c:noMultiLvlLbl val="0"/>
      </c:catAx>
      <c:valAx>
        <c:axId val="73341103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10640"/>
        <c:crosses val="autoZero"/>
        <c:crossBetween val="between"/>
      </c:valAx>
      <c:valAx>
        <c:axId val="73341142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11816"/>
        <c:crosses val="autoZero"/>
        <c:crossBetween val="between"/>
      </c:valAx>
      <c:catAx>
        <c:axId val="733411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1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9177888022679E-2"/>
          <c:y val="0"/>
          <c:w val="0.92421982266701785"/>
          <c:h val="0.94545445358449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Bundesweit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Tabelle1!$B$2:$B$13</c:f>
              <c:numCache>
                <c:formatCode>0.0\ </c:formatCode>
                <c:ptCount val="12"/>
                <c:pt idx="0">
                  <c:v>34.9</c:v>
                </c:pt>
                <c:pt idx="1">
                  <c:v>34.9</c:v>
                </c:pt>
                <c:pt idx="2">
                  <c:v>34.9</c:v>
                </c:pt>
                <c:pt idx="3">
                  <c:v>34.9</c:v>
                </c:pt>
                <c:pt idx="4">
                  <c:v>34.9</c:v>
                </c:pt>
                <c:pt idx="5">
                  <c:v>34.9</c:v>
                </c:pt>
                <c:pt idx="6">
                  <c:v>34.9</c:v>
                </c:pt>
                <c:pt idx="7">
                  <c:v>34.9</c:v>
                </c:pt>
                <c:pt idx="8">
                  <c:v>34.9</c:v>
                </c:pt>
                <c:pt idx="9">
                  <c:v>34.9</c:v>
                </c:pt>
                <c:pt idx="10">
                  <c:v>34.9</c:v>
                </c:pt>
                <c:pt idx="11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A-4B6F-BB2B-57B387C4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3408680"/>
        <c:axId val="733409072"/>
      </c:barChart>
      <c:barChart>
        <c:barDir val="bar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Bundesland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7EA-4B6F-BB2B-57B387C438B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4-9097-4B15-B286-DFA9C257C290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9097-4B15-B286-DFA9C257C29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7EA-4B6F-BB2B-57B387C438B9}"/>
              </c:ext>
            </c:extLst>
          </c:dPt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Tabelle1!$A$2:$A$13</c:f>
              <c:strCache>
                <c:ptCount val="12"/>
                <c:pt idx="0">
                  <c:v>BB</c:v>
                </c:pt>
                <c:pt idx="1">
                  <c:v>BE</c:v>
                </c:pt>
                <c:pt idx="2">
                  <c:v>BW</c:v>
                </c:pt>
                <c:pt idx="3">
                  <c:v>BY</c:v>
                </c:pt>
                <c:pt idx="4">
                  <c:v>HB</c:v>
                </c:pt>
                <c:pt idx="5">
                  <c:v>HE</c:v>
                </c:pt>
                <c:pt idx="6">
                  <c:v>NI</c:v>
                </c:pt>
                <c:pt idx="7">
                  <c:v>NRW</c:v>
                </c:pt>
                <c:pt idx="8">
                  <c:v>RP SL</c:v>
                </c:pt>
                <c:pt idx="9">
                  <c:v>SH HH MV</c:v>
                </c:pt>
                <c:pt idx="10">
                  <c:v>SN</c:v>
                </c:pt>
                <c:pt idx="11">
                  <c:v>SN ST TH</c:v>
                </c:pt>
              </c:strCache>
            </c:strRef>
          </c:cat>
          <c:val>
            <c:numRef>
              <c:f>Tabelle1!$C$2:$C$13</c:f>
              <c:numCache>
                <c:formatCode>0.0\ </c:formatCode>
                <c:ptCount val="12"/>
                <c:pt idx="0">
                  <c:v>39.5</c:v>
                </c:pt>
                <c:pt idx="1">
                  <c:v>36.799999999999997</c:v>
                </c:pt>
                <c:pt idx="2">
                  <c:v>33.799999999999997</c:v>
                </c:pt>
                <c:pt idx="3">
                  <c:v>32.700000000000003</c:v>
                </c:pt>
                <c:pt idx="4">
                  <c:v>36.799999999999997</c:v>
                </c:pt>
                <c:pt idx="5">
                  <c:v>33.299999999999997</c:v>
                </c:pt>
                <c:pt idx="6">
                  <c:v>34.700000000000003</c:v>
                </c:pt>
                <c:pt idx="7">
                  <c:v>38.9</c:v>
                </c:pt>
                <c:pt idx="8">
                  <c:v>37.200000000000003</c:v>
                </c:pt>
                <c:pt idx="9">
                  <c:v>35.200000000000003</c:v>
                </c:pt>
                <c:pt idx="10">
                  <c:v>25.4</c:v>
                </c:pt>
                <c:pt idx="11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EA-4B6F-BB2B-57B387C43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0"/>
        <c:axId val="733409856"/>
        <c:axId val="733409464"/>
      </c:barChart>
      <c:catAx>
        <c:axId val="733408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733409072"/>
        <c:crossesAt val="0"/>
        <c:auto val="1"/>
        <c:lblAlgn val="ctr"/>
        <c:lblOffset val="100"/>
        <c:noMultiLvlLbl val="0"/>
      </c:catAx>
      <c:valAx>
        <c:axId val="733409072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8680"/>
        <c:crosses val="autoZero"/>
        <c:crossBetween val="between"/>
      </c:valAx>
      <c:valAx>
        <c:axId val="733409464"/>
        <c:scaling>
          <c:orientation val="minMax"/>
          <c:max val="110"/>
          <c:min val="0"/>
        </c:scaling>
        <c:delete val="0"/>
        <c:axPos val="t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33409856"/>
        <c:crosses val="autoZero"/>
        <c:crossBetween val="between"/>
      </c:valAx>
      <c:catAx>
        <c:axId val="7334098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noFill/>
          </a:ln>
        </c:spPr>
        <c:crossAx val="73340946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4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A2E-4FE8-A92E-1BD4E32CCCBA}"/>
                </c:ext>
              </c:extLst>
            </c:dLbl>
            <c:numFmt formatCode="0&quot;%&quot;" sourceLinked="0"/>
            <c:spPr>
              <a:ln>
                <a:solidFill>
                  <a:schemeClr val="accent4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75.905317081787658</c:v>
                </c:pt>
                <c:pt idx="1">
                  <c:v>81.090909090909093</c:v>
                </c:pt>
                <c:pt idx="2">
                  <c:v>85.875706214689259</c:v>
                </c:pt>
                <c:pt idx="3">
                  <c:v>73.692077727952167</c:v>
                </c:pt>
                <c:pt idx="4">
                  <c:v>76.543624161073836</c:v>
                </c:pt>
                <c:pt idx="5">
                  <c:v>83.561643835616437</c:v>
                </c:pt>
                <c:pt idx="6">
                  <c:v>74.445239799570501</c:v>
                </c:pt>
                <c:pt idx="7">
                  <c:v>78.428093645484935</c:v>
                </c:pt>
                <c:pt idx="8">
                  <c:v>74.965536255858837</c:v>
                </c:pt>
                <c:pt idx="9">
                  <c:v>71.679550245959234</c:v>
                </c:pt>
                <c:pt idx="10">
                  <c:v>75.075376884422113</c:v>
                </c:pt>
                <c:pt idx="11">
                  <c:v>76.352201257861623</c:v>
                </c:pt>
                <c:pt idx="12">
                  <c:v>78.542303771661565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A-45FD-8BC9-AA93A2A3F03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SAT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1.1910916101382717E-3"/>
                  <c:y val="1.5376684331738506E-2"/>
                </c:manualLayout>
              </c:layout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5A-45FD-8BC9-AA93A2A3F038}"/>
                </c:ext>
              </c:extLst>
            </c:dLbl>
            <c:dLbl>
              <c:idx val="5"/>
              <c:layout>
                <c:manualLayout>
                  <c:x val="-4.3672854525861063E-17"/>
                  <c:y val="4.5675569714474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A-45FD-8BC9-AA93A2A3F038}"/>
                </c:ext>
              </c:extLst>
            </c:dLbl>
            <c:dLbl>
              <c:idx val="7"/>
              <c:layout>
                <c:manualLayout>
                  <c:x val="-8.7345709051722127E-17"/>
                  <c:y val="5.07253839449308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5A-45FD-8BC9-AA93A2A3F038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44.1</c:v>
                </c:pt>
                <c:pt idx="1">
                  <c:v>46</c:v>
                </c:pt>
                <c:pt idx="2">
                  <c:v>10</c:v>
                </c:pt>
                <c:pt idx="3">
                  <c:v>41.1</c:v>
                </c:pt>
                <c:pt idx="4">
                  <c:v>50.2</c:v>
                </c:pt>
                <c:pt idx="5">
                  <c:v>21.5</c:v>
                </c:pt>
                <c:pt idx="6">
                  <c:v>49.6</c:v>
                </c:pt>
                <c:pt idx="7">
                  <c:v>47.8</c:v>
                </c:pt>
                <c:pt idx="8">
                  <c:v>44.1</c:v>
                </c:pt>
                <c:pt idx="9">
                  <c:v>60.7</c:v>
                </c:pt>
                <c:pt idx="10">
                  <c:v>32.299999999999997</c:v>
                </c:pt>
                <c:pt idx="11">
                  <c:v>39.6</c:v>
                </c:pt>
                <c:pt idx="12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5A-45FD-8BC9-AA93A2A3F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354600"/>
        <c:axId val="885335392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4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numFmt formatCode="0\ 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glow rad="2540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2E-4FE8-A92E-1BD4E32CCCBA}"/>
                </c:ext>
              </c:extLst>
            </c:dLbl>
            <c:dLbl>
              <c:idx val="7"/>
              <c:layout>
                <c:manualLayout>
                  <c:x val="0"/>
                  <c:y val="5.3513517597210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5A-45FD-8BC9-AA93A2A3F038}"/>
                </c:ext>
              </c:extLst>
            </c:dLbl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33.5</c:v>
                </c:pt>
                <c:pt idx="1">
                  <c:v>37.299999999999997</c:v>
                </c:pt>
                <c:pt idx="2">
                  <c:v>8.6</c:v>
                </c:pt>
                <c:pt idx="3">
                  <c:v>30.3</c:v>
                </c:pt>
                <c:pt idx="4">
                  <c:v>38.4</c:v>
                </c:pt>
                <c:pt idx="5">
                  <c:v>17.899999999999999</c:v>
                </c:pt>
                <c:pt idx="6">
                  <c:v>36.9</c:v>
                </c:pt>
                <c:pt idx="7">
                  <c:v>37.5</c:v>
                </c:pt>
                <c:pt idx="8">
                  <c:v>33.1</c:v>
                </c:pt>
                <c:pt idx="9">
                  <c:v>43.5</c:v>
                </c:pt>
                <c:pt idx="10">
                  <c:v>24.3</c:v>
                </c:pt>
                <c:pt idx="11">
                  <c:v>30.3</c:v>
                </c:pt>
                <c:pt idx="12">
                  <c:v>36.799999999999997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5A-45FD-8BC9-AA93A2A3F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885340096"/>
        <c:axId val="885347544"/>
      </c:barChart>
      <c:catAx>
        <c:axId val="885354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335392"/>
        <c:crosses val="autoZero"/>
        <c:auto val="1"/>
        <c:lblAlgn val="ctr"/>
        <c:lblOffset val="100"/>
        <c:noMultiLvlLbl val="0"/>
      </c:catAx>
      <c:valAx>
        <c:axId val="88533539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5354600"/>
        <c:crosses val="autoZero"/>
        <c:crossBetween val="between"/>
      </c:valAx>
      <c:valAx>
        <c:axId val="885347544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885340096"/>
        <c:crosses val="max"/>
        <c:crossBetween val="between"/>
      </c:valAx>
      <c:catAx>
        <c:axId val="8853400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347544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7"/>
          <c:order val="0"/>
          <c:tx>
            <c:strRef>
              <c:f>Tabelle1!$C$1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49.5</c:v>
                </c:pt>
                <c:pt idx="1">
                  <c:v>67.900000000000006</c:v>
                </c:pt>
                <c:pt idx="2">
                  <c:v>64.7</c:v>
                </c:pt>
                <c:pt idx="3">
                  <c:v>63</c:v>
                </c:pt>
                <c:pt idx="4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57-45A1-AC6D-FD18DB659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301379584"/>
        <c:axId val="301381120"/>
        <c:extLst/>
      </c:barChart>
      <c:catAx>
        <c:axId val="3013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301381120"/>
        <c:crosses val="autoZero"/>
        <c:auto val="1"/>
        <c:lblAlgn val="ctr"/>
        <c:lblOffset val="100"/>
        <c:noMultiLvlLbl val="0"/>
      </c:catAx>
      <c:valAx>
        <c:axId val="30138112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1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78245030430383E-2"/>
          <c:y val="0.2139435727707561"/>
          <c:w val="0.88284517799186712"/>
          <c:h val="0.63354052530427341"/>
        </c:manualLayout>
      </c:layout>
      <c:barChart>
        <c:barDir val="col"/>
        <c:grouping val="clustered"/>
        <c:varyColors val="0"/>
        <c:ser>
          <c:idx val="7"/>
          <c:order val="0"/>
          <c:tx>
            <c:strRef>
              <c:f>Tabelle1!$C$1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accent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Tabelle1!$A$2:$A$6</c:f>
              <c:strCache>
                <c:ptCount val="5"/>
                <c:pt idx="0">
                  <c:v>Smart TV-Gerät</c:v>
                </c:pt>
                <c:pt idx="1">
                  <c:v>Nutzung am TV-Gerät gesamt</c:v>
                </c:pt>
                <c:pt idx="2">
                  <c:v>PC oder Laptop direkt</c:v>
                </c:pt>
                <c:pt idx="3">
                  <c:v>Smartphone</c:v>
                </c:pt>
                <c:pt idx="4">
                  <c:v>Tablet direkt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55.9</c:v>
                </c:pt>
                <c:pt idx="1">
                  <c:v>71.2</c:v>
                </c:pt>
                <c:pt idx="2">
                  <c:v>59.8</c:v>
                </c:pt>
                <c:pt idx="3">
                  <c:v>63.2</c:v>
                </c:pt>
                <c:pt idx="4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57-45A1-AC6D-FD18DB659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10"/>
        <c:axId val="301379584"/>
        <c:axId val="301381120"/>
        <c:extLst/>
      </c:barChart>
      <c:catAx>
        <c:axId val="3013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301381120"/>
        <c:crosses val="autoZero"/>
        <c:auto val="1"/>
        <c:lblAlgn val="ctr"/>
        <c:lblOffset val="100"/>
        <c:noMultiLvlLbl val="0"/>
      </c:catAx>
      <c:valAx>
        <c:axId val="30138112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0137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348110059495E-2"/>
          <c:y val="7.3885740597007324E-2"/>
          <c:w val="0.9672144466087339"/>
          <c:h val="0.61050723197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0.0\ </c:formatCode>
                <c:ptCount val="13"/>
                <c:pt idx="0">
                  <c:v>6.9</c:v>
                </c:pt>
                <c:pt idx="1">
                  <c:v>4.5999999999999996</c:v>
                </c:pt>
                <c:pt idx="2">
                  <c:v>8.6</c:v>
                </c:pt>
                <c:pt idx="3">
                  <c:v>6.8</c:v>
                </c:pt>
                <c:pt idx="4">
                  <c:v>6.2</c:v>
                </c:pt>
                <c:pt idx="5">
                  <c:v>5</c:v>
                </c:pt>
                <c:pt idx="6">
                  <c:v>7.8</c:v>
                </c:pt>
                <c:pt idx="7">
                  <c:v>8.1999999999999993</c:v>
                </c:pt>
                <c:pt idx="8">
                  <c:v>8.8000000000000007</c:v>
                </c:pt>
                <c:pt idx="9">
                  <c:v>4.5</c:v>
                </c:pt>
                <c:pt idx="10">
                  <c:v>5.4</c:v>
                </c:pt>
                <c:pt idx="11">
                  <c:v>2.6</c:v>
                </c:pt>
                <c:pt idx="1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B-4151-88A4-03508E0AC89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Ja, aber nicht an allen TV-Geräten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2.1</c:v>
                </c:pt>
                <c:pt idx="1">
                  <c:v>2</c:v>
                </c:pt>
                <c:pt idx="2">
                  <c:v>1.8</c:v>
                </c:pt>
                <c:pt idx="3">
                  <c:v>2.4</c:v>
                </c:pt>
                <c:pt idx="4">
                  <c:v>2.1</c:v>
                </c:pt>
                <c:pt idx="5">
                  <c:v>0.9</c:v>
                </c:pt>
                <c:pt idx="6">
                  <c:v>2.1</c:v>
                </c:pt>
                <c:pt idx="7">
                  <c:v>2.2999999999999998</c:v>
                </c:pt>
                <c:pt idx="8">
                  <c:v>2</c:v>
                </c:pt>
                <c:pt idx="9">
                  <c:v>3.5</c:v>
                </c:pt>
                <c:pt idx="10">
                  <c:v>1.5</c:v>
                </c:pt>
                <c:pt idx="11">
                  <c:v>2.1</c:v>
                </c:pt>
                <c:pt idx="1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1B-4151-88A4-03508E0AC89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Spalte1</c:v>
                </c:pt>
              </c:strCache>
            </c:strRef>
          </c:tx>
          <c:spPr>
            <a:noFill/>
          </c:spPr>
          <c:invertIfNegative val="0"/>
          <c:dLbls>
            <c:numFmt formatCode="0&quot;%&quot;" sourceLinked="0"/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9</c:v>
                </c:pt>
                <c:pt idx="1">
                  <c:v>6.6</c:v>
                </c:pt>
                <c:pt idx="2">
                  <c:v>10.4</c:v>
                </c:pt>
                <c:pt idx="3" formatCode="General">
                  <c:v>9.1999999999999993</c:v>
                </c:pt>
                <c:pt idx="4" formatCode="General">
                  <c:v>8.3000000000000007</c:v>
                </c:pt>
                <c:pt idx="5" formatCode="General">
                  <c:v>5.9</c:v>
                </c:pt>
                <c:pt idx="6">
                  <c:v>9.9</c:v>
                </c:pt>
                <c:pt idx="7" formatCode="General">
                  <c:v>10.5</c:v>
                </c:pt>
                <c:pt idx="8" formatCode="General">
                  <c:v>10.8</c:v>
                </c:pt>
                <c:pt idx="9" formatCode="General">
                  <c:v>8</c:v>
                </c:pt>
                <c:pt idx="10" formatCode="General">
                  <c:v>6.9</c:v>
                </c:pt>
                <c:pt idx="11" formatCode="General">
                  <c:v>4.7</c:v>
                </c:pt>
                <c:pt idx="12" formatCode="General">
                  <c:v>6.8000000000000007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1B-4151-88A4-03508E0AC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64815808"/>
        <c:axId val="764816592"/>
      </c:barChart>
      <c:catAx>
        <c:axId val="764815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64816592"/>
        <c:crosses val="autoZero"/>
        <c:auto val="1"/>
        <c:lblAlgn val="ctr"/>
        <c:lblOffset val="100"/>
        <c:noMultiLvlLbl val="0"/>
      </c:catAx>
      <c:valAx>
        <c:axId val="764816592"/>
        <c:scaling>
          <c:orientation val="minMax"/>
          <c:max val="60"/>
          <c:min val="0"/>
        </c:scaling>
        <c:delete val="0"/>
        <c:axPos val="l"/>
        <c:numFmt formatCode="0.0\ " sourceLinked="1"/>
        <c:majorTickMark val="none"/>
        <c:minorTickMark val="none"/>
        <c:tickLblPos val="none"/>
        <c:spPr>
          <a:ln>
            <a:noFill/>
          </a:ln>
        </c:spPr>
        <c:crossAx val="76481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50002968803811E-2"/>
          <c:y val="0.13953332559293566"/>
          <c:w val="0.96476394627595363"/>
          <c:h val="0.6105072319701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Quote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63-46F2-944E-2E44CC103C2A}"/>
                </c:ext>
              </c:extLst>
            </c:dLbl>
            <c:dLbl>
              <c:idx val="2"/>
              <c:layout>
                <c:manualLayout>
                  <c:x val="-2.3821832202765435E-3"/>
                  <c:y val="1.0326870101282573E-2"/>
                </c:manualLayout>
              </c:layout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6-44E5-81B1-663662FE49D4}"/>
                </c:ext>
              </c:extLst>
            </c:dLbl>
            <c:dLbl>
              <c:idx val="7"/>
              <c:numFmt formatCode="0&quot;%&quot;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76-44E5-81B1-663662FE49D4}"/>
                </c:ext>
              </c:extLst>
            </c:dLbl>
            <c:numFmt formatCode="0&quot;%&quot;" sourceLinked="0"/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0">
                  <c:v>78.169265563623384</c:v>
                </c:pt>
                <c:pt idx="1">
                  <c:v>73.124999999999986</c:v>
                </c:pt>
                <c:pt idx="2">
                  <c:v>82.786157941437452</c:v>
                </c:pt>
                <c:pt idx="3">
                  <c:v>78.262694083088547</c:v>
                </c:pt>
                <c:pt idx="4">
                  <c:v>76.826806620912407</c:v>
                </c:pt>
                <c:pt idx="5">
                  <c:v>78.191489361702125</c:v>
                </c:pt>
                <c:pt idx="6">
                  <c:v>82.593559617058304</c:v>
                </c:pt>
                <c:pt idx="7">
                  <c:v>76.402877697841731</c:v>
                </c:pt>
                <c:pt idx="8">
                  <c:v>77.145384842229433</c:v>
                </c:pt>
                <c:pt idx="9">
                  <c:v>80.907668231611893</c:v>
                </c:pt>
                <c:pt idx="10">
                  <c:v>75.351716375914464</c:v>
                </c:pt>
                <c:pt idx="11">
                  <c:v>77.732379979570993</c:v>
                </c:pt>
                <c:pt idx="12">
                  <c:v>80.62187673514714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76-44E5-81B1-663662FE49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Kabel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Tabelle1!$C$2:$C$14</c:f>
              <c:numCache>
                <c:formatCode>0.0\ </c:formatCode>
                <c:ptCount val="13"/>
                <c:pt idx="0">
                  <c:v>43.6</c:v>
                </c:pt>
                <c:pt idx="1">
                  <c:v>40.200000000000003</c:v>
                </c:pt>
                <c:pt idx="2">
                  <c:v>63.8</c:v>
                </c:pt>
                <c:pt idx="3">
                  <c:v>48.8</c:v>
                </c:pt>
                <c:pt idx="4">
                  <c:v>41.7</c:v>
                </c:pt>
                <c:pt idx="5">
                  <c:v>55.7</c:v>
                </c:pt>
                <c:pt idx="6">
                  <c:v>40.799999999999997</c:v>
                </c:pt>
                <c:pt idx="7">
                  <c:v>37</c:v>
                </c:pt>
                <c:pt idx="8">
                  <c:v>41.2</c:v>
                </c:pt>
                <c:pt idx="9">
                  <c:v>27.3</c:v>
                </c:pt>
                <c:pt idx="10">
                  <c:v>57.7</c:v>
                </c:pt>
                <c:pt idx="11">
                  <c:v>48.8</c:v>
                </c:pt>
                <c:pt idx="1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76-44E5-81B1-663662FE4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85364008"/>
        <c:axId val="885335784"/>
      </c:barChart>
      <c:barChart>
        <c:barDir val="col"/>
        <c:grouping val="clustere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HD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Lbls>
            <c:numFmt formatCode="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effectLst>
                      <a:glow rad="2540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Tabelle1!$A$2:$A$14</c:f>
              <c:strCache>
                <c:ptCount val="13"/>
                <c:pt idx="0">
                  <c:v>Gesamt</c:v>
                </c:pt>
                <c:pt idx="1">
                  <c:v>BB</c:v>
                </c:pt>
                <c:pt idx="2">
                  <c:v>BE</c:v>
                </c:pt>
                <c:pt idx="3">
                  <c:v>BW</c:v>
                </c:pt>
                <c:pt idx="4">
                  <c:v>BY</c:v>
                </c:pt>
                <c:pt idx="5">
                  <c:v>HB</c:v>
                </c:pt>
                <c:pt idx="6">
                  <c:v>HE</c:v>
                </c:pt>
                <c:pt idx="7">
                  <c:v>NI</c:v>
                </c:pt>
                <c:pt idx="8">
                  <c:v>NRW</c:v>
                </c:pt>
                <c:pt idx="9">
                  <c:v>RP SL</c:v>
                </c:pt>
                <c:pt idx="10">
                  <c:v>SH HH MV</c:v>
                </c:pt>
                <c:pt idx="11">
                  <c:v>SN</c:v>
                </c:pt>
                <c:pt idx="12">
                  <c:v>SN ST TH</c:v>
                </c:pt>
              </c:strCache>
            </c:strRef>
          </c:cat>
          <c:val>
            <c:numRef>
              <c:f>Tabelle1!$D$2:$D$14</c:f>
              <c:numCache>
                <c:formatCode>0.0\ </c:formatCode>
                <c:ptCount val="13"/>
                <c:pt idx="0">
                  <c:v>34.1</c:v>
                </c:pt>
                <c:pt idx="1">
                  <c:v>29.3</c:v>
                </c:pt>
                <c:pt idx="2">
                  <c:v>52.9</c:v>
                </c:pt>
                <c:pt idx="3">
                  <c:v>38.200000000000003</c:v>
                </c:pt>
                <c:pt idx="4">
                  <c:v>32.1</c:v>
                </c:pt>
                <c:pt idx="5">
                  <c:v>43.6</c:v>
                </c:pt>
                <c:pt idx="6">
                  <c:v>33.700000000000003</c:v>
                </c:pt>
                <c:pt idx="7">
                  <c:v>28.3</c:v>
                </c:pt>
                <c:pt idx="8">
                  <c:v>31.8</c:v>
                </c:pt>
                <c:pt idx="9">
                  <c:v>22</c:v>
                </c:pt>
                <c:pt idx="10">
                  <c:v>43.5</c:v>
                </c:pt>
                <c:pt idx="11">
                  <c:v>37.9</c:v>
                </c:pt>
                <c:pt idx="12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76-44E5-81B1-663662FE4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761660688"/>
        <c:axId val="885342056"/>
      </c:barChart>
      <c:catAx>
        <c:axId val="885364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885335784"/>
        <c:crosses val="autoZero"/>
        <c:auto val="1"/>
        <c:lblAlgn val="ctr"/>
        <c:lblOffset val="100"/>
        <c:noMultiLvlLbl val="0"/>
      </c:catAx>
      <c:valAx>
        <c:axId val="8853357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885364008"/>
        <c:crosses val="autoZero"/>
        <c:crossBetween val="between"/>
      </c:valAx>
      <c:valAx>
        <c:axId val="885342056"/>
        <c:scaling>
          <c:orientation val="minMax"/>
          <c:max val="0"/>
        </c:scaling>
        <c:delete val="1"/>
        <c:axPos val="r"/>
        <c:numFmt formatCode="0.0\ " sourceLinked="1"/>
        <c:majorTickMark val="out"/>
        <c:minorTickMark val="none"/>
        <c:tickLblPos val="nextTo"/>
        <c:crossAx val="761660688"/>
        <c:crosses val="max"/>
        <c:crossBetween val="between"/>
      </c:valAx>
      <c:catAx>
        <c:axId val="7616606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5342056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7021D-2AD2-45F7-AEDA-91C037A7D788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63E9B-B4F5-499B-B173-E3D39A883E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150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550A8-0952-4EB9-829F-DE78CAF1D45F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211F9-6BB1-451D-B006-6BC1838B4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6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211F9-6BB1-451D-B006-6BC1838B45B3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99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3438942" cy="75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1103312" y="6588126"/>
            <a:ext cx="11250999" cy="648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3312" y="3061015"/>
            <a:ext cx="11233151" cy="1583712"/>
          </a:xfrm>
          <a:solidFill>
            <a:schemeClr val="accent2"/>
          </a:solidFill>
        </p:spPr>
        <p:txBody>
          <a:bodyPr lIns="288000" tIns="288000" rIns="288000" bIns="288000"/>
          <a:lstStyle>
            <a:lvl1pPr marL="0" marR="0" indent="0" algn="l" defTabSz="1008035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chemeClr val="bg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7239" y="4644728"/>
            <a:ext cx="11665296" cy="2123272"/>
          </a:xfrm>
          <a:solidFill>
            <a:schemeClr val="bg2"/>
          </a:solidFill>
        </p:spPr>
        <p:txBody>
          <a:bodyPr lIns="432000" tIns="252000" rIns="432000" bIns="25200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862" y="504001"/>
            <a:ext cx="2452449" cy="6123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6864351" y="6228125"/>
            <a:ext cx="5112120" cy="360000"/>
          </a:xfrm>
        </p:spPr>
        <p:txBody>
          <a:bodyPr anchor="b" anchorCtr="0"/>
          <a:lstStyle>
            <a:lvl1pPr algn="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576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520113" y="1720850"/>
            <a:ext cx="4140000" cy="4491037"/>
          </a:xfrm>
          <a:solidFill>
            <a:schemeClr val="bg2"/>
          </a:solidFill>
        </p:spPr>
        <p:txBody>
          <a:bodyPr lIns="288000" tIns="288000" rIns="288000" bIns="288000"/>
          <a:lstStyle>
            <a:lvl1pPr marL="0" indent="0">
              <a:spcAft>
                <a:spcPts val="600"/>
              </a:spcAft>
              <a:buNone/>
              <a:defRPr sz="1600" b="1" cap="all" spc="100" baseline="0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4E5D-F03E-47E5-A407-BBE0D8A231B4}" type="datetime1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103313" y="1619250"/>
            <a:ext cx="7129462" cy="4968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Unterüberschrift / 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Hier kann bei Bedarf eine Quelle genannt werden.</a:t>
            </a:r>
          </a:p>
        </p:txBody>
      </p:sp>
    </p:spTree>
    <p:extLst>
      <p:ext uri="{BB962C8B-B14F-4D97-AF65-F5344CB8AC3E}">
        <p14:creationId xmlns:p14="http://schemas.microsoft.com/office/powerpoint/2010/main" val="297187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03313" y="1619250"/>
            <a:ext cx="7129462" cy="4968825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sz="3500">
                <a:solidFill>
                  <a:schemeClr val="bg1"/>
                </a:solidFill>
              </a:defRPr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CFDF-EAA3-4AC7-9712-0CF24E0DFF3A}" type="datetime1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/>
          </p:nvPr>
        </p:nvSpPr>
        <p:spPr>
          <a:xfrm>
            <a:off x="8520113" y="1619250"/>
            <a:ext cx="4140662" cy="4968875"/>
          </a:xfrm>
          <a:solidFill>
            <a:schemeClr val="bg2"/>
          </a:solidFill>
        </p:spPr>
        <p:txBody>
          <a:bodyPr lIns="288000" tIns="288000" rIns="288000" bIns="288000"/>
          <a:lstStyle>
            <a:lvl1pPr marL="0" indent="0">
              <a:spcAft>
                <a:spcPts val="600"/>
              </a:spcAft>
              <a:buNone/>
              <a:defRPr sz="1600" b="1" cap="all" spc="100" baseline="0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7003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3313" y="1619250"/>
            <a:ext cx="11233150" cy="4968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Unterüberschrift / Textmasterformat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E6FB-C350-4D50-91EE-031D7FF5EBE3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36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520114" y="1619251"/>
            <a:ext cx="3816350" cy="496887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3312" y="1619251"/>
            <a:ext cx="7129463" cy="4968876"/>
          </a:xfrm>
        </p:spPr>
        <p:txBody>
          <a:bodyPr vert="eaVert"/>
          <a:lstStyle/>
          <a:p>
            <a:pPr lvl="0"/>
            <a:r>
              <a:rPr lang="de-DE"/>
              <a:t>Unterüberschrift / Textmasterformat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B5CC4-1BFC-4396-B785-9DD68F03F7F3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05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8291" y="1620000"/>
            <a:ext cx="11903196" cy="86448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290" y="6588125"/>
            <a:ext cx="11903196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Hier kann bei Bedarf eine Quelle genannt werden.</a:t>
            </a:r>
          </a:p>
        </p:txBody>
      </p:sp>
    </p:spTree>
    <p:extLst>
      <p:ext uri="{BB962C8B-B14F-4D97-AF65-F5344CB8AC3E}">
        <p14:creationId xmlns:p14="http://schemas.microsoft.com/office/powerpoint/2010/main" val="368709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1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742" y="1240689"/>
            <a:ext cx="10371857" cy="55816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5743" y="2033885"/>
            <a:ext cx="10371858" cy="481974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674185" y="7217062"/>
            <a:ext cx="558642" cy="279082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4C9046-E836-4B9F-A486-EF3D3769E0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65743" y="7217062"/>
            <a:ext cx="10371858" cy="2790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88"/>
              </a:lnSpc>
              <a:defRPr lang="de-DE" sz="1200" kern="1200" baseline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de-DE" dirty="0"/>
              <a:t>TNS Infratest – MedienGewichtungsStudie 2015-II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86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742" y="1240689"/>
            <a:ext cx="10371857" cy="558164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674185" y="7217062"/>
            <a:ext cx="558642" cy="279082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4C9046-E836-4B9F-A486-EF3D3769E029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65743" y="7217062"/>
            <a:ext cx="10371858" cy="2790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88"/>
              </a:lnSpc>
              <a:defRPr lang="de-DE" sz="1200" kern="1200" baseline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de-DE" dirty="0"/>
              <a:t>TNS Infratest – MedienGewichtungsStudie 2015-II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365740" y="1729315"/>
            <a:ext cx="10371859" cy="558164"/>
          </a:xfrm>
        </p:spPr>
        <p:txBody>
          <a:bodyPr/>
          <a:lstStyle>
            <a:lvl1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1pPr>
            <a:lvl2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2pPr>
            <a:lvl3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3pPr>
            <a:lvl4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4pPr>
            <a:lvl5pPr>
              <a:lnSpc>
                <a:spcPts val="3876"/>
              </a:lnSpc>
              <a:defRPr sz="3500">
                <a:solidFill>
                  <a:schemeClr val="accent1"/>
                </a:solidFill>
                <a:latin typeface="TheSansOsF ExtraLight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526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2zeilig und Inhalt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5742" y="1240689"/>
            <a:ext cx="10371857" cy="558164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65742" y="2034509"/>
            <a:ext cx="5022554" cy="481911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674185" y="7217062"/>
            <a:ext cx="558642" cy="279082"/>
          </a:xfrm>
        </p:spPr>
        <p:txBody>
          <a:bodyPr/>
          <a:lstStyle>
            <a:lvl1pPr algn="r"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B4C9046-E836-4B9F-A486-EF3D3769E0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365743" y="7217062"/>
            <a:ext cx="10371858" cy="27908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488"/>
              </a:lnSpc>
              <a:defRPr lang="de-DE" sz="1200" kern="1200" baseline="0" smtClean="0">
                <a:solidFill>
                  <a:schemeClr val="accent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GB"/>
              <a:t>TNS Infratest - Digitalisierungsbericht 2013</a:t>
            </a:r>
            <a:endParaRPr lang="en-GB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7716131" y="2034508"/>
            <a:ext cx="5022554" cy="481911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5469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Unterüberschrift / 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0B4E-1EBF-4DB4-85C4-7EEE04687F97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Hier kann bei Bedarf eine Quelle genannt werden.</a:t>
            </a:r>
          </a:p>
        </p:txBody>
      </p:sp>
    </p:spTree>
    <p:extLst>
      <p:ext uri="{BB962C8B-B14F-4D97-AF65-F5344CB8AC3E}">
        <p14:creationId xmlns:p14="http://schemas.microsoft.com/office/powerpoint/2010/main" val="291602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03313" y="1619250"/>
            <a:ext cx="10009062" cy="721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Unterüberschrift / 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CF7B-E9B3-4B19-9A2B-9830C54B6AE6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Hier kann bei Bedarf eine Quelle genannt werden.</a:t>
            </a:r>
          </a:p>
        </p:txBody>
      </p:sp>
    </p:spTree>
    <p:extLst>
      <p:ext uri="{BB962C8B-B14F-4D97-AF65-F5344CB8AC3E}">
        <p14:creationId xmlns:p14="http://schemas.microsoft.com/office/powerpoint/2010/main" val="24098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103313" y="1619250"/>
            <a:ext cx="10009062" cy="7212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Unterüberschrift / 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CF7B-E9B3-4B19-9A2B-9830C54B6AE6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Hier kann bei Bedarf eine Quelle genannt werden.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6957216"/>
              </p:ext>
            </p:extLst>
          </p:nvPr>
        </p:nvGraphicFramePr>
        <p:xfrm>
          <a:off x="1111250" y="2456120"/>
          <a:ext cx="10048875" cy="378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519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hteck 11"/>
          <p:cNvSpPr/>
          <p:nvPr userDrawn="1"/>
        </p:nvSpPr>
        <p:spPr>
          <a:xfrm>
            <a:off x="5273675" y="2434861"/>
            <a:ext cx="1724025" cy="3902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6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>
            <a:grpSpLocks noChangeAspect="1"/>
          </p:cNvGrpSpPr>
          <p:nvPr userDrawn="1"/>
        </p:nvGrpSpPr>
        <p:grpSpPr>
          <a:xfrm>
            <a:off x="849212" y="3240046"/>
            <a:ext cx="5184000" cy="2937528"/>
            <a:chOff x="4781447" y="3755428"/>
            <a:chExt cx="7788275" cy="4413250"/>
          </a:xfrm>
        </p:grpSpPr>
        <p:pic>
          <p:nvPicPr>
            <p:cNvPr id="10" name="Picture 2" descr="C:\Users\Kathleen S. Hiller\Documents\Jobs\TNSEmnid\Digitalisierungsbericht_Deck_Juli2015\Bearbeitet\Fotolia_49532342_L.jp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1447" y="3755428"/>
              <a:ext cx="7788275" cy="441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59"/>
            <p:cNvSpPr>
              <a:spLocks noChangeArrowheads="1"/>
            </p:cNvSpPr>
            <p:nvPr/>
          </p:nvSpPr>
          <p:spPr bwMode="auto">
            <a:xfrm rot="16200000">
              <a:off x="4411448" y="6629584"/>
              <a:ext cx="1282296" cy="12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20" dirty="0">
                  <a:solidFill>
                    <a:srgbClr val="EBEBEB"/>
                  </a:solidFill>
                  <a:latin typeface="Calibri" pitchFamily="34" charset="0"/>
                  <a:cs typeface="Calibri" pitchFamily="34" charset="0"/>
                </a:rPr>
                <a:t>© Tsiumpa; Fotolia #49532342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96883A5-B421-43D1-858A-10D82AD16C7B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5855790" y="3996655"/>
            <a:ext cx="7129463" cy="1729313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accent2"/>
                </a:solidFill>
              </a:defRPr>
            </a:lvl1pPr>
          </a:lstStyle>
          <a:p>
            <a:br>
              <a:rPr lang="de-DE" dirty="0"/>
            </a:br>
            <a:r>
              <a:rPr lang="de-DE" dirty="0"/>
              <a:t>Titelmasterformat durch Klicken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1103312" y="5930530"/>
            <a:ext cx="11250999" cy="226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03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E386-68C2-4A76-883D-3DA2D3B692E0}" type="datetime1">
              <a:rPr lang="de-DE" smtClean="0"/>
              <a:t>02.11.2020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1103313" y="1619250"/>
            <a:ext cx="5472112" cy="4968875"/>
          </a:xfrm>
        </p:spPr>
        <p:txBody>
          <a:bodyPr/>
          <a:lstStyle/>
          <a:p>
            <a:pPr lvl="0"/>
            <a:r>
              <a:rPr lang="de-DE"/>
              <a:t>Unterüberschrift / 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4" hasCustomPrompt="1"/>
          </p:nvPr>
        </p:nvSpPr>
        <p:spPr>
          <a:xfrm>
            <a:off x="6864351" y="1619250"/>
            <a:ext cx="5472112" cy="4968875"/>
          </a:xfrm>
        </p:spPr>
        <p:txBody>
          <a:bodyPr/>
          <a:lstStyle/>
          <a:p>
            <a:pPr lvl="0"/>
            <a:r>
              <a:rPr lang="de-DE"/>
              <a:t>Unterüberschrift / 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103313" y="6588125"/>
            <a:ext cx="10009062" cy="287338"/>
          </a:xfrm>
        </p:spPr>
        <p:txBody>
          <a:bodyPr anchor="b" anchorCtr="0"/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Hier kann bei Bedarf eine Quelle genannt werden.</a:t>
            </a:r>
          </a:p>
        </p:txBody>
      </p:sp>
    </p:spTree>
    <p:extLst>
      <p:ext uri="{BB962C8B-B14F-4D97-AF65-F5344CB8AC3E}">
        <p14:creationId xmlns:p14="http://schemas.microsoft.com/office/powerpoint/2010/main" val="365996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313" y="1620392"/>
            <a:ext cx="5472112" cy="503685"/>
          </a:xfrm>
        </p:spPr>
        <p:txBody>
          <a:bodyPr anchor="ctr" anchorCtr="0"/>
          <a:lstStyle>
            <a:lvl1pPr marL="0" indent="0">
              <a:buNone/>
              <a:defRPr sz="2200" b="1">
                <a:solidFill>
                  <a:schemeClr val="accent6"/>
                </a:solidFill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75AB-39C0-4321-90F1-7FC8EC9BCD53}" type="datetime1">
              <a:rPr lang="de-DE" smtClean="0"/>
              <a:t>02.11.2020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6864350" y="1620391"/>
            <a:ext cx="5472113" cy="503685"/>
          </a:xfrm>
        </p:spPr>
        <p:txBody>
          <a:bodyPr anchor="ctr" anchorCtr="0"/>
          <a:lstStyle>
            <a:lvl1pPr marL="0" indent="0">
              <a:buNone/>
              <a:defRPr sz="2200" b="1">
                <a:solidFill>
                  <a:schemeClr val="accent6"/>
                </a:solidFill>
              </a:defRPr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/>
          </p:nvPr>
        </p:nvSpPr>
        <p:spPr>
          <a:xfrm>
            <a:off x="1103313" y="2124075"/>
            <a:ext cx="5472112" cy="44640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5"/>
          </p:nvPr>
        </p:nvSpPr>
        <p:spPr>
          <a:xfrm>
            <a:off x="6864351" y="2124075"/>
            <a:ext cx="5472112" cy="44640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470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4739-137A-406C-82F7-FD3A78A3E573}" type="datetime1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9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69DCC-B1DE-403F-A912-99E8265ACE9C}" type="datetime1">
              <a:rPr lang="de-DE" smtClean="0"/>
              <a:t>02.11.2020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TNS Infratest – Digitalisierungsbericht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0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03313" y="1080001"/>
            <a:ext cx="11233150" cy="539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03313" y="1619250"/>
            <a:ext cx="10009062" cy="4968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Unterüberschrift / 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424040" y="7020992"/>
            <a:ext cx="912423" cy="214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F2D1-2317-47FF-81EF-60FC4657DDF9}" type="datetime1">
              <a:rPr lang="de-DE" smtClean="0"/>
              <a:t>02.11.2020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03313" y="7020991"/>
            <a:ext cx="3824306" cy="21483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TNS Infratest – Digitalisierungsbericht 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5425" y="7008172"/>
            <a:ext cx="288925" cy="22765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724E-7023-4BDA-A2C2-4B25A53C7E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695983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9695983" y="0"/>
            <a:ext cx="3743791" cy="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099" y="7027201"/>
            <a:ext cx="1296436" cy="32358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669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9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5" r:id="rId14"/>
    <p:sldLayoutId id="2147483686" r:id="rId15"/>
    <p:sldLayoutId id="2147483687" r:id="rId16"/>
    <p:sldLayoutId id="2147483688" r:id="rId17"/>
  </p:sldLayoutIdLst>
  <p:hf hdr="0" dt="0"/>
  <p:txStyles>
    <p:titleStyle>
      <a:lvl1pPr algn="l" defTabSz="1008035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spcBef>
          <a:spcPts val="6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8035" rtl="0" eaLnBrk="1" latinLnBrk="0" hangingPunct="1">
        <a:spcBef>
          <a:spcPts val="600"/>
        </a:spcBef>
        <a:buFontTx/>
        <a:buNone/>
        <a:defRPr sz="22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12000" indent="-252000" algn="l" defTabSz="1008035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52000" algn="l" defTabSz="1008035" rtl="0" eaLnBrk="1" latinLnBrk="0" hangingPunct="1">
        <a:spcBef>
          <a:spcPts val="600"/>
        </a:spcBef>
        <a:buFont typeface="Symbol" panose="05050102010706020507" pitchFamily="18" charset="2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612000" indent="0" algn="l" defTabSz="1008035" rtl="0" eaLnBrk="1" latinLnBrk="0" hangingPunct="1">
        <a:spcBef>
          <a:spcPts val="60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13" Type="http://schemas.openxmlformats.org/officeDocument/2006/relationships/chart" Target="../charts/chart22.xml"/><Relationship Id="rId3" Type="http://schemas.openxmlformats.org/officeDocument/2006/relationships/chart" Target="../charts/chart15.xml"/><Relationship Id="rId7" Type="http://schemas.openxmlformats.org/officeDocument/2006/relationships/chart" Target="../charts/chart16.xml"/><Relationship Id="rId12" Type="http://schemas.openxmlformats.org/officeDocument/2006/relationships/chart" Target="../charts/chart21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chart" Target="../charts/chart20.xml"/><Relationship Id="rId5" Type="http://schemas.openxmlformats.org/officeDocument/2006/relationships/image" Target="../media/image5.svg"/><Relationship Id="rId10" Type="http://schemas.openxmlformats.org/officeDocument/2006/relationships/chart" Target="../charts/chart19.xml"/><Relationship Id="rId4" Type="http://schemas.openxmlformats.org/officeDocument/2006/relationships/image" Target="../media/image4.png"/><Relationship Id="rId9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5.svg"/><Relationship Id="rId7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chart" Target="../charts/chart3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0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4.xml"/><Relationship Id="rId4" Type="http://schemas.openxmlformats.org/officeDocument/2006/relationships/chart" Target="../charts/chart6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chart" Target="../charts/chart6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12" Type="http://schemas.openxmlformats.org/officeDocument/2006/relationships/image" Target="../media/image21.png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chart" Target="../charts/chart68.xml"/><Relationship Id="rId9" Type="http://schemas.openxmlformats.org/officeDocument/2006/relationships/image" Target="../media/image1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7" Type="http://schemas.openxmlformats.org/officeDocument/2006/relationships/chart" Target="../charts/chart79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8.xml"/><Relationship Id="rId5" Type="http://schemas.openxmlformats.org/officeDocument/2006/relationships/chart" Target="../charts/chart77.xml"/><Relationship Id="rId4" Type="http://schemas.openxmlformats.org/officeDocument/2006/relationships/chart" Target="../charts/chart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</a:rPr>
              <a:t>Digitalisierungsbericht 2020 – Bremen </a:t>
            </a:r>
            <a:br>
              <a:rPr lang="de-DE" dirty="0">
                <a:latin typeface="Calibri" pitchFamily="34" charset="0"/>
              </a:rPr>
            </a:br>
            <a:r>
              <a:rPr lang="de-DE" sz="2000" dirty="0">
                <a:latin typeface="Calibri" pitchFamily="34" charset="0"/>
              </a:rPr>
              <a:t>Zentrale Ergebnisse aus dem Digitalisierungsbericht Video auf Länderebene im Vergleich</a:t>
            </a:r>
            <a:endParaRPr lang="de-DE" sz="20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Oktober 2020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Kantar</a:t>
            </a:r>
          </a:p>
        </p:txBody>
      </p:sp>
    </p:spTree>
    <p:extLst>
      <p:ext uri="{BB962C8B-B14F-4D97-AF65-F5344CB8AC3E}">
        <p14:creationId xmlns:p14="http://schemas.microsoft.com/office/powerpoint/2010/main" val="50484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11375351" y="4921798"/>
            <a:ext cx="1474844" cy="1285268"/>
            <a:chOff x="11238747" y="6311273"/>
            <a:chExt cx="1902639" cy="1657923"/>
          </a:xfrm>
        </p:grpSpPr>
        <p:sp>
          <p:nvSpPr>
            <p:cNvPr id="24" name="Rectangle 154"/>
            <p:cNvSpPr>
              <a:spLocks noChangeArrowheads="1"/>
            </p:cNvSpPr>
            <p:nvPr/>
          </p:nvSpPr>
          <p:spPr bwMode="auto">
            <a:xfrm>
              <a:off x="11525931" y="6979652"/>
              <a:ext cx="108000" cy="1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25" name="Rectangle 155"/>
            <p:cNvSpPr>
              <a:spLocks noChangeArrowheads="1"/>
            </p:cNvSpPr>
            <p:nvPr/>
          </p:nvSpPr>
          <p:spPr bwMode="auto">
            <a:xfrm>
              <a:off x="11710350" y="6926830"/>
              <a:ext cx="330875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IPTV</a:t>
              </a:r>
            </a:p>
          </p:txBody>
        </p:sp>
        <p:sp>
          <p:nvSpPr>
            <p:cNvPr id="28" name="Rectangle 156"/>
            <p:cNvSpPr>
              <a:spLocks noChangeArrowheads="1"/>
            </p:cNvSpPr>
            <p:nvPr/>
          </p:nvSpPr>
          <p:spPr bwMode="auto">
            <a:xfrm>
              <a:off x="11525931" y="7242721"/>
              <a:ext cx="108000" cy="1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3" name="Rectangle 157"/>
            <p:cNvSpPr>
              <a:spLocks noChangeArrowheads="1"/>
            </p:cNvSpPr>
            <p:nvPr/>
          </p:nvSpPr>
          <p:spPr bwMode="auto">
            <a:xfrm>
              <a:off x="11710350" y="7185348"/>
              <a:ext cx="1431036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DVB-T2 HD / DVB-T</a:t>
              </a:r>
            </a:p>
          </p:txBody>
        </p:sp>
        <p:sp>
          <p:nvSpPr>
            <p:cNvPr id="34" name="Rectangle 158"/>
            <p:cNvSpPr>
              <a:spLocks noChangeArrowheads="1"/>
            </p:cNvSpPr>
            <p:nvPr/>
          </p:nvSpPr>
          <p:spPr bwMode="auto">
            <a:xfrm>
              <a:off x="11525931" y="7536121"/>
              <a:ext cx="108000" cy="10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7" name="Rectangle 159"/>
            <p:cNvSpPr>
              <a:spLocks noChangeArrowheads="1"/>
            </p:cNvSpPr>
            <p:nvPr/>
          </p:nvSpPr>
          <p:spPr bwMode="auto">
            <a:xfrm>
              <a:off x="11710350" y="7474201"/>
              <a:ext cx="504586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Satellit</a:t>
              </a:r>
            </a:p>
          </p:txBody>
        </p:sp>
        <p:sp>
          <p:nvSpPr>
            <p:cNvPr id="38" name="Rectangle 160"/>
            <p:cNvSpPr>
              <a:spLocks noChangeArrowheads="1"/>
            </p:cNvSpPr>
            <p:nvPr/>
          </p:nvSpPr>
          <p:spPr bwMode="auto">
            <a:xfrm>
              <a:off x="11525932" y="7817309"/>
              <a:ext cx="108000" cy="10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9" name="Rectangle 161"/>
            <p:cNvSpPr>
              <a:spLocks noChangeArrowheads="1"/>
            </p:cNvSpPr>
            <p:nvPr/>
          </p:nvSpPr>
          <p:spPr bwMode="auto">
            <a:xfrm>
              <a:off x="11710349" y="7750838"/>
              <a:ext cx="40945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Kabel</a:t>
              </a: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11238747" y="6311273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  <p:sp>
          <p:nvSpPr>
            <p:cNvPr id="30" name="Rectangle 154"/>
            <p:cNvSpPr>
              <a:spLocks noChangeArrowheads="1"/>
            </p:cNvSpPr>
            <p:nvPr/>
          </p:nvSpPr>
          <p:spPr bwMode="auto">
            <a:xfrm>
              <a:off x="11525931" y="6690799"/>
              <a:ext cx="108000" cy="10800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1" name="Rectangle 155"/>
            <p:cNvSpPr>
              <a:spLocks noChangeArrowheads="1"/>
            </p:cNvSpPr>
            <p:nvPr/>
          </p:nvSpPr>
          <p:spPr bwMode="auto">
            <a:xfrm>
              <a:off x="11710350" y="6637977"/>
              <a:ext cx="65347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OTT only</a:t>
              </a:r>
            </a:p>
          </p:txBody>
        </p:sp>
      </p:grpSp>
      <p:sp>
        <p:nvSpPr>
          <p:cNvPr id="7" name="Rechteck 6"/>
          <p:cNvSpPr/>
          <p:nvPr/>
        </p:nvSpPr>
        <p:spPr>
          <a:xfrm>
            <a:off x="1247442" y="2110189"/>
            <a:ext cx="782888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1" name="Diagramm 20"/>
          <p:cNvGraphicFramePr/>
          <p:nvPr/>
        </p:nvGraphicFramePr>
        <p:xfrm>
          <a:off x="948803" y="1886552"/>
          <a:ext cx="10733384" cy="274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Übertragungswege in den Bundesländern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 / Millionen; </a:t>
            </a:r>
            <a:br>
              <a:rPr lang="de-DE" dirty="0"/>
            </a:br>
            <a:r>
              <a:rPr lang="de-DE" dirty="0"/>
              <a:t>Summe &gt; 100% wegen Mehrfachempfangsart / Basis: 38,520 Mio. TV-Haushalte in Deutschland (n=7.786) </a:t>
            </a: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graphicFrame>
        <p:nvGraphicFramePr>
          <p:cNvPr id="20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60104"/>
              </p:ext>
            </p:extLst>
          </p:nvPr>
        </p:nvGraphicFramePr>
        <p:xfrm>
          <a:off x="1247771" y="4367606"/>
          <a:ext cx="10290956" cy="186186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6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8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9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1,104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0,014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0,087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0,116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4,093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0,281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0,436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0,544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0,390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0,964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0,310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1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2,410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0,123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0,217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0,157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0,285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0,781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0,153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16,983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0,550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2,980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1,397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1,794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3,627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1,423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1,962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16,802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2,383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0,188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1,149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1,390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3,391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0,639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0,979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7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3B0EC1-4896-486D-BE28-BC7D7FCC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870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TV-Empfang in HD</a:t>
            </a:r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3726E0-7255-4EBA-B838-BDBD4130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77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78171" y="2110189"/>
            <a:ext cx="759863" cy="38831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4" name="Diagramm 13"/>
          <p:cNvGraphicFramePr/>
          <p:nvPr/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Ausstattung der TV-Haushalte mit HDTV-Geräten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 </a:t>
            </a:r>
            <a:br>
              <a:rPr lang="de-DE" dirty="0"/>
            </a:br>
            <a:r>
              <a:rPr lang="de-DE" dirty="0"/>
              <a:t>Basis: 40,684 Mio. Haushalte / 38,520 Mio. TV-Haushalte in Deutschland (n=7.786)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312870"/>
            <a:ext cx="1677168" cy="1941658"/>
            <a:chOff x="11231765" y="3676037"/>
            <a:chExt cx="1677168" cy="1941658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676037"/>
              <a:ext cx="1579646" cy="1941658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/>
                <a:t>TV-HH</a:t>
              </a:r>
            </a:p>
            <a:p>
              <a:endParaRPr lang="de-DE" sz="1400" dirty="0"/>
            </a:p>
            <a:p>
              <a:r>
                <a:rPr lang="de-DE" sz="1400" dirty="0"/>
                <a:t>HDTV-Gerät im HH</a:t>
              </a:r>
              <a:br>
                <a:rPr lang="de-DE" sz="1400" dirty="0"/>
              </a:br>
              <a:r>
                <a:rPr lang="de-DE" sz="1400" dirty="0"/>
                <a:t>in TV-HH</a:t>
              </a:r>
            </a:p>
            <a:p>
              <a:endParaRPr lang="de-DE" sz="1400" dirty="0"/>
            </a:p>
            <a:p>
              <a:endParaRPr lang="de-DE" sz="1400" dirty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048249"/>
              <a:ext cx="144000" cy="144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61771"/>
              </p:ext>
            </p:extLst>
          </p:nvPr>
        </p:nvGraphicFramePr>
        <p:xfrm>
          <a:off x="1247277" y="4848856"/>
          <a:ext cx="10291008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61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32,336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1,006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1,570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4,015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4,957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0,290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2,319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3,163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6,954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1,972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2,528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1,632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5" y="5505253"/>
            <a:ext cx="1441181" cy="450000"/>
            <a:chOff x="11238747" y="6455534"/>
            <a:chExt cx="1859213" cy="580475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3876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HDTV-Gerät im HH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C8E75A-B609-49A1-BD51-24362DF0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53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TV-Empfang in HD im Trend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39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HDTV-Empfang definiert als: Empfängt HD oder HD-Receiver lt. Angabe des Befragten und TV-Gerät ist HDTV-Gerät oder auf DVB-T2 HD umgestellt.</a:t>
            </a:r>
            <a:br>
              <a:rPr lang="de-DE" dirty="0"/>
            </a:br>
            <a:r>
              <a:rPr lang="de-DE" dirty="0"/>
              <a:t>Basis: 37,412 / 37,464 / 37,668 / 37,977 / 38,157 / 38,557 / 38,899 / 38,076 / 38,306 / 38,697 / 38,491 / 38,520 Mio. TV-HH in Deutschland (n=7.786)</a:t>
            </a:r>
          </a:p>
        </p:txBody>
      </p:sp>
      <p:graphicFrame>
        <p:nvGraphicFramePr>
          <p:cNvPr id="35" name="Diagramm 34"/>
          <p:cNvGraphicFramePr/>
          <p:nvPr/>
        </p:nvGraphicFramePr>
        <p:xfrm>
          <a:off x="839971" y="2190307"/>
          <a:ext cx="11748977" cy="4326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2937307" y="4671835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2011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3763190" y="4255563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2012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4595562" y="4080739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2013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100969" y="336501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2016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442093" y="3735915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2014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271367" y="3566803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2015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2088175" y="5412009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2010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1238460" y="5514821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2009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7943159" y="2858638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2017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8775189" y="2687606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2018</a:t>
            </a:r>
            <a:endParaRPr lang="de-DE" sz="1000" dirty="0">
              <a:solidFill>
                <a:schemeClr val="accent6"/>
              </a:solidFill>
            </a:endParaRPr>
          </a:p>
        </p:txBody>
      </p:sp>
      <p:sp>
        <p:nvSpPr>
          <p:cNvPr id="3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103313" y="1619250"/>
            <a:ext cx="11220360" cy="721221"/>
          </a:xfrm>
        </p:spPr>
        <p:txBody>
          <a:bodyPr/>
          <a:lstStyle/>
          <a:p>
            <a:r>
              <a:rPr lang="de-DE" dirty="0"/>
              <a:t>Der positive Trend des HD-Empfangs setzt sich fort: Mehr als drei Viertel der deutschen                    TV-Haushalte kann mittlerweile in hoher Auflösung fernsehen.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0444914" y="2354468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bg1"/>
                </a:solidFill>
                <a:latin typeface="Calibri" panose="020F0502020204030204" pitchFamily="34" charset="0"/>
              </a:rPr>
              <a:t>2020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FFBF1F4-6A5A-4E0D-A17D-8249FDEAA740}"/>
              </a:ext>
            </a:extLst>
          </p:cNvPr>
          <p:cNvSpPr txBox="1"/>
          <p:nvPr/>
        </p:nvSpPr>
        <p:spPr>
          <a:xfrm>
            <a:off x="9618405" y="2587196"/>
            <a:ext cx="576064" cy="34122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0" bIns="108000" rtlCol="0" anchor="ctr" anchorCtr="0">
            <a:spAutoFit/>
          </a:bodyPr>
          <a:lstStyle/>
          <a:p>
            <a:pPr algn="ctr"/>
            <a:r>
              <a:rPr lang="de-DE" sz="800" dirty="0">
                <a:solidFill>
                  <a:schemeClr val="accent6"/>
                </a:solidFill>
                <a:latin typeface="Calibri" panose="020F0502020204030204" pitchFamily="34" charset="0"/>
              </a:rPr>
              <a:t>2019</a:t>
            </a:r>
            <a:endParaRPr lang="de-DE" sz="1000" dirty="0">
              <a:solidFill>
                <a:schemeClr val="accent6"/>
              </a:solidFill>
            </a:endParaRPr>
          </a:p>
        </p:txBody>
      </p:sp>
      <p:pic>
        <p:nvPicPr>
          <p:cNvPr id="28" name="Picture 2" descr="Bild">
            <a:extLst>
              <a:ext uri="{FF2B5EF4-FFF2-40B4-BE49-F238E27FC236}">
                <a16:creationId xmlns:a16="http://schemas.microsoft.com/office/drawing/2014/main" id="{22C6B9E9-1863-4D79-85DC-34C282066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01" y="4515717"/>
            <a:ext cx="1762077" cy="15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69062A-0742-4179-B4B2-05468929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78171" y="2110189"/>
            <a:ext cx="759863" cy="385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4" name="Diagramm 13"/>
          <p:cNvGraphicFramePr/>
          <p:nvPr/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HDTV-Empfang in den Bundesländern – gesamt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88144"/>
              </p:ext>
            </p:extLst>
          </p:nvPr>
        </p:nvGraphicFramePr>
        <p:xfrm>
          <a:off x="1247276" y="4848856"/>
          <a:ext cx="1029028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29,834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1,474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3,678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4,471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2,203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2,967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6,335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2,364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1,497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8" y="5505253"/>
            <a:ext cx="964557" cy="450000"/>
            <a:chOff x="11238747" y="6455534"/>
            <a:chExt cx="1244338" cy="580475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701043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HDTV-HH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7CA38A-D19D-43AD-9B44-87E42CAC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84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5771874"/>
              </p:ext>
            </p:extLst>
          </p:nvPr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TV-Empfang in HD im Trend nach Empfangsweg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Der HD-Empfang steigt bei allen Empfangswegen an. Nach abgeschlossenem Umstieg auf DVB-T2 HD liegt </a:t>
            </a:r>
            <a:r>
              <a:rPr lang="de-DE" dirty="0" err="1"/>
              <a:t>Terrestrik</a:t>
            </a:r>
            <a:r>
              <a:rPr lang="de-DE" dirty="0"/>
              <a:t> nun bei 100%, danach kommt IPTV mit knapp unter 90%.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103313" y="6553593"/>
            <a:ext cx="10306278" cy="321870"/>
          </a:xfrm>
        </p:spPr>
        <p:txBody>
          <a:bodyPr/>
          <a:lstStyle/>
          <a:p>
            <a:r>
              <a:rPr lang="de-DE" dirty="0"/>
              <a:t>Angaben in Prozent; HDTV-Empfang definiert als: Empfängt HD oder HD-Receiver lt. Angabe des Befragten und TV-Gerät ist HDTV-Gerät oder auf DVB-T2 HD umgestellt; IPTV berücksichtigt hier nur HH mit einem Abo von IPTV von Magenta TV, Vodafone oder 1&amp;1.</a:t>
            </a:r>
            <a:br>
              <a:rPr lang="de-DE" dirty="0"/>
            </a:br>
            <a:r>
              <a:rPr lang="de-DE" dirty="0"/>
              <a:t>Basis: 38,557 / 38,899 / 38,076 / 38,306 / 38,697 / 38,491 / 38,520 Mio. TV-HH (n=7.786); 17,860 / 17,933 / 17,474 / 17,564 / 17,467 / 17,218 / 16,802 Mio. Kabel-HH (n=3.345); 17,779 / 18,079 / 17,687 / 17,502 / 17,409 / 17,256 / 16,983 Mio. SAT-HH (n=3.500); 1,899 / 1,862 / 2,350 / 2,640 / 3,060 / 3,309 / 4,093 Mio. IPTV-HH (n=941); 2,840 / 2,479 / 2,298 / 2,410 Mio. Terrestrik-HH (n=535)</a:t>
            </a:r>
          </a:p>
        </p:txBody>
      </p:sp>
      <p:cxnSp>
        <p:nvCxnSpPr>
          <p:cNvPr id="36" name="Gerade Verbindung 35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2305495" y="2845853"/>
            <a:ext cx="1214096" cy="454941"/>
            <a:chOff x="2159515" y="2893478"/>
            <a:chExt cx="1214096" cy="454941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2159515" y="2893478"/>
              <a:ext cx="1214096" cy="454941"/>
              <a:chOff x="3848680" y="4135414"/>
              <a:chExt cx="1566260" cy="586848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3848680" y="4135414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accent5"/>
                    </a:solidFill>
                    <a:latin typeface="Calibri" pitchFamily="34" charset="0"/>
                    <a:cs typeface="Calibri" pitchFamily="34" charset="0"/>
                  </a:rPr>
                  <a:t>29,834 Mio.</a:t>
                </a:r>
              </a:p>
            </p:txBody>
          </p:sp>
          <p:cxnSp>
            <p:nvCxnSpPr>
              <p:cNvPr id="66" name="Gerade Verbindung 55"/>
              <p:cNvCxnSpPr>
                <a:stCxn id="65" idx="2"/>
              </p:cNvCxnSpPr>
              <p:nvPr/>
            </p:nvCxnSpPr>
            <p:spPr>
              <a:xfrm>
                <a:off x="4631810" y="4572129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uppieren 10"/>
            <p:cNvGrpSpPr/>
            <p:nvPr/>
          </p:nvGrpSpPr>
          <p:grpSpPr>
            <a:xfrm>
              <a:off x="2185999" y="3228729"/>
              <a:ext cx="1080000" cy="98424"/>
              <a:chOff x="2118624" y="3292527"/>
              <a:chExt cx="1080000" cy="98424"/>
            </a:xfrm>
          </p:grpSpPr>
          <p:cxnSp>
            <p:nvCxnSpPr>
              <p:cNvPr id="7" name="Gerade Verbindung 6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9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8" name="Tabelle 57"/>
          <p:cNvGraphicFramePr>
            <a:graphicFrameLocks noGrp="1"/>
          </p:cNvGraphicFramePr>
          <p:nvPr/>
        </p:nvGraphicFramePr>
        <p:xfrm>
          <a:off x="1209039" y="5304625"/>
          <a:ext cx="1838956" cy="537914"/>
        </p:xfrm>
        <a:graphic>
          <a:graphicData uri="http://schemas.openxmlformats.org/drawingml/2006/table">
            <a:tbl>
              <a:tblPr firstRow="1" bandRow="1"/>
              <a:tblGrid>
                <a:gridCol w="2627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27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2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708">
                  <a:extLst>
                    <a:ext uri="{9D8B030D-6E8A-4147-A177-3AD203B41FA5}">
                      <a16:colId xmlns:a16="http://schemas.microsoft.com/office/drawing/2014/main" val="4111568105"/>
                    </a:ext>
                  </a:extLst>
                </a:gridCol>
                <a:gridCol w="262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1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elle 58"/>
          <p:cNvGraphicFramePr>
            <a:graphicFrameLocks noGrp="1"/>
          </p:cNvGraphicFramePr>
          <p:nvPr/>
        </p:nvGraphicFramePr>
        <p:xfrm>
          <a:off x="1111253" y="5764478"/>
          <a:ext cx="10045900" cy="35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Alle TV-HH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Kabel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Satellit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IPTV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Terrestrik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4305632" y="2874210"/>
            <a:ext cx="1214096" cy="454941"/>
            <a:chOff x="4159652" y="3121926"/>
            <a:chExt cx="1214096" cy="454941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4159652" y="3121926"/>
              <a:ext cx="1214096" cy="454941"/>
              <a:chOff x="3876114" y="4094266"/>
              <a:chExt cx="1566260" cy="586848"/>
            </a:xfrm>
          </p:grpSpPr>
          <p:sp>
            <p:nvSpPr>
              <p:cNvPr id="53" name="Textfeld 52"/>
              <p:cNvSpPr txBox="1"/>
              <p:nvPr/>
            </p:nvSpPr>
            <p:spPr>
              <a:xfrm>
                <a:off x="3876114" y="4094266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accent1"/>
                    </a:solidFill>
                    <a:latin typeface="Calibri" pitchFamily="34" charset="0"/>
                    <a:cs typeface="Calibri" pitchFamily="34" charset="0"/>
                  </a:rPr>
                  <a:t>13,134 Mio.</a:t>
                </a:r>
              </a:p>
            </p:txBody>
          </p:sp>
          <p:cxnSp>
            <p:nvCxnSpPr>
              <p:cNvPr id="54" name="Gerade Verbindung 6"/>
              <p:cNvCxnSpPr>
                <a:stCxn id="53" idx="2"/>
              </p:cNvCxnSpPr>
              <p:nvPr/>
            </p:nvCxnSpPr>
            <p:spPr>
              <a:xfrm>
                <a:off x="4659244" y="4530981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uppieren 59"/>
            <p:cNvGrpSpPr/>
            <p:nvPr/>
          </p:nvGrpSpPr>
          <p:grpSpPr>
            <a:xfrm>
              <a:off x="4205078" y="3452711"/>
              <a:ext cx="1080000" cy="98424"/>
              <a:chOff x="2118624" y="3292527"/>
              <a:chExt cx="1080000" cy="98424"/>
            </a:xfrm>
          </p:grpSpPr>
          <p:cxnSp>
            <p:nvCxnSpPr>
              <p:cNvPr id="62" name="Gerade Verbindung 61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uppieren 11"/>
          <p:cNvGrpSpPr/>
          <p:nvPr/>
        </p:nvGrpSpPr>
        <p:grpSpPr>
          <a:xfrm>
            <a:off x="6308262" y="2772519"/>
            <a:ext cx="1214096" cy="476366"/>
            <a:chOff x="6162282" y="2869758"/>
            <a:chExt cx="1214096" cy="476366"/>
          </a:xfrm>
        </p:grpSpPr>
        <p:grpSp>
          <p:nvGrpSpPr>
            <p:cNvPr id="55" name="Gruppieren 54"/>
            <p:cNvGrpSpPr/>
            <p:nvPr/>
          </p:nvGrpSpPr>
          <p:grpSpPr>
            <a:xfrm>
              <a:off x="6162282" y="2869758"/>
              <a:ext cx="1214096" cy="454941"/>
              <a:chOff x="3862397" y="4094266"/>
              <a:chExt cx="1566260" cy="586848"/>
            </a:xfrm>
          </p:grpSpPr>
          <p:sp>
            <p:nvSpPr>
              <p:cNvPr id="61" name="Textfeld 60"/>
              <p:cNvSpPr txBox="1"/>
              <p:nvPr/>
            </p:nvSpPr>
            <p:spPr>
              <a:xfrm>
                <a:off x="3862397" y="4094266"/>
                <a:ext cx="1566260" cy="47641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accent4"/>
                    </a:solidFill>
                    <a:latin typeface="Calibri" pitchFamily="34" charset="0"/>
                    <a:cs typeface="Calibri" pitchFamily="34" charset="0"/>
                  </a:rPr>
                  <a:t>12,891 Mio</a:t>
                </a:r>
                <a:r>
                  <a:rPr lang="de-DE" sz="1800" b="1" dirty="0">
                    <a:solidFill>
                      <a:schemeClr val="accent4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</p:txBody>
          </p:sp>
          <p:cxnSp>
            <p:nvCxnSpPr>
              <p:cNvPr id="63" name="Gerade Verbindung 41"/>
              <p:cNvCxnSpPr>
                <a:stCxn id="61" idx="2"/>
              </p:cNvCxnSpPr>
              <p:nvPr/>
            </p:nvCxnSpPr>
            <p:spPr>
              <a:xfrm>
                <a:off x="4645527" y="4570683"/>
                <a:ext cx="1" cy="110431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ieren 75"/>
            <p:cNvGrpSpPr/>
            <p:nvPr/>
          </p:nvGrpSpPr>
          <p:grpSpPr>
            <a:xfrm>
              <a:off x="6211318" y="3247700"/>
              <a:ext cx="1080000" cy="98424"/>
              <a:chOff x="2118624" y="3292527"/>
              <a:chExt cx="1080000" cy="98424"/>
            </a:xfrm>
          </p:grpSpPr>
          <p:cxnSp>
            <p:nvCxnSpPr>
              <p:cNvPr id="77" name="Gerade Verbindung 76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uppieren 12"/>
          <p:cNvGrpSpPr/>
          <p:nvPr/>
        </p:nvGrpSpPr>
        <p:grpSpPr>
          <a:xfrm>
            <a:off x="8311232" y="2379677"/>
            <a:ext cx="1214096" cy="454941"/>
            <a:chOff x="8175412" y="2411576"/>
            <a:chExt cx="1214096" cy="454941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8175412" y="2411576"/>
              <a:ext cx="1214096" cy="454941"/>
              <a:chOff x="3848680" y="4066834"/>
              <a:chExt cx="1566260" cy="586848"/>
            </a:xfrm>
          </p:grpSpPr>
          <p:sp>
            <p:nvSpPr>
              <p:cNvPr id="72" name="Textfeld 71"/>
              <p:cNvSpPr txBox="1"/>
              <p:nvPr/>
            </p:nvSpPr>
            <p:spPr>
              <a:xfrm>
                <a:off x="3848680" y="4066834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>3,653 Mio.</a:t>
                </a:r>
              </a:p>
            </p:txBody>
          </p:sp>
          <p:cxnSp>
            <p:nvCxnSpPr>
              <p:cNvPr id="73" name="Gerade Verbindung 58"/>
              <p:cNvCxnSpPr>
                <a:stCxn id="72" idx="2"/>
              </p:cNvCxnSpPr>
              <p:nvPr/>
            </p:nvCxnSpPr>
            <p:spPr>
              <a:xfrm>
                <a:off x="4631810" y="4503549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uppieren 78"/>
            <p:cNvGrpSpPr/>
            <p:nvPr/>
          </p:nvGrpSpPr>
          <p:grpSpPr>
            <a:xfrm>
              <a:off x="8222909" y="2755565"/>
              <a:ext cx="1080000" cy="98424"/>
              <a:chOff x="2118624" y="3292527"/>
              <a:chExt cx="1080000" cy="98424"/>
            </a:xfrm>
          </p:grpSpPr>
          <p:cxnSp>
            <p:nvCxnSpPr>
              <p:cNvPr id="80" name="Gerade Verbindung 79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pieren 14"/>
          <p:cNvGrpSpPr/>
          <p:nvPr/>
        </p:nvGrpSpPr>
        <p:grpSpPr>
          <a:xfrm>
            <a:off x="10319111" y="2247197"/>
            <a:ext cx="1214096" cy="454941"/>
            <a:chOff x="10202271" y="2268463"/>
            <a:chExt cx="1214096" cy="454941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10202271" y="2268463"/>
              <a:ext cx="1214096" cy="454941"/>
              <a:chOff x="3889831" y="4107982"/>
              <a:chExt cx="1566260" cy="586848"/>
            </a:xfrm>
          </p:grpSpPr>
          <p:sp>
            <p:nvSpPr>
              <p:cNvPr id="41" name="Textfeld 40"/>
              <p:cNvSpPr txBox="1"/>
              <p:nvPr/>
            </p:nvSpPr>
            <p:spPr>
              <a:xfrm>
                <a:off x="3889831" y="4107982"/>
                <a:ext cx="1566260" cy="4367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b="1" dirty="0">
                    <a:solidFill>
                      <a:schemeClr val="accent4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2,410 Mio.</a:t>
                </a:r>
              </a:p>
            </p:txBody>
          </p:sp>
          <p:cxnSp>
            <p:nvCxnSpPr>
              <p:cNvPr id="42" name="Gerade Verbindung 58"/>
              <p:cNvCxnSpPr>
                <a:stCxn id="41" idx="2"/>
              </p:cNvCxnSpPr>
              <p:nvPr/>
            </p:nvCxnSpPr>
            <p:spPr>
              <a:xfrm>
                <a:off x="4672961" y="4544697"/>
                <a:ext cx="1" cy="150133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uppieren 81"/>
            <p:cNvGrpSpPr/>
            <p:nvPr/>
          </p:nvGrpSpPr>
          <p:grpSpPr>
            <a:xfrm>
              <a:off x="10253391" y="2602009"/>
              <a:ext cx="1080000" cy="98424"/>
              <a:chOff x="2118624" y="3292527"/>
              <a:chExt cx="1080000" cy="98424"/>
            </a:xfrm>
          </p:grpSpPr>
          <p:cxnSp>
            <p:nvCxnSpPr>
              <p:cNvPr id="83" name="Gerade Verbindung 82"/>
              <p:cNvCxnSpPr/>
              <p:nvPr/>
            </p:nvCxnSpPr>
            <p:spPr>
              <a:xfrm>
                <a:off x="2118624" y="3292527"/>
                <a:ext cx="1080000" cy="0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>
                <a:off x="2664684" y="3292527"/>
                <a:ext cx="0" cy="98424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44EFECF-4981-4492-BA9D-10C5AF30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5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62339" y="2110189"/>
            <a:ext cx="767462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340712569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53676"/>
              </p:ext>
            </p:extLst>
          </p:nvPr>
        </p:nvGraphicFramePr>
        <p:xfrm>
          <a:off x="1247276" y="4848856"/>
          <a:ext cx="1029028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16,983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2,980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0,073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1,397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1,794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3,627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1,423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0,795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1,962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12,891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0,152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1,479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2,281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0,061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1,040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1,407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2,719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1,541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4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HDTV-Empfang über Satellit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/>
                <a:t>SAT-Empfang</a:t>
              </a:r>
            </a:p>
            <a:p>
              <a:endParaRPr lang="de-DE" sz="1400" dirty="0"/>
            </a:p>
            <a:p>
              <a:r>
                <a:rPr lang="de-DE" sz="1400" dirty="0"/>
                <a:t>HDTV über SAT</a:t>
              </a:r>
            </a:p>
            <a:p>
              <a:endParaRPr lang="de-DE" sz="1400" dirty="0"/>
            </a:p>
            <a:p>
              <a:endParaRPr lang="de-DE" sz="1400" dirty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2746152"/>
            <a:ext cx="1246018" cy="28814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HDTV-Quote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1375350" y="5505259"/>
            <a:ext cx="1235997" cy="678264"/>
            <a:chOff x="11238747" y="6455534"/>
            <a:chExt cx="1594512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80857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SAT-TV-HH</a:t>
              </a: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accent4"/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229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 über SAT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68758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55C54B-2803-4C03-9D99-E132BBA0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3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66139" y="2110189"/>
            <a:ext cx="759863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65240377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HDTV-Empfang über Kabel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/>
                <a:t>Kabel-Empfang</a:t>
              </a:r>
            </a:p>
            <a:p>
              <a:endParaRPr lang="de-DE" sz="1400" dirty="0"/>
            </a:p>
            <a:p>
              <a:r>
                <a:rPr lang="de-DE" sz="1400" dirty="0"/>
                <a:t>HDTV über Kabel</a:t>
              </a:r>
            </a:p>
            <a:p>
              <a:endParaRPr lang="de-DE" sz="1400" dirty="0"/>
            </a:p>
            <a:p>
              <a:endParaRPr lang="de-DE" sz="1400" dirty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3075939"/>
            <a:ext cx="1246018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HDTV-Quote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41052"/>
              </p:ext>
            </p:extLst>
          </p:nvPr>
        </p:nvGraphicFramePr>
        <p:xfrm>
          <a:off x="1247275" y="4848856"/>
          <a:ext cx="10266945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8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89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16,802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2,477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13,134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0,351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1,865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1,903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0,147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0,949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2,616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0,517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1,339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0,761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5" y="5505259"/>
            <a:ext cx="1338589" cy="678264"/>
            <a:chOff x="11238747" y="6455534"/>
            <a:chExt cx="1726863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94092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Kabel-TV-HH</a:t>
              </a: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25526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 über Kabel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68758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09EA65-D532-422B-B440-72FEB334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47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69900" y="2110189"/>
            <a:ext cx="752340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111457066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744745"/>
              </p:ext>
            </p:extLst>
          </p:nvPr>
        </p:nvGraphicFramePr>
        <p:xfrm>
          <a:off x="1247276" y="4848856"/>
          <a:ext cx="1029028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4,093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0,281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0,436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0,544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0,051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0,390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0,964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0,310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0,301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3,653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0,263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0,358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0,495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0,046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0,314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0,332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0,881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0,297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0,258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>
                          <a:glow rad="254000">
                            <a:schemeClr val="bg1"/>
                          </a:glo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HDTV-Empfang über IPTV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Mio.; IPTV berücksichtigt hier nur HH mit einem Abo von IPTV von Telekom, Vodafone oder 1&amp;1.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/>
                <a:t>IPTV-Empfang</a:t>
              </a:r>
            </a:p>
            <a:p>
              <a:endParaRPr lang="de-DE" sz="1400" dirty="0"/>
            </a:p>
            <a:p>
              <a:r>
                <a:rPr lang="de-DE" sz="1400" dirty="0"/>
                <a:t>HDTV über IPTV</a:t>
              </a:r>
            </a:p>
            <a:p>
              <a:endParaRPr lang="de-DE" sz="1400" dirty="0"/>
            </a:p>
            <a:p>
              <a:endParaRPr lang="de-DE" sz="1400" dirty="0"/>
            </a:p>
            <a:p>
              <a:endParaRPr lang="de-DE" sz="14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pattFill prst="pct5">
              <a:fgClr>
                <a:schemeClr val="accent2"/>
              </a:fgClr>
              <a:bgClr>
                <a:schemeClr val="bg1"/>
              </a:bgClr>
            </a:patt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3075939"/>
            <a:ext cx="1246018" cy="2881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HDTV-Quote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1375346" y="5505259"/>
            <a:ext cx="1277675" cy="678264"/>
            <a:chOff x="11238747" y="6455534"/>
            <a:chExt cx="1648280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614188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IPTV-HH</a:t>
              </a: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76677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 über IPTV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687585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8FE642-2184-4E5C-8F9E-FAD25194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07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elle 28"/>
          <p:cNvGraphicFramePr>
            <a:graphicFrameLocks noGrp="1"/>
          </p:cNvGraphicFramePr>
          <p:nvPr/>
        </p:nvGraphicFramePr>
        <p:xfrm>
          <a:off x="1111253" y="5764478"/>
          <a:ext cx="10045900" cy="35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9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9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Alle TV-HH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Kabel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Satellit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IPTV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Terrestrik</a:t>
                      </a:r>
                    </a:p>
                  </a:txBody>
                  <a:tcPr marL="0" marR="0" marT="13680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Diagramm 32"/>
          <p:cNvGraphicFramePr/>
          <p:nvPr/>
        </p:nvGraphicFramePr>
        <p:xfrm>
          <a:off x="1011651" y="2276476"/>
          <a:ext cx="11289600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TV-Empfang in HD: Private Programme in HD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Der Empfang der Privaten in HD nimmt bei Kabel-Haushalten sichtbar zu. Bei Sat- und IPTV-Haushalten steigt der Anteil leicht an, während er bei der </a:t>
            </a:r>
            <a:r>
              <a:rPr lang="de-DE" dirty="0" err="1"/>
              <a:t>Terrestrik</a:t>
            </a:r>
            <a:r>
              <a:rPr lang="de-DE" dirty="0"/>
              <a:t> zurückgeht.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103312" y="6588125"/>
            <a:ext cx="10357168" cy="287338"/>
          </a:xfrm>
        </p:spPr>
        <p:txBody>
          <a:bodyPr/>
          <a:lstStyle/>
          <a:p>
            <a:r>
              <a:rPr lang="de-DE" dirty="0"/>
              <a:t>Angaben in Prozent; HDTV-Empfang definiert als: Empfängt HD lt. Angabe des Befragten und HDTV-Gerät oder HD-Receiver / -Festplattenrecorder und TV-Gerät ist HDTV-Gerät; IPTV berücksichtigt hier nur HH mit einem Abo von IPTV von Magenta TV, Vodafone oder 1&amp;1.</a:t>
            </a:r>
            <a:br>
              <a:rPr lang="de-DE" dirty="0"/>
            </a:br>
            <a:r>
              <a:rPr lang="de-DE" dirty="0"/>
              <a:t>Basis: 38,557 / 38,899 / 38,076 / 38,306 / 38,697 / 38,491 / 38,520 Mio. TV-HH (n=7.786); 17,860 / 17,933 / 17,474 / 17,564 / 17,467 / 17,218 / 16,802 Mio. Kabel-HH (n=3.345); 17,779 / 18,079 / 17,687 / 17,502 / 17,409 / 17,256 / 16,983 Mio. SAT-HH (n=3.500); 1,899 / 1,862 / 2,350 / 2,640 / 3,060 / 3,309 / 4,093 Mio. IPTV-HH (n=941); 2,840 / 2,479 / 2,298 / 2,410 Mio. </a:t>
            </a:r>
            <a:r>
              <a:rPr lang="de-DE" dirty="0" err="1"/>
              <a:t>Terrestrik</a:t>
            </a:r>
            <a:r>
              <a:rPr lang="de-DE" dirty="0"/>
              <a:t>-HH (n=535)</a:t>
            </a:r>
          </a:p>
        </p:txBody>
      </p:sp>
      <p:sp>
        <p:nvSpPr>
          <p:cNvPr id="86" name="Rechteck 85"/>
          <p:cNvSpPr/>
          <p:nvPr/>
        </p:nvSpPr>
        <p:spPr bwMode="auto">
          <a:xfrm>
            <a:off x="11373122" y="4778498"/>
            <a:ext cx="1439667" cy="365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Private in HD</a:t>
            </a:r>
          </a:p>
        </p:txBody>
      </p:sp>
      <p:sp>
        <p:nvSpPr>
          <p:cNvPr id="87" name="Rechteck 86"/>
          <p:cNvSpPr/>
          <p:nvPr/>
        </p:nvSpPr>
        <p:spPr bwMode="auto">
          <a:xfrm>
            <a:off x="11373122" y="3410707"/>
            <a:ext cx="1439667" cy="365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Nur die ÖR in HD</a:t>
            </a:r>
          </a:p>
        </p:txBody>
      </p:sp>
      <p:sp>
        <p:nvSpPr>
          <p:cNvPr id="90" name="Rechteck 89"/>
          <p:cNvSpPr/>
          <p:nvPr/>
        </p:nvSpPr>
        <p:spPr bwMode="auto">
          <a:xfrm>
            <a:off x="11373122" y="2466551"/>
            <a:ext cx="1439667" cy="2373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HD GESAMT</a:t>
            </a:r>
          </a:p>
        </p:txBody>
      </p:sp>
      <p:cxnSp>
        <p:nvCxnSpPr>
          <p:cNvPr id="52" name="Gerade Verbindung 79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11053760" y="2587921"/>
            <a:ext cx="252000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11053760" y="3598981"/>
            <a:ext cx="252000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11053760" y="4958862"/>
            <a:ext cx="252000" cy="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A5C919FE-7EEF-4C3D-8C57-6973B7D0728D}"/>
              </a:ext>
            </a:extLst>
          </p:cNvPr>
          <p:cNvGraphicFramePr>
            <a:graphicFrameLocks noGrp="1"/>
          </p:cNvGraphicFramePr>
          <p:nvPr/>
        </p:nvGraphicFramePr>
        <p:xfrm>
          <a:off x="1318657" y="5445517"/>
          <a:ext cx="1749664" cy="288032"/>
        </p:xfrm>
        <a:graphic>
          <a:graphicData uri="http://schemas.openxmlformats.org/drawingml/2006/table">
            <a:tbl>
              <a:tblPr firstRow="1" bandRow="1"/>
              <a:tblGrid>
                <a:gridCol w="249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99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952">
                  <a:extLst>
                    <a:ext uri="{9D8B030D-6E8A-4147-A177-3AD203B41FA5}">
                      <a16:colId xmlns:a16="http://schemas.microsoft.com/office/drawing/2014/main" val="3183799404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kumimoji="0" lang="de-DE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de-DE" sz="105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e-DE" sz="1050" b="0" dirty="0">
                          <a:solidFill>
                            <a:schemeClr val="bg1"/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B31B07-C742-4067-9EDC-AD295D9DA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3223" y="2176071"/>
            <a:ext cx="9068042" cy="324594"/>
          </a:xfrm>
        </p:spPr>
        <p:txBody>
          <a:bodyPr/>
          <a:lstStyle/>
          <a:p>
            <a:pPr marL="817200" lvl="2" indent="-457200">
              <a:buFont typeface="+mj-lt"/>
              <a:buAutoNum type="arabicPeriod"/>
            </a:pPr>
            <a:r>
              <a:rPr lang="de-DE" dirty="0"/>
              <a:t>Methodische Hinweise</a:t>
            </a:r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Verteilung der TV-Übertragungswege</a:t>
            </a:r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TV-Empfang in HD</a:t>
            </a:r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Connected TV – Haushaltsausstattung</a:t>
            </a:r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Fernseh- und Videonutzung</a:t>
            </a:r>
          </a:p>
          <a:p>
            <a:pPr marL="817200" lvl="2" indent="-457200">
              <a:buFont typeface="+mj-lt"/>
              <a:buAutoNum type="arabicPeriod"/>
            </a:pPr>
            <a:r>
              <a:rPr lang="de-DE" dirty="0"/>
              <a:t>Fokus OTT-Nutzung</a:t>
            </a:r>
          </a:p>
          <a:p>
            <a:pPr marL="360000" lvl="2" indent="0">
              <a:buNone/>
            </a:pPr>
            <a:endParaRPr lang="de-DE" dirty="0"/>
          </a:p>
          <a:p>
            <a:pPr marL="360000" lvl="2" indent="0">
              <a:buNone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310437-87D4-43FA-86F7-FDB9AE91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152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78171" y="2110189"/>
            <a:ext cx="759863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14" name="Diagramm 13"/>
          <p:cNvGraphicFramePr/>
          <p:nvPr/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HDTV-Empfang: Private in HD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11538173" y="3654332"/>
            <a:ext cx="1765232" cy="1618493"/>
            <a:chOff x="11231765" y="3837619"/>
            <a:chExt cx="1765232" cy="1618493"/>
          </a:xfrm>
        </p:grpSpPr>
        <p:sp>
          <p:nvSpPr>
            <p:cNvPr id="19" name="Textfeld 18"/>
            <p:cNvSpPr txBox="1"/>
            <p:nvPr/>
          </p:nvSpPr>
          <p:spPr>
            <a:xfrm>
              <a:off x="11329287" y="3837619"/>
              <a:ext cx="1667710" cy="1618493"/>
            </a:xfrm>
            <a:prstGeom prst="rect">
              <a:avLst/>
            </a:prstGeom>
            <a:noFill/>
          </p:spPr>
          <p:txBody>
            <a:bodyPr wrap="square" lIns="108000" tIns="108000" rIns="0" bIns="108000" rtlCol="0" anchor="ctr" anchorCtr="0">
              <a:spAutoFit/>
            </a:bodyPr>
            <a:lstStyle/>
            <a:p>
              <a:endParaRPr lang="de-DE" sz="1300" dirty="0"/>
            </a:p>
            <a:p>
              <a:r>
                <a:rPr lang="de-DE" sz="1300" dirty="0"/>
                <a:t>HDTV-Empfang gesamt</a:t>
              </a:r>
            </a:p>
            <a:p>
              <a:endParaRPr lang="de-DE" sz="1300" dirty="0"/>
            </a:p>
            <a:p>
              <a:r>
                <a:rPr lang="de-DE" sz="1300" dirty="0"/>
                <a:t>Private in HD</a:t>
              </a:r>
            </a:p>
            <a:p>
              <a:endParaRPr lang="de-DE" sz="1300" dirty="0"/>
            </a:p>
            <a:p>
              <a:endParaRPr lang="de-DE" sz="1300" dirty="0"/>
            </a:p>
            <a:p>
              <a:endParaRPr lang="de-DE" sz="1300" dirty="0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11232000" y="4562925"/>
              <a:ext cx="144000" cy="144000"/>
            </a:xfrm>
            <a:prstGeom prst="rect">
              <a:avLst/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 21"/>
            <p:cNvSpPr>
              <a:spLocks noChangeAspect="1"/>
            </p:cNvSpPr>
            <p:nvPr/>
          </p:nvSpPr>
          <p:spPr>
            <a:xfrm>
              <a:off x="11231765" y="4186632"/>
              <a:ext cx="144000" cy="14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1547208" y="3536059"/>
            <a:ext cx="1246018" cy="28814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HDTV-Quote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18471"/>
              </p:ext>
            </p:extLst>
          </p:nvPr>
        </p:nvGraphicFramePr>
        <p:xfrm>
          <a:off x="1247276" y="4848856"/>
          <a:ext cx="1029028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29,834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0,941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1,474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3,678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4,471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2,203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2,967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6,335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1,795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2,364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1,497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12,673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2,834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1,066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0,678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>
                            <a:glow rad="254000">
                              <a:schemeClr val="bg1"/>
                            </a:glow>
                          </a:effectLst>
                          <a:latin typeface="Calibri"/>
                        </a:rPr>
                        <a:t>1,530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1" y="5505259"/>
            <a:ext cx="1726516" cy="678264"/>
            <a:chOff x="11238747" y="6455534"/>
            <a:chExt cx="2227313" cy="874922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701043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HDTV-HH</a:t>
              </a:r>
            </a:p>
          </p:txBody>
        </p:sp>
        <p:sp>
          <p:nvSpPr>
            <p:cNvPr id="41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pattFill prst="pct5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2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7557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HDTV-HH: Private in HD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6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F406BE-B02C-47CE-BA21-4BA7BFBC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20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TV - Haushaltsausstattung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8A70C7-F141-4444-85E0-F0893BFD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447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C3708CC-0F2C-492F-A8E8-9F67428C488E}"/>
              </a:ext>
            </a:extLst>
          </p:cNvPr>
          <p:cNvGrpSpPr/>
          <p:nvPr/>
        </p:nvGrpSpPr>
        <p:grpSpPr>
          <a:xfrm>
            <a:off x="8832683" y="3614596"/>
            <a:ext cx="2982284" cy="2148527"/>
            <a:chOff x="8832683" y="3614596"/>
            <a:chExt cx="2982284" cy="2148527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483B511-676E-416F-BA91-414E8678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35" name="Picture 32" descr="Bild">
              <a:extLst>
                <a:ext uri="{FF2B5EF4-FFF2-40B4-BE49-F238E27FC236}">
                  <a16:creationId xmlns:a16="http://schemas.microsoft.com/office/drawing/2014/main" id="{C4E7016A-6151-4EAC-8A12-E8A1EB2F6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5" name="Diagramm 134"/>
          <p:cNvGraphicFramePr/>
          <p:nvPr/>
        </p:nvGraphicFramePr>
        <p:xfrm>
          <a:off x="1042625" y="2373491"/>
          <a:ext cx="7421437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TV – Ausstattung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Ausstattung mit Smart TVs steigt weiter an und liegt nun bei 60%. Das entspricht etwa 23,2 Millionen Haushalten in Deutschland.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graphicFrame>
        <p:nvGraphicFramePr>
          <p:cNvPr id="125" name="Tabelle 124"/>
          <p:cNvGraphicFramePr>
            <a:graphicFrameLocks noGrp="1"/>
          </p:cNvGraphicFramePr>
          <p:nvPr/>
        </p:nvGraphicFramePr>
        <p:xfrm>
          <a:off x="1165648" y="5823215"/>
          <a:ext cx="7298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628443730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" name="Gerader Verbinder 3"/>
          <p:cNvCxnSpPr>
            <a:cxnSpLocks/>
          </p:cNvCxnSpPr>
          <p:nvPr/>
        </p:nvCxnSpPr>
        <p:spPr>
          <a:xfrm>
            <a:off x="5736943" y="3763779"/>
            <a:ext cx="0" cy="23113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 / * Ab 2018: Geänderte Fragestellung: Handelt es sich bei Ihrem Fernsehgerät / Ihren Fernsehgeräten um ein Smart TV-Gerät, also ein internetfähiges TV-Gerät? (Alte Frage vor 2018: Haben Sie die Möglichkeit, Videoinhalte aus dem Internet direkt auf dem Fernseher anzusehen, z.B. mit einem Smart TV, also einem internetfähigen Fernsehgerät?)</a:t>
            </a:r>
            <a:br>
              <a:rPr lang="de-DE" dirty="0"/>
            </a:br>
            <a:r>
              <a:rPr lang="de-DE" dirty="0"/>
              <a:t>Basis: 38,157 / 38,557 / 38,899 / 38,076 / 38,306 / 38,697 / 38,491 / 38,520 Mio. TV-Haushalte in Deutschland (n=7.786)</a:t>
            </a:r>
          </a:p>
        </p:txBody>
      </p:sp>
      <p:sp>
        <p:nvSpPr>
          <p:cNvPr id="3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cxnSp>
        <p:nvCxnSpPr>
          <p:cNvPr id="124" name="Gerade Verbindung 123"/>
          <p:cNvCxnSpPr/>
          <p:nvPr/>
        </p:nvCxnSpPr>
        <p:spPr>
          <a:xfrm flipV="1">
            <a:off x="1095151" y="5752213"/>
            <a:ext cx="11088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5CDFB3FE-995A-4002-B22C-BD10F1D35D9B}"/>
              </a:ext>
            </a:extLst>
          </p:cNvPr>
          <p:cNvSpPr txBox="1"/>
          <p:nvPr/>
        </p:nvSpPr>
        <p:spPr>
          <a:xfrm>
            <a:off x="5574471" y="5981532"/>
            <a:ext cx="333527" cy="495108"/>
          </a:xfrm>
          <a:prstGeom prst="rect">
            <a:avLst/>
          </a:prstGeom>
          <a:noFill/>
        </p:spPr>
        <p:txBody>
          <a:bodyPr wrap="none" lIns="108000" tIns="108000" rIns="108000" bIns="108000" rtlCol="0" anchor="ctr" anchorCtr="0">
            <a:spAutoFit/>
          </a:bodyPr>
          <a:lstStyle/>
          <a:p>
            <a:pPr algn="ctr"/>
            <a:r>
              <a:rPr lang="de-DE" sz="1800" dirty="0"/>
              <a:t>*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F3C0920D-5FFE-4897-B977-D77F5A25C26A}"/>
              </a:ext>
            </a:extLst>
          </p:cNvPr>
          <p:cNvSpPr/>
          <p:nvPr/>
        </p:nvSpPr>
        <p:spPr>
          <a:xfrm>
            <a:off x="8710171" y="4545172"/>
            <a:ext cx="259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23,232</a:t>
            </a:r>
            <a:r>
              <a:rPr lang="de-DE" sz="4400" b="1" spc="-300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11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Mio.</a:t>
            </a:r>
            <a:endParaRPr lang="de-DE" sz="1100" b="1" dirty="0">
              <a:solidFill>
                <a:schemeClr val="accent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7ECE45E-F18A-4F28-9469-E825A861DA3A}"/>
              </a:ext>
            </a:extLst>
          </p:cNvPr>
          <p:cNvSpPr/>
          <p:nvPr/>
        </p:nvSpPr>
        <p:spPr>
          <a:xfrm>
            <a:off x="8832683" y="3857519"/>
            <a:ext cx="2901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HAUSHALTE MIT </a:t>
            </a:r>
          </a:p>
          <a:p>
            <a:pPr algn="ctr"/>
            <a:r>
              <a:rPr lang="de-DE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SMART TV</a:t>
            </a:r>
            <a:endParaRPr lang="de-DE" sz="16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2A92587-A528-48E0-B915-5F7486D1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316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9BA86DE-5B3B-4EF8-A9E9-CB5FFDA0D04B}"/>
              </a:ext>
            </a:extLst>
          </p:cNvPr>
          <p:cNvCxnSpPr>
            <a:cxnSpLocks/>
          </p:cNvCxnSpPr>
          <p:nvPr/>
        </p:nvCxnSpPr>
        <p:spPr>
          <a:xfrm>
            <a:off x="5736943" y="3763779"/>
            <a:ext cx="0" cy="23113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123"/>
          <p:cNvCxnSpPr/>
          <p:nvPr/>
        </p:nvCxnSpPr>
        <p:spPr>
          <a:xfrm flipV="1">
            <a:off x="1095151" y="5752213"/>
            <a:ext cx="1112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5" name="Diagramm 134"/>
          <p:cNvGraphicFramePr/>
          <p:nvPr/>
        </p:nvGraphicFramePr>
        <p:xfrm>
          <a:off x="1077765" y="2373491"/>
          <a:ext cx="10225138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480000F7-28AB-4130-8239-84F1549E2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7240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4EA543E7-836C-424E-9BCE-16ACA46A6F47}"/>
              </a:ext>
            </a:extLst>
          </p:cNvPr>
          <p:cNvGrpSpPr/>
          <p:nvPr/>
        </p:nvGrpSpPr>
        <p:grpSpPr>
          <a:xfrm>
            <a:off x="8832683" y="3614596"/>
            <a:ext cx="2982284" cy="2148527"/>
            <a:chOff x="8832683" y="3614596"/>
            <a:chExt cx="2982284" cy="2148527"/>
          </a:xfrm>
        </p:grpSpPr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DE565552-DAE1-46F5-8FA6-57223228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40" name="Picture 32" descr="Bild">
              <a:extLst>
                <a:ext uri="{FF2B5EF4-FFF2-40B4-BE49-F238E27FC236}">
                  <a16:creationId xmlns:a16="http://schemas.microsoft.com/office/drawing/2014/main" id="{9E19DB96-4386-4959-B606-9CF821D61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TV – Anschlussquote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In rund 45% der deutschen TV-Haushalte ist mindestens ein Smart TV connected. Mittlerweile sind somit knapp drei Viertel der Smart TVs mit dem Internet verbunden.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 / * Ab 2018: Geänderte Fragestellung: Handelt es sich bei Ihrem Fernsehgerät / Ihren Fernsehgeräten um ein Smart TV-Gerät, also ein internetfähiges TV-Gerät? (Alte Frage vor 2018: Haben Sie die Möglichkeit, Videoinhalte aus dem Internet direkt auf dem Fernseher anzusehen, z.B. mit einem Smart TV, also einem internetfähigen Fernsehgerät?)</a:t>
            </a:r>
            <a:br>
              <a:rPr lang="de-DE" dirty="0"/>
            </a:br>
            <a:r>
              <a:rPr lang="de-DE" dirty="0"/>
              <a:t>Basis: 38,157 / 38,557 / 38,899 / 38,076 / 38,306 / 38,697 / 38,491 / 38,520 Mio. TV-Haushalte in Deutschland (n=7.786)</a:t>
            </a:r>
          </a:p>
        </p:txBody>
      </p:sp>
      <p:graphicFrame>
        <p:nvGraphicFramePr>
          <p:cNvPr id="10" name="Diagramm 9"/>
          <p:cNvGraphicFramePr>
            <a:graphicFrameLocks noChangeAspect="1"/>
          </p:cNvGraphicFramePr>
          <p:nvPr/>
        </p:nvGraphicFramePr>
        <p:xfrm>
          <a:off x="1461491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Diagramm 40"/>
          <p:cNvGraphicFramePr>
            <a:graphicFrameLocks noChangeAspect="1"/>
          </p:cNvGraphicFramePr>
          <p:nvPr/>
        </p:nvGraphicFramePr>
        <p:xfrm>
          <a:off x="2382312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Diagramm 42"/>
          <p:cNvGraphicFramePr>
            <a:graphicFrameLocks noChangeAspect="1"/>
          </p:cNvGraphicFramePr>
          <p:nvPr/>
        </p:nvGraphicFramePr>
        <p:xfrm>
          <a:off x="3303133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5" name="Diagramm 44"/>
          <p:cNvGraphicFramePr>
            <a:graphicFrameLocks noChangeAspect="1"/>
          </p:cNvGraphicFramePr>
          <p:nvPr/>
        </p:nvGraphicFramePr>
        <p:xfrm>
          <a:off x="4223954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Diagramm 46"/>
          <p:cNvGraphicFramePr>
            <a:graphicFrameLocks noChangeAspect="1"/>
          </p:cNvGraphicFramePr>
          <p:nvPr/>
        </p:nvGraphicFramePr>
        <p:xfrm>
          <a:off x="5144775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51" name="Diagramm 50"/>
          <p:cNvGraphicFramePr>
            <a:graphicFrameLocks noChangeAspect="1"/>
          </p:cNvGraphicFramePr>
          <p:nvPr/>
        </p:nvGraphicFramePr>
        <p:xfrm>
          <a:off x="6065596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9" name="Diagramm 38"/>
          <p:cNvGraphicFramePr>
            <a:graphicFrameLocks noChangeAspect="1"/>
          </p:cNvGraphicFramePr>
          <p:nvPr/>
        </p:nvGraphicFramePr>
        <p:xfrm>
          <a:off x="6986417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07A2EA69-AB65-4067-90EF-D12FFF11FB53}"/>
              </a:ext>
            </a:extLst>
          </p:cNvPr>
          <p:cNvGraphicFramePr>
            <a:graphicFrameLocks noGrp="1"/>
          </p:cNvGraphicFramePr>
          <p:nvPr/>
        </p:nvGraphicFramePr>
        <p:xfrm>
          <a:off x="1165648" y="5823215"/>
          <a:ext cx="7298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628443730"/>
                    </a:ext>
                  </a:extLst>
                </a:gridCol>
                <a:gridCol w="9123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6A97D030-2557-4A6B-84C2-64911F63ECB0}"/>
              </a:ext>
            </a:extLst>
          </p:cNvPr>
          <p:cNvSpPr txBox="1"/>
          <p:nvPr/>
        </p:nvSpPr>
        <p:spPr>
          <a:xfrm>
            <a:off x="5574471" y="5981532"/>
            <a:ext cx="333527" cy="495108"/>
          </a:xfrm>
          <a:prstGeom prst="rect">
            <a:avLst/>
          </a:prstGeom>
          <a:noFill/>
        </p:spPr>
        <p:txBody>
          <a:bodyPr wrap="none" lIns="108000" tIns="108000" rIns="108000" bIns="108000" rtlCol="0" anchor="ctr" anchorCtr="0">
            <a:spAutoFit/>
          </a:bodyPr>
          <a:lstStyle/>
          <a:p>
            <a:pPr algn="ctr"/>
            <a:r>
              <a:rPr lang="de-DE" sz="1800" dirty="0"/>
              <a:t>*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CFDF300-A625-4B28-8BF5-5DD5F271F5E4}"/>
              </a:ext>
            </a:extLst>
          </p:cNvPr>
          <p:cNvGrpSpPr/>
          <p:nvPr/>
        </p:nvGrpSpPr>
        <p:grpSpPr>
          <a:xfrm>
            <a:off x="8998481" y="4583124"/>
            <a:ext cx="1445769" cy="433553"/>
            <a:chOff x="8998481" y="4583124"/>
            <a:chExt cx="1445769" cy="433553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DE15372-F258-47A0-8005-4B82129480D6}"/>
                </a:ext>
              </a:extLst>
            </p:cNvPr>
            <p:cNvSpPr txBox="1"/>
            <p:nvPr/>
          </p:nvSpPr>
          <p:spPr>
            <a:xfrm>
              <a:off x="9022545" y="4583124"/>
              <a:ext cx="1421705" cy="433553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r>
                <a:rPr lang="de-DE" sz="1400" dirty="0"/>
                <a:t>Anschlussquote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7802250-0447-45F2-B06C-CE3DEE8C639E}"/>
                </a:ext>
              </a:extLst>
            </p:cNvPr>
            <p:cNvSpPr/>
            <p:nvPr/>
          </p:nvSpPr>
          <p:spPr>
            <a:xfrm>
              <a:off x="8998481" y="4763900"/>
              <a:ext cx="72000" cy="72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039E3A9-1C76-4355-9D29-E5114BD7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7092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033DD85-A456-424F-8EDF-5C6ECBF40188}"/>
              </a:ext>
            </a:extLst>
          </p:cNvPr>
          <p:cNvGrpSpPr/>
          <p:nvPr/>
        </p:nvGrpSpPr>
        <p:grpSpPr>
          <a:xfrm>
            <a:off x="8832683" y="3614596"/>
            <a:ext cx="2982284" cy="2148527"/>
            <a:chOff x="8832683" y="3614596"/>
            <a:chExt cx="2982284" cy="2148527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01AAB10B-C5A3-42CB-B56C-D17B0A343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38" name="Picture 32" descr="Bild">
              <a:extLst>
                <a:ext uri="{FF2B5EF4-FFF2-40B4-BE49-F238E27FC236}">
                  <a16:creationId xmlns:a16="http://schemas.microsoft.com/office/drawing/2014/main" id="{0FDF68C1-3857-4683-A0CA-6C693E2E0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35" name="Diagramm 134"/>
          <p:cNvGraphicFramePr/>
          <p:nvPr/>
        </p:nvGraphicFramePr>
        <p:xfrm>
          <a:off x="1077765" y="2373491"/>
          <a:ext cx="10225138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4" name="Gerade Verbindung 123"/>
          <p:cNvCxnSpPr/>
          <p:nvPr/>
        </p:nvCxnSpPr>
        <p:spPr>
          <a:xfrm flipV="1">
            <a:off x="1095151" y="5752213"/>
            <a:ext cx="1112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TV – Anschlussquote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Bremen 2018 - 2020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 </a:t>
            </a:r>
            <a:br>
              <a:rPr lang="de-DE" dirty="0"/>
            </a:br>
            <a:r>
              <a:rPr lang="de-DE" dirty="0"/>
              <a:t>Basis:  0,347 / 0,342 / 0,338 Mio. TV-Haushalte in Bremen  (n=539)</a:t>
            </a:r>
          </a:p>
        </p:txBody>
      </p:sp>
      <p:sp>
        <p:nvSpPr>
          <p:cNvPr id="4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51" name="Diagramm 50"/>
          <p:cNvGraphicFramePr>
            <a:graphicFrameLocks noChangeAspect="1"/>
          </p:cNvGraphicFramePr>
          <p:nvPr/>
        </p:nvGraphicFramePr>
        <p:xfrm>
          <a:off x="2414977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Diagramm 38"/>
          <p:cNvGraphicFramePr>
            <a:graphicFrameLocks noChangeAspect="1"/>
          </p:cNvGraphicFramePr>
          <p:nvPr/>
        </p:nvGraphicFramePr>
        <p:xfrm>
          <a:off x="4884378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480000F7-28AB-4130-8239-84F1549E2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4294" y="5148783"/>
          <a:ext cx="1718958" cy="127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Tabelle 36">
            <a:extLst>
              <a:ext uri="{FF2B5EF4-FFF2-40B4-BE49-F238E27FC236}">
                <a16:creationId xmlns:a16="http://schemas.microsoft.com/office/drawing/2014/main" id="{07A2EA69-AB65-4067-90EF-D12FFF11FB53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5823215"/>
          <a:ext cx="72853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4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8448">
                  <a:extLst>
                    <a:ext uri="{9D8B030D-6E8A-4147-A177-3AD203B41FA5}">
                      <a16:colId xmlns:a16="http://schemas.microsoft.com/office/drawing/2014/main" val="2628443730"/>
                    </a:ext>
                  </a:extLst>
                </a:gridCol>
                <a:gridCol w="24284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02C6BCB-4AA8-48D5-A0F2-C25C478992F9}"/>
              </a:ext>
            </a:extLst>
          </p:cNvPr>
          <p:cNvGrpSpPr/>
          <p:nvPr/>
        </p:nvGrpSpPr>
        <p:grpSpPr>
          <a:xfrm>
            <a:off x="9046609" y="4607188"/>
            <a:ext cx="1445769" cy="433553"/>
            <a:chOff x="8998481" y="4583124"/>
            <a:chExt cx="1445769" cy="433553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24788E60-4826-4F52-9800-9B845D84B7F6}"/>
                </a:ext>
              </a:extLst>
            </p:cNvPr>
            <p:cNvSpPr txBox="1"/>
            <p:nvPr/>
          </p:nvSpPr>
          <p:spPr>
            <a:xfrm>
              <a:off x="9022545" y="4583124"/>
              <a:ext cx="1421705" cy="433553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r>
                <a:rPr lang="de-DE" sz="1400" dirty="0"/>
                <a:t>Anschlussquote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E45E4A9F-A726-4F02-9822-3F8EC648B941}"/>
                </a:ext>
              </a:extLst>
            </p:cNvPr>
            <p:cNvSpPr/>
            <p:nvPr/>
          </p:nvSpPr>
          <p:spPr>
            <a:xfrm>
              <a:off x="8998481" y="4763900"/>
              <a:ext cx="72000" cy="720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CDE7D3A-3D30-4585-BCD6-88AE79B4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82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1262339" y="2110189"/>
            <a:ext cx="767462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3" name="Diagramm 42"/>
          <p:cNvGraphicFramePr/>
          <p:nvPr/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 TV – Ausstattung und Anschlussquote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sp>
        <p:nvSpPr>
          <p:cNvPr id="28" name="Freeform 49"/>
          <p:cNvSpPr>
            <a:spLocks noChangeAspect="1" noEditPoints="1"/>
          </p:cNvSpPr>
          <p:nvPr/>
        </p:nvSpPr>
        <p:spPr bwMode="auto">
          <a:xfrm>
            <a:off x="11858196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31" name="Textfeld 30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/>
                <a:t>Smart TV im HH</a:t>
              </a:r>
            </a:p>
            <a:p>
              <a:endParaRPr lang="de-DE" sz="1400" dirty="0"/>
            </a:p>
            <a:p>
              <a:r>
                <a:rPr lang="de-DE" sz="1400" dirty="0"/>
                <a:t>Angeschlossen</a:t>
              </a:r>
            </a:p>
            <a:p>
              <a:endParaRPr lang="de-DE" sz="1400" dirty="0"/>
            </a:p>
            <a:p>
              <a:endParaRPr lang="de-DE" sz="1400" dirty="0"/>
            </a:p>
            <a:p>
              <a:endParaRPr lang="de-DE" sz="1400" dirty="0"/>
            </a:p>
          </p:txBody>
        </p:sp>
        <p:sp>
          <p:nvSpPr>
            <p:cNvPr id="32" name="Rechteck 31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1597967" y="2700726"/>
            <a:ext cx="1342009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Anschlussquote</a:t>
            </a:r>
          </a:p>
        </p:txBody>
      </p:sp>
      <p:graphicFrame>
        <p:nvGraphicFramePr>
          <p:cNvPr id="35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84098"/>
              </p:ext>
            </p:extLst>
          </p:nvPr>
        </p:nvGraphicFramePr>
        <p:xfrm>
          <a:off x="1247276" y="4848856"/>
          <a:ext cx="10290280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23,232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0,747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1,168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2,930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3,467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0,203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1,560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2,182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5,092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1,363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2,066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1,075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17,237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0,510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0,911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2,269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2,677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0,151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1,162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1,714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3,879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1,017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1,362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0,704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1,586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6" name="Gruppieren 35"/>
          <p:cNvGrpSpPr/>
          <p:nvPr/>
        </p:nvGrpSpPr>
        <p:grpSpPr>
          <a:xfrm>
            <a:off x="11375353" y="5505259"/>
            <a:ext cx="1271264" cy="678264"/>
            <a:chOff x="11238747" y="6455534"/>
            <a:chExt cx="1640008" cy="874922"/>
          </a:xfrm>
        </p:grpSpPr>
        <p:sp>
          <p:nvSpPr>
            <p:cNvPr id="37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38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168405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Smart TV im HH</a:t>
              </a:r>
            </a:p>
          </p:txBody>
        </p:sp>
        <p:sp>
          <p:nvSpPr>
            <p:cNvPr id="39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 dirty="0">
                <a:cs typeface="Calibri" pitchFamily="34" charset="0"/>
              </a:endParaRPr>
            </a:p>
          </p:txBody>
        </p:sp>
        <p:sp>
          <p:nvSpPr>
            <p:cNvPr id="40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229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Angeschlossen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62F57CA-738C-4DC1-9A57-3DE311EF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45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25403"/>
              </p:ext>
            </p:extLst>
          </p:nvPr>
        </p:nvGraphicFramePr>
        <p:xfrm>
          <a:off x="3585329" y="2244290"/>
          <a:ext cx="765265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1442801508"/>
              </p:ext>
            </p:extLst>
          </p:nvPr>
        </p:nvGraphicFramePr>
        <p:xfrm>
          <a:off x="3673822" y="2516392"/>
          <a:ext cx="7366545" cy="35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 Box 13"/>
          <p:cNvSpPr txBox="1">
            <a:spLocks noChangeArrowheads="1"/>
          </p:cNvSpPr>
          <p:nvPr/>
        </p:nvSpPr>
        <p:spPr bwMode="gray">
          <a:xfrm>
            <a:off x="7769816" y="3280657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</a:rPr>
              <a:t>1 Smart TV angeschlossen</a:t>
            </a:r>
            <a:endParaRPr lang="de-DE" sz="1400" dirty="0">
              <a:solidFill>
                <a:srgbClr val="7F7F7F"/>
              </a:solidFill>
            </a:endParaRPr>
          </a:p>
        </p:txBody>
      </p:sp>
      <p:sp>
        <p:nvSpPr>
          <p:cNvPr id="59" name="Rechteck 58"/>
          <p:cNvSpPr/>
          <p:nvPr/>
        </p:nvSpPr>
        <p:spPr bwMode="ltGray">
          <a:xfrm>
            <a:off x="7301736" y="3509274"/>
            <a:ext cx="2844000" cy="28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400" b="0" dirty="0" err="1"/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gray">
          <a:xfrm>
            <a:off x="2002787" y="4050363"/>
            <a:ext cx="2915705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Kein Smart TV im HH</a:t>
            </a:r>
            <a:endParaRPr lang="de-DE" sz="1400" dirty="0">
              <a:solidFill>
                <a:srgbClr val="7F7F7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angeschlossener Smart TVs </a:t>
            </a:r>
          </a:p>
        </p:txBody>
      </p:sp>
      <p:sp>
        <p:nvSpPr>
          <p:cNvPr id="19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In zwei Drittel der TV-Haushalte ist ein Smart-TV mit dem Internet verbunden. Immerhin ein Zehntel hat bereits zwei oder mehr </a:t>
            </a:r>
            <a:r>
              <a:rPr lang="de-DE" dirty="0" err="1"/>
              <a:t>connected</a:t>
            </a:r>
            <a:r>
              <a:rPr lang="de-DE" dirty="0"/>
              <a:t> Smart TVs.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7570832" y="5214181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</a:rPr>
              <a:t>2+ Smart TVs angeschlossen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7061864" y="5418311"/>
            <a:ext cx="2884888" cy="108285"/>
            <a:chOff x="2636052" y="2516930"/>
            <a:chExt cx="2884888" cy="108285"/>
          </a:xfrm>
          <a:solidFill>
            <a:schemeClr val="accent1"/>
          </a:solidFill>
        </p:grpSpPr>
        <p:sp>
          <p:nvSpPr>
            <p:cNvPr id="45" name="Rechteck 44"/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6" name="Ellipse 45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970580" y="4262619"/>
            <a:ext cx="2769957" cy="108285"/>
            <a:chOff x="1929561" y="3952315"/>
            <a:chExt cx="2769957" cy="108285"/>
          </a:xfrm>
        </p:grpSpPr>
        <p:sp>
          <p:nvSpPr>
            <p:cNvPr id="40" name="Rechteck 39"/>
            <p:cNvSpPr/>
            <p:nvPr/>
          </p:nvSpPr>
          <p:spPr bwMode="ltGray">
            <a:xfrm>
              <a:off x="1929561" y="3976802"/>
              <a:ext cx="2700000" cy="28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1" name="Ellipse 40"/>
            <p:cNvSpPr/>
            <p:nvPr/>
          </p:nvSpPr>
          <p:spPr bwMode="ltGray">
            <a:xfrm>
              <a:off x="4591233" y="3952315"/>
              <a:ext cx="108285" cy="10828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Gerader Verbinder 2"/>
          <p:cNvCxnSpPr/>
          <p:nvPr/>
        </p:nvCxnSpPr>
        <p:spPr>
          <a:xfrm>
            <a:off x="6280174" y="2744066"/>
            <a:ext cx="4500000" cy="0"/>
          </a:xfrm>
          <a:prstGeom prst="line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3"/>
          <p:cNvSpPr txBox="1">
            <a:spLocks noChangeArrowheads="1"/>
          </p:cNvSpPr>
          <p:nvPr/>
        </p:nvSpPr>
        <p:spPr bwMode="gray">
          <a:xfrm>
            <a:off x="7366771" y="2495677"/>
            <a:ext cx="3384000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Mindestens 1 Smart TV angeschlossen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6330338" y="2391419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ctr" defTabSz="801688">
              <a:lnSpc>
                <a:spcPct val="90000"/>
              </a:lnSpc>
              <a:spcAft>
                <a:spcPts val="600"/>
              </a:spcAft>
            </a:pPr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44,7%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gray">
          <a:xfrm>
            <a:off x="2014724" y="5570667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</a:rPr>
              <a:t>Smart TV nicht angeschlossen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47" name="Gruppieren 46"/>
          <p:cNvGrpSpPr/>
          <p:nvPr/>
        </p:nvGrpSpPr>
        <p:grpSpPr>
          <a:xfrm rot="10800000">
            <a:off x="2236595" y="5719379"/>
            <a:ext cx="3280888" cy="108285"/>
            <a:chOff x="2636052" y="2516930"/>
            <a:chExt cx="3280888" cy="108285"/>
          </a:xfrm>
          <a:solidFill>
            <a:schemeClr val="accent1"/>
          </a:solidFill>
        </p:grpSpPr>
        <p:sp>
          <p:nvSpPr>
            <p:cNvPr id="49" name="Rechteck 48"/>
            <p:cNvSpPr/>
            <p:nvPr/>
          </p:nvSpPr>
          <p:spPr bwMode="ltGray">
            <a:xfrm>
              <a:off x="2676940" y="2541417"/>
              <a:ext cx="3240000" cy="288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53" name="Ellipse 52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60" name="Ellipse 59"/>
          <p:cNvSpPr/>
          <p:nvPr/>
        </p:nvSpPr>
        <p:spPr bwMode="ltGray">
          <a:xfrm>
            <a:off x="7186958" y="3484787"/>
            <a:ext cx="108285" cy="1082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400" b="0" dirty="0" err="1">
              <a:solidFill>
                <a:srgbClr val="FFFFFF"/>
              </a:solidFill>
            </a:endParaRPr>
          </a:p>
        </p:txBody>
      </p:sp>
      <p:sp>
        <p:nvSpPr>
          <p:cNvPr id="61" name="Freeform 49"/>
          <p:cNvSpPr>
            <a:spLocks noChangeAspect="1" noEditPoints="1"/>
          </p:cNvSpPr>
          <p:nvPr/>
        </p:nvSpPr>
        <p:spPr bwMode="auto">
          <a:xfrm>
            <a:off x="11858196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8FCBCA-FD86-4E7C-AA6A-3C5F24A1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522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1273625" y="2110189"/>
            <a:ext cx="744891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7" name="Diagramm 36"/>
          <p:cNvGraphicFramePr/>
          <p:nvPr>
            <p:extLst>
              <p:ext uri="{D42A27DB-BD31-4B8C-83A1-F6EECF244321}">
                <p14:modId xmlns:p14="http://schemas.microsoft.com/office/powerpoint/2010/main" val="4004902658"/>
              </p:ext>
            </p:extLst>
          </p:nvPr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angeschlossener Smart TVs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Prozent; Summe der Einzelwerte kann aufgrund von Rundungen von der Summe gesamt abweichen.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11538173" y="3645441"/>
            <a:ext cx="1677168" cy="1726215"/>
            <a:chOff x="11231765" y="3783758"/>
            <a:chExt cx="1677168" cy="1726215"/>
          </a:xfrm>
        </p:grpSpPr>
        <p:sp>
          <p:nvSpPr>
            <p:cNvPr id="24" name="Textfeld 23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/>
                <a:t>2+ Smart TVs</a:t>
              </a:r>
            </a:p>
            <a:p>
              <a:endParaRPr lang="de-DE" sz="1400" dirty="0"/>
            </a:p>
            <a:p>
              <a:r>
                <a:rPr lang="de-DE" sz="1400" dirty="0"/>
                <a:t>1 Smart TV</a:t>
              </a:r>
            </a:p>
            <a:p>
              <a:endParaRPr lang="de-DE" sz="1400" dirty="0"/>
            </a:p>
            <a:p>
              <a:endParaRPr lang="de-DE" sz="1400" dirty="0"/>
            </a:p>
            <a:p>
              <a:endParaRPr lang="de-DE" sz="1400" dirty="0"/>
            </a:p>
          </p:txBody>
        </p:sp>
        <p:sp>
          <p:nvSpPr>
            <p:cNvPr id="25" name="Rechteck 24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6" name="Rechteck 25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52189"/>
              </p:ext>
            </p:extLst>
          </p:nvPr>
        </p:nvGraphicFramePr>
        <p:xfrm>
          <a:off x="1247277" y="4848856"/>
          <a:ext cx="10242882" cy="138350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8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3,897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0,141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0,205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0,436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0,622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0,037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0,286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0,397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0,882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0,211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0,346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0,156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05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13,341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0,369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0,706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1,834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2,055</a:t>
                      </a:r>
                      <a:endParaRPr lang="de-DE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9" name="Gruppieren 28"/>
          <p:cNvGrpSpPr/>
          <p:nvPr/>
        </p:nvGrpSpPr>
        <p:grpSpPr>
          <a:xfrm>
            <a:off x="11375348" y="5505259"/>
            <a:ext cx="1115770" cy="678264"/>
            <a:chOff x="11238747" y="6455534"/>
            <a:chExt cx="1439412" cy="874922"/>
          </a:xfrm>
        </p:grpSpPr>
        <p:sp>
          <p:nvSpPr>
            <p:cNvPr id="30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1" name="Rectangle 155"/>
            <p:cNvSpPr>
              <a:spLocks noChangeArrowheads="1"/>
            </p:cNvSpPr>
            <p:nvPr/>
          </p:nvSpPr>
          <p:spPr bwMode="auto">
            <a:xfrm>
              <a:off x="11710349" y="6817651"/>
              <a:ext cx="96781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2+ Smart TVs</a:t>
              </a:r>
            </a:p>
          </p:txBody>
        </p:sp>
        <p:sp>
          <p:nvSpPr>
            <p:cNvPr id="32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3" name="Rectangle 157"/>
            <p:cNvSpPr>
              <a:spLocks noChangeArrowheads="1"/>
            </p:cNvSpPr>
            <p:nvPr/>
          </p:nvSpPr>
          <p:spPr bwMode="auto">
            <a:xfrm>
              <a:off x="11710348" y="7112098"/>
              <a:ext cx="80650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1 Smart TV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1547207" y="3485736"/>
            <a:ext cx="1668134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Mind. 1 Smart TV</a:t>
            </a:r>
          </a:p>
        </p:txBody>
      </p:sp>
      <p:sp>
        <p:nvSpPr>
          <p:cNvPr id="27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926E2D-2204-4405-96E7-C9981843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75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Diagramm 45"/>
          <p:cNvGraphicFramePr/>
          <p:nvPr/>
        </p:nvGraphicFramePr>
        <p:xfrm>
          <a:off x="1095151" y="2373491"/>
          <a:ext cx="10061999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92F7EB3-2A5A-4CB7-930E-ED624C511D1F}"/>
              </a:ext>
            </a:extLst>
          </p:cNvPr>
          <p:cNvGrpSpPr/>
          <p:nvPr/>
        </p:nvGrpSpPr>
        <p:grpSpPr>
          <a:xfrm>
            <a:off x="1275584" y="3615571"/>
            <a:ext cx="2982284" cy="2148527"/>
            <a:chOff x="8832683" y="3614596"/>
            <a:chExt cx="2982284" cy="2148527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C7FBB20D-F624-4B6A-BE08-DFD30ED77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47" name="Picture 32" descr="Bild">
              <a:extLst>
                <a:ext uri="{FF2B5EF4-FFF2-40B4-BE49-F238E27FC236}">
                  <a16:creationId xmlns:a16="http://schemas.microsoft.com/office/drawing/2014/main" id="{4900CB7E-D9EC-4E18-8793-0FEFBD457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TV – inkl. über PC, Laptop, Tablet, Smartphone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Berücksichtigt man den „Workaround“ über PC, Laptop, Tablet und Smartphone zusätzlich, summiert sich </a:t>
            </a:r>
            <a:r>
              <a:rPr lang="de-DE" dirty="0" err="1"/>
              <a:t>Connected</a:t>
            </a:r>
            <a:r>
              <a:rPr lang="de-DE" dirty="0"/>
              <a:t> TV 2020 insgesamt auf 62%.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Angaben in Prozent; Peripheriegeräte: Internetfäh. Set-Top-Box, Streaming-Box, Streaming-Stick, internetfähige Spielekonsole, Blu-ray-Player; falls nicht Smart TV</a:t>
            </a:r>
            <a:br>
              <a:rPr lang="de-DE" dirty="0"/>
            </a:br>
            <a:r>
              <a:rPr lang="de-DE" dirty="0"/>
              <a:t>TV-Gerät über PC, Laptop, Tablet, Smartphone (neu seit 2016) an das Internet angeschlossen; falls nicht Smart TV- oder Peripheriegerät</a:t>
            </a:r>
            <a:br>
              <a:rPr lang="de-DE" dirty="0"/>
            </a:br>
            <a:r>
              <a:rPr lang="de-DE" dirty="0"/>
              <a:t>Basis: 38,157 / 38,557 / 38,899 / 38,076 / 38,306 / 38,697 / 38,491 / 38,520 Mio. TV-Haushalte in Deutschland (n=7.786)</a:t>
            </a:r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le 29"/>
          <p:cNvGraphicFramePr>
            <a:graphicFrameLocks noGrp="1"/>
          </p:cNvGraphicFramePr>
          <p:nvPr/>
        </p:nvGraphicFramePr>
        <p:xfrm>
          <a:off x="1103314" y="5823215"/>
          <a:ext cx="100538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2343">
                  <a:extLst>
                    <a:ext uri="{9D8B030D-6E8A-4147-A177-3AD203B41FA5}">
                      <a16:colId xmlns:a16="http://schemas.microsoft.com/office/drawing/2014/main" val="5485250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8" name="Picture 32" descr="Bild">
            <a:extLst>
              <a:ext uri="{FF2B5EF4-FFF2-40B4-BE49-F238E27FC236}">
                <a16:creationId xmlns:a16="http://schemas.microsoft.com/office/drawing/2014/main" id="{AE4F92D3-831A-45C6-B0FC-3845085F9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983" y="2254633"/>
            <a:ext cx="436824" cy="4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482FEB7-4341-41B6-BFA6-D6272089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631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A8A89937-252C-45CD-A489-53B7FBEDFF68}"/>
              </a:ext>
            </a:extLst>
          </p:cNvPr>
          <p:cNvGrpSpPr/>
          <p:nvPr/>
        </p:nvGrpSpPr>
        <p:grpSpPr>
          <a:xfrm>
            <a:off x="1275584" y="3615571"/>
            <a:ext cx="2982284" cy="2148527"/>
            <a:chOff x="8832683" y="3614596"/>
            <a:chExt cx="2982284" cy="2148527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B7AB08B-BE32-423F-9C77-6109884B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32683" y="3614596"/>
              <a:ext cx="2982284" cy="2148527"/>
            </a:xfrm>
            <a:prstGeom prst="rect">
              <a:avLst/>
            </a:prstGeom>
          </p:spPr>
        </p:pic>
        <p:pic>
          <p:nvPicPr>
            <p:cNvPr id="45" name="Picture 32" descr="Bild">
              <a:extLst>
                <a:ext uri="{FF2B5EF4-FFF2-40B4-BE49-F238E27FC236}">
                  <a16:creationId xmlns:a16="http://schemas.microsoft.com/office/drawing/2014/main" id="{9DF7A91F-82AF-47BA-A489-4D2AD83AA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1575" y="4637320"/>
              <a:ext cx="549990" cy="52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6" name="Diagramm 45"/>
          <p:cNvGraphicFramePr/>
          <p:nvPr/>
        </p:nvGraphicFramePr>
        <p:xfrm>
          <a:off x="1095151" y="2373491"/>
          <a:ext cx="10061999" cy="381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TV – inkl. Peripheriegeräte und „Workaround“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Bremen 2016 - 2020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Peripheriegeräte: </a:t>
            </a:r>
            <a:r>
              <a:rPr lang="de-DE" dirty="0" err="1"/>
              <a:t>Internetfäh</a:t>
            </a:r>
            <a:r>
              <a:rPr lang="de-DE" dirty="0"/>
              <a:t>. Set-Top-Box, Streaming-Box, Streaming-Stick, internetfähige Spielekonsole, Blu-ray-Player; falls nicht Smart TV; TV-Gerät über PC, Laptop, Tablet, Smartphone an das Internet angeschlossen; falls nicht Smart TV- oder Peripheriegerät </a:t>
            </a:r>
            <a:br>
              <a:rPr lang="de-DE" dirty="0"/>
            </a:br>
            <a:r>
              <a:rPr lang="de-DE" dirty="0"/>
              <a:t>Basis: 0,335 / 0,341 / 0,347 / 0,342 / 0,338 Mio. TV-Haushalte in Bremen  (n=539)</a:t>
            </a:r>
          </a:p>
        </p:txBody>
      </p:sp>
      <p:cxnSp>
        <p:nvCxnSpPr>
          <p:cNvPr id="35" name="Gerade Verbindung 34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aphicFrame>
        <p:nvGraphicFramePr>
          <p:cNvPr id="33" name="Tabelle 32">
            <a:extLst>
              <a:ext uri="{FF2B5EF4-FFF2-40B4-BE49-F238E27FC236}">
                <a16:creationId xmlns:a16="http://schemas.microsoft.com/office/drawing/2014/main" id="{79171302-395A-4FC3-995C-24F0E7B78A33}"/>
              </a:ext>
            </a:extLst>
          </p:cNvPr>
          <p:cNvGraphicFramePr>
            <a:graphicFrameLocks noGrp="1"/>
          </p:cNvGraphicFramePr>
          <p:nvPr/>
        </p:nvGraphicFramePr>
        <p:xfrm>
          <a:off x="1103313" y="5823215"/>
          <a:ext cx="100538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6747">
                  <a:extLst>
                    <a:ext uri="{9D8B030D-6E8A-4147-A177-3AD203B41FA5}">
                      <a16:colId xmlns:a16="http://schemas.microsoft.com/office/drawing/2014/main" val="2466587004"/>
                    </a:ext>
                  </a:extLst>
                </a:gridCol>
                <a:gridCol w="122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6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6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5" name="Picture 32" descr="Bild">
            <a:extLst>
              <a:ext uri="{FF2B5EF4-FFF2-40B4-BE49-F238E27FC236}">
                <a16:creationId xmlns:a16="http://schemas.microsoft.com/office/drawing/2014/main" id="{FEB839F1-789D-4F62-A0C2-9F8824E4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81" y="2220766"/>
            <a:ext cx="436824" cy="4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F979E3-0865-4AE2-99C9-A33778112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3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Methodische Hinweise</a:t>
            </a:r>
            <a:endParaRPr lang="de-DE" dirty="0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9F26D6-F19A-4824-9E8A-6D829EC2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820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271474" y="2110189"/>
            <a:ext cx="749192" cy="36544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28" name="Diagramm 27"/>
          <p:cNvGraphicFramePr/>
          <p:nvPr/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feld 39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Connected TV nach „Anschlussart“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Peripheriegeräte: Internetfäh. Set-Top-Box, Streaming-Box, Streaming-Stick, internetfähige Spielekonsole, Blu-ray-Player; falls nicht Smart TV; TV-Gerät über PC, Laptop, Tablet, Smartphone an das Internet angeschlossen; falls nicht Smart TV- oder Peripheriegerät; Summe der Einzelwerte kann aufgrund von Rundungen von der Summe gesamt abweichen.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1635695" y="2996699"/>
            <a:ext cx="180408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Über PC, Laptop, Tablet, Smartphone</a:t>
            </a:r>
          </a:p>
        </p:txBody>
      </p:sp>
      <p:sp>
        <p:nvSpPr>
          <p:cNvPr id="31" name="Rechteck 30"/>
          <p:cNvSpPr>
            <a:spLocks noChangeAspect="1"/>
          </p:cNvSpPr>
          <p:nvPr/>
        </p:nvSpPr>
        <p:spPr>
          <a:xfrm>
            <a:off x="11538408" y="4443435"/>
            <a:ext cx="144000" cy="1440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Rechteck 31"/>
          <p:cNvSpPr>
            <a:spLocks noChangeAspect="1"/>
          </p:cNvSpPr>
          <p:nvPr/>
        </p:nvSpPr>
        <p:spPr>
          <a:xfrm>
            <a:off x="11538173" y="3790012"/>
            <a:ext cx="144000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3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28119"/>
              </p:ext>
            </p:extLst>
          </p:nvPr>
        </p:nvGraphicFramePr>
        <p:xfrm>
          <a:off x="1247281" y="4848856"/>
          <a:ext cx="10290891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60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22,457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0,646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1,162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3,437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1,627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1,332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1,692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23,882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0,702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1,208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3,644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1,812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1,434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1,793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1,064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4" name="Gruppieren 33"/>
          <p:cNvGrpSpPr/>
          <p:nvPr/>
        </p:nvGrpSpPr>
        <p:grpSpPr>
          <a:xfrm>
            <a:off x="11416939" y="5505221"/>
            <a:ext cx="1750189" cy="690679"/>
            <a:chOff x="11292367" y="6455534"/>
            <a:chExt cx="2257846" cy="890944"/>
          </a:xfrm>
        </p:grpSpPr>
        <p:sp>
          <p:nvSpPr>
            <p:cNvPr id="36" name="Rectangle 155"/>
            <p:cNvSpPr>
              <a:spLocks noChangeArrowheads="1"/>
            </p:cNvSpPr>
            <p:nvPr/>
          </p:nvSpPr>
          <p:spPr bwMode="auto">
            <a:xfrm>
              <a:off x="11562893" y="6817650"/>
              <a:ext cx="198732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Smart TV/Peripheriegeräte</a:t>
              </a: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11292367" y="6455534"/>
              <a:ext cx="1244337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  <p:sp>
          <p:nvSpPr>
            <p:cNvPr id="25" name="Rectangle 155"/>
            <p:cNvSpPr>
              <a:spLocks noChangeArrowheads="1"/>
            </p:cNvSpPr>
            <p:nvPr/>
          </p:nvSpPr>
          <p:spPr bwMode="auto">
            <a:xfrm>
              <a:off x="11562895" y="7128119"/>
              <a:ext cx="1414490" cy="21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Connected TV total</a:t>
              </a:r>
            </a:p>
          </p:txBody>
        </p:sp>
      </p:grpSp>
      <p:sp>
        <p:nvSpPr>
          <p:cNvPr id="41" name="Textfeld 40"/>
          <p:cNvSpPr txBox="1"/>
          <p:nvPr/>
        </p:nvSpPr>
        <p:spPr>
          <a:xfrm>
            <a:off x="11577187" y="2571339"/>
            <a:ext cx="1379521" cy="2881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CONNECTED TV</a:t>
            </a:r>
          </a:p>
        </p:txBody>
      </p:sp>
      <p:sp>
        <p:nvSpPr>
          <p:cNvPr id="42" name="Rechteck 41"/>
          <p:cNvSpPr>
            <a:spLocks noChangeAspect="1"/>
          </p:cNvSpPr>
          <p:nvPr/>
        </p:nvSpPr>
        <p:spPr>
          <a:xfrm>
            <a:off x="11538173" y="3145137"/>
            <a:ext cx="144000" cy="14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1635695" y="3637769"/>
            <a:ext cx="1804080" cy="77210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Peripheriegeräte </a:t>
            </a:r>
            <a:br>
              <a:rPr lang="de-DE" sz="1400" dirty="0"/>
            </a:br>
            <a:r>
              <a:rPr lang="de-DE" sz="1100" dirty="0"/>
              <a:t>(Set-top-Box, Sticks, Spielekonsole etc.)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11635695" y="4296074"/>
            <a:ext cx="1804080" cy="648997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Smart TV-Gerät</a:t>
            </a:r>
            <a:br>
              <a:rPr lang="de-DE" sz="1400" dirty="0"/>
            </a:br>
            <a:r>
              <a:rPr lang="de-DE" sz="1400" dirty="0"/>
              <a:t>angeschlossen</a:t>
            </a:r>
          </a:p>
        </p:txBody>
      </p:sp>
      <p:sp>
        <p:nvSpPr>
          <p:cNvPr id="24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0AEEFF-04D9-48E2-A1A0-26FE00FC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401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m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298516"/>
              </p:ext>
            </p:extLst>
          </p:nvPr>
        </p:nvGraphicFramePr>
        <p:xfrm>
          <a:off x="3585329" y="2244290"/>
          <a:ext cx="7652650" cy="4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153296271"/>
              </p:ext>
            </p:extLst>
          </p:nvPr>
        </p:nvGraphicFramePr>
        <p:xfrm>
          <a:off x="3673822" y="2516392"/>
          <a:ext cx="7366545" cy="356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 Box 13"/>
          <p:cNvSpPr txBox="1">
            <a:spLocks noChangeArrowheads="1"/>
          </p:cNvSpPr>
          <p:nvPr/>
        </p:nvSpPr>
        <p:spPr bwMode="gray">
          <a:xfrm>
            <a:off x="1873480" y="3958000"/>
            <a:ext cx="2915705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Kein TV-Gerät </a:t>
            </a:r>
            <a:r>
              <a:rPr lang="de-DE" sz="1400" dirty="0" err="1">
                <a:solidFill>
                  <a:prstClr val="black"/>
                </a:solidFill>
                <a:latin typeface="Calibri Light" panose="020F0302020204030204" pitchFamily="34" charset="0"/>
              </a:rPr>
              <a:t>connected</a:t>
            </a:r>
            <a:endParaRPr lang="de-DE" sz="1400" dirty="0">
              <a:solidFill>
                <a:srgbClr val="7F7F7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</a:t>
            </a:r>
            <a:r>
              <a:rPr lang="de-DE" dirty="0" err="1"/>
              <a:t>Connected</a:t>
            </a:r>
            <a:r>
              <a:rPr lang="de-DE" dirty="0"/>
              <a:t> TVs</a:t>
            </a:r>
          </a:p>
        </p:txBody>
      </p:sp>
      <p:sp>
        <p:nvSpPr>
          <p:cNvPr id="19" name="Inhaltsplatzhalter 1"/>
          <p:cNvSpPr>
            <a:spLocks noGrp="1"/>
          </p:cNvSpPr>
          <p:nvPr>
            <p:ph idx="1"/>
          </p:nvPr>
        </p:nvSpPr>
        <p:spPr>
          <a:xfrm>
            <a:off x="1103313" y="1619250"/>
            <a:ext cx="10134666" cy="7212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Mehr als die Hälfte der TV-Haushalte besitzt mind. ein TV-Gerät, das zumindest gelegentlich mit dem Internet verbunden ist.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gray">
          <a:xfrm>
            <a:off x="6826327" y="5671636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</a:rPr>
              <a:t>2+ TV-Geräte </a:t>
            </a:r>
            <a:r>
              <a:rPr lang="de-DE" sz="1400" dirty="0" err="1">
                <a:solidFill>
                  <a:prstClr val="black"/>
                </a:solidFill>
              </a:rPr>
              <a:t>connected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6317359" y="5875766"/>
            <a:ext cx="2884888" cy="108285"/>
            <a:chOff x="2636052" y="2516930"/>
            <a:chExt cx="2884888" cy="108285"/>
          </a:xfrm>
          <a:solidFill>
            <a:schemeClr val="accent1"/>
          </a:solidFill>
        </p:grpSpPr>
        <p:sp>
          <p:nvSpPr>
            <p:cNvPr id="45" name="Rechteck 44"/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6" name="Ellipse 45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841273" y="4170256"/>
            <a:ext cx="2769957" cy="108285"/>
            <a:chOff x="1929561" y="3952315"/>
            <a:chExt cx="2769957" cy="108285"/>
          </a:xfrm>
        </p:grpSpPr>
        <p:sp>
          <p:nvSpPr>
            <p:cNvPr id="40" name="Rechteck 39"/>
            <p:cNvSpPr/>
            <p:nvPr/>
          </p:nvSpPr>
          <p:spPr bwMode="ltGray">
            <a:xfrm>
              <a:off x="1929561" y="3976802"/>
              <a:ext cx="2700000" cy="28800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41" name="Ellipse 40"/>
            <p:cNvSpPr/>
            <p:nvPr/>
          </p:nvSpPr>
          <p:spPr bwMode="ltGray">
            <a:xfrm>
              <a:off x="4591233" y="3952315"/>
              <a:ext cx="108285" cy="108285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cxnSp>
        <p:nvCxnSpPr>
          <p:cNvPr id="3" name="Gerader Verbinder 2"/>
          <p:cNvCxnSpPr/>
          <p:nvPr/>
        </p:nvCxnSpPr>
        <p:spPr>
          <a:xfrm>
            <a:off x="6280174" y="2744066"/>
            <a:ext cx="4140000" cy="0"/>
          </a:xfrm>
          <a:prstGeom prst="line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13"/>
          <p:cNvSpPr txBox="1">
            <a:spLocks noChangeArrowheads="1"/>
          </p:cNvSpPr>
          <p:nvPr/>
        </p:nvSpPr>
        <p:spPr bwMode="gray">
          <a:xfrm>
            <a:off x="6840289" y="2495677"/>
            <a:ext cx="3384000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Mindestens 1 TV-Gerät </a:t>
            </a:r>
            <a:r>
              <a:rPr lang="de-DE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connected</a:t>
            </a:r>
            <a:endParaRPr lang="de-DE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gray">
          <a:xfrm>
            <a:off x="6053243" y="2391419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ctr" defTabSz="801688">
              <a:lnSpc>
                <a:spcPct val="90000"/>
              </a:lnSpc>
              <a:spcAft>
                <a:spcPts val="600"/>
              </a:spcAft>
            </a:pPr>
            <a:r>
              <a:rPr lang="de-DE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62,0 %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gray">
          <a:xfrm>
            <a:off x="8037511" y="3727970"/>
            <a:ext cx="2388246" cy="32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 anchorCtr="0">
            <a:noAutofit/>
          </a:bodyPr>
          <a:lstStyle/>
          <a:p>
            <a:pPr lvl="0" algn="r" defTabSz="801688">
              <a:lnSpc>
                <a:spcPct val="90000"/>
              </a:lnSpc>
              <a:spcAft>
                <a:spcPts val="600"/>
              </a:spcAft>
            </a:pPr>
            <a:r>
              <a:rPr lang="de-DE" sz="1400" dirty="0">
                <a:solidFill>
                  <a:prstClr val="black"/>
                </a:solidFill>
              </a:rPr>
              <a:t>1 TV-Gerät </a:t>
            </a:r>
            <a:r>
              <a:rPr lang="de-DE" sz="1400" dirty="0" err="1">
                <a:solidFill>
                  <a:prstClr val="black"/>
                </a:solidFill>
              </a:rPr>
              <a:t>connected</a:t>
            </a:r>
            <a:endParaRPr lang="de-DE" sz="1400" dirty="0">
              <a:solidFill>
                <a:srgbClr val="7F7F7F"/>
              </a:solidFill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7528543" y="3932100"/>
            <a:ext cx="2884888" cy="108285"/>
            <a:chOff x="2636052" y="2516930"/>
            <a:chExt cx="2884888" cy="108285"/>
          </a:xfrm>
          <a:solidFill>
            <a:schemeClr val="accent1"/>
          </a:solidFill>
        </p:grpSpPr>
        <p:sp>
          <p:nvSpPr>
            <p:cNvPr id="59" name="Rechteck 58"/>
            <p:cNvSpPr/>
            <p:nvPr/>
          </p:nvSpPr>
          <p:spPr bwMode="ltGray">
            <a:xfrm>
              <a:off x="2676940" y="2541417"/>
              <a:ext cx="2844000" cy="28800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/>
            </a:p>
          </p:txBody>
        </p:sp>
        <p:sp>
          <p:nvSpPr>
            <p:cNvPr id="60" name="Ellipse 59"/>
            <p:cNvSpPr/>
            <p:nvPr/>
          </p:nvSpPr>
          <p:spPr bwMode="ltGray">
            <a:xfrm>
              <a:off x="2636052" y="2516930"/>
              <a:ext cx="108285" cy="10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de-DE" sz="1400" b="0" dirty="0" err="1">
                <a:solidFill>
                  <a:srgbClr val="FFFFFF"/>
                </a:solidFill>
              </a:endParaRPr>
            </a:p>
          </p:txBody>
        </p:sp>
      </p:grpSp>
      <p:sp>
        <p:nvSpPr>
          <p:cNvPr id="61" name="Freeform 49"/>
          <p:cNvSpPr>
            <a:spLocks noChangeAspect="1" noEditPoints="1"/>
          </p:cNvSpPr>
          <p:nvPr/>
        </p:nvSpPr>
        <p:spPr bwMode="auto">
          <a:xfrm>
            <a:off x="11858196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83E006-744B-42B3-8BB9-9638D69D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963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278171" y="2110189"/>
            <a:ext cx="759863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1127047048"/>
              </p:ext>
            </p:extLst>
          </p:nvPr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TV-HH nach Anzahl </a:t>
            </a:r>
            <a:r>
              <a:rPr lang="de-DE" dirty="0" err="1"/>
              <a:t>Connected</a:t>
            </a:r>
            <a:r>
              <a:rPr lang="de-DE" dirty="0"/>
              <a:t> TVs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</a:t>
            </a:r>
            <a:r>
              <a:rPr lang="de-DE" dirty="0" err="1"/>
              <a:t>Connected</a:t>
            </a:r>
            <a:r>
              <a:rPr lang="de-DE" dirty="0"/>
              <a:t> TV berücksichtigt hier alle Möglichkeiten, das TV-Gerät mit dem Internet zu verbinden; </a:t>
            </a:r>
            <a:br>
              <a:rPr lang="de-DE" dirty="0"/>
            </a:br>
            <a:r>
              <a:rPr lang="de-DE" dirty="0"/>
              <a:t>Summe der Einzelwerte kann aufgrund von Rundungen von der Summe gesamt abweichen.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11538173" y="3420591"/>
            <a:ext cx="1677168" cy="1726215"/>
            <a:chOff x="11231765" y="3783758"/>
            <a:chExt cx="1677168" cy="1726215"/>
          </a:xfrm>
        </p:grpSpPr>
        <p:sp>
          <p:nvSpPr>
            <p:cNvPr id="26" name="Textfeld 25"/>
            <p:cNvSpPr txBox="1"/>
            <p:nvPr/>
          </p:nvSpPr>
          <p:spPr>
            <a:xfrm>
              <a:off x="11329287" y="3783758"/>
              <a:ext cx="1579646" cy="1726215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1400" dirty="0"/>
            </a:p>
            <a:p>
              <a:r>
                <a:rPr lang="de-DE" sz="1400" dirty="0"/>
                <a:t>2+ </a:t>
              </a:r>
              <a:r>
                <a:rPr lang="de-DE" sz="1400" dirty="0" err="1"/>
                <a:t>Connected</a:t>
              </a:r>
              <a:r>
                <a:rPr lang="de-DE" sz="1400" dirty="0"/>
                <a:t> TVs</a:t>
              </a:r>
            </a:p>
            <a:p>
              <a:endParaRPr lang="de-DE" sz="1400" dirty="0"/>
            </a:p>
            <a:p>
              <a:r>
                <a:rPr lang="de-DE" sz="1400" dirty="0"/>
                <a:t>1 </a:t>
              </a:r>
              <a:r>
                <a:rPr lang="de-DE" sz="1400" dirty="0" err="1"/>
                <a:t>Connected</a:t>
              </a:r>
              <a:r>
                <a:rPr lang="de-DE" sz="1400" dirty="0"/>
                <a:t> TV</a:t>
              </a:r>
            </a:p>
            <a:p>
              <a:endParaRPr lang="de-DE" sz="1400" dirty="0"/>
            </a:p>
            <a:p>
              <a:endParaRPr lang="de-DE" sz="1400" dirty="0"/>
            </a:p>
            <a:p>
              <a:endParaRPr lang="de-DE" sz="1400" dirty="0"/>
            </a:p>
          </p:txBody>
        </p:sp>
        <p:sp>
          <p:nvSpPr>
            <p:cNvPr id="27" name="Rechteck 26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8" name="Rechteck 27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59242"/>
              </p:ext>
            </p:extLst>
          </p:nvPr>
        </p:nvGraphicFramePr>
        <p:xfrm>
          <a:off x="1247278" y="4848856"/>
          <a:ext cx="10279412" cy="13835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0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072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6,734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0,232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17,148</a:t>
                      </a:r>
                      <a:endParaRPr lang="de-DE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1,318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1,691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0,833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0" name="Gruppieren 29"/>
          <p:cNvGrpSpPr/>
          <p:nvPr/>
        </p:nvGrpSpPr>
        <p:grpSpPr>
          <a:xfrm>
            <a:off x="11375348" y="5505259"/>
            <a:ext cx="1393090" cy="678264"/>
            <a:chOff x="11238747" y="6455534"/>
            <a:chExt cx="1797172" cy="874922"/>
          </a:xfrm>
        </p:grpSpPr>
        <p:sp>
          <p:nvSpPr>
            <p:cNvPr id="31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2" name="Rectangle 155"/>
            <p:cNvSpPr>
              <a:spLocks noChangeArrowheads="1"/>
            </p:cNvSpPr>
            <p:nvPr/>
          </p:nvSpPr>
          <p:spPr bwMode="auto">
            <a:xfrm>
              <a:off x="11710348" y="6817651"/>
              <a:ext cx="1325571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2+ </a:t>
              </a:r>
              <a:r>
                <a:rPr lang="de-DE" sz="1100" dirty="0" err="1">
                  <a:cs typeface="Calibri" pitchFamily="34" charset="0"/>
                </a:rPr>
                <a:t>Connected</a:t>
              </a:r>
              <a:r>
                <a:rPr lang="de-DE" sz="1100" dirty="0">
                  <a:cs typeface="Calibri" pitchFamily="34" charset="0"/>
                </a:rPr>
                <a:t> TVs</a:t>
              </a:r>
            </a:p>
          </p:txBody>
        </p:sp>
        <p:sp>
          <p:nvSpPr>
            <p:cNvPr id="33" name="Rectangle 156"/>
            <p:cNvSpPr>
              <a:spLocks noChangeArrowheads="1"/>
            </p:cNvSpPr>
            <p:nvPr/>
          </p:nvSpPr>
          <p:spPr bwMode="auto">
            <a:xfrm>
              <a:off x="11525932" y="7169471"/>
              <a:ext cx="108000" cy="10800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34" name="Rectangle 157"/>
            <p:cNvSpPr>
              <a:spLocks noChangeArrowheads="1"/>
            </p:cNvSpPr>
            <p:nvPr/>
          </p:nvSpPr>
          <p:spPr bwMode="auto">
            <a:xfrm>
              <a:off x="11710350" y="7112098"/>
              <a:ext cx="1164269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1 </a:t>
              </a:r>
              <a:r>
                <a:rPr lang="de-DE" sz="1100" dirty="0" err="1">
                  <a:cs typeface="Calibri" pitchFamily="34" charset="0"/>
                </a:rPr>
                <a:t>Connected</a:t>
              </a:r>
              <a:r>
                <a:rPr lang="de-DE" sz="1100" dirty="0">
                  <a:cs typeface="Calibri" pitchFamily="34" charset="0"/>
                </a:rPr>
                <a:t> TV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TV-HH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1547207" y="2282940"/>
            <a:ext cx="1427648" cy="565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600" dirty="0"/>
              <a:t>Mind. 1 </a:t>
            </a:r>
            <a:br>
              <a:rPr lang="de-DE" sz="1600" dirty="0"/>
            </a:br>
            <a:r>
              <a:rPr lang="de-DE" sz="1600" dirty="0"/>
              <a:t>Connected TV</a:t>
            </a:r>
          </a:p>
        </p:txBody>
      </p:sp>
      <p:sp>
        <p:nvSpPr>
          <p:cNvPr id="38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59AFDC-0E4E-4570-AB28-E81AA484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197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Fernseh- und Videonutzung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9D371C-394E-4431-AAF5-A6366E0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177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278171" y="2110189"/>
            <a:ext cx="759863" cy="363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1760413072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Zugang zu klassischem TV-Empfang am TV-Gerät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089665" y="6588125"/>
            <a:ext cx="10009062" cy="287338"/>
          </a:xfrm>
        </p:spPr>
        <p:txBody>
          <a:bodyPr/>
          <a:lstStyle/>
          <a:p>
            <a:r>
              <a:rPr lang="de-DE" dirty="0"/>
              <a:t>Angaben in Prozent / in Mio. 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graphicFrame>
        <p:nvGraphicFramePr>
          <p:cNvPr id="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95150"/>
              </p:ext>
            </p:extLst>
          </p:nvPr>
        </p:nvGraphicFramePr>
        <p:xfrm>
          <a:off x="1247276" y="4848856"/>
          <a:ext cx="10290280" cy="113659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19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 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70,598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11,089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4,380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66,147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2,077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2,607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8,781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10,351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0,534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4,875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6,506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14,141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4,181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5,152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3,284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6,942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8" name="Gruppieren 37"/>
          <p:cNvGrpSpPr/>
          <p:nvPr/>
        </p:nvGrpSpPr>
        <p:grpSpPr>
          <a:xfrm>
            <a:off x="11375345" y="5505253"/>
            <a:ext cx="1665603" cy="619277"/>
            <a:chOff x="11238746" y="6455534"/>
            <a:chExt cx="2148731" cy="798833"/>
          </a:xfrm>
        </p:grpSpPr>
        <p:sp>
          <p:nvSpPr>
            <p:cNvPr id="39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40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677127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Mit klass. TV-Empfang </a:t>
              </a:r>
              <a:br>
                <a:rPr lang="de-DE" sz="1100" dirty="0">
                  <a:cs typeface="Calibri" pitchFamily="34" charset="0"/>
                </a:rPr>
              </a:br>
              <a:r>
                <a:rPr lang="de-DE" sz="1100" dirty="0">
                  <a:cs typeface="Calibri" pitchFamily="34" charset="0"/>
                </a:rPr>
                <a:t>am TV-Gerät</a:t>
              </a: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1238746" y="6455534"/>
              <a:ext cx="2052672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Personen gesamt</a:t>
              </a:r>
            </a:p>
          </p:txBody>
        </p:sp>
      </p:grp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Personen 14+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4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7CBE7FE-C7DF-454C-B1F2-D798591C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4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278171" y="2110190"/>
            <a:ext cx="759863" cy="35447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2254120074"/>
              </p:ext>
            </p:extLst>
          </p:nvPr>
        </p:nvGraphicFramePr>
        <p:xfrm>
          <a:off x="958783" y="1274284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03313" y="1080001"/>
            <a:ext cx="11233150" cy="539249"/>
          </a:xfrm>
        </p:spPr>
        <p:txBody>
          <a:bodyPr/>
          <a:lstStyle/>
          <a:p>
            <a:r>
              <a:rPr lang="de-DE" dirty="0"/>
              <a:t>Zugang zu OTT-Nutzungsmöglichkeiten (alle Bildschirmgeräte)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 / Mio.; OTT-Nutzungsmöglichkeit: Zugang zu Internet und mindestens einem Bildschirmgerät, das an das Internet angeschlossen werden kann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20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Textfeld 36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Personen 14+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graphicFrame>
        <p:nvGraphicFramePr>
          <p:cNvPr id="1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28107"/>
              </p:ext>
            </p:extLst>
          </p:nvPr>
        </p:nvGraphicFramePr>
        <p:xfrm>
          <a:off x="1247276" y="4848856"/>
          <a:ext cx="10242882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8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879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 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70,598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11,089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4,380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63,972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1,875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2,822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8,618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10,189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0,531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5,022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6,030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13,596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4,201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4,893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2,981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4" name="Gruppieren 23"/>
          <p:cNvGrpSpPr/>
          <p:nvPr/>
        </p:nvGrpSpPr>
        <p:grpSpPr>
          <a:xfrm>
            <a:off x="11375348" y="5505253"/>
            <a:ext cx="1724913" cy="450000"/>
            <a:chOff x="11238746" y="6455534"/>
            <a:chExt cx="2225244" cy="580475"/>
          </a:xfrm>
        </p:grpSpPr>
        <p:sp>
          <p:nvSpPr>
            <p:cNvPr id="27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cs typeface="Calibri" pitchFamily="34" charset="0"/>
              </a:endParaRPr>
            </a:p>
          </p:txBody>
        </p:sp>
        <p:sp>
          <p:nvSpPr>
            <p:cNvPr id="28" name="Rectangle 155"/>
            <p:cNvSpPr>
              <a:spLocks noChangeArrowheads="1"/>
            </p:cNvSpPr>
            <p:nvPr/>
          </p:nvSpPr>
          <p:spPr bwMode="auto">
            <a:xfrm>
              <a:off x="11710350" y="6817651"/>
              <a:ext cx="1753640" cy="218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Mit OTT-</a:t>
              </a:r>
              <a:r>
                <a:rPr lang="de-DE" sz="1100" dirty="0" err="1">
                  <a:cs typeface="Calibri" pitchFamily="34" charset="0"/>
                </a:rPr>
                <a:t>Nutzungsmögl</a:t>
              </a:r>
              <a:r>
                <a:rPr lang="de-DE" sz="1100" dirty="0">
                  <a:cs typeface="Calibri" pitchFamily="34" charset="0"/>
                </a:rPr>
                <a:t>.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1238746" y="6455534"/>
              <a:ext cx="2052672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Personen gesamt</a:t>
              </a: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ED6F31-1E50-4CD0-A31D-83B915B2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6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1278171" y="2110189"/>
            <a:ext cx="759863" cy="3845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3071086569"/>
              </p:ext>
            </p:extLst>
          </p:nvPr>
        </p:nvGraphicFramePr>
        <p:xfrm>
          <a:off x="975663" y="1798820"/>
          <a:ext cx="10634745" cy="473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78183"/>
              </p:ext>
            </p:extLst>
          </p:nvPr>
        </p:nvGraphicFramePr>
        <p:xfrm>
          <a:off x="1247276" y="4848856"/>
          <a:ext cx="10253217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88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887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70,598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9,349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11,089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4,380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70,280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11,069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6,781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5,407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Zugang zu TV- und OTT-Nutzungsmöglichkeiten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Angaben in Prozent / Mio.; OTT-Nutzungsmöglichkeit: Zugang zu Internet und mindestens einem Bildschirmgerät, das an das Internet angeschlossen werden kann.</a:t>
            </a:r>
          </a:p>
          <a:p>
            <a:pPr>
              <a:spcBef>
                <a:spcPts val="0"/>
              </a:spcBef>
            </a:pPr>
            <a:r>
              <a:rPr lang="de-DE" dirty="0"/>
              <a:t>Keine Video-Nutzungsmöglichkeit durchweg &lt; 1%.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20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0" name="Gruppieren 29"/>
          <p:cNvGrpSpPr/>
          <p:nvPr/>
        </p:nvGrpSpPr>
        <p:grpSpPr>
          <a:xfrm>
            <a:off x="11500488" y="5505254"/>
            <a:ext cx="1714854" cy="619277"/>
            <a:chOff x="11400168" y="6455534"/>
            <a:chExt cx="2212264" cy="798833"/>
          </a:xfrm>
        </p:grpSpPr>
        <p:sp>
          <p:nvSpPr>
            <p:cNvPr id="32" name="Rectangle 155"/>
            <p:cNvSpPr>
              <a:spLocks noChangeArrowheads="1"/>
            </p:cNvSpPr>
            <p:nvPr/>
          </p:nvSpPr>
          <p:spPr bwMode="auto">
            <a:xfrm>
              <a:off x="11548930" y="6817651"/>
              <a:ext cx="1898396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Klass. TV-Empfang oder</a:t>
              </a:r>
              <a:br>
                <a:rPr lang="de-DE" sz="1100" dirty="0">
                  <a:cs typeface="Calibri" pitchFamily="34" charset="0"/>
                </a:rPr>
              </a:br>
              <a:r>
                <a:rPr lang="de-DE" sz="1100" dirty="0">
                  <a:cs typeface="Calibri" pitchFamily="34" charset="0"/>
                </a:rPr>
                <a:t>OTT-Nutzungsmöglichkeit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11400168" y="6455534"/>
              <a:ext cx="2212264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 Personen 14+</a:t>
              </a: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Personen 14+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8" name="Rechteck 27"/>
          <p:cNvSpPr>
            <a:spLocks noChangeAspect="1"/>
          </p:cNvSpPr>
          <p:nvPr/>
        </p:nvSpPr>
        <p:spPr>
          <a:xfrm>
            <a:off x="11538173" y="3417598"/>
            <a:ext cx="144000" cy="1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11635695" y="3277317"/>
            <a:ext cx="180408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Klass. TV und OTT</a:t>
            </a:r>
          </a:p>
        </p:txBody>
      </p:sp>
      <p:sp>
        <p:nvSpPr>
          <p:cNvPr id="26" name="Rechteck 25"/>
          <p:cNvSpPr>
            <a:spLocks noChangeAspect="1"/>
          </p:cNvSpPr>
          <p:nvPr/>
        </p:nvSpPr>
        <p:spPr>
          <a:xfrm>
            <a:off x="11538173" y="2735165"/>
            <a:ext cx="144000" cy="14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11635695" y="2594884"/>
            <a:ext cx="1804080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OTT, kein klass. TV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1635695" y="4066921"/>
            <a:ext cx="1579646" cy="433553"/>
          </a:xfrm>
          <a:prstGeom prst="rect">
            <a:avLst/>
          </a:prstGeom>
          <a:noFill/>
        </p:spPr>
        <p:txBody>
          <a:bodyPr wrap="square" lIns="108000" tIns="108000" rIns="108000" bIns="108000" rtlCol="0" anchor="ctr" anchorCtr="0">
            <a:spAutoFit/>
          </a:bodyPr>
          <a:lstStyle/>
          <a:p>
            <a:r>
              <a:rPr lang="de-DE" sz="1400" dirty="0"/>
              <a:t>Klass. TV, kein OTT</a:t>
            </a:r>
          </a:p>
        </p:txBody>
      </p:sp>
      <p:sp>
        <p:nvSpPr>
          <p:cNvPr id="27" name="Rechteck 26"/>
          <p:cNvSpPr>
            <a:spLocks noChangeAspect="1"/>
          </p:cNvSpPr>
          <p:nvPr/>
        </p:nvSpPr>
        <p:spPr>
          <a:xfrm>
            <a:off x="11538408" y="4222060"/>
            <a:ext cx="144000" cy="14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DF7E96-28A8-40CB-8492-5096FBF2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zur Bewegtbildnutzung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Insgesamt stabile Verhältnisse: Die Anteile verschieben sich im Vergleich zum Vorjahr nur geringfügig. Der Fernseher wird wieder etwas relevanter.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70,326 / 70,525 / 69,241 / 69,563 / 70,094 / 70,445 / 70,598 Mio. Personen ab 14 Jahre (n=8.281)</a:t>
            </a:r>
          </a:p>
        </p:txBody>
      </p:sp>
      <p:graphicFrame>
        <p:nvGraphicFramePr>
          <p:cNvPr id="92" name="Diagramm 91"/>
          <p:cNvGraphicFramePr/>
          <p:nvPr/>
        </p:nvGraphicFramePr>
        <p:xfrm>
          <a:off x="1065212" y="2362200"/>
          <a:ext cx="10322725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9" name="Tabelle 98"/>
          <p:cNvGraphicFramePr>
            <a:graphicFrameLocks noGrp="1"/>
          </p:cNvGraphicFramePr>
          <p:nvPr/>
        </p:nvGraphicFramePr>
        <p:xfrm>
          <a:off x="10038863" y="2607883"/>
          <a:ext cx="1189657" cy="3164266"/>
        </p:xfrm>
        <a:graphic>
          <a:graphicData uri="http://schemas.openxmlformats.org/drawingml/2006/table">
            <a:tbl>
              <a:tblPr/>
              <a:tblGrid>
                <a:gridCol w="118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Weiß nicht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Tragbare Spielekonsole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Smartphone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Tablet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Laptop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8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PC / Desktop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TV-Gerät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4" name="Pfeil nach oben 93"/>
          <p:cNvSpPr>
            <a:spLocks/>
          </p:cNvSpPr>
          <p:nvPr/>
        </p:nvSpPr>
        <p:spPr>
          <a:xfrm rot="5400000">
            <a:off x="3497695" y="4553648"/>
            <a:ext cx="190260" cy="50870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95" name="Textfeld 94"/>
          <p:cNvSpPr txBox="1">
            <a:spLocks noChangeAspect="1"/>
          </p:cNvSpPr>
          <p:nvPr/>
        </p:nvSpPr>
        <p:spPr>
          <a:xfrm>
            <a:off x="3411339" y="4669025"/>
            <a:ext cx="345401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+ 5</a:t>
            </a:r>
          </a:p>
        </p:txBody>
      </p:sp>
      <p:sp>
        <p:nvSpPr>
          <p:cNvPr id="97" name="Pfeil nach oben 96"/>
          <p:cNvSpPr>
            <a:spLocks/>
          </p:cNvSpPr>
          <p:nvPr/>
        </p:nvSpPr>
        <p:spPr>
          <a:xfrm rot="5400000">
            <a:off x="2279143" y="4557854"/>
            <a:ext cx="190800" cy="51731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98" name="Textfeld 97"/>
          <p:cNvSpPr txBox="1">
            <a:spLocks noChangeAspect="1"/>
          </p:cNvSpPr>
          <p:nvPr/>
        </p:nvSpPr>
        <p:spPr>
          <a:xfrm>
            <a:off x="2188752" y="4669026"/>
            <a:ext cx="351247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- 4</a:t>
            </a:r>
          </a:p>
        </p:txBody>
      </p:sp>
      <p:sp>
        <p:nvSpPr>
          <p:cNvPr id="104" name="Pfeil nach oben 103"/>
          <p:cNvSpPr>
            <a:spLocks/>
          </p:cNvSpPr>
          <p:nvPr/>
        </p:nvSpPr>
        <p:spPr>
          <a:xfrm rot="5400000">
            <a:off x="4708006" y="4568950"/>
            <a:ext cx="194085" cy="498679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105" name="Textfeld 104"/>
          <p:cNvSpPr txBox="1">
            <a:spLocks noChangeAspect="1"/>
          </p:cNvSpPr>
          <p:nvPr/>
        </p:nvSpPr>
        <p:spPr>
          <a:xfrm>
            <a:off x="4623906" y="4676727"/>
            <a:ext cx="345401" cy="2625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- 3</a:t>
            </a:r>
          </a:p>
        </p:txBody>
      </p:sp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806929" y="2774253"/>
            <a:ext cx="464425" cy="257369"/>
            <a:chOff x="7616539" y="2774253"/>
            <a:chExt cx="684000" cy="257369"/>
          </a:xfrm>
        </p:grpSpPr>
        <p:sp>
          <p:nvSpPr>
            <p:cNvPr id="35" name="Pfeil nach oben 34"/>
            <p:cNvSpPr>
              <a:spLocks/>
            </p:cNvSpPr>
            <p:nvPr/>
          </p:nvSpPr>
          <p:spPr>
            <a:xfrm rot="5400000">
              <a:off x="7863409" y="2571228"/>
              <a:ext cx="190260" cy="684000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feld 35"/>
            <p:cNvSpPr txBox="1">
              <a:spLocks noChangeAspect="1"/>
            </p:cNvSpPr>
            <p:nvPr/>
          </p:nvSpPr>
          <p:spPr>
            <a:xfrm>
              <a:off x="7689405" y="2774253"/>
              <a:ext cx="464425" cy="2573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95959"/>
                  </a:solidFill>
                </a:rPr>
                <a:t>+ 2</a:t>
              </a:r>
            </a:p>
          </p:txBody>
        </p:sp>
      </p:grpSp>
      <p:sp>
        <p:nvSpPr>
          <p:cNvPr id="39" name="Pfeil nach oben 38"/>
          <p:cNvSpPr>
            <a:spLocks/>
          </p:cNvSpPr>
          <p:nvPr/>
        </p:nvSpPr>
        <p:spPr>
          <a:xfrm rot="5400000">
            <a:off x="7115213" y="4615627"/>
            <a:ext cx="194085" cy="536321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41" name="Textfeld 40"/>
          <p:cNvSpPr txBox="1">
            <a:spLocks noChangeAspect="1"/>
          </p:cNvSpPr>
          <p:nvPr/>
        </p:nvSpPr>
        <p:spPr>
          <a:xfrm>
            <a:off x="7012292" y="4742225"/>
            <a:ext cx="371473" cy="262542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srgbClr val="5F5F5F"/>
                </a:solidFill>
              </a:rPr>
              <a:t>- 7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36791E8-A254-4D79-AE13-901148F6CA97}"/>
              </a:ext>
            </a:extLst>
          </p:cNvPr>
          <p:cNvGrpSpPr/>
          <p:nvPr/>
        </p:nvGrpSpPr>
        <p:grpSpPr>
          <a:xfrm>
            <a:off x="6954369" y="2829440"/>
            <a:ext cx="536321" cy="257369"/>
            <a:chOff x="7616539" y="2774253"/>
            <a:chExt cx="684000" cy="257369"/>
          </a:xfrm>
        </p:grpSpPr>
        <p:sp>
          <p:nvSpPr>
            <p:cNvPr id="44" name="Pfeil nach oben 34">
              <a:extLst>
                <a:ext uri="{FF2B5EF4-FFF2-40B4-BE49-F238E27FC236}">
                  <a16:creationId xmlns:a16="http://schemas.microsoft.com/office/drawing/2014/main" id="{F1CC64D6-7F09-4BB9-95C6-C4DFCF75965E}"/>
                </a:ext>
              </a:extLst>
            </p:cNvPr>
            <p:cNvSpPr>
              <a:spLocks/>
            </p:cNvSpPr>
            <p:nvPr/>
          </p:nvSpPr>
          <p:spPr>
            <a:xfrm rot="5400000">
              <a:off x="7863409" y="2571228"/>
              <a:ext cx="190260" cy="684000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2D0EEE92-A6EE-4A29-9199-A31FDF84F9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689405" y="2774253"/>
              <a:ext cx="464425" cy="2573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FBFBF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F5F5F"/>
                  </a:solidFill>
                </a:rPr>
                <a:t>+ 2</a:t>
              </a:r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3BE7067-C92E-4D99-8BE8-6483A2E3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8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allgemein und zur Videonutzung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Bremen 2016 - 2020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* oder tragb. Spielekonsole</a:t>
            </a:r>
            <a:br>
              <a:rPr lang="de-DE" dirty="0"/>
            </a:br>
            <a:r>
              <a:rPr lang="de-DE" dirty="0"/>
              <a:t>Basis: 0,590 / 0,598 / 0,573 / 0,572 / 0,578 Mio. Personen ab 14 Jahre in Bremen (n=580)</a:t>
            </a:r>
          </a:p>
        </p:txBody>
      </p:sp>
      <p:graphicFrame>
        <p:nvGraphicFramePr>
          <p:cNvPr id="99" name="Tabelle 98"/>
          <p:cNvGraphicFramePr>
            <a:graphicFrameLocks noGrp="1"/>
          </p:cNvGraphicFramePr>
          <p:nvPr/>
        </p:nvGraphicFramePr>
        <p:xfrm>
          <a:off x="11190904" y="2607883"/>
          <a:ext cx="1189657" cy="3164266"/>
        </p:xfrm>
        <a:graphic>
          <a:graphicData uri="http://schemas.openxmlformats.org/drawingml/2006/table">
            <a:tbl>
              <a:tblPr/>
              <a:tblGrid>
                <a:gridCol w="118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7F7F7F"/>
                          </a:solidFill>
                          <a:effectLst/>
                          <a:latin typeface="Calibri"/>
                        </a:rPr>
                        <a:t>Weiß nicht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iPod touch*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Smartphone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1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Tablet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Laptop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8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PC / Desktop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B38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038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TV-Gerät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" name="Textfeld 102"/>
          <p:cNvSpPr txBox="1"/>
          <p:nvPr/>
        </p:nvSpPr>
        <p:spPr>
          <a:xfrm>
            <a:off x="2246362" y="2116185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600" b="1" dirty="0"/>
              <a:t>Allgemein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7431730" y="2116185"/>
            <a:ext cx="2187615" cy="464331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algn="ctr"/>
            <a:r>
              <a:rPr lang="de-DE" sz="1600" b="1" dirty="0"/>
              <a:t>Videonutzung</a:t>
            </a:r>
          </a:p>
        </p:txBody>
      </p:sp>
      <p:graphicFrame>
        <p:nvGraphicFramePr>
          <p:cNvPr id="37" name="Diagramm 36">
            <a:extLst>
              <a:ext uri="{FF2B5EF4-FFF2-40B4-BE49-F238E27FC236}">
                <a16:creationId xmlns:a16="http://schemas.microsoft.com/office/drawing/2014/main" id="{797A22B5-8578-44DD-B5BF-7EC53B875911}"/>
              </a:ext>
            </a:extLst>
          </p:cNvPr>
          <p:cNvGraphicFramePr/>
          <p:nvPr/>
        </p:nvGraphicFramePr>
        <p:xfrm>
          <a:off x="1065213" y="2362200"/>
          <a:ext cx="4872476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Diagramm 38">
            <a:extLst>
              <a:ext uri="{FF2B5EF4-FFF2-40B4-BE49-F238E27FC236}">
                <a16:creationId xmlns:a16="http://schemas.microsoft.com/office/drawing/2014/main" id="{D27F4711-2ECE-4F28-8E35-933D6A7128BB}"/>
              </a:ext>
            </a:extLst>
          </p:cNvPr>
          <p:cNvGraphicFramePr>
            <a:graphicFrameLocks/>
          </p:cNvGraphicFramePr>
          <p:nvPr/>
        </p:nvGraphicFramePr>
        <p:xfrm>
          <a:off x="6252604" y="2364125"/>
          <a:ext cx="4872476" cy="387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Pfeil nach oben 38">
            <a:extLst>
              <a:ext uri="{FF2B5EF4-FFF2-40B4-BE49-F238E27FC236}">
                <a16:creationId xmlns:a16="http://schemas.microsoft.com/office/drawing/2014/main" id="{6D015FEB-C992-48F3-95C7-AE7CF2B8D2C7}"/>
              </a:ext>
            </a:extLst>
          </p:cNvPr>
          <p:cNvSpPr>
            <a:spLocks/>
          </p:cNvSpPr>
          <p:nvPr/>
        </p:nvSpPr>
        <p:spPr>
          <a:xfrm rot="5400000">
            <a:off x="1913817" y="4392637"/>
            <a:ext cx="161895" cy="40837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D0D84C2-1430-48CF-8C63-68B69990C740}"/>
              </a:ext>
            </a:extLst>
          </p:cNvPr>
          <p:cNvSpPr txBox="1"/>
          <p:nvPr/>
        </p:nvSpPr>
        <p:spPr>
          <a:xfrm>
            <a:off x="1807036" y="4489167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-5</a:t>
            </a:r>
          </a:p>
        </p:txBody>
      </p:sp>
      <p:sp>
        <p:nvSpPr>
          <p:cNvPr id="42" name="Pfeil nach oben 40">
            <a:extLst>
              <a:ext uri="{FF2B5EF4-FFF2-40B4-BE49-F238E27FC236}">
                <a16:creationId xmlns:a16="http://schemas.microsoft.com/office/drawing/2014/main" id="{66929EBD-3296-4283-8153-8D4605B2FD4F}"/>
              </a:ext>
            </a:extLst>
          </p:cNvPr>
          <p:cNvSpPr>
            <a:spLocks/>
          </p:cNvSpPr>
          <p:nvPr/>
        </p:nvSpPr>
        <p:spPr>
          <a:xfrm rot="5400000">
            <a:off x="1913817" y="4017872"/>
            <a:ext cx="161895" cy="40837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635BEE8-8C53-4644-8764-74E784933206}"/>
              </a:ext>
            </a:extLst>
          </p:cNvPr>
          <p:cNvSpPr txBox="1"/>
          <p:nvPr/>
        </p:nvSpPr>
        <p:spPr>
          <a:xfrm>
            <a:off x="1807036" y="4114402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-4</a:t>
            </a:r>
          </a:p>
        </p:txBody>
      </p:sp>
      <p:sp>
        <p:nvSpPr>
          <p:cNvPr id="46" name="Pfeil nach oben 42">
            <a:extLst>
              <a:ext uri="{FF2B5EF4-FFF2-40B4-BE49-F238E27FC236}">
                <a16:creationId xmlns:a16="http://schemas.microsoft.com/office/drawing/2014/main" id="{595E0460-E401-44E4-8EA5-2FBFFC867CE3}"/>
              </a:ext>
            </a:extLst>
          </p:cNvPr>
          <p:cNvSpPr>
            <a:spLocks/>
          </p:cNvSpPr>
          <p:nvPr/>
        </p:nvSpPr>
        <p:spPr>
          <a:xfrm rot="5400000">
            <a:off x="1913817" y="3732332"/>
            <a:ext cx="161895" cy="40837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965CF89-7A83-44EE-9091-A015A6235D21}"/>
              </a:ext>
            </a:extLst>
          </p:cNvPr>
          <p:cNvSpPr txBox="1"/>
          <p:nvPr/>
        </p:nvSpPr>
        <p:spPr>
          <a:xfrm>
            <a:off x="1807036" y="3828862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-4</a:t>
            </a:r>
          </a:p>
        </p:txBody>
      </p:sp>
      <p:sp>
        <p:nvSpPr>
          <p:cNvPr id="55" name="Pfeil nach oben 44">
            <a:extLst>
              <a:ext uri="{FF2B5EF4-FFF2-40B4-BE49-F238E27FC236}">
                <a16:creationId xmlns:a16="http://schemas.microsoft.com/office/drawing/2014/main" id="{C68B85C4-5647-4001-84F2-BBC67932D35C}"/>
              </a:ext>
            </a:extLst>
          </p:cNvPr>
          <p:cNvSpPr>
            <a:spLocks/>
          </p:cNvSpPr>
          <p:nvPr/>
        </p:nvSpPr>
        <p:spPr>
          <a:xfrm rot="5400000">
            <a:off x="1934391" y="3217265"/>
            <a:ext cx="143885" cy="40837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79F1087-C14D-4A6C-9DBC-FAA3CA0B9E02}"/>
              </a:ext>
            </a:extLst>
          </p:cNvPr>
          <p:cNvSpPr txBox="1"/>
          <p:nvPr/>
        </p:nvSpPr>
        <p:spPr>
          <a:xfrm>
            <a:off x="1815892" y="3304236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+7</a:t>
            </a:r>
          </a:p>
        </p:txBody>
      </p:sp>
      <p:sp>
        <p:nvSpPr>
          <p:cNvPr id="57" name="Pfeil nach oben 46">
            <a:extLst>
              <a:ext uri="{FF2B5EF4-FFF2-40B4-BE49-F238E27FC236}">
                <a16:creationId xmlns:a16="http://schemas.microsoft.com/office/drawing/2014/main" id="{1641FB58-AE29-4F07-8864-49162949DF1B}"/>
              </a:ext>
            </a:extLst>
          </p:cNvPr>
          <p:cNvSpPr>
            <a:spLocks/>
          </p:cNvSpPr>
          <p:nvPr/>
        </p:nvSpPr>
        <p:spPr>
          <a:xfrm rot="5400000">
            <a:off x="2825228" y="5096131"/>
            <a:ext cx="161895" cy="4003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4E13152-858F-4CBB-AAED-DC84B56E5ECC}"/>
              </a:ext>
            </a:extLst>
          </p:cNvPr>
          <p:cNvSpPr txBox="1"/>
          <p:nvPr/>
        </p:nvSpPr>
        <p:spPr>
          <a:xfrm>
            <a:off x="2718447" y="5188638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-3</a:t>
            </a:r>
          </a:p>
        </p:txBody>
      </p:sp>
      <p:sp>
        <p:nvSpPr>
          <p:cNvPr id="59" name="Pfeil nach oben 48">
            <a:extLst>
              <a:ext uri="{FF2B5EF4-FFF2-40B4-BE49-F238E27FC236}">
                <a16:creationId xmlns:a16="http://schemas.microsoft.com/office/drawing/2014/main" id="{FB6F1B3F-5595-4B56-8060-C1B3BF42AF72}"/>
              </a:ext>
            </a:extLst>
          </p:cNvPr>
          <p:cNvSpPr>
            <a:spLocks/>
          </p:cNvSpPr>
          <p:nvPr/>
        </p:nvSpPr>
        <p:spPr>
          <a:xfrm rot="5400000">
            <a:off x="2825228" y="4396661"/>
            <a:ext cx="161895" cy="4003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2FBA161-C3CF-4FA2-8412-D05D335CED71}"/>
              </a:ext>
            </a:extLst>
          </p:cNvPr>
          <p:cNvSpPr txBox="1"/>
          <p:nvPr/>
        </p:nvSpPr>
        <p:spPr>
          <a:xfrm>
            <a:off x="2718447" y="4489168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+4</a:t>
            </a:r>
          </a:p>
        </p:txBody>
      </p:sp>
      <p:sp>
        <p:nvSpPr>
          <p:cNvPr id="61" name="Pfeil nach oben 50">
            <a:extLst>
              <a:ext uri="{FF2B5EF4-FFF2-40B4-BE49-F238E27FC236}">
                <a16:creationId xmlns:a16="http://schemas.microsoft.com/office/drawing/2014/main" id="{8C074A7A-2222-4BDF-9A63-A62078B18A64}"/>
              </a:ext>
            </a:extLst>
          </p:cNvPr>
          <p:cNvSpPr>
            <a:spLocks/>
          </p:cNvSpPr>
          <p:nvPr/>
        </p:nvSpPr>
        <p:spPr>
          <a:xfrm rot="5400000">
            <a:off x="2825228" y="3952446"/>
            <a:ext cx="161895" cy="4003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848F44C1-BDCE-4DC4-83A6-FD698D0FAF2F}"/>
              </a:ext>
            </a:extLst>
          </p:cNvPr>
          <p:cNvSpPr txBox="1"/>
          <p:nvPr/>
        </p:nvSpPr>
        <p:spPr>
          <a:xfrm>
            <a:off x="2718447" y="4044953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+2</a:t>
            </a:r>
          </a:p>
        </p:txBody>
      </p:sp>
      <p:sp>
        <p:nvSpPr>
          <p:cNvPr id="63" name="Pfeil nach oben 71">
            <a:extLst>
              <a:ext uri="{FF2B5EF4-FFF2-40B4-BE49-F238E27FC236}">
                <a16:creationId xmlns:a16="http://schemas.microsoft.com/office/drawing/2014/main" id="{5ECB3FFA-1420-48A6-9031-54AFC1B9048E}"/>
              </a:ext>
            </a:extLst>
          </p:cNvPr>
          <p:cNvSpPr>
            <a:spLocks/>
          </p:cNvSpPr>
          <p:nvPr/>
        </p:nvSpPr>
        <p:spPr>
          <a:xfrm rot="5400000">
            <a:off x="2845802" y="3151839"/>
            <a:ext cx="143885" cy="4003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8D102CF5-7D7A-46AF-898F-7F6AF7E1EC07}"/>
              </a:ext>
            </a:extLst>
          </p:cNvPr>
          <p:cNvSpPr txBox="1"/>
          <p:nvPr/>
        </p:nvSpPr>
        <p:spPr>
          <a:xfrm>
            <a:off x="2741591" y="3234787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+3</a:t>
            </a:r>
          </a:p>
        </p:txBody>
      </p:sp>
      <p:sp>
        <p:nvSpPr>
          <p:cNvPr id="65" name="Pfeil nach oben 73">
            <a:extLst>
              <a:ext uri="{FF2B5EF4-FFF2-40B4-BE49-F238E27FC236}">
                <a16:creationId xmlns:a16="http://schemas.microsoft.com/office/drawing/2014/main" id="{365BE296-8350-4875-8870-5ADE314AE48A}"/>
              </a:ext>
            </a:extLst>
          </p:cNvPr>
          <p:cNvSpPr>
            <a:spLocks/>
          </p:cNvSpPr>
          <p:nvPr/>
        </p:nvSpPr>
        <p:spPr>
          <a:xfrm rot="5400000">
            <a:off x="7114528" y="4696594"/>
            <a:ext cx="145111" cy="36603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AF743E09-5AF2-47D7-94D2-EC414A76BD67}"/>
              </a:ext>
            </a:extLst>
          </p:cNvPr>
          <p:cNvSpPr txBox="1"/>
          <p:nvPr/>
        </p:nvSpPr>
        <p:spPr>
          <a:xfrm>
            <a:off x="7010177" y="4771955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-2</a:t>
            </a:r>
          </a:p>
        </p:txBody>
      </p:sp>
      <p:sp>
        <p:nvSpPr>
          <p:cNvPr id="67" name="Pfeil nach oben 77">
            <a:extLst>
              <a:ext uri="{FF2B5EF4-FFF2-40B4-BE49-F238E27FC236}">
                <a16:creationId xmlns:a16="http://schemas.microsoft.com/office/drawing/2014/main" id="{CBCB3324-79A5-4FAA-930E-7FE9F21D3EA5}"/>
              </a:ext>
            </a:extLst>
          </p:cNvPr>
          <p:cNvSpPr>
            <a:spLocks/>
          </p:cNvSpPr>
          <p:nvPr/>
        </p:nvSpPr>
        <p:spPr>
          <a:xfrm rot="5400000">
            <a:off x="7114528" y="3275120"/>
            <a:ext cx="145111" cy="36603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E519EC26-1622-494F-BB6A-F97CA633B101}"/>
              </a:ext>
            </a:extLst>
          </p:cNvPr>
          <p:cNvSpPr txBox="1"/>
          <p:nvPr/>
        </p:nvSpPr>
        <p:spPr>
          <a:xfrm>
            <a:off x="7010177" y="3350481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-3</a:t>
            </a:r>
          </a:p>
        </p:txBody>
      </p:sp>
      <p:sp>
        <p:nvSpPr>
          <p:cNvPr id="70" name="Pfeil nach oben 83">
            <a:extLst>
              <a:ext uri="{FF2B5EF4-FFF2-40B4-BE49-F238E27FC236}">
                <a16:creationId xmlns:a16="http://schemas.microsoft.com/office/drawing/2014/main" id="{CEE7AF6D-4B69-422C-AAA7-53A8A3D3CD93}"/>
              </a:ext>
            </a:extLst>
          </p:cNvPr>
          <p:cNvSpPr>
            <a:spLocks/>
          </p:cNvSpPr>
          <p:nvPr/>
        </p:nvSpPr>
        <p:spPr>
          <a:xfrm rot="5400000">
            <a:off x="7999494" y="4612393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1E6C7C08-8273-4A8E-A4FB-DFE67CFF6EAF}"/>
              </a:ext>
            </a:extLst>
          </p:cNvPr>
          <p:cNvSpPr txBox="1"/>
          <p:nvPr/>
        </p:nvSpPr>
        <p:spPr>
          <a:xfrm>
            <a:off x="7893713" y="4693300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+4</a:t>
            </a:r>
          </a:p>
        </p:txBody>
      </p:sp>
      <p:sp>
        <p:nvSpPr>
          <p:cNvPr id="78" name="Pfeil nach oben 85">
            <a:extLst>
              <a:ext uri="{FF2B5EF4-FFF2-40B4-BE49-F238E27FC236}">
                <a16:creationId xmlns:a16="http://schemas.microsoft.com/office/drawing/2014/main" id="{633E2C80-2E68-4FE1-A85F-418E21E8C628}"/>
              </a:ext>
            </a:extLst>
          </p:cNvPr>
          <p:cNvSpPr>
            <a:spLocks/>
          </p:cNvSpPr>
          <p:nvPr/>
        </p:nvSpPr>
        <p:spPr>
          <a:xfrm rot="5400000">
            <a:off x="7999494" y="3539291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3848350-9DA0-4287-92E9-1B67AAFBD036}"/>
              </a:ext>
            </a:extLst>
          </p:cNvPr>
          <p:cNvSpPr txBox="1"/>
          <p:nvPr/>
        </p:nvSpPr>
        <p:spPr>
          <a:xfrm>
            <a:off x="7893713" y="3620198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-3</a:t>
            </a:r>
          </a:p>
        </p:txBody>
      </p:sp>
      <p:sp>
        <p:nvSpPr>
          <p:cNvPr id="85" name="Pfeil nach oben 87">
            <a:extLst>
              <a:ext uri="{FF2B5EF4-FFF2-40B4-BE49-F238E27FC236}">
                <a16:creationId xmlns:a16="http://schemas.microsoft.com/office/drawing/2014/main" id="{D0710EB1-0F59-422A-AF41-50CF9877CE70}"/>
              </a:ext>
            </a:extLst>
          </p:cNvPr>
          <p:cNvSpPr>
            <a:spLocks/>
          </p:cNvSpPr>
          <p:nvPr/>
        </p:nvSpPr>
        <p:spPr>
          <a:xfrm rot="5400000">
            <a:off x="7999494" y="3252388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178909E2-FECD-43C9-A8D2-670D2470231A}"/>
              </a:ext>
            </a:extLst>
          </p:cNvPr>
          <p:cNvSpPr txBox="1"/>
          <p:nvPr/>
        </p:nvSpPr>
        <p:spPr>
          <a:xfrm>
            <a:off x="7893713" y="3333295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+2</a:t>
            </a:r>
          </a:p>
        </p:txBody>
      </p:sp>
      <p:sp>
        <p:nvSpPr>
          <p:cNvPr id="89" name="Pfeil nach oben 106">
            <a:extLst>
              <a:ext uri="{FF2B5EF4-FFF2-40B4-BE49-F238E27FC236}">
                <a16:creationId xmlns:a16="http://schemas.microsoft.com/office/drawing/2014/main" id="{0FBC934D-35A1-4EAE-AE90-F00AE69C777C}"/>
              </a:ext>
            </a:extLst>
          </p:cNvPr>
          <p:cNvSpPr>
            <a:spLocks/>
          </p:cNvSpPr>
          <p:nvPr/>
        </p:nvSpPr>
        <p:spPr>
          <a:xfrm rot="5400000">
            <a:off x="7999494" y="3006445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5136E401-9846-496A-8429-E9D27B2B8438}"/>
              </a:ext>
            </a:extLst>
          </p:cNvPr>
          <p:cNvSpPr txBox="1"/>
          <p:nvPr/>
        </p:nvSpPr>
        <p:spPr>
          <a:xfrm>
            <a:off x="7893713" y="3087352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-5</a:t>
            </a:r>
          </a:p>
        </p:txBody>
      </p:sp>
      <p:sp>
        <p:nvSpPr>
          <p:cNvPr id="91" name="Pfeil nach oben 108">
            <a:extLst>
              <a:ext uri="{FF2B5EF4-FFF2-40B4-BE49-F238E27FC236}">
                <a16:creationId xmlns:a16="http://schemas.microsoft.com/office/drawing/2014/main" id="{64484CCE-BBD4-4404-8A4E-C0B5BB89B74D}"/>
              </a:ext>
            </a:extLst>
          </p:cNvPr>
          <p:cNvSpPr>
            <a:spLocks/>
          </p:cNvSpPr>
          <p:nvPr/>
        </p:nvSpPr>
        <p:spPr>
          <a:xfrm rot="5400000">
            <a:off x="7114528" y="2804431"/>
            <a:ext cx="145111" cy="366035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D6F7C383-7AF0-49E0-B02D-FA5D4F0607A5}"/>
              </a:ext>
            </a:extLst>
          </p:cNvPr>
          <p:cNvSpPr txBox="1"/>
          <p:nvPr/>
        </p:nvSpPr>
        <p:spPr>
          <a:xfrm>
            <a:off x="7010177" y="2879792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+3</a:t>
            </a:r>
          </a:p>
        </p:txBody>
      </p:sp>
      <p:sp>
        <p:nvSpPr>
          <p:cNvPr id="94" name="Pfeil nach oben 76">
            <a:extLst>
              <a:ext uri="{FF2B5EF4-FFF2-40B4-BE49-F238E27FC236}">
                <a16:creationId xmlns:a16="http://schemas.microsoft.com/office/drawing/2014/main" id="{0A520FAB-EB32-4260-806E-B3F5ABAD9706}"/>
              </a:ext>
            </a:extLst>
          </p:cNvPr>
          <p:cNvSpPr>
            <a:spLocks/>
          </p:cNvSpPr>
          <p:nvPr/>
        </p:nvSpPr>
        <p:spPr>
          <a:xfrm rot="5400000">
            <a:off x="8911521" y="4755273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333F6DCC-2F27-45CC-BC90-B7576E52719E}"/>
              </a:ext>
            </a:extLst>
          </p:cNvPr>
          <p:cNvSpPr txBox="1"/>
          <p:nvPr/>
        </p:nvSpPr>
        <p:spPr>
          <a:xfrm>
            <a:off x="8805740" y="4836180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-8</a:t>
            </a:r>
          </a:p>
        </p:txBody>
      </p:sp>
      <p:sp>
        <p:nvSpPr>
          <p:cNvPr id="96" name="Pfeil nach oben 80">
            <a:extLst>
              <a:ext uri="{FF2B5EF4-FFF2-40B4-BE49-F238E27FC236}">
                <a16:creationId xmlns:a16="http://schemas.microsoft.com/office/drawing/2014/main" id="{A5DC65F8-FC6D-476E-BFA4-E4F32DB3BDA4}"/>
              </a:ext>
            </a:extLst>
          </p:cNvPr>
          <p:cNvSpPr>
            <a:spLocks/>
          </p:cNvSpPr>
          <p:nvPr/>
        </p:nvSpPr>
        <p:spPr>
          <a:xfrm rot="5400000">
            <a:off x="8911521" y="3682171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913677D7-16C0-4808-A702-E518AA295EE1}"/>
              </a:ext>
            </a:extLst>
          </p:cNvPr>
          <p:cNvSpPr txBox="1"/>
          <p:nvPr/>
        </p:nvSpPr>
        <p:spPr>
          <a:xfrm>
            <a:off x="8805740" y="3763078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+7</a:t>
            </a:r>
          </a:p>
        </p:txBody>
      </p:sp>
      <p:sp>
        <p:nvSpPr>
          <p:cNvPr id="98" name="Pfeil nach oben 82">
            <a:extLst>
              <a:ext uri="{FF2B5EF4-FFF2-40B4-BE49-F238E27FC236}">
                <a16:creationId xmlns:a16="http://schemas.microsoft.com/office/drawing/2014/main" id="{4AB23150-CA02-4D37-B902-1B50C0047549}"/>
              </a:ext>
            </a:extLst>
          </p:cNvPr>
          <p:cNvSpPr>
            <a:spLocks/>
          </p:cNvSpPr>
          <p:nvPr/>
        </p:nvSpPr>
        <p:spPr>
          <a:xfrm rot="5400000">
            <a:off x="8911521" y="3295252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4C4F3D21-E6E5-4564-9419-9AF3D74B69B7}"/>
              </a:ext>
            </a:extLst>
          </p:cNvPr>
          <p:cNvSpPr txBox="1"/>
          <p:nvPr/>
        </p:nvSpPr>
        <p:spPr>
          <a:xfrm>
            <a:off x="8805740" y="3376159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-2</a:t>
            </a:r>
          </a:p>
        </p:txBody>
      </p:sp>
      <p:sp>
        <p:nvSpPr>
          <p:cNvPr id="101" name="Pfeil nach oben 93">
            <a:extLst>
              <a:ext uri="{FF2B5EF4-FFF2-40B4-BE49-F238E27FC236}">
                <a16:creationId xmlns:a16="http://schemas.microsoft.com/office/drawing/2014/main" id="{D04D05EC-2D64-46E6-B6EA-0815CC8E71F7}"/>
              </a:ext>
            </a:extLst>
          </p:cNvPr>
          <p:cNvSpPr>
            <a:spLocks/>
          </p:cNvSpPr>
          <p:nvPr/>
        </p:nvSpPr>
        <p:spPr>
          <a:xfrm rot="5400000">
            <a:off x="8911521" y="3049309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F2539CD3-EFDF-4BE3-8F7A-516DFA91DCEA}"/>
              </a:ext>
            </a:extLst>
          </p:cNvPr>
          <p:cNvSpPr txBox="1"/>
          <p:nvPr/>
        </p:nvSpPr>
        <p:spPr>
          <a:xfrm>
            <a:off x="8805740" y="3130216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+5</a:t>
            </a:r>
          </a:p>
        </p:txBody>
      </p:sp>
      <p:sp>
        <p:nvSpPr>
          <p:cNvPr id="104" name="Pfeil nach oben 95">
            <a:extLst>
              <a:ext uri="{FF2B5EF4-FFF2-40B4-BE49-F238E27FC236}">
                <a16:creationId xmlns:a16="http://schemas.microsoft.com/office/drawing/2014/main" id="{020A97CD-3E8C-4FCD-B65C-2240C5FF368B}"/>
              </a:ext>
            </a:extLst>
          </p:cNvPr>
          <p:cNvSpPr>
            <a:spLocks/>
          </p:cNvSpPr>
          <p:nvPr/>
        </p:nvSpPr>
        <p:spPr>
          <a:xfrm rot="5400000">
            <a:off x="8911521" y="2792875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7F303A3D-1B45-4388-9A93-2A63169DCCD8}"/>
              </a:ext>
            </a:extLst>
          </p:cNvPr>
          <p:cNvSpPr txBox="1"/>
          <p:nvPr/>
        </p:nvSpPr>
        <p:spPr>
          <a:xfrm>
            <a:off x="8805740" y="2873782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+2</a:t>
            </a:r>
          </a:p>
        </p:txBody>
      </p:sp>
      <p:sp>
        <p:nvSpPr>
          <p:cNvPr id="107" name="Pfeil nach oben 97">
            <a:extLst>
              <a:ext uri="{FF2B5EF4-FFF2-40B4-BE49-F238E27FC236}">
                <a16:creationId xmlns:a16="http://schemas.microsoft.com/office/drawing/2014/main" id="{F115BF0D-8E31-4584-B7AF-7E4BF0AB76A9}"/>
              </a:ext>
            </a:extLst>
          </p:cNvPr>
          <p:cNvSpPr>
            <a:spLocks/>
          </p:cNvSpPr>
          <p:nvPr/>
        </p:nvSpPr>
        <p:spPr>
          <a:xfrm rot="5400000">
            <a:off x="3700522" y="4448489"/>
            <a:ext cx="161895" cy="40837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08" name="Textfeld 107">
            <a:extLst>
              <a:ext uri="{FF2B5EF4-FFF2-40B4-BE49-F238E27FC236}">
                <a16:creationId xmlns:a16="http://schemas.microsoft.com/office/drawing/2014/main" id="{4C3111BE-AF8C-4945-924F-9B4BFFC0DA25}"/>
              </a:ext>
            </a:extLst>
          </p:cNvPr>
          <p:cNvSpPr txBox="1"/>
          <p:nvPr/>
        </p:nvSpPr>
        <p:spPr>
          <a:xfrm>
            <a:off x="3593741" y="4545019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+4</a:t>
            </a:r>
          </a:p>
        </p:txBody>
      </p:sp>
      <p:sp>
        <p:nvSpPr>
          <p:cNvPr id="109" name="Pfeil nach oben 100">
            <a:extLst>
              <a:ext uri="{FF2B5EF4-FFF2-40B4-BE49-F238E27FC236}">
                <a16:creationId xmlns:a16="http://schemas.microsoft.com/office/drawing/2014/main" id="{9D1A06DA-3B9C-4B1C-82DC-6AFF3694CDDF}"/>
              </a:ext>
            </a:extLst>
          </p:cNvPr>
          <p:cNvSpPr>
            <a:spLocks/>
          </p:cNvSpPr>
          <p:nvPr/>
        </p:nvSpPr>
        <p:spPr>
          <a:xfrm rot="5400000">
            <a:off x="3721096" y="3162104"/>
            <a:ext cx="143885" cy="408373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10" name="Textfeld 109">
            <a:extLst>
              <a:ext uri="{FF2B5EF4-FFF2-40B4-BE49-F238E27FC236}">
                <a16:creationId xmlns:a16="http://schemas.microsoft.com/office/drawing/2014/main" id="{D39B2DD0-D00D-448E-90B7-8318982AC86C}"/>
              </a:ext>
            </a:extLst>
          </p:cNvPr>
          <p:cNvSpPr txBox="1"/>
          <p:nvPr/>
        </p:nvSpPr>
        <p:spPr>
          <a:xfrm>
            <a:off x="3616885" y="3249075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+5</a:t>
            </a:r>
          </a:p>
        </p:txBody>
      </p:sp>
      <p:sp>
        <p:nvSpPr>
          <p:cNvPr id="111" name="Pfeil nach oben 46">
            <a:extLst>
              <a:ext uri="{FF2B5EF4-FFF2-40B4-BE49-F238E27FC236}">
                <a16:creationId xmlns:a16="http://schemas.microsoft.com/office/drawing/2014/main" id="{5158B6B7-3C10-4CD0-8DF1-0176063C4273}"/>
              </a:ext>
            </a:extLst>
          </p:cNvPr>
          <p:cNvSpPr>
            <a:spLocks/>
          </p:cNvSpPr>
          <p:nvPr/>
        </p:nvSpPr>
        <p:spPr>
          <a:xfrm rot="5400000">
            <a:off x="4598226" y="5220310"/>
            <a:ext cx="161895" cy="4003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BB6C1D16-8206-4829-AEFB-D1FC3FED5032}"/>
              </a:ext>
            </a:extLst>
          </p:cNvPr>
          <p:cNvSpPr txBox="1"/>
          <p:nvPr/>
        </p:nvSpPr>
        <p:spPr>
          <a:xfrm>
            <a:off x="4491445" y="5312817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+3</a:t>
            </a:r>
          </a:p>
        </p:txBody>
      </p:sp>
      <p:sp>
        <p:nvSpPr>
          <p:cNvPr id="113" name="Pfeil nach oben 48">
            <a:extLst>
              <a:ext uri="{FF2B5EF4-FFF2-40B4-BE49-F238E27FC236}">
                <a16:creationId xmlns:a16="http://schemas.microsoft.com/office/drawing/2014/main" id="{2404DA1E-5391-4177-8218-BAF8E330916B}"/>
              </a:ext>
            </a:extLst>
          </p:cNvPr>
          <p:cNvSpPr>
            <a:spLocks/>
          </p:cNvSpPr>
          <p:nvPr/>
        </p:nvSpPr>
        <p:spPr>
          <a:xfrm rot="5400000">
            <a:off x="4598226" y="4554707"/>
            <a:ext cx="161895" cy="4003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7498223E-69FB-48CC-A87A-38DBFCA19149}"/>
              </a:ext>
            </a:extLst>
          </p:cNvPr>
          <p:cNvSpPr txBox="1"/>
          <p:nvPr/>
        </p:nvSpPr>
        <p:spPr>
          <a:xfrm>
            <a:off x="4491445" y="4647214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-5</a:t>
            </a:r>
          </a:p>
        </p:txBody>
      </p:sp>
      <p:sp>
        <p:nvSpPr>
          <p:cNvPr id="115" name="Pfeil nach oben 50">
            <a:extLst>
              <a:ext uri="{FF2B5EF4-FFF2-40B4-BE49-F238E27FC236}">
                <a16:creationId xmlns:a16="http://schemas.microsoft.com/office/drawing/2014/main" id="{DC40F882-3257-412E-AF08-DC24094D01C0}"/>
              </a:ext>
            </a:extLst>
          </p:cNvPr>
          <p:cNvSpPr>
            <a:spLocks/>
          </p:cNvSpPr>
          <p:nvPr/>
        </p:nvSpPr>
        <p:spPr>
          <a:xfrm rot="5400000">
            <a:off x="4598226" y="4166937"/>
            <a:ext cx="161895" cy="400327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BD287089-D0C0-4B27-A864-327E8496C238}"/>
              </a:ext>
            </a:extLst>
          </p:cNvPr>
          <p:cNvSpPr txBox="1"/>
          <p:nvPr/>
        </p:nvSpPr>
        <p:spPr>
          <a:xfrm>
            <a:off x="4491445" y="4259444"/>
            <a:ext cx="28285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-3</a:t>
            </a:r>
          </a:p>
        </p:txBody>
      </p:sp>
      <p:sp>
        <p:nvSpPr>
          <p:cNvPr id="119" name="Pfeil nach oben 76">
            <a:extLst>
              <a:ext uri="{FF2B5EF4-FFF2-40B4-BE49-F238E27FC236}">
                <a16:creationId xmlns:a16="http://schemas.microsoft.com/office/drawing/2014/main" id="{43E396E7-2488-44AD-A18B-7E26379914EF}"/>
              </a:ext>
            </a:extLst>
          </p:cNvPr>
          <p:cNvSpPr>
            <a:spLocks/>
          </p:cNvSpPr>
          <p:nvPr/>
        </p:nvSpPr>
        <p:spPr>
          <a:xfrm rot="5400000">
            <a:off x="9797198" y="3727979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20" name="Textfeld 119">
            <a:extLst>
              <a:ext uri="{FF2B5EF4-FFF2-40B4-BE49-F238E27FC236}">
                <a16:creationId xmlns:a16="http://schemas.microsoft.com/office/drawing/2014/main" id="{19B7FB4F-C227-4A4F-B63D-2BD2B7974693}"/>
              </a:ext>
            </a:extLst>
          </p:cNvPr>
          <p:cNvSpPr txBox="1"/>
          <p:nvPr/>
        </p:nvSpPr>
        <p:spPr>
          <a:xfrm>
            <a:off x="9691417" y="3808886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-6</a:t>
            </a:r>
          </a:p>
        </p:txBody>
      </p:sp>
      <p:sp>
        <p:nvSpPr>
          <p:cNvPr id="121" name="Pfeil nach oben 80">
            <a:extLst>
              <a:ext uri="{FF2B5EF4-FFF2-40B4-BE49-F238E27FC236}">
                <a16:creationId xmlns:a16="http://schemas.microsoft.com/office/drawing/2014/main" id="{92392A82-ABE4-4812-A3D0-E578C97DF11F}"/>
              </a:ext>
            </a:extLst>
          </p:cNvPr>
          <p:cNvSpPr>
            <a:spLocks/>
          </p:cNvSpPr>
          <p:nvPr/>
        </p:nvSpPr>
        <p:spPr>
          <a:xfrm rot="5400000">
            <a:off x="9797198" y="3309634"/>
            <a:ext cx="142251" cy="377126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rgbClr val="FFFFFF"/>
              </a:solidFill>
            </a:endParaRPr>
          </a:p>
        </p:txBody>
      </p:sp>
      <p:sp>
        <p:nvSpPr>
          <p:cNvPr id="122" name="Textfeld 121">
            <a:extLst>
              <a:ext uri="{FF2B5EF4-FFF2-40B4-BE49-F238E27FC236}">
                <a16:creationId xmlns:a16="http://schemas.microsoft.com/office/drawing/2014/main" id="{83236094-9668-4688-988F-F00E1C837A2C}"/>
              </a:ext>
            </a:extLst>
          </p:cNvPr>
          <p:cNvSpPr txBox="1"/>
          <p:nvPr/>
        </p:nvSpPr>
        <p:spPr>
          <a:xfrm>
            <a:off x="9691417" y="3390541"/>
            <a:ext cx="261213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4D2F3D-617A-47D8-9DB1-4D7B5420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4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256674" y="2104799"/>
            <a:ext cx="775137" cy="4089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9" name="Diagramm 28"/>
          <p:cNvGraphicFramePr/>
          <p:nvPr>
            <p:extLst>
              <p:ext uri="{D42A27DB-BD31-4B8C-83A1-F6EECF244321}">
                <p14:modId xmlns:p14="http://schemas.microsoft.com/office/powerpoint/2010/main" val="4010794679"/>
              </p:ext>
            </p:extLst>
          </p:nvPr>
        </p:nvGraphicFramePr>
        <p:xfrm>
          <a:off x="975663" y="2133208"/>
          <a:ext cx="1246411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cs typeface="Calibri" pitchFamily="34" charset="0"/>
              </a:rPr>
              <a:t>Wichtigstes Gerät zur Videonutzung in den Bundesländern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41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*tragbare Spielekonsole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27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0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14015"/>
              </p:ext>
            </p:extLst>
          </p:nvPr>
        </p:nvGraphicFramePr>
        <p:xfrm>
          <a:off x="1247276" y="5387856"/>
          <a:ext cx="10269532" cy="9053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8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899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70,598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3,025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11,089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6,794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15,229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4,380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3,507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Textfeld 30"/>
          <p:cNvSpPr txBox="1"/>
          <p:nvPr/>
        </p:nvSpPr>
        <p:spPr>
          <a:xfrm>
            <a:off x="11500488" y="6034634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cs typeface="Calibri" pitchFamily="34" charset="0"/>
              </a:rPr>
              <a:t>Mio.  Personen 14+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Personen 14+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B15452-2A34-48A1-A9CF-2537B7D7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0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Methodische Hinweise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graphicFrame>
        <p:nvGraphicFramePr>
          <p:cNvPr id="13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219053"/>
              </p:ext>
            </p:extLst>
          </p:nvPr>
        </p:nvGraphicFramePr>
        <p:xfrm>
          <a:off x="1132187" y="1728787"/>
          <a:ext cx="11251721" cy="4905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7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2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r>
                        <a:rPr lang="de-DE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-Digitalisierungsbericht 2020</a:t>
                      </a:r>
                    </a:p>
                  </a:txBody>
                  <a:tcPr marL="36000" marR="121910"/>
                </a:tc>
                <a:tc hMerge="1"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1219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Auftraggeber: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Medienanstalten unter Beteiligung von Media Broadcast, SES und Vodafone</a:t>
                      </a:r>
                    </a:p>
                  </a:txBody>
                  <a:tcPr marL="36000" marR="13951" marT="36000" marB="36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Institut: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Kantar</a:t>
                      </a:r>
                    </a:p>
                  </a:txBody>
                  <a:tcPr marL="36000" marR="13951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Methode: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Methodenmix: Computer Assisted Telephone Interviewing (CATI) + Computer Assisted Web Interviewing (CAWI)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Grundgesamtheit: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Definition wie ma: Deutschsprachige Wohnbevölkerung ab 14 Jahre; aktuell 70,598 Mio. Personen ab 14 Jahre in </a:t>
                      </a:r>
                      <a:r>
                        <a:rPr lang="de-DE" sz="1200" dirty="0">
                          <a:latin typeface="Calibri" pitchFamily="34" charset="0"/>
                        </a:rPr>
                        <a:t>40,684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Mio. Haushalten, </a:t>
                      </a:r>
                      <a:b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davon 67,650 Mio. Personen ab 14 Jahre in TV-Haushalten in </a:t>
                      </a:r>
                      <a:r>
                        <a:rPr lang="de-DE" sz="1200" dirty="0">
                          <a:latin typeface="Calibri" pitchFamily="34" charset="0"/>
                        </a:rPr>
                        <a:t>38,520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Mio. TV-Haushalten.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790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Stichprobe / Zielperson: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Telefonische Befragung (CATI)</a:t>
                      </a:r>
                    </a:p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Studie wurde als so genannte </a:t>
                      </a:r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Dual-Frame-Telefonbefragung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d. h. mit einem kombinierten Ansatz mit Festnetz- und Mobilfunknummern, durchgeführt. Auswahlgrundlage war das ADM-Telefonstichprobensystem für Fest- und Mobilnetznummern (Anteil Mobilnummern: 20% in der Gesamtstichprobe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Basis + Altersklassen + Aufstockung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).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Befragungsperson wurde zufällig ausgewählt.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telefonische Erreichbarkeit der jüngeren Bevölkerung, insbesondere 14-29-Jährigen, ist seit Jahren rückläufig. Auch die Mobilfunkstichprobe löst diese Herausforderung nur begrenzt. Daher wurden in einer </a:t>
                      </a:r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Teilstichprobe gezielt Personen der Altersgruppe 14-29 Jahre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befragt, um deren Anteil in der Nettostichprobe zu erhöhen. In Haushalten mit mehr als einer Person in dieser Altersgruppe wurde eine dieser 14-29-jährigen Personen per Zufall ausgewählt. Es wurde der gleiche Fragebogen verwendet wie bei der Stichprobe der ab 14-Jährigen. 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beiden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Sampling-Frames (Festnetz und Mobil) sowie die „Altersklassen-Interviews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14-29“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wurden mittels Designgewichtung zusammengeführt, damit sie ein repräsentatives Abbild der Grundgesamtheit geben.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Online-Befragung (CAWI)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Grundgesamtheit bildet die deutschsprachige Online-Bevölkerung. Da ältere Personen ab 70 Jahren über Online Panels nur sehr schwer erreichbar sind, wurde die Online-Stichprobe auf die Altersspanne 16-69 Jahre eingeschränkt. Die Teilnehmer wurden über ein Online Access Panel rekrutiert. </a:t>
                      </a:r>
                    </a:p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CATI- und Online-Stichprobe wurden mittels Designgewichtung zusammengeführt, damit sie ein repräsentatives Abbild der Grundgesamtheit geben.</a:t>
                      </a:r>
                    </a:p>
                  </a:txBody>
                  <a:tcPr marL="36000" marR="13951" marT="36000" marB="36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7D364-F10A-49DE-9F5F-F27F3B95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1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Alle Geräte: </a:t>
            </a:r>
            <a:r>
              <a:rPr lang="de-DE" dirty="0"/>
              <a:t>Nutzungsanteile im Trend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69,241 / 69,563 / 70,094 / 70,445 / 70,598 Mio. Personen ab 14 Jahre in Deutschland (n=8.281)</a:t>
            </a:r>
          </a:p>
        </p:txBody>
      </p:sp>
      <p:graphicFrame>
        <p:nvGraphicFramePr>
          <p:cNvPr id="30" name="Diagramm 29"/>
          <p:cNvGraphicFramePr/>
          <p:nvPr/>
        </p:nvGraphicFramePr>
        <p:xfrm>
          <a:off x="1111249" y="1869083"/>
          <a:ext cx="11225214" cy="45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elle 21"/>
          <p:cNvGraphicFramePr>
            <a:graphicFrameLocks noGrp="1"/>
          </p:cNvGraphicFramePr>
          <p:nvPr/>
        </p:nvGraphicFramePr>
        <p:xfrm>
          <a:off x="1169989" y="5822280"/>
          <a:ext cx="7963379" cy="287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8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444">
                  <a:extLst>
                    <a:ext uri="{9D8B030D-6E8A-4147-A177-3AD203B41FA5}">
                      <a16:colId xmlns:a16="http://schemas.microsoft.com/office/drawing/2014/main" val="3664789406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Pfeil nach oben 23"/>
          <p:cNvSpPr>
            <a:spLocks/>
          </p:cNvSpPr>
          <p:nvPr/>
        </p:nvSpPr>
        <p:spPr>
          <a:xfrm rot="5400000">
            <a:off x="2672116" y="2642671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25" name="Textfeld 24"/>
          <p:cNvSpPr txBox="1">
            <a:spLocks noChangeAspect="1"/>
          </p:cNvSpPr>
          <p:nvPr/>
        </p:nvSpPr>
        <p:spPr>
          <a:xfrm>
            <a:off x="2479332" y="2837186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rgbClr val="8AC1EA"/>
                </a:solidFill>
              </a:rPr>
              <a:t>+ 2</a:t>
            </a:r>
          </a:p>
        </p:txBody>
      </p:sp>
      <p:sp>
        <p:nvSpPr>
          <p:cNvPr id="33" name="Pfeil nach oben 32"/>
          <p:cNvSpPr>
            <a:spLocks/>
          </p:cNvSpPr>
          <p:nvPr/>
        </p:nvSpPr>
        <p:spPr>
          <a:xfrm rot="5400000">
            <a:off x="2676962" y="4315986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4" name="Textfeld 33"/>
          <p:cNvSpPr txBox="1">
            <a:spLocks noChangeAspect="1"/>
          </p:cNvSpPr>
          <p:nvPr/>
        </p:nvSpPr>
        <p:spPr>
          <a:xfrm>
            <a:off x="2484178" y="4510501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-2</a:t>
            </a:r>
          </a:p>
        </p:txBody>
      </p:sp>
      <p:sp>
        <p:nvSpPr>
          <p:cNvPr id="3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36" name="Gerade Verbindung 9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feil nach oben 37"/>
          <p:cNvSpPr>
            <a:spLocks/>
          </p:cNvSpPr>
          <p:nvPr/>
        </p:nvSpPr>
        <p:spPr>
          <a:xfrm rot="5400000">
            <a:off x="4271308" y="2694961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9" name="Textfeld 38"/>
          <p:cNvSpPr txBox="1">
            <a:spLocks noChangeAspect="1"/>
          </p:cNvSpPr>
          <p:nvPr/>
        </p:nvSpPr>
        <p:spPr>
          <a:xfrm>
            <a:off x="4078524" y="2889476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accent4"/>
                </a:solidFill>
              </a:rPr>
              <a:t>+ 5</a:t>
            </a:r>
          </a:p>
        </p:txBody>
      </p:sp>
      <p:sp>
        <p:nvSpPr>
          <p:cNvPr id="41" name="Pfeil nach oben 40"/>
          <p:cNvSpPr>
            <a:spLocks/>
          </p:cNvSpPr>
          <p:nvPr/>
        </p:nvSpPr>
        <p:spPr>
          <a:xfrm rot="5400000">
            <a:off x="4271308" y="4373801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42" name="Textfeld 41"/>
          <p:cNvSpPr txBox="1">
            <a:spLocks noChangeAspect="1"/>
          </p:cNvSpPr>
          <p:nvPr/>
        </p:nvSpPr>
        <p:spPr>
          <a:xfrm>
            <a:off x="4078524" y="4568316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-4</a:t>
            </a:r>
          </a:p>
        </p:txBody>
      </p:sp>
      <p:sp>
        <p:nvSpPr>
          <p:cNvPr id="19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Die Nutzungsanteile von VOD und Livestreaming steigen zulasten des klassischen Fernsehens im Trend weiter an. </a:t>
            </a:r>
          </a:p>
        </p:txBody>
      </p:sp>
      <p:sp>
        <p:nvSpPr>
          <p:cNvPr id="20" name="Pfeil nach oben 37">
            <a:extLst>
              <a:ext uri="{FF2B5EF4-FFF2-40B4-BE49-F238E27FC236}">
                <a16:creationId xmlns:a16="http://schemas.microsoft.com/office/drawing/2014/main" id="{1DD78F06-D67C-44F4-A3BE-370CEA98A327}"/>
              </a:ext>
            </a:extLst>
          </p:cNvPr>
          <p:cNvSpPr>
            <a:spLocks/>
          </p:cNvSpPr>
          <p:nvPr/>
        </p:nvSpPr>
        <p:spPr>
          <a:xfrm rot="5400000">
            <a:off x="5853124" y="2771355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2D5671B-10E1-498D-A7B0-EF14F912504B}"/>
              </a:ext>
            </a:extLst>
          </p:cNvPr>
          <p:cNvSpPr txBox="1">
            <a:spLocks noChangeAspect="1"/>
          </p:cNvSpPr>
          <p:nvPr/>
        </p:nvSpPr>
        <p:spPr>
          <a:xfrm>
            <a:off x="5660340" y="2965870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accent4"/>
                </a:solidFill>
              </a:rPr>
              <a:t>+ 3</a:t>
            </a:r>
          </a:p>
        </p:txBody>
      </p:sp>
      <p:sp>
        <p:nvSpPr>
          <p:cNvPr id="23" name="Pfeil nach oben 40">
            <a:extLst>
              <a:ext uri="{FF2B5EF4-FFF2-40B4-BE49-F238E27FC236}">
                <a16:creationId xmlns:a16="http://schemas.microsoft.com/office/drawing/2014/main" id="{34787EEB-EBC8-460A-A41A-A24984C819BB}"/>
              </a:ext>
            </a:extLst>
          </p:cNvPr>
          <p:cNvSpPr>
            <a:spLocks/>
          </p:cNvSpPr>
          <p:nvPr/>
        </p:nvSpPr>
        <p:spPr>
          <a:xfrm rot="5400000">
            <a:off x="5853124" y="4450212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3087388-EDCE-40A6-9A41-B1C85782EF58}"/>
              </a:ext>
            </a:extLst>
          </p:cNvPr>
          <p:cNvSpPr txBox="1">
            <a:spLocks noChangeAspect="1"/>
          </p:cNvSpPr>
          <p:nvPr/>
        </p:nvSpPr>
        <p:spPr>
          <a:xfrm>
            <a:off x="5660340" y="4644727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-4</a:t>
            </a:r>
          </a:p>
        </p:txBody>
      </p:sp>
      <p:sp>
        <p:nvSpPr>
          <p:cNvPr id="28" name="Pfeil nach oben 37">
            <a:extLst>
              <a:ext uri="{FF2B5EF4-FFF2-40B4-BE49-F238E27FC236}">
                <a16:creationId xmlns:a16="http://schemas.microsoft.com/office/drawing/2014/main" id="{100B704F-AF6B-44DE-A7CE-D9497321EA33}"/>
              </a:ext>
            </a:extLst>
          </p:cNvPr>
          <p:cNvSpPr>
            <a:spLocks/>
          </p:cNvSpPr>
          <p:nvPr/>
        </p:nvSpPr>
        <p:spPr>
          <a:xfrm rot="5400000">
            <a:off x="7470518" y="2848588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B707B37-A9AB-45CE-B05D-0A6E4BB1C06C}"/>
              </a:ext>
            </a:extLst>
          </p:cNvPr>
          <p:cNvSpPr txBox="1">
            <a:spLocks noChangeAspect="1"/>
          </p:cNvSpPr>
          <p:nvPr/>
        </p:nvSpPr>
        <p:spPr>
          <a:xfrm>
            <a:off x="7277734" y="3043103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+3</a:t>
            </a:r>
          </a:p>
        </p:txBody>
      </p:sp>
      <p:sp>
        <p:nvSpPr>
          <p:cNvPr id="31" name="Pfeil nach oben 40">
            <a:extLst>
              <a:ext uri="{FF2B5EF4-FFF2-40B4-BE49-F238E27FC236}">
                <a16:creationId xmlns:a16="http://schemas.microsoft.com/office/drawing/2014/main" id="{EB6A7B95-BFC1-49A9-A6EB-A68EA624268A}"/>
              </a:ext>
            </a:extLst>
          </p:cNvPr>
          <p:cNvSpPr>
            <a:spLocks/>
          </p:cNvSpPr>
          <p:nvPr/>
        </p:nvSpPr>
        <p:spPr>
          <a:xfrm rot="5400000">
            <a:off x="7470518" y="4527445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E2E8D38-A770-44DD-AF28-AA81A0018E04}"/>
              </a:ext>
            </a:extLst>
          </p:cNvPr>
          <p:cNvSpPr txBox="1">
            <a:spLocks noChangeAspect="1"/>
          </p:cNvSpPr>
          <p:nvPr/>
        </p:nvSpPr>
        <p:spPr>
          <a:xfrm>
            <a:off x="7277734" y="4721960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-5</a:t>
            </a:r>
          </a:p>
        </p:txBody>
      </p:sp>
      <p:sp>
        <p:nvSpPr>
          <p:cNvPr id="43" name="Pfeil nach oben 37">
            <a:extLst>
              <a:ext uri="{FF2B5EF4-FFF2-40B4-BE49-F238E27FC236}">
                <a16:creationId xmlns:a16="http://schemas.microsoft.com/office/drawing/2014/main" id="{8362CB45-1F4F-4E83-9C72-22861136413C}"/>
              </a:ext>
            </a:extLst>
          </p:cNvPr>
          <p:cNvSpPr>
            <a:spLocks/>
          </p:cNvSpPr>
          <p:nvPr/>
        </p:nvSpPr>
        <p:spPr>
          <a:xfrm rot="5400000">
            <a:off x="7470518" y="3625876"/>
            <a:ext cx="190800" cy="684000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FFFFFF"/>
              </a:solidFill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A004DDCA-EE50-44FA-BD1B-72A20A2F7FDD}"/>
              </a:ext>
            </a:extLst>
          </p:cNvPr>
          <p:cNvSpPr txBox="1">
            <a:spLocks noChangeAspect="1"/>
          </p:cNvSpPr>
          <p:nvPr/>
        </p:nvSpPr>
        <p:spPr>
          <a:xfrm>
            <a:off x="7277734" y="3820391"/>
            <a:ext cx="464425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de-DE" sz="1200" b="1" dirty="0">
                <a:solidFill>
                  <a:schemeClr val="tx2"/>
                </a:solidFill>
              </a:rPr>
              <a:t>+2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D15735E-1AFF-49B0-87CA-4FC4ABED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1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Alle Geräte: </a:t>
            </a:r>
            <a:r>
              <a:rPr lang="de-DE" dirty="0"/>
              <a:t>TV- und Videonutzung – Nutzungsanteile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0,573 / 0,572 / 0,578 Mio. Personen ab 14 Jahre in Bremen (n=580)</a:t>
            </a:r>
          </a:p>
        </p:txBody>
      </p:sp>
      <p:graphicFrame>
        <p:nvGraphicFramePr>
          <p:cNvPr id="11" name="Diagramm 10"/>
          <p:cNvGraphicFramePr/>
          <p:nvPr/>
        </p:nvGraphicFramePr>
        <p:xfrm>
          <a:off x="1111249" y="1869083"/>
          <a:ext cx="11225214" cy="45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Gerade Verbindung 9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elle 24"/>
          <p:cNvGraphicFramePr>
            <a:graphicFrameLocks noGrp="1"/>
          </p:cNvGraphicFramePr>
          <p:nvPr/>
        </p:nvGraphicFramePr>
        <p:xfrm>
          <a:off x="1247775" y="5822280"/>
          <a:ext cx="7705155" cy="2874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8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48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Bremen 2018 - 2020</a:t>
            </a:r>
          </a:p>
        </p:txBody>
      </p:sp>
      <p:sp>
        <p:nvSpPr>
          <p:cNvPr id="22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758631-5CB2-4E9C-A182-3E3807A3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2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1268072" y="2104799"/>
            <a:ext cx="752340" cy="4089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302118781"/>
              </p:ext>
            </p:extLst>
          </p:nvPr>
        </p:nvGraphicFramePr>
        <p:xfrm>
          <a:off x="975663" y="2133208"/>
          <a:ext cx="1246411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TV- und Videonutzung – Nutzungsanteile in den Bundesländern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„Weiß nicht“ (zwischen 0,1 und 1,5% in den Bundesländern herausgerechnet)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21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9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920717"/>
              </p:ext>
            </p:extLst>
          </p:nvPr>
        </p:nvGraphicFramePr>
        <p:xfrm>
          <a:off x="1247271" y="5387856"/>
          <a:ext cx="10292685" cy="9053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7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70,598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2,159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11500488" y="6034634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cs typeface="Calibri" pitchFamily="34" charset="0"/>
              </a:rPr>
              <a:t>Mio.  Personen 14+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Personen 14+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018927-BF8E-488D-9C3D-AFA87B07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4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264311" y="2104799"/>
            <a:ext cx="759863" cy="40891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722784212"/>
              </p:ext>
            </p:extLst>
          </p:nvPr>
        </p:nvGraphicFramePr>
        <p:xfrm>
          <a:off x="975663" y="2133208"/>
          <a:ext cx="12464112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TV- und Videonutzung – Nutzungsanteile 14-29 Jährige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„Weiß nicht“ (zwischen 0,1 und 1,5% in den Bundesländern herausgerechnet)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21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7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172593"/>
              </p:ext>
            </p:extLst>
          </p:nvPr>
        </p:nvGraphicFramePr>
        <p:xfrm>
          <a:off x="1247276" y="5387856"/>
          <a:ext cx="10304255" cy="90531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BB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14-29</a:t>
                      </a:r>
                      <a:endParaRPr lang="de-DE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14,467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0,315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0,651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2,082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2,383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0,105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1,136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1,428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3,272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0,892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1,046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0,568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11500488" y="6034634"/>
            <a:ext cx="1714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08822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prstClr val="black">
                    <a:lumMod val="75000"/>
                    <a:lumOff val="25000"/>
                  </a:prstClr>
                </a:solidFill>
                <a:cs typeface="Calibri" pitchFamily="34" charset="0"/>
              </a:rPr>
              <a:t>Mio.  Personen 14-29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Personen 14-29 in Prozent</a:t>
            </a:r>
            <a:endParaRPr lang="de-DE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471D68-6C71-41F2-A175-BF36B085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7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 OTT-Nutzung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5C104B-EA1F-4202-BF99-2C39472D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79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m 43">
            <a:extLst>
              <a:ext uri="{FF2B5EF4-FFF2-40B4-BE49-F238E27FC236}">
                <a16:creationId xmlns:a16="http://schemas.microsoft.com/office/drawing/2014/main" id="{EBF7EFE2-8A0C-4E8C-9B49-BC54FE968C04}"/>
              </a:ext>
            </a:extLst>
          </p:cNvPr>
          <p:cNvGraphicFramePr/>
          <p:nvPr/>
        </p:nvGraphicFramePr>
        <p:xfrm>
          <a:off x="875231" y="2438764"/>
          <a:ext cx="1175274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Alle Geräte: </a:t>
            </a:r>
            <a:r>
              <a:rPr lang="de-DE" dirty="0"/>
              <a:t>Nutzung von Videoinhalten aus dem Internet (OTT)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Nahezu drei von vier nutzen mindestens selten Videoinhalte aus dem Internet. Mehr als zwei von fünf Personen nutzen sogar täglich OTT Content.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Nutzt OTT mindestens selten * Ab 2020 geänderte Abfrage der OTT-Nutzung: Es wird nicht mehr zwischen Livestreaming und VOD unterschieden und Reihenfolgen sowie Filterführungen in der Abfrage wurden geändert. </a:t>
            </a:r>
            <a:br>
              <a:rPr lang="de-DE" dirty="0"/>
            </a:br>
            <a:r>
              <a:rPr lang="de-DE" dirty="0"/>
              <a:t>Basis: 69,241 / 69,563 / 70,094 / 70,445 / 70,598 Mio. Personen ab 14 Jahre in Deutschland (n=8.281)</a:t>
            </a:r>
          </a:p>
        </p:txBody>
      </p:sp>
      <p:cxnSp>
        <p:nvCxnSpPr>
          <p:cNvPr id="18" name="Gerade Verbindung 17"/>
          <p:cNvCxnSpPr>
            <a:cxnSpLocks/>
          </p:cNvCxnSpPr>
          <p:nvPr/>
        </p:nvCxnSpPr>
        <p:spPr>
          <a:xfrm>
            <a:off x="1095151" y="5752213"/>
            <a:ext cx="113519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236B300-6E0D-419F-B7D8-9657793450EE}"/>
              </a:ext>
            </a:extLst>
          </p:cNvPr>
          <p:cNvGrpSpPr/>
          <p:nvPr/>
        </p:nvGrpSpPr>
        <p:grpSpPr>
          <a:xfrm>
            <a:off x="9523563" y="3614596"/>
            <a:ext cx="2982284" cy="2148527"/>
            <a:chOff x="9523563" y="3614596"/>
            <a:chExt cx="2982284" cy="2148527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898F833-33D1-411D-BE73-E40E8558F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23563" y="3614596"/>
              <a:ext cx="2982284" cy="2148527"/>
            </a:xfrm>
            <a:prstGeom prst="rect">
              <a:avLst/>
            </a:prstGeom>
          </p:spPr>
        </p:pic>
        <p:pic>
          <p:nvPicPr>
            <p:cNvPr id="22" name="Picture 10" descr="Bild">
              <a:extLst>
                <a:ext uri="{FF2B5EF4-FFF2-40B4-BE49-F238E27FC236}">
                  <a16:creationId xmlns:a16="http://schemas.microsoft.com/office/drawing/2014/main" id="{267759F4-F28A-4419-AFC6-BF86EF9AE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9520" y="4709179"/>
              <a:ext cx="536783" cy="50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1AD53798-4E93-497C-B6AB-BAE9DE8DED4A}"/>
              </a:ext>
            </a:extLst>
          </p:cNvPr>
          <p:cNvSpPr txBox="1"/>
          <p:nvPr/>
        </p:nvSpPr>
        <p:spPr>
          <a:xfrm>
            <a:off x="7998846" y="2351662"/>
            <a:ext cx="900000" cy="380480"/>
          </a:xfrm>
          <a:prstGeom prst="rect">
            <a:avLst/>
          </a:prstGeom>
          <a:noFill/>
          <a:ln w="19050">
            <a:noFill/>
          </a:ln>
        </p:spPr>
        <p:txBody>
          <a:bodyPr wrap="square" tIns="36000" bIns="36000" rtlCol="0" anchor="ctr" anchorCtr="0">
            <a:spAutoFit/>
          </a:bodyPr>
          <a:lstStyle/>
          <a:p>
            <a:pPr algn="ctr"/>
            <a:r>
              <a:rPr lang="de-DE" b="1" dirty="0">
                <a:solidFill>
                  <a:schemeClr val="tx2"/>
                </a:solidFill>
                <a:cs typeface="Calibri" pitchFamily="34" charset="0"/>
              </a:rPr>
              <a:t>+11%</a:t>
            </a:r>
          </a:p>
        </p:txBody>
      </p:sp>
      <p:cxnSp>
        <p:nvCxnSpPr>
          <p:cNvPr id="17" name="Gerade Verbindung 6">
            <a:extLst>
              <a:ext uri="{FF2B5EF4-FFF2-40B4-BE49-F238E27FC236}">
                <a16:creationId xmlns:a16="http://schemas.microsoft.com/office/drawing/2014/main" id="{7461D5C7-0F13-446C-9DAC-554E7D618484}"/>
              </a:ext>
            </a:extLst>
          </p:cNvPr>
          <p:cNvCxnSpPr/>
          <p:nvPr/>
        </p:nvCxnSpPr>
        <p:spPr>
          <a:xfrm flipV="1">
            <a:off x="8457354" y="2758310"/>
            <a:ext cx="1" cy="121054"/>
          </a:xfrm>
          <a:prstGeom prst="line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28DB473-F7E9-41CC-9744-29C7F0E934AE}"/>
              </a:ext>
            </a:extLst>
          </p:cNvPr>
          <p:cNvCxnSpPr>
            <a:cxnSpLocks/>
          </p:cNvCxnSpPr>
          <p:nvPr/>
        </p:nvCxnSpPr>
        <p:spPr>
          <a:xfrm flipV="1">
            <a:off x="8448846" y="2710768"/>
            <a:ext cx="0" cy="2880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BDF9BEE-3913-48D5-91E8-663CAF21E2D4}"/>
              </a:ext>
            </a:extLst>
          </p:cNvPr>
          <p:cNvCxnSpPr>
            <a:cxnSpLocks/>
          </p:cNvCxnSpPr>
          <p:nvPr/>
        </p:nvCxnSpPr>
        <p:spPr>
          <a:xfrm>
            <a:off x="7658341" y="3217762"/>
            <a:ext cx="0" cy="26280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28A0D047-BEAD-4DC9-B996-C1D2002AA3D0}"/>
              </a:ext>
            </a:extLst>
          </p:cNvPr>
          <p:cNvSpPr txBox="1"/>
          <p:nvPr/>
        </p:nvSpPr>
        <p:spPr>
          <a:xfrm>
            <a:off x="7495869" y="5752213"/>
            <a:ext cx="333527" cy="495108"/>
          </a:xfrm>
          <a:prstGeom prst="rect">
            <a:avLst/>
          </a:prstGeom>
          <a:noFill/>
        </p:spPr>
        <p:txBody>
          <a:bodyPr wrap="none" lIns="108000" tIns="108000" rIns="108000" bIns="108000" rtlCol="0" anchor="ctr" anchorCtr="0">
            <a:spAutoFit/>
          </a:bodyPr>
          <a:lstStyle/>
          <a:p>
            <a:pPr algn="ctr"/>
            <a:r>
              <a:rPr lang="de-DE" sz="1800" dirty="0"/>
              <a:t>*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9A547F-4120-4ACC-8E07-E7176C79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07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DFBEC9A7-53C6-4918-8F4D-F62562041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762560"/>
              </p:ext>
            </p:extLst>
          </p:nvPr>
        </p:nvGraphicFramePr>
        <p:xfrm>
          <a:off x="875231" y="2450339"/>
          <a:ext cx="1175274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AB48F60-A22D-4167-AEAF-60575D0FB4A0}"/>
              </a:ext>
            </a:extLst>
          </p:cNvPr>
          <p:cNvGrpSpPr/>
          <p:nvPr/>
        </p:nvGrpSpPr>
        <p:grpSpPr>
          <a:xfrm>
            <a:off x="9523563" y="3626171"/>
            <a:ext cx="2982284" cy="2148527"/>
            <a:chOff x="9523563" y="3614596"/>
            <a:chExt cx="2982284" cy="2148527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03273E3-75DC-4326-94E0-296C1EC73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23563" y="3614596"/>
              <a:ext cx="2982284" cy="2148527"/>
            </a:xfrm>
            <a:prstGeom prst="rect">
              <a:avLst/>
            </a:prstGeom>
          </p:spPr>
        </p:pic>
        <p:pic>
          <p:nvPicPr>
            <p:cNvPr id="21" name="Picture 10" descr="Bild">
              <a:extLst>
                <a:ext uri="{FF2B5EF4-FFF2-40B4-BE49-F238E27FC236}">
                  <a16:creationId xmlns:a16="http://schemas.microsoft.com/office/drawing/2014/main" id="{55D47EF9-A097-4F17-A21D-1CEA115A7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9520" y="4709179"/>
              <a:ext cx="536783" cy="50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Alle Geräte: </a:t>
            </a:r>
            <a:r>
              <a:rPr lang="de-DE" dirty="0"/>
              <a:t>Regelmäßige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/>
              <a:t>OTT-Nutzung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686207" cy="721221"/>
          </a:xfrm>
        </p:spPr>
        <p:txBody>
          <a:bodyPr/>
          <a:lstStyle/>
          <a:p>
            <a:r>
              <a:rPr lang="de-DE" dirty="0"/>
              <a:t>Mehr als zwei Drittel nutzen OTT-Inhalte auch regelmäßig, d.h. mind. einmal pro Monat. Video-Streaming-Dienste werden deutlich häufiger regelmäßig genutzt als TV-Angebote.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Nutzt OTT mindestens einmal pro Monat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cxnSp>
        <p:nvCxnSpPr>
          <p:cNvPr id="18" name="Gerade Verbindung 17"/>
          <p:cNvCxnSpPr>
            <a:cxnSpLocks/>
          </p:cNvCxnSpPr>
          <p:nvPr/>
        </p:nvCxnSpPr>
        <p:spPr>
          <a:xfrm>
            <a:off x="1095151" y="5752213"/>
            <a:ext cx="113519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1219059" y="5779968"/>
          <a:ext cx="8110134" cy="43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1612163385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OTT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Videoportale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TV-Sender / Mediatheken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Video-Streaming-Dienste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 über soziale Netzwerke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BFEA0771-EF3A-4EDE-BD1F-E16EA19AAFCC}"/>
              </a:ext>
            </a:extLst>
          </p:cNvPr>
          <p:cNvSpPr/>
          <p:nvPr/>
        </p:nvSpPr>
        <p:spPr>
          <a:xfrm>
            <a:off x="3044142" y="3614596"/>
            <a:ext cx="555585" cy="1982540"/>
          </a:xfrm>
          <a:prstGeom prst="rightArrow">
            <a:avLst>
              <a:gd name="adj1" fmla="val 50000"/>
              <a:gd name="adj2" fmla="val 10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2B1025-8FDB-4D2F-A653-260B3D1CDBCB}"/>
              </a:ext>
            </a:extLst>
          </p:cNvPr>
          <p:cNvSpPr txBox="1"/>
          <p:nvPr/>
        </p:nvSpPr>
        <p:spPr>
          <a:xfrm>
            <a:off x="9692547" y="3768442"/>
            <a:ext cx="2365364" cy="3036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</a:rPr>
              <a:t>Mindestens einmal im Monat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8037FA-FDDB-480F-97F7-5547D4C4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7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AB48F60-A22D-4167-AEAF-60575D0FB4A0}"/>
              </a:ext>
            </a:extLst>
          </p:cNvPr>
          <p:cNvGrpSpPr/>
          <p:nvPr/>
        </p:nvGrpSpPr>
        <p:grpSpPr>
          <a:xfrm>
            <a:off x="9523563" y="3626171"/>
            <a:ext cx="2982284" cy="2148527"/>
            <a:chOff x="9523563" y="3614596"/>
            <a:chExt cx="2982284" cy="2148527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803273E3-75DC-4326-94E0-296C1EC73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23563" y="3614596"/>
              <a:ext cx="2982284" cy="2148527"/>
            </a:xfrm>
            <a:prstGeom prst="rect">
              <a:avLst/>
            </a:prstGeom>
          </p:spPr>
        </p:pic>
        <p:pic>
          <p:nvPicPr>
            <p:cNvPr id="21" name="Picture 10" descr="Bild">
              <a:extLst>
                <a:ext uri="{FF2B5EF4-FFF2-40B4-BE49-F238E27FC236}">
                  <a16:creationId xmlns:a16="http://schemas.microsoft.com/office/drawing/2014/main" id="{55D47EF9-A097-4F17-A21D-1CEA115A7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9520" y="4709179"/>
              <a:ext cx="536783" cy="50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4" name="Diagramm 43">
            <a:extLst>
              <a:ext uri="{FF2B5EF4-FFF2-40B4-BE49-F238E27FC236}">
                <a16:creationId xmlns:a16="http://schemas.microsoft.com/office/drawing/2014/main" id="{EBF7EFE2-8A0C-4E8C-9B49-BC54FE968C04}"/>
              </a:ext>
            </a:extLst>
          </p:cNvPr>
          <p:cNvGraphicFramePr/>
          <p:nvPr/>
        </p:nvGraphicFramePr>
        <p:xfrm>
          <a:off x="875231" y="2450339"/>
          <a:ext cx="1175274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Alle Geräte: </a:t>
            </a:r>
            <a:r>
              <a:rPr lang="de-DE" dirty="0"/>
              <a:t>Regelmäßige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/>
              <a:t>OTT-Nutzung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686207" cy="721221"/>
          </a:xfrm>
        </p:spPr>
        <p:txBody>
          <a:bodyPr/>
          <a:lstStyle/>
          <a:p>
            <a:r>
              <a:rPr lang="de-DE" dirty="0"/>
              <a:t>Bremen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Nutzt OTT mindestens einmal pro Monat</a:t>
            </a:r>
            <a:br>
              <a:rPr lang="de-DE" dirty="0"/>
            </a:br>
            <a:r>
              <a:rPr lang="de-DE" dirty="0"/>
              <a:t>Basis: 0,578 Mio. Personen ab 14 Jahre in Bremen (n=580)</a:t>
            </a:r>
          </a:p>
        </p:txBody>
      </p:sp>
      <p:cxnSp>
        <p:nvCxnSpPr>
          <p:cNvPr id="18" name="Gerade Verbindung 17"/>
          <p:cNvCxnSpPr>
            <a:cxnSpLocks/>
          </p:cNvCxnSpPr>
          <p:nvPr/>
        </p:nvCxnSpPr>
        <p:spPr>
          <a:xfrm>
            <a:off x="1095151" y="5752213"/>
            <a:ext cx="1135198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42B1025-8FDB-4D2F-A653-260B3D1CDBCB}"/>
              </a:ext>
            </a:extLst>
          </p:cNvPr>
          <p:cNvSpPr txBox="1"/>
          <p:nvPr/>
        </p:nvSpPr>
        <p:spPr>
          <a:xfrm>
            <a:off x="9692547" y="3768442"/>
            <a:ext cx="2365364" cy="3036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de-DE" sz="1400" b="1" dirty="0">
                <a:solidFill>
                  <a:schemeClr val="tx2"/>
                </a:solidFill>
              </a:rPr>
              <a:t>Mindestens einmal im Monat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BFEA0771-EF3A-4EDE-BD1F-E16EA19AAFCC}"/>
              </a:ext>
            </a:extLst>
          </p:cNvPr>
          <p:cNvSpPr/>
          <p:nvPr/>
        </p:nvSpPr>
        <p:spPr>
          <a:xfrm>
            <a:off x="3044142" y="3614596"/>
            <a:ext cx="555585" cy="1982540"/>
          </a:xfrm>
          <a:prstGeom prst="rightArrow">
            <a:avLst>
              <a:gd name="adj1" fmla="val 50000"/>
              <a:gd name="adj2" fmla="val 10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C8B46A9D-EAEF-49D1-9ABE-D4B478F3F113}"/>
              </a:ext>
            </a:extLst>
          </p:cNvPr>
          <p:cNvGraphicFramePr>
            <a:graphicFrameLocks noGrp="1"/>
          </p:cNvGraphicFramePr>
          <p:nvPr/>
        </p:nvGraphicFramePr>
        <p:xfrm>
          <a:off x="1219059" y="5779968"/>
          <a:ext cx="8110134" cy="43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1612163385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OTT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Videoportale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Video-Streaming-Dienste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TV-Sender / Mediatheken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Videos über soziale Netzwerke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72638AD-0798-448F-834C-E9506AAF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7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22EA859-1411-435C-B42B-A61CA8CDD9B7}"/>
              </a:ext>
            </a:extLst>
          </p:cNvPr>
          <p:cNvCxnSpPr/>
          <p:nvPr/>
        </p:nvCxnSpPr>
        <p:spPr>
          <a:xfrm>
            <a:off x="1908810" y="2400300"/>
            <a:ext cx="971246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1264311" y="2110189"/>
            <a:ext cx="759863" cy="4120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8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Textfeld 44"/>
          <p:cNvSpPr txBox="1"/>
          <p:nvPr/>
        </p:nvSpPr>
        <p:spPr>
          <a:xfrm>
            <a:off x="1247279" y="1702024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latin typeface="Calibri" pitchFamily="34" charset="0"/>
                <a:cs typeface="Calibri" pitchFamily="34" charset="0"/>
              </a:rPr>
              <a:t>Personen 14+ in Prozent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OTT-Nutzung in den Bundesländern: Monatliche Nutzer</a:t>
            </a:r>
          </a:p>
        </p:txBody>
      </p:sp>
      <p:graphicFrame>
        <p:nvGraphicFramePr>
          <p:cNvPr id="31" name="Diagramm 30"/>
          <p:cNvGraphicFramePr/>
          <p:nvPr>
            <p:extLst>
              <p:ext uri="{D42A27DB-BD31-4B8C-83A1-F6EECF244321}">
                <p14:modId xmlns:p14="http://schemas.microsoft.com/office/powerpoint/2010/main" val="177406881"/>
              </p:ext>
            </p:extLst>
          </p:nvPr>
        </p:nvGraphicFramePr>
        <p:xfrm>
          <a:off x="958783" y="1274284"/>
          <a:ext cx="10662488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384C9C-8CDF-430E-BCA0-80D07777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48</a:t>
            </a:fld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1103313" y="6588943"/>
            <a:ext cx="10009062" cy="287338"/>
          </a:xfrm>
        </p:spPr>
        <p:txBody>
          <a:bodyPr/>
          <a:lstStyle/>
          <a:p>
            <a:r>
              <a:rPr lang="de-DE" dirty="0"/>
              <a:t>Angaben in Prozent; nutzt OTT mindestens einmal pro Monat 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grpSp>
        <p:nvGrpSpPr>
          <p:cNvPr id="38" name="Gruppieren 37"/>
          <p:cNvGrpSpPr/>
          <p:nvPr/>
        </p:nvGrpSpPr>
        <p:grpSpPr>
          <a:xfrm>
            <a:off x="11576673" y="5733887"/>
            <a:ext cx="1339625" cy="447140"/>
            <a:chOff x="11400168" y="6455534"/>
            <a:chExt cx="1728199" cy="576783"/>
          </a:xfrm>
        </p:grpSpPr>
        <p:sp>
          <p:nvSpPr>
            <p:cNvPr id="43" name="Textfeld 42"/>
            <p:cNvSpPr txBox="1"/>
            <p:nvPr/>
          </p:nvSpPr>
          <p:spPr>
            <a:xfrm>
              <a:off x="11400168" y="6455534"/>
              <a:ext cx="1728199" cy="33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cs typeface="Calibri" pitchFamily="34" charset="0"/>
                </a:rPr>
                <a:t>Mio.  Personen 14+</a:t>
              </a:r>
            </a:p>
          </p:txBody>
        </p:sp>
        <p:sp>
          <p:nvSpPr>
            <p:cNvPr id="23" name="Rectangle 157"/>
            <p:cNvSpPr>
              <a:spLocks noChangeArrowheads="1"/>
            </p:cNvSpPr>
            <p:nvPr/>
          </p:nvSpPr>
          <p:spPr bwMode="auto">
            <a:xfrm>
              <a:off x="11535938" y="6813960"/>
              <a:ext cx="1459989" cy="21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 err="1">
                  <a:cs typeface="Calibri" pitchFamily="34" charset="0"/>
                </a:rPr>
                <a:t>Monatl</a:t>
              </a:r>
              <a:r>
                <a:rPr lang="de-DE" sz="1100" dirty="0">
                  <a:cs typeface="Calibri" pitchFamily="34" charset="0"/>
                </a:rPr>
                <a:t>. OTT Nutzer</a:t>
              </a:r>
            </a:p>
          </p:txBody>
        </p:sp>
      </p:grpSp>
      <p:graphicFrame>
        <p:nvGraphicFramePr>
          <p:cNvPr id="37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57125"/>
              </p:ext>
            </p:extLst>
          </p:nvPr>
        </p:nvGraphicFramePr>
        <p:xfrm>
          <a:off x="1247276" y="5077462"/>
          <a:ext cx="10290280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15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Mio. Personen 14+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70,598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9,349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11,089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6,794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15,229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7,307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48,903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1,432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2,257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6,601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7,702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0,376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3,763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4,683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10,802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3,102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3,578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2,156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4,607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6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Nutzung von </a:t>
            </a:r>
            <a:r>
              <a:rPr lang="de-DE" dirty="0">
                <a:solidFill>
                  <a:schemeClr val="tx2"/>
                </a:solidFill>
              </a:rPr>
              <a:t>Videoportalen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309325" cy="721221"/>
          </a:xfrm>
        </p:spPr>
        <p:txBody>
          <a:bodyPr/>
          <a:lstStyle/>
          <a:p>
            <a:r>
              <a:rPr lang="de-DE" dirty="0"/>
              <a:t>YouTube ist das mit Abstand beliebteste Videoportal – etwa 6 von 10 Personen nutzen den Dienst mindestens einmal im Monat. Fast jeder Zehnte nutzt die Gaming-Plattform </a:t>
            </a:r>
            <a:r>
              <a:rPr lang="de-DE" dirty="0" err="1"/>
              <a:t>twitch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4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A2D2D612-7C80-4428-8DA8-1A40B4C0C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664620"/>
              </p:ext>
            </p:extLst>
          </p:nvPr>
        </p:nvGraphicFramePr>
        <p:xfrm>
          <a:off x="1127144" y="2473180"/>
          <a:ext cx="9437453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8D5C2F77-7BB1-4737-877C-43991D0D6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78353"/>
              </p:ext>
            </p:extLst>
          </p:nvPr>
        </p:nvGraphicFramePr>
        <p:xfrm>
          <a:off x="1103312" y="5821711"/>
          <a:ext cx="950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Videoportale</a:t>
                      </a:r>
                    </a:p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1" name="Gerade Verbindung 30">
            <a:extLst>
              <a:ext uri="{FF2B5EF4-FFF2-40B4-BE49-F238E27FC236}">
                <a16:creationId xmlns:a16="http://schemas.microsoft.com/office/drawing/2014/main" id="{48EE2DD6-42C0-41F1-B694-7378497B6B5E}"/>
              </a:ext>
            </a:extLst>
          </p:cNvPr>
          <p:cNvCxnSpPr/>
          <p:nvPr/>
        </p:nvCxnSpPr>
        <p:spPr>
          <a:xfrm flipV="1">
            <a:off x="1095151" y="5785981"/>
            <a:ext cx="950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Brand Resources - YouTube">
            <a:extLst>
              <a:ext uri="{FF2B5EF4-FFF2-40B4-BE49-F238E27FC236}">
                <a16:creationId xmlns:a16="http://schemas.microsoft.com/office/drawing/2014/main" id="{35E50B56-4DD7-4FEB-A080-274358B6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91" y="5909800"/>
            <a:ext cx="1209453" cy="2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Twitch.tv Font FREE Download | Hyperpix">
            <a:extLst>
              <a:ext uri="{FF2B5EF4-FFF2-40B4-BE49-F238E27FC236}">
                <a16:creationId xmlns:a16="http://schemas.microsoft.com/office/drawing/2014/main" id="{68EC4E78-B59D-40E7-8333-5E1ECC1E0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21872"/>
          <a:stretch/>
        </p:blipFill>
        <p:spPr bwMode="auto">
          <a:xfrm>
            <a:off x="4219961" y="5866904"/>
            <a:ext cx="926596" cy="3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1A90915-BE73-43B8-A3B0-87EDE622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41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Methodische Hinweise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graphicFrame>
        <p:nvGraphicFramePr>
          <p:cNvPr id="13" name="Inhaltsplatzhalter 8"/>
          <p:cNvGraphicFramePr>
            <a:graphicFrameLocks/>
          </p:cNvGraphicFramePr>
          <p:nvPr/>
        </p:nvGraphicFramePr>
        <p:xfrm>
          <a:off x="1132187" y="1728787"/>
          <a:ext cx="11251721" cy="39642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84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7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de-DE" sz="18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2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  <a:r>
                        <a:rPr lang="de-DE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-Digitalisierungsbericht 2020</a:t>
                      </a:r>
                    </a:p>
                  </a:txBody>
                  <a:tcPr marL="36000" marR="121910"/>
                </a:tc>
                <a:tc hMerge="1"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endParaRPr lang="de-DE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1219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Stichprobengröße Basisstichprobe:</a:t>
                      </a:r>
                    </a:p>
                  </a:txBody>
                  <a:tcPr marL="36000" marR="17950" marT="36000" marB="3600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Befragt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wurden zunächst 6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.000 Personen in Privathaushalten in Deutschland. Die 6.000 Interviews 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– einschließlich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Altersklassen-Interviews – wurden proportional auf die Bundesländer verteilt mit Berücksichtigung einer Mindestfallzahl 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von 200 pro Bundesland. </a:t>
                      </a:r>
                    </a:p>
                  </a:txBody>
                  <a:tcPr marL="36000" marR="13951" marT="36000" marB="3600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02896"/>
                  </a:ext>
                </a:extLst>
              </a:tr>
              <a:tr h="338442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Aufstockungs-Interviews:</a:t>
                      </a:r>
                    </a:p>
                  </a:txBody>
                  <a:tcPr marL="36000" marR="17950" marT="36000" marB="3600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Zusätzlich wurden 1.276 Interviews durch Aufstockung einzelner Landesmedienanstalten in Berlin, Brandenburg, Bremen, Hessen und Sachsen realisiert.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Im Anschluss wurde der disproportionale Ansatz im Rahmen der Gewichtung aufgehoben, damit repräsentative Aussagen für alle Personen bzw. Privathaushalte in Deutschland möglich sind.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76517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Stichprobengröße gesamt:</a:t>
                      </a:r>
                    </a:p>
                  </a:txBody>
                  <a:tcPr marL="36000" marR="17950" marT="36000" marB="3600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03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Insgesamt wurden n=8.281 Interviews durchgeführt, davon n=7.127 Interviews telefonisch und n=1.154 online.</a:t>
                      </a:r>
                    </a:p>
                  </a:txBody>
                  <a:tcPr marL="36000" marR="13951" marT="36000" marB="3600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3558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Erhebungszeitraum:</a:t>
                      </a:r>
                    </a:p>
                  </a:txBody>
                  <a:tcPr marL="36000" marR="17950" marT="36000" marB="36000" anchor="ctr"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04. Mai bis </a:t>
                      </a:r>
                      <a:r>
                        <a:rPr lang="de-DE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22. Juni 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2020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64288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Zentrale Untersuchungsinhalte: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Erhebung der Fernsehempfangsarten Kabel, Satellit, IPTV, DVB-T2 HD inkl. Bestimmung des Digitalisierungsgrades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Ausstattung der TV-HH mit HDTV-Geräten, </a:t>
                      </a: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Empfang HDTV, Pay-TV 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Ausstattung der TV-HH mit Smart TV-Geräten / Connected TV und anderen (Bildschirm-) Geräten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OTT-Nutzung</a:t>
                      </a:r>
                      <a:r>
                        <a:rPr lang="de-DE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am Connected TV und an anderen Bildschirmgeräten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Nutzung bestimmter OTT-Angebote, z.B. Mediatheken und Video-Streaming-Dienste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Lineare vs. zeitversetzte Videonutzung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Nutzung und Passung automatischer Empfehlungssysteme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>
                          <a:tab pos="180975" algn="l"/>
                        </a:tabLst>
                      </a:pPr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Demografie / Haushaltsstatistik</a:t>
                      </a:r>
                    </a:p>
                  </a:txBody>
                  <a:tcPr marL="36000" marR="13951" marT="36000" marB="36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49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Bestimmung der </a:t>
                      </a:r>
                      <a:b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</a:br>
                      <a:r>
                        <a:rPr lang="de-DE" sz="1200" b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TV-Empfangsart: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7950" marT="36000" marB="3600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Die Bestimmung der Empfangsarten</a:t>
                      </a:r>
                      <a:r>
                        <a:rPr lang="de-DE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basiert grundsätzlich auf den Angaben der Befragten.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6000" marR="13951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8641C-9958-47B2-ABC0-C07F0BA9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8467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Diagramm 46"/>
          <p:cNvGraphicFramePr/>
          <p:nvPr>
            <p:extLst>
              <p:ext uri="{D42A27DB-BD31-4B8C-83A1-F6EECF244321}">
                <p14:modId xmlns:p14="http://schemas.microsoft.com/office/powerpoint/2010/main" val="1488708489"/>
              </p:ext>
            </p:extLst>
          </p:nvPr>
        </p:nvGraphicFramePr>
        <p:xfrm>
          <a:off x="1127144" y="2473180"/>
          <a:ext cx="9437453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Nutzung von </a:t>
            </a:r>
            <a:r>
              <a:rPr lang="de-DE" dirty="0">
                <a:solidFill>
                  <a:schemeClr val="tx2"/>
                </a:solidFill>
              </a:rPr>
              <a:t>Videoportalen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309325" cy="721221"/>
          </a:xfrm>
        </p:spPr>
        <p:txBody>
          <a:bodyPr/>
          <a:lstStyle/>
          <a:p>
            <a:r>
              <a:rPr lang="de-DE" dirty="0"/>
              <a:t>Bremen 2020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0,578 Mio. Personen ab 14 Jahre in Bremen (n=580)</a:t>
            </a:r>
          </a:p>
        </p:txBody>
      </p:sp>
      <p:sp>
        <p:nvSpPr>
          <p:cNvPr id="4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22" name="Gerade Verbindung 30">
            <a:extLst>
              <a:ext uri="{FF2B5EF4-FFF2-40B4-BE49-F238E27FC236}">
                <a16:creationId xmlns:a16="http://schemas.microsoft.com/office/drawing/2014/main" id="{7B930E25-FC03-4BE8-91F1-26B44820D6C1}"/>
              </a:ext>
            </a:extLst>
          </p:cNvPr>
          <p:cNvCxnSpPr/>
          <p:nvPr/>
        </p:nvCxnSpPr>
        <p:spPr>
          <a:xfrm flipV="1">
            <a:off x="1095151" y="5785981"/>
            <a:ext cx="950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BCFA6BD2-8563-487E-ADB1-5484D0BEE22D}"/>
              </a:ext>
            </a:extLst>
          </p:cNvPr>
          <p:cNvGraphicFramePr>
            <a:graphicFrameLocks noGrp="1"/>
          </p:cNvGraphicFramePr>
          <p:nvPr/>
        </p:nvGraphicFramePr>
        <p:xfrm>
          <a:off x="1103312" y="5821711"/>
          <a:ext cx="9504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Videoportale</a:t>
                      </a:r>
                    </a:p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" name="Picture 2" descr="Brand Resources - YouTube">
            <a:extLst>
              <a:ext uri="{FF2B5EF4-FFF2-40B4-BE49-F238E27FC236}">
                <a16:creationId xmlns:a16="http://schemas.microsoft.com/office/drawing/2014/main" id="{0AB75D1D-8F0C-40AB-8F2F-764A8831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91" y="5909800"/>
            <a:ext cx="1209453" cy="2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Twitch.tv Font FREE Download | Hyperpix">
            <a:extLst>
              <a:ext uri="{FF2B5EF4-FFF2-40B4-BE49-F238E27FC236}">
                <a16:creationId xmlns:a16="http://schemas.microsoft.com/office/drawing/2014/main" id="{E0DFAFA4-2337-42BA-A532-835C40A0D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21872"/>
          <a:stretch/>
        </p:blipFill>
        <p:spPr bwMode="auto">
          <a:xfrm>
            <a:off x="4219961" y="5866904"/>
            <a:ext cx="926596" cy="3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FC2AE-7ECF-4DF2-B2AC-AC014EFA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4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3 Nutzung Videoportale: Nutzung mind. einmal pro Monat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19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/>
              <a:t>Bundesländer im Vergleich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2" y="6636251"/>
            <a:ext cx="10676671" cy="227439"/>
          </a:xfrm>
        </p:spPr>
        <p:txBody>
          <a:bodyPr/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4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089299"/>
              </p:ext>
            </p:extLst>
          </p:nvPr>
        </p:nvGraphicFramePr>
        <p:xfrm>
          <a:off x="1995486" y="2069432"/>
          <a:ext cx="10451646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252000" marR="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Twitch</a:t>
                      </a:r>
                    </a:p>
                  </a:txBody>
                  <a:tcPr marL="252000" marR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Sonstiges</a:t>
                      </a:r>
                    </a:p>
                  </a:txBody>
                  <a:tcPr marL="252000" marR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67855"/>
              </p:ext>
            </p:extLst>
          </p:nvPr>
        </p:nvGraphicFramePr>
        <p:xfrm>
          <a:off x="1090040" y="2454275"/>
          <a:ext cx="11344864" cy="376844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2" name="Diagramm 51"/>
          <p:cNvGraphicFramePr/>
          <p:nvPr>
            <p:extLst>
              <p:ext uri="{D42A27DB-BD31-4B8C-83A1-F6EECF244321}">
                <p14:modId xmlns:p14="http://schemas.microsoft.com/office/powerpoint/2010/main" val="1911354058"/>
              </p:ext>
            </p:extLst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Diagramm 58"/>
          <p:cNvGraphicFramePr/>
          <p:nvPr>
            <p:extLst>
              <p:ext uri="{D42A27DB-BD31-4B8C-83A1-F6EECF244321}">
                <p14:modId xmlns:p14="http://schemas.microsoft.com/office/powerpoint/2010/main" val="4053904582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0" name="Gerade Verbindung 49"/>
          <p:cNvCxnSpPr/>
          <p:nvPr/>
        </p:nvCxnSpPr>
        <p:spPr>
          <a:xfrm>
            <a:off x="54771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Diagramm 52"/>
          <p:cNvGraphicFramePr/>
          <p:nvPr>
            <p:extLst>
              <p:ext uri="{D42A27DB-BD31-4B8C-83A1-F6EECF244321}">
                <p14:modId xmlns:p14="http://schemas.microsoft.com/office/powerpoint/2010/main" val="2163466857"/>
              </p:ext>
            </p:extLst>
          </p:nvPr>
        </p:nvGraphicFramePr>
        <p:xfrm>
          <a:off x="54488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4" name="Gruppieren 53"/>
          <p:cNvGrpSpPr/>
          <p:nvPr/>
        </p:nvGrpSpPr>
        <p:grpSpPr>
          <a:xfrm>
            <a:off x="5608268" y="2067976"/>
            <a:ext cx="576064" cy="472345"/>
            <a:chOff x="7340768" y="2067976"/>
            <a:chExt cx="576064" cy="472345"/>
          </a:xfrm>
        </p:grpSpPr>
        <p:sp>
          <p:nvSpPr>
            <p:cNvPr id="55" name="Ellipse 54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57" name="Textfeld 56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8,9</a:t>
                </a:r>
              </a:p>
            </p:txBody>
          </p:sp>
          <p:cxnSp>
            <p:nvCxnSpPr>
              <p:cNvPr id="58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Gerade Verbindung 50"/>
          <p:cNvCxnSpPr/>
          <p:nvPr/>
        </p:nvCxnSpPr>
        <p:spPr>
          <a:xfrm>
            <a:off x="895996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Diagramm 60"/>
          <p:cNvGraphicFramePr/>
          <p:nvPr>
            <p:extLst>
              <p:ext uri="{D42A27DB-BD31-4B8C-83A1-F6EECF244321}">
                <p14:modId xmlns:p14="http://schemas.microsoft.com/office/powerpoint/2010/main" val="2835293240"/>
              </p:ext>
            </p:extLst>
          </p:nvPr>
        </p:nvGraphicFramePr>
        <p:xfrm>
          <a:off x="893223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2" name="Gruppieren 61"/>
          <p:cNvGrpSpPr/>
          <p:nvPr/>
        </p:nvGrpSpPr>
        <p:grpSpPr>
          <a:xfrm>
            <a:off x="9070114" y="2067976"/>
            <a:ext cx="576064" cy="472345"/>
            <a:chOff x="7340768" y="2067976"/>
            <a:chExt cx="576064" cy="472345"/>
          </a:xfrm>
        </p:grpSpPr>
        <p:sp>
          <p:nvSpPr>
            <p:cNvPr id="63" name="Ellipse 62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5" name="Textfeld 64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4,7</a:t>
                </a:r>
              </a:p>
            </p:txBody>
          </p:sp>
          <p:cxnSp>
            <p:nvCxnSpPr>
              <p:cNvPr id="66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uppieren 71"/>
          <p:cNvGrpSpPr/>
          <p:nvPr/>
        </p:nvGrpSpPr>
        <p:grpSpPr>
          <a:xfrm>
            <a:off x="2072875" y="2067976"/>
            <a:ext cx="576064" cy="472345"/>
            <a:chOff x="7340768" y="2067976"/>
            <a:chExt cx="576064" cy="472345"/>
          </a:xfrm>
        </p:grpSpPr>
        <p:sp>
          <p:nvSpPr>
            <p:cNvPr id="73" name="Ellipse 72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74" name="Gruppieren 73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75" name="Textfeld 74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57,2</a:t>
                </a:r>
              </a:p>
            </p:txBody>
          </p:sp>
          <p:cxnSp>
            <p:nvCxnSpPr>
              <p:cNvPr id="76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F842E8-EA85-463C-9768-AA72DE18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2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Nutzung von </a:t>
            </a:r>
            <a:r>
              <a:rPr lang="de-DE" dirty="0">
                <a:solidFill>
                  <a:schemeClr val="tx2"/>
                </a:solidFill>
              </a:rPr>
              <a:t>Online Video-Angeboten von TV-Sendern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239877" cy="721221"/>
          </a:xfrm>
        </p:spPr>
        <p:txBody>
          <a:bodyPr/>
          <a:lstStyle/>
          <a:p>
            <a:r>
              <a:rPr lang="de-DE" dirty="0"/>
              <a:t>Etwa zwei von fünf nutzen die Mediatheken der öffentlich-rechtlichen Sender regelmäßig. Streaming-Angebote privater Sender summieren sich auf ca. die Hälfte dieses Niveaus auf.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4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06D15082-58FA-404B-B824-8D04235F5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016124"/>
              </p:ext>
            </p:extLst>
          </p:nvPr>
        </p:nvGraphicFramePr>
        <p:xfrm>
          <a:off x="1127144" y="2473180"/>
          <a:ext cx="982250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Gerade Verbindung 6">
            <a:extLst>
              <a:ext uri="{FF2B5EF4-FFF2-40B4-BE49-F238E27FC236}">
                <a16:creationId xmlns:a16="http://schemas.microsoft.com/office/drawing/2014/main" id="{4744DE1E-1DF9-4D29-853B-5FD46DB03475}"/>
              </a:ext>
            </a:extLst>
          </p:cNvPr>
          <p:cNvCxnSpPr/>
          <p:nvPr/>
        </p:nvCxnSpPr>
        <p:spPr>
          <a:xfrm flipV="1">
            <a:off x="2657490" y="4602751"/>
            <a:ext cx="5400000" cy="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D0DBAA4-4326-4CE3-94D0-6F22AF806E5D}"/>
              </a:ext>
            </a:extLst>
          </p:cNvPr>
          <p:cNvSpPr txBox="1"/>
          <p:nvPr/>
        </p:nvSpPr>
        <p:spPr>
          <a:xfrm>
            <a:off x="3401699" y="3992918"/>
            <a:ext cx="3959991" cy="338554"/>
          </a:xfrm>
          <a:prstGeom prst="rect">
            <a:avLst/>
          </a:prstGeom>
          <a:noFill/>
          <a:ln w="12700">
            <a:solidFill>
              <a:srgbClr val="004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448C"/>
                </a:solidFill>
                <a:cs typeface="Calibri" pitchFamily="34" charset="0"/>
              </a:rPr>
              <a:t>Nettosumme Angebote privater Sender: 18%</a:t>
            </a:r>
          </a:p>
        </p:txBody>
      </p:sp>
      <p:cxnSp>
        <p:nvCxnSpPr>
          <p:cNvPr id="31" name="Gerade Verbindung 6">
            <a:extLst>
              <a:ext uri="{FF2B5EF4-FFF2-40B4-BE49-F238E27FC236}">
                <a16:creationId xmlns:a16="http://schemas.microsoft.com/office/drawing/2014/main" id="{6027A58F-556A-44B2-81D4-5CD057AC20F3}"/>
              </a:ext>
            </a:extLst>
          </p:cNvPr>
          <p:cNvCxnSpPr>
            <a:cxnSpLocks/>
          </p:cNvCxnSpPr>
          <p:nvPr/>
        </p:nvCxnSpPr>
        <p:spPr>
          <a:xfrm flipV="1">
            <a:off x="2654622" y="4605069"/>
            <a:ext cx="0" cy="25200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4">
            <a:extLst>
              <a:ext uri="{FF2B5EF4-FFF2-40B4-BE49-F238E27FC236}">
                <a16:creationId xmlns:a16="http://schemas.microsoft.com/office/drawing/2014/main" id="{924C00CD-9B6B-4E45-B6D4-EF08DE6D2A53}"/>
              </a:ext>
            </a:extLst>
          </p:cNvPr>
          <p:cNvCxnSpPr/>
          <p:nvPr/>
        </p:nvCxnSpPr>
        <p:spPr>
          <a:xfrm flipV="1">
            <a:off x="8056907" y="4602294"/>
            <a:ext cx="1" cy="25200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6">
            <a:extLst>
              <a:ext uri="{FF2B5EF4-FFF2-40B4-BE49-F238E27FC236}">
                <a16:creationId xmlns:a16="http://schemas.microsoft.com/office/drawing/2014/main" id="{EBF444FC-5E0A-42A4-84CE-F3831D665640}"/>
              </a:ext>
            </a:extLst>
          </p:cNvPr>
          <p:cNvCxnSpPr/>
          <p:nvPr/>
        </p:nvCxnSpPr>
        <p:spPr>
          <a:xfrm flipV="1">
            <a:off x="5384744" y="4350751"/>
            <a:ext cx="1" cy="25200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elle 33">
            <a:extLst>
              <a:ext uri="{FF2B5EF4-FFF2-40B4-BE49-F238E27FC236}">
                <a16:creationId xmlns:a16="http://schemas.microsoft.com/office/drawing/2014/main" id="{1A00E483-5AB8-4D05-9407-03537D73B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70276"/>
              </p:ext>
            </p:extLst>
          </p:nvPr>
        </p:nvGraphicFramePr>
        <p:xfrm>
          <a:off x="1192192" y="5798561"/>
          <a:ext cx="975746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1007237037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Mediatheken der Öffentlich-Rechtlichen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Video-Streams sonstiger 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Videostreams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reiner Internetsender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Gebündelte Angebote</a:t>
                      </a:r>
                    </a:p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(z.B. Zattoo oder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waipu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Angebote von TV-Sendern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Gerade Verbindung 30">
            <a:extLst>
              <a:ext uri="{FF2B5EF4-FFF2-40B4-BE49-F238E27FC236}">
                <a16:creationId xmlns:a16="http://schemas.microsoft.com/office/drawing/2014/main" id="{37FCA9C1-42B8-4A03-97E9-776807BE244A}"/>
              </a:ext>
            </a:extLst>
          </p:cNvPr>
          <p:cNvCxnSpPr/>
          <p:nvPr/>
        </p:nvCxnSpPr>
        <p:spPr>
          <a:xfrm flipV="1">
            <a:off x="1095151" y="5785981"/>
            <a:ext cx="97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>
            <a:extLst>
              <a:ext uri="{FF2B5EF4-FFF2-40B4-BE49-F238E27FC236}">
                <a16:creationId xmlns:a16="http://schemas.microsoft.com/office/drawing/2014/main" id="{1984773F-BA8E-49FB-B653-5AEB80E4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59" y="5850590"/>
            <a:ext cx="905311" cy="2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Joyn (Germany) | Logopedia | Fandom">
            <a:extLst>
              <a:ext uri="{FF2B5EF4-FFF2-40B4-BE49-F238E27FC236}">
                <a16:creationId xmlns:a16="http://schemas.microsoft.com/office/drawing/2014/main" id="{27B7FFED-63A1-4CF0-AB1D-EF54381E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53" y="5853638"/>
            <a:ext cx="574899" cy="2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0BA672-1DED-4C93-805F-A85C8604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5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Diagramm 46"/>
          <p:cNvGraphicFramePr/>
          <p:nvPr/>
        </p:nvGraphicFramePr>
        <p:xfrm>
          <a:off x="1127144" y="2473180"/>
          <a:ext cx="9822509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Nutzung von </a:t>
            </a:r>
            <a:r>
              <a:rPr lang="de-DE" dirty="0">
                <a:solidFill>
                  <a:schemeClr val="tx2"/>
                </a:solidFill>
              </a:rPr>
              <a:t>Online Video-Angeboten von TV-Sendern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619250"/>
            <a:ext cx="10239877" cy="721221"/>
          </a:xfrm>
        </p:spPr>
        <p:txBody>
          <a:bodyPr/>
          <a:lstStyle/>
          <a:p>
            <a:r>
              <a:rPr lang="de-DE" dirty="0"/>
              <a:t>Bremen 2020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 0,578 Mio. Personen ab 14 Jahre in Bremen (n=580)</a:t>
            </a:r>
          </a:p>
        </p:txBody>
      </p:sp>
      <p:graphicFrame>
        <p:nvGraphicFramePr>
          <p:cNvPr id="59" name="Diagramm 58"/>
          <p:cNvGraphicFramePr/>
          <p:nvPr/>
        </p:nvGraphicFramePr>
        <p:xfrm>
          <a:off x="10369079" y="5100490"/>
          <a:ext cx="2528484" cy="7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27" name="Gerade Verbindung 30">
            <a:extLst>
              <a:ext uri="{FF2B5EF4-FFF2-40B4-BE49-F238E27FC236}">
                <a16:creationId xmlns:a16="http://schemas.microsoft.com/office/drawing/2014/main" id="{F29251CB-E6A3-4F03-871E-469AE2FA457D}"/>
              </a:ext>
            </a:extLst>
          </p:cNvPr>
          <p:cNvCxnSpPr/>
          <p:nvPr/>
        </p:nvCxnSpPr>
        <p:spPr>
          <a:xfrm flipV="1">
            <a:off x="1095151" y="5785981"/>
            <a:ext cx="979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>
            <a:extLst>
              <a:ext uri="{FF2B5EF4-FFF2-40B4-BE49-F238E27FC236}">
                <a16:creationId xmlns:a16="http://schemas.microsoft.com/office/drawing/2014/main" id="{E11A325D-238B-4C7A-A95E-F81F40F5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87" y="5850590"/>
            <a:ext cx="905311" cy="2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Joyn (Germany) | Logopedia | Fandom">
            <a:extLst>
              <a:ext uri="{FF2B5EF4-FFF2-40B4-BE49-F238E27FC236}">
                <a16:creationId xmlns:a16="http://schemas.microsoft.com/office/drawing/2014/main" id="{6B078D86-882F-4EB0-9D7A-6E083C49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98" y="5853638"/>
            <a:ext cx="574899" cy="24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8A8C078F-31AC-4F1D-9BF2-5EDC6EBA81A2}"/>
              </a:ext>
            </a:extLst>
          </p:cNvPr>
          <p:cNvGraphicFramePr>
            <a:graphicFrameLocks noGrp="1"/>
          </p:cNvGraphicFramePr>
          <p:nvPr/>
        </p:nvGraphicFramePr>
        <p:xfrm>
          <a:off x="1192192" y="5798561"/>
          <a:ext cx="975746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2292952919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1007237037"/>
                    </a:ext>
                  </a:extLst>
                </a:gridCol>
                <a:gridCol w="1393923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Mediatheken der Öffentlich-Rechtlichen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Video-Streams sonstiger 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 Video-Streams reiner Internetsender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Gebündelte Angebote</a:t>
                      </a:r>
                    </a:p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(z.B. Zattoo oder </a:t>
                      </a:r>
                      <a:r>
                        <a:rPr lang="de-DE" sz="1400" b="0" dirty="0" err="1">
                          <a:solidFill>
                            <a:schemeClr val="tx1"/>
                          </a:solidFill>
                        </a:rPr>
                        <a:t>waipu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Angebote von TV-Sendern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1" name="Gerade Verbindung 6">
            <a:extLst>
              <a:ext uri="{FF2B5EF4-FFF2-40B4-BE49-F238E27FC236}">
                <a16:creationId xmlns:a16="http://schemas.microsoft.com/office/drawing/2014/main" id="{71C8D991-C8B3-4EC9-9604-CE660D377A11}"/>
              </a:ext>
            </a:extLst>
          </p:cNvPr>
          <p:cNvCxnSpPr/>
          <p:nvPr/>
        </p:nvCxnSpPr>
        <p:spPr>
          <a:xfrm flipV="1">
            <a:off x="2657490" y="4602751"/>
            <a:ext cx="5400000" cy="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BD8A50DA-4B0C-46B1-B93D-8D8FEFD5246D}"/>
              </a:ext>
            </a:extLst>
          </p:cNvPr>
          <p:cNvSpPr txBox="1"/>
          <p:nvPr/>
        </p:nvSpPr>
        <p:spPr>
          <a:xfrm>
            <a:off x="3401699" y="3992918"/>
            <a:ext cx="3959991" cy="338554"/>
          </a:xfrm>
          <a:prstGeom prst="rect">
            <a:avLst/>
          </a:prstGeom>
          <a:noFill/>
          <a:ln w="12700">
            <a:solidFill>
              <a:srgbClr val="00448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448C"/>
                </a:solidFill>
                <a:cs typeface="Calibri" pitchFamily="34" charset="0"/>
              </a:rPr>
              <a:t>Nettosumme Angebote privater Sender: 10%</a:t>
            </a:r>
          </a:p>
        </p:txBody>
      </p:sp>
      <p:cxnSp>
        <p:nvCxnSpPr>
          <p:cNvPr id="33" name="Gerade Verbindung 6">
            <a:extLst>
              <a:ext uri="{FF2B5EF4-FFF2-40B4-BE49-F238E27FC236}">
                <a16:creationId xmlns:a16="http://schemas.microsoft.com/office/drawing/2014/main" id="{F47D2DED-674A-4800-AF93-A411E6EBEEBA}"/>
              </a:ext>
            </a:extLst>
          </p:cNvPr>
          <p:cNvCxnSpPr>
            <a:cxnSpLocks/>
          </p:cNvCxnSpPr>
          <p:nvPr/>
        </p:nvCxnSpPr>
        <p:spPr>
          <a:xfrm flipV="1">
            <a:off x="2654622" y="4605069"/>
            <a:ext cx="0" cy="25200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4">
            <a:extLst>
              <a:ext uri="{FF2B5EF4-FFF2-40B4-BE49-F238E27FC236}">
                <a16:creationId xmlns:a16="http://schemas.microsoft.com/office/drawing/2014/main" id="{A94AEA07-3164-40CF-8D46-833A68FE3B49}"/>
              </a:ext>
            </a:extLst>
          </p:cNvPr>
          <p:cNvCxnSpPr/>
          <p:nvPr/>
        </p:nvCxnSpPr>
        <p:spPr>
          <a:xfrm flipV="1">
            <a:off x="8056907" y="4602294"/>
            <a:ext cx="1" cy="25200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6">
            <a:extLst>
              <a:ext uri="{FF2B5EF4-FFF2-40B4-BE49-F238E27FC236}">
                <a16:creationId xmlns:a16="http://schemas.microsoft.com/office/drawing/2014/main" id="{380E0043-9782-4D5D-BA6F-F29FD692A2CF}"/>
              </a:ext>
            </a:extLst>
          </p:cNvPr>
          <p:cNvCxnSpPr/>
          <p:nvPr/>
        </p:nvCxnSpPr>
        <p:spPr>
          <a:xfrm flipV="1">
            <a:off x="5384744" y="4350751"/>
            <a:ext cx="1" cy="252000"/>
          </a:xfrm>
          <a:prstGeom prst="line">
            <a:avLst/>
          </a:prstGeom>
          <a:ln w="12700">
            <a:solidFill>
              <a:srgbClr val="004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60372B-09CB-4E6F-A38D-CC26DBBE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90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3 Nutzung Angebote von TV-Sendern: Nutzung mind. einmal pro Monat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19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/>
              <a:t>Bundesländer im Vergleich</a:t>
            </a:r>
          </a:p>
        </p:txBody>
      </p:sp>
      <p:sp>
        <p:nvSpPr>
          <p:cNvPr id="4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2831"/>
              </p:ext>
            </p:extLst>
          </p:nvPr>
        </p:nvGraphicFramePr>
        <p:xfrm>
          <a:off x="1995486" y="2069432"/>
          <a:ext cx="10451646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Mediatheken der Ö.-R.</a:t>
                      </a:r>
                    </a:p>
                  </a:txBody>
                  <a:tcPr marL="180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TV 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Joyn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48245"/>
              </p:ext>
            </p:extLst>
          </p:nvPr>
        </p:nvGraphicFramePr>
        <p:xfrm>
          <a:off x="1090040" y="2454275"/>
          <a:ext cx="11344864" cy="376844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49" name="Diagramm 48"/>
          <p:cNvGraphicFramePr/>
          <p:nvPr>
            <p:extLst>
              <p:ext uri="{D42A27DB-BD31-4B8C-83A1-F6EECF244321}">
                <p14:modId xmlns:p14="http://schemas.microsoft.com/office/powerpoint/2010/main" val="663178581"/>
              </p:ext>
            </p:extLst>
          </p:nvPr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1" name="Gerade Verbindung 50"/>
          <p:cNvCxnSpPr/>
          <p:nvPr/>
        </p:nvCxnSpPr>
        <p:spPr>
          <a:xfrm>
            <a:off x="54771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5509022" y="2067976"/>
            <a:ext cx="576064" cy="472345"/>
            <a:chOff x="7340768" y="2067976"/>
            <a:chExt cx="576064" cy="472345"/>
          </a:xfrm>
        </p:grpSpPr>
        <p:sp>
          <p:nvSpPr>
            <p:cNvPr id="54" name="Ellipse 53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56" name="Textfeld 55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11,3</a:t>
                </a:r>
              </a:p>
            </p:txBody>
          </p:sp>
          <p:cxnSp>
            <p:nvCxnSpPr>
              <p:cNvPr id="57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Gerade Verbindung 57"/>
          <p:cNvCxnSpPr/>
          <p:nvPr/>
        </p:nvCxnSpPr>
        <p:spPr>
          <a:xfrm>
            <a:off x="895996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ieren 59"/>
          <p:cNvGrpSpPr/>
          <p:nvPr/>
        </p:nvGrpSpPr>
        <p:grpSpPr>
          <a:xfrm>
            <a:off x="8970868" y="2067976"/>
            <a:ext cx="576064" cy="472345"/>
            <a:chOff x="7340768" y="2067976"/>
            <a:chExt cx="576064" cy="472345"/>
          </a:xfrm>
        </p:grpSpPr>
        <p:sp>
          <p:nvSpPr>
            <p:cNvPr id="61" name="Ellipse 6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2" name="Gruppieren 6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3" name="Textfeld 6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8,7</a:t>
                </a:r>
              </a:p>
            </p:txBody>
          </p:sp>
          <p:cxnSp>
            <p:nvCxnSpPr>
              <p:cNvPr id="64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pieren 64"/>
          <p:cNvGrpSpPr/>
          <p:nvPr/>
        </p:nvGrpSpPr>
        <p:grpSpPr>
          <a:xfrm>
            <a:off x="1973629" y="2067976"/>
            <a:ext cx="576064" cy="472345"/>
            <a:chOff x="7340768" y="2067976"/>
            <a:chExt cx="576064" cy="472345"/>
          </a:xfrm>
        </p:grpSpPr>
        <p:sp>
          <p:nvSpPr>
            <p:cNvPr id="66" name="Ellipse 6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8" name="Textfeld 6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36,6</a:t>
                </a:r>
              </a:p>
            </p:txBody>
          </p:sp>
          <p:cxnSp>
            <p:nvCxnSpPr>
              <p:cNvPr id="6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1" name="Diagramm 70"/>
          <p:cNvGraphicFramePr/>
          <p:nvPr>
            <p:extLst>
              <p:ext uri="{D42A27DB-BD31-4B8C-83A1-F6EECF244321}">
                <p14:modId xmlns:p14="http://schemas.microsoft.com/office/powerpoint/2010/main" val="3075380000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Diagramm 71"/>
          <p:cNvGraphicFramePr/>
          <p:nvPr>
            <p:extLst>
              <p:ext uri="{D42A27DB-BD31-4B8C-83A1-F6EECF244321}">
                <p14:modId xmlns:p14="http://schemas.microsoft.com/office/powerpoint/2010/main" val="2793244920"/>
              </p:ext>
            </p:extLst>
          </p:nvPr>
        </p:nvGraphicFramePr>
        <p:xfrm>
          <a:off x="54488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Diagramm 72"/>
          <p:cNvGraphicFramePr/>
          <p:nvPr>
            <p:extLst>
              <p:ext uri="{D42A27DB-BD31-4B8C-83A1-F6EECF244321}">
                <p14:modId xmlns:p14="http://schemas.microsoft.com/office/powerpoint/2010/main" val="577111912"/>
              </p:ext>
            </p:extLst>
          </p:nvPr>
        </p:nvGraphicFramePr>
        <p:xfrm>
          <a:off x="893223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2" y="6636251"/>
            <a:ext cx="10676671" cy="227654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6D8677-0F6F-4167-9CB8-C9A8ADDE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9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Nutzung von </a:t>
            </a:r>
            <a:r>
              <a:rPr lang="de-DE" dirty="0">
                <a:solidFill>
                  <a:schemeClr val="tx2"/>
                </a:solidFill>
              </a:rPr>
              <a:t>Video-Streaming-Diensten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Etwa jeder Zweite nutzt mindestens einmal im Monat einen Streaming-Dienst – am häufigsten Netflix und Amazon, gefolgt von dem 2020 gestarteten Disney+.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4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5CFADE01-7D69-4EAC-810E-F9E1AFB1D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07515"/>
              </p:ext>
            </p:extLst>
          </p:nvPr>
        </p:nvGraphicFramePr>
        <p:xfrm>
          <a:off x="1127144" y="2473180"/>
          <a:ext cx="10009062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Tabelle 26">
            <a:extLst>
              <a:ext uri="{FF2B5EF4-FFF2-40B4-BE49-F238E27FC236}">
                <a16:creationId xmlns:a16="http://schemas.microsoft.com/office/drawing/2014/main" id="{F1909D32-8110-4123-AE94-CB215F77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07250"/>
              </p:ext>
            </p:extLst>
          </p:nvPr>
        </p:nvGraphicFramePr>
        <p:xfrm>
          <a:off x="9466027" y="5788194"/>
          <a:ext cx="855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318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Diagramm 27">
            <a:extLst>
              <a:ext uri="{FF2B5EF4-FFF2-40B4-BE49-F238E27FC236}">
                <a16:creationId xmlns:a16="http://schemas.microsoft.com/office/drawing/2014/main" id="{A2C7C22D-1A66-4A94-8D34-2E51F10DDF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555775"/>
              </p:ext>
            </p:extLst>
          </p:nvPr>
        </p:nvGraphicFramePr>
        <p:xfrm>
          <a:off x="10369079" y="5100490"/>
          <a:ext cx="2528484" cy="7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Gerade Verbindung 30">
            <a:extLst>
              <a:ext uri="{FF2B5EF4-FFF2-40B4-BE49-F238E27FC236}">
                <a16:creationId xmlns:a16="http://schemas.microsoft.com/office/drawing/2014/main" id="{19483222-7F77-4D2F-84CF-34972FB1B45C}"/>
              </a:ext>
            </a:extLst>
          </p:cNvPr>
          <p:cNvCxnSpPr>
            <a:cxnSpLocks/>
          </p:cNvCxnSpPr>
          <p:nvPr/>
        </p:nvCxnSpPr>
        <p:spPr>
          <a:xfrm>
            <a:off x="1095151" y="5785981"/>
            <a:ext cx="1015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isney+ - Wikipedia">
            <a:extLst>
              <a:ext uri="{FF2B5EF4-FFF2-40B4-BE49-F238E27FC236}">
                <a16:creationId xmlns:a16="http://schemas.microsoft.com/office/drawing/2014/main" id="{7C693927-0461-4C6D-8031-0DD2A7E7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95" y="5852764"/>
            <a:ext cx="52915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AZN in Trouble? OTT Provider Tells League Partners It's Not ...">
            <a:extLst>
              <a:ext uri="{FF2B5EF4-FFF2-40B4-BE49-F238E27FC236}">
                <a16:creationId xmlns:a16="http://schemas.microsoft.com/office/drawing/2014/main" id="{859C1394-59BB-4EF3-BA25-87AF1DBB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52" y="5814906"/>
            <a:ext cx="76686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est VPN for Sky Ticket - The VPN Guru">
            <a:extLst>
              <a:ext uri="{FF2B5EF4-FFF2-40B4-BE49-F238E27FC236}">
                <a16:creationId xmlns:a16="http://schemas.microsoft.com/office/drawing/2014/main" id="{B02A5317-EA0F-4F92-9163-C70A5215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885" y="5838094"/>
            <a:ext cx="7694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TV Support - Official Apple Support">
            <a:extLst>
              <a:ext uri="{FF2B5EF4-FFF2-40B4-BE49-F238E27FC236}">
                <a16:creationId xmlns:a16="http://schemas.microsoft.com/office/drawing/2014/main" id="{FACF476E-6CEC-46C3-B1C3-F1B7A769C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 b="24692"/>
          <a:stretch/>
        </p:blipFill>
        <p:spPr bwMode="auto">
          <a:xfrm>
            <a:off x="6183616" y="5876697"/>
            <a:ext cx="7797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ow to Access Eurosport Player from Anywhere Using a VPN ...">
            <a:extLst>
              <a:ext uri="{FF2B5EF4-FFF2-40B4-BE49-F238E27FC236}">
                <a16:creationId xmlns:a16="http://schemas.microsoft.com/office/drawing/2014/main" id="{25C27D1D-9519-4388-8900-33130F649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39" y="5821710"/>
            <a:ext cx="82424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Amazon Prime Video - Official Broadcast Partner of the Premier League">
            <a:extLst>
              <a:ext uri="{FF2B5EF4-FFF2-40B4-BE49-F238E27FC236}">
                <a16:creationId xmlns:a16="http://schemas.microsoft.com/office/drawing/2014/main" id="{BFBC7ADA-5607-408C-9368-12BCD298C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95" y="5833951"/>
            <a:ext cx="7029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Netflix (NFLX)">
            <a:extLst>
              <a:ext uri="{FF2B5EF4-FFF2-40B4-BE49-F238E27FC236}">
                <a16:creationId xmlns:a16="http://schemas.microsoft.com/office/drawing/2014/main" id="{A41F3983-15E1-4EFD-9FBA-6F304168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7" b="34833"/>
          <a:stretch/>
        </p:blipFill>
        <p:spPr bwMode="auto">
          <a:xfrm>
            <a:off x="1149594" y="5830967"/>
            <a:ext cx="82851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mazon.com: Magenta TV: Appstore for Android">
            <a:extLst>
              <a:ext uri="{FF2B5EF4-FFF2-40B4-BE49-F238E27FC236}">
                <a16:creationId xmlns:a16="http://schemas.microsoft.com/office/drawing/2014/main" id="{233122B6-D0C8-4717-A5E8-D07968B40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69241" r="26170" b="5083"/>
          <a:stretch/>
        </p:blipFill>
        <p:spPr bwMode="auto">
          <a:xfrm>
            <a:off x="3583614" y="5874573"/>
            <a:ext cx="96334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Entertainment-Apps für TV und Musik | Vodafone">
            <a:extLst>
              <a:ext uri="{FF2B5EF4-FFF2-40B4-BE49-F238E27FC236}">
                <a16:creationId xmlns:a16="http://schemas.microsoft.com/office/drawing/2014/main" id="{63A3F57A-81A1-482A-80A0-6B2F861E6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8126" r="12472" b="8260"/>
          <a:stretch/>
        </p:blipFill>
        <p:spPr bwMode="auto">
          <a:xfrm>
            <a:off x="7077004" y="5827735"/>
            <a:ext cx="613933" cy="4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Tabelle 38">
            <a:extLst>
              <a:ext uri="{FF2B5EF4-FFF2-40B4-BE49-F238E27FC236}">
                <a16:creationId xmlns:a16="http://schemas.microsoft.com/office/drawing/2014/main" id="{A931649A-403B-4656-B14D-8E111FE0C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36189"/>
              </p:ext>
            </p:extLst>
          </p:nvPr>
        </p:nvGraphicFramePr>
        <p:xfrm>
          <a:off x="10063008" y="5786659"/>
          <a:ext cx="131380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02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Video-Streaming-Dienste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Picture 4" descr="The Branding Source: New logo: Videoload">
            <a:extLst>
              <a:ext uri="{FF2B5EF4-FFF2-40B4-BE49-F238E27FC236}">
                <a16:creationId xmlns:a16="http://schemas.microsoft.com/office/drawing/2014/main" id="{93818DDA-BA59-4F36-AE1A-E990AB94F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49" y="5919604"/>
            <a:ext cx="824099" cy="1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A0710F1-1778-4B02-A2C7-503FF9C0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58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Diagramm 46"/>
          <p:cNvGraphicFramePr/>
          <p:nvPr/>
        </p:nvGraphicFramePr>
        <p:xfrm>
          <a:off x="1127144" y="2473180"/>
          <a:ext cx="10009062" cy="3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Amazon.com: Magenta TV: Appstore for Android">
            <a:extLst>
              <a:ext uri="{FF2B5EF4-FFF2-40B4-BE49-F238E27FC236}">
                <a16:creationId xmlns:a16="http://schemas.microsoft.com/office/drawing/2014/main" id="{38249D94-E7AC-4BE7-81CA-D68AF74D9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69241" r="26170" b="5083"/>
          <a:stretch/>
        </p:blipFill>
        <p:spPr bwMode="auto">
          <a:xfrm>
            <a:off x="2724180" y="5874573"/>
            <a:ext cx="963345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" name="Tabelle 72"/>
          <p:cNvGraphicFramePr>
            <a:graphicFrameLocks noGrp="1"/>
          </p:cNvGraphicFramePr>
          <p:nvPr/>
        </p:nvGraphicFramePr>
        <p:xfrm>
          <a:off x="9473480" y="5788194"/>
          <a:ext cx="8553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318">
                  <a:extLst>
                    <a:ext uri="{9D8B030D-6E8A-4147-A177-3AD203B41FA5}">
                      <a16:colId xmlns:a16="http://schemas.microsoft.com/office/drawing/2014/main" val="3908695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Sonstige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Regelmäßige Nutzung von </a:t>
            </a:r>
            <a:r>
              <a:rPr lang="de-DE" dirty="0">
                <a:solidFill>
                  <a:schemeClr val="tx2"/>
                </a:solidFill>
              </a:rPr>
              <a:t>Video-Streaming-Diensten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Bremen 2020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0,578 Mio. Personen ab 14 Jahre in Bremen (n=580)</a:t>
            </a:r>
          </a:p>
        </p:txBody>
      </p:sp>
      <p:graphicFrame>
        <p:nvGraphicFramePr>
          <p:cNvPr id="59" name="Diagramm 58"/>
          <p:cNvGraphicFramePr/>
          <p:nvPr/>
        </p:nvGraphicFramePr>
        <p:xfrm>
          <a:off x="10369079" y="5100490"/>
          <a:ext cx="2528484" cy="75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22" name="Gerade Verbindung 30">
            <a:extLst>
              <a:ext uri="{FF2B5EF4-FFF2-40B4-BE49-F238E27FC236}">
                <a16:creationId xmlns:a16="http://schemas.microsoft.com/office/drawing/2014/main" id="{7B930E25-FC03-4BE8-91F1-26B44820D6C1}"/>
              </a:ext>
            </a:extLst>
          </p:cNvPr>
          <p:cNvCxnSpPr>
            <a:cxnSpLocks/>
          </p:cNvCxnSpPr>
          <p:nvPr/>
        </p:nvCxnSpPr>
        <p:spPr>
          <a:xfrm>
            <a:off x="1095151" y="5785981"/>
            <a:ext cx="1015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sney+ - Wikipedia">
            <a:extLst>
              <a:ext uri="{FF2B5EF4-FFF2-40B4-BE49-F238E27FC236}">
                <a16:creationId xmlns:a16="http://schemas.microsoft.com/office/drawing/2014/main" id="{8C06C582-62B2-42BB-9375-5E169454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10" y="5852764"/>
            <a:ext cx="52915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ZN in Trouble? OTT Provider Tells League Partners It's Not ...">
            <a:extLst>
              <a:ext uri="{FF2B5EF4-FFF2-40B4-BE49-F238E27FC236}">
                <a16:creationId xmlns:a16="http://schemas.microsoft.com/office/drawing/2014/main" id="{53EECC28-3826-4F81-B3E6-2363D970A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20" y="5814906"/>
            <a:ext cx="76686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t VPN for Sky Ticket - The VPN Guru">
            <a:extLst>
              <a:ext uri="{FF2B5EF4-FFF2-40B4-BE49-F238E27FC236}">
                <a16:creationId xmlns:a16="http://schemas.microsoft.com/office/drawing/2014/main" id="{F5D053BB-B70D-4372-8B46-E23C4D49F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28" y="5838094"/>
            <a:ext cx="7694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V Support - Official Apple Support">
            <a:extLst>
              <a:ext uri="{FF2B5EF4-FFF2-40B4-BE49-F238E27FC236}">
                <a16:creationId xmlns:a16="http://schemas.microsoft.com/office/drawing/2014/main" id="{79F24C71-ACB5-42C7-B51D-6236536DA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 b="24692"/>
          <a:stretch/>
        </p:blipFill>
        <p:spPr bwMode="auto">
          <a:xfrm>
            <a:off x="6139896" y="5876697"/>
            <a:ext cx="77971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o Access Eurosport Player from Anywhere Using a VPN ...">
            <a:extLst>
              <a:ext uri="{FF2B5EF4-FFF2-40B4-BE49-F238E27FC236}">
                <a16:creationId xmlns:a16="http://schemas.microsoft.com/office/drawing/2014/main" id="{CBE1524F-ADF4-4E12-87F2-2212E5037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56" y="5821710"/>
            <a:ext cx="824246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mazon Prime Video - Official Broadcast Partner of the Premier League">
            <a:extLst>
              <a:ext uri="{FF2B5EF4-FFF2-40B4-BE49-F238E27FC236}">
                <a16:creationId xmlns:a16="http://schemas.microsoft.com/office/drawing/2014/main" id="{6016BF06-FD1C-47E8-B147-80FEB5DF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68" y="5833951"/>
            <a:ext cx="7029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tflix (NFLX)">
            <a:extLst>
              <a:ext uri="{FF2B5EF4-FFF2-40B4-BE49-F238E27FC236}">
                <a16:creationId xmlns:a16="http://schemas.microsoft.com/office/drawing/2014/main" id="{330DDB83-FF2E-41AB-B854-A8679116B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7" b="34833"/>
          <a:stretch/>
        </p:blipFill>
        <p:spPr bwMode="auto">
          <a:xfrm>
            <a:off x="1179090" y="5830967"/>
            <a:ext cx="82851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tertainment-Apps für TV und Musik | Vodafone">
            <a:extLst>
              <a:ext uri="{FF2B5EF4-FFF2-40B4-BE49-F238E27FC236}">
                <a16:creationId xmlns:a16="http://schemas.microsoft.com/office/drawing/2014/main" id="{E6DF014E-4B1E-4D0C-A1A9-23E736650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8126" r="12472" b="8260"/>
          <a:stretch/>
        </p:blipFill>
        <p:spPr bwMode="auto">
          <a:xfrm>
            <a:off x="3745399" y="5827735"/>
            <a:ext cx="613933" cy="4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67E4425E-05A2-4C95-9882-C2F62BD558A0}"/>
              </a:ext>
            </a:extLst>
          </p:cNvPr>
          <p:cNvGraphicFramePr>
            <a:graphicFrameLocks noGrp="1"/>
          </p:cNvGraphicFramePr>
          <p:nvPr/>
        </p:nvGraphicFramePr>
        <p:xfrm>
          <a:off x="10076225" y="5786659"/>
          <a:ext cx="131380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802">
                  <a:extLst>
                    <a:ext uri="{9D8B030D-6E8A-4147-A177-3AD203B41FA5}">
                      <a16:colId xmlns:a16="http://schemas.microsoft.com/office/drawing/2014/main" val="76209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</a:rPr>
                        <a:t>Video-Streaming-Dienste gesamt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" name="Picture 4" descr="The Branding Source: New logo: Videoload">
            <a:extLst>
              <a:ext uri="{FF2B5EF4-FFF2-40B4-BE49-F238E27FC236}">
                <a16:creationId xmlns:a16="http://schemas.microsoft.com/office/drawing/2014/main" id="{82ED9ECC-9561-436F-BD30-803B17C37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249" y="5919604"/>
            <a:ext cx="824099" cy="1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B43F81-5E6B-4973-84BF-258920F1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00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 3 Nutzung Video-Streaming-Dienste: Nutzung mind. einmal pro Monat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19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/>
              <a:t>Bundesländer im Vergleich</a:t>
            </a:r>
          </a:p>
        </p:txBody>
      </p:sp>
      <p:sp>
        <p:nvSpPr>
          <p:cNvPr id="46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850279"/>
              </p:ext>
            </p:extLst>
          </p:nvPr>
        </p:nvGraphicFramePr>
        <p:xfrm>
          <a:off x="1995486" y="2069432"/>
          <a:ext cx="10451646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chemeClr val="tx1"/>
                          </a:solidFill>
                        </a:rPr>
                        <a:t>Netflix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Amazon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(Prime) Video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Disney+</a:t>
                      </a:r>
                    </a:p>
                  </a:txBody>
                  <a:tcPr marL="180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77732"/>
              </p:ext>
            </p:extLst>
          </p:nvPr>
        </p:nvGraphicFramePr>
        <p:xfrm>
          <a:off x="1090040" y="2454275"/>
          <a:ext cx="11344864" cy="376844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49" name="Diagramm 48"/>
          <p:cNvGraphicFramePr/>
          <p:nvPr/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1" name="Gerade Verbindung 50"/>
          <p:cNvCxnSpPr/>
          <p:nvPr/>
        </p:nvCxnSpPr>
        <p:spPr>
          <a:xfrm>
            <a:off x="547718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5509022" y="2067976"/>
            <a:ext cx="576064" cy="472345"/>
            <a:chOff x="7340768" y="2067976"/>
            <a:chExt cx="576064" cy="472345"/>
          </a:xfrm>
        </p:grpSpPr>
        <p:sp>
          <p:nvSpPr>
            <p:cNvPr id="54" name="Ellipse 53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55" name="Gruppieren 54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56" name="Textfeld 55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25,6</a:t>
                </a:r>
              </a:p>
            </p:txBody>
          </p:sp>
          <p:cxnSp>
            <p:nvCxnSpPr>
              <p:cNvPr id="57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Gerade Verbindung 57"/>
          <p:cNvCxnSpPr/>
          <p:nvPr/>
        </p:nvCxnSpPr>
        <p:spPr>
          <a:xfrm>
            <a:off x="895996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uppieren 59"/>
          <p:cNvGrpSpPr/>
          <p:nvPr/>
        </p:nvGrpSpPr>
        <p:grpSpPr>
          <a:xfrm>
            <a:off x="8970868" y="2067976"/>
            <a:ext cx="576064" cy="472345"/>
            <a:chOff x="7340768" y="2067976"/>
            <a:chExt cx="576064" cy="472345"/>
          </a:xfrm>
        </p:grpSpPr>
        <p:sp>
          <p:nvSpPr>
            <p:cNvPr id="61" name="Ellipse 6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2" name="Gruppieren 6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3" name="Textfeld 6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11,5</a:t>
                </a:r>
              </a:p>
            </p:txBody>
          </p:sp>
          <p:cxnSp>
            <p:nvCxnSpPr>
              <p:cNvPr id="64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pieren 64"/>
          <p:cNvGrpSpPr/>
          <p:nvPr/>
        </p:nvGrpSpPr>
        <p:grpSpPr>
          <a:xfrm>
            <a:off x="1973629" y="2067976"/>
            <a:ext cx="576064" cy="472345"/>
            <a:chOff x="7340768" y="2067976"/>
            <a:chExt cx="576064" cy="472345"/>
          </a:xfrm>
        </p:grpSpPr>
        <p:sp>
          <p:nvSpPr>
            <p:cNvPr id="66" name="Ellipse 6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68" name="Textfeld 6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32,2</a:t>
                </a:r>
              </a:p>
            </p:txBody>
          </p:sp>
          <p:cxnSp>
            <p:nvCxnSpPr>
              <p:cNvPr id="6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1" name="Diagramm 70"/>
          <p:cNvGraphicFramePr/>
          <p:nvPr>
            <p:extLst>
              <p:ext uri="{D42A27DB-BD31-4B8C-83A1-F6EECF244321}">
                <p14:modId xmlns:p14="http://schemas.microsoft.com/office/powerpoint/2010/main" val="1709497809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2" name="Diagramm 71"/>
          <p:cNvGraphicFramePr/>
          <p:nvPr>
            <p:extLst>
              <p:ext uri="{D42A27DB-BD31-4B8C-83A1-F6EECF244321}">
                <p14:modId xmlns:p14="http://schemas.microsoft.com/office/powerpoint/2010/main" val="3401735864"/>
              </p:ext>
            </p:extLst>
          </p:nvPr>
        </p:nvGraphicFramePr>
        <p:xfrm>
          <a:off x="5448898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3" name="Diagramm 72"/>
          <p:cNvGraphicFramePr/>
          <p:nvPr>
            <p:extLst>
              <p:ext uri="{D42A27DB-BD31-4B8C-83A1-F6EECF244321}">
                <p14:modId xmlns:p14="http://schemas.microsoft.com/office/powerpoint/2010/main" val="404084064"/>
              </p:ext>
            </p:extLst>
          </p:nvPr>
        </p:nvGraphicFramePr>
        <p:xfrm>
          <a:off x="893223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2" y="6636251"/>
            <a:ext cx="10676671" cy="227654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70,598 Mio. Personen ab 14 Jahre in Deutschland (n=8.281)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17E15E-5FCB-426B-A56F-6903DBF1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4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861577376"/>
              </p:ext>
            </p:extLst>
          </p:nvPr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OTT-Nutzung gesamt: </a:t>
            </a:r>
            <a:r>
              <a:rPr lang="de-DE" dirty="0">
                <a:solidFill>
                  <a:schemeClr val="tx2"/>
                </a:solidFill>
              </a:rPr>
              <a:t>Genutzte Geräte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OTT-Nutzung am Smartphone steigt am stärksten und überholt sogar das Smart-TV. Nahezu die Hälfte schaut OTT am Connected TV.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Nutzt OTT mindestens selten; * bis 2017: Smartphone oder iPod touch</a:t>
            </a:r>
            <a:br>
              <a:rPr lang="de-DE" dirty="0"/>
            </a:br>
            <a:r>
              <a:rPr lang="de-DE" dirty="0"/>
              <a:t>Basis: 70,214 / 70,326 / 70,525 / 69,241 / 69,563 / 70,094 / 70,445 / 70,598 Mio. Personen ab 14 Jahre in Deutschland (n=8.281)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1103314" y="5827357"/>
          <a:ext cx="10086680" cy="43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TV-Gerät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Nutzung am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TV-Gerät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 / Laptop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Smartphone*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Tablet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4A6ACDF-157D-4BC6-85E1-1EDFDB0B4A19}"/>
              </a:ext>
            </a:extLst>
          </p:cNvPr>
          <p:cNvGrpSpPr/>
          <p:nvPr/>
        </p:nvGrpSpPr>
        <p:grpSpPr>
          <a:xfrm>
            <a:off x="2397780" y="3559072"/>
            <a:ext cx="900000" cy="581613"/>
            <a:chOff x="1756759" y="2763133"/>
            <a:chExt cx="900000" cy="581613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919E3D07-4A9B-4EF7-B84D-C91E1F665982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algn="ctr"/>
              <a:r>
                <a:rPr lang="de-DE" sz="1800" b="1" dirty="0">
                  <a:solidFill>
                    <a:schemeClr val="accent1"/>
                  </a:solidFill>
                  <a:cs typeface="Calibri" pitchFamily="34" charset="0"/>
                </a:rPr>
                <a:t>+8%</a:t>
              </a:r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44651EEA-6942-43AF-A7EE-FF64BFDC8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336B3FF-3AF2-4F02-BF81-365D34A79238}"/>
              </a:ext>
            </a:extLst>
          </p:cNvPr>
          <p:cNvGrpSpPr/>
          <p:nvPr/>
        </p:nvGrpSpPr>
        <p:grpSpPr>
          <a:xfrm>
            <a:off x="4344392" y="3114669"/>
            <a:ext cx="900000" cy="581613"/>
            <a:chOff x="1756759" y="2763133"/>
            <a:chExt cx="900000" cy="581613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E7008EC2-9A8E-4C29-85AE-0CC57AEBE892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algn="ctr"/>
              <a:r>
                <a:rPr lang="de-DE" sz="1800" b="1" dirty="0">
                  <a:solidFill>
                    <a:schemeClr val="accent1"/>
                  </a:solidFill>
                  <a:cs typeface="Calibri" pitchFamily="34" charset="0"/>
                </a:rPr>
                <a:t>+4%</a:t>
              </a:r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0684CE9B-3A76-46A9-9BD2-AD2CC9D7A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5F7643B-DE16-494F-891D-BB91AB4B6061}"/>
              </a:ext>
            </a:extLst>
          </p:cNvPr>
          <p:cNvGrpSpPr/>
          <p:nvPr/>
        </p:nvGrpSpPr>
        <p:grpSpPr>
          <a:xfrm>
            <a:off x="10425872" y="3925520"/>
            <a:ext cx="900000" cy="581613"/>
            <a:chOff x="1756759" y="2763133"/>
            <a:chExt cx="900000" cy="581613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D67FEC1A-D352-496A-B421-36F1B426DCBA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algn="ctr"/>
              <a:r>
                <a:rPr lang="de-DE" sz="1800" b="1" dirty="0">
                  <a:solidFill>
                    <a:schemeClr val="accent1"/>
                  </a:solidFill>
                  <a:cs typeface="Calibri" pitchFamily="34" charset="0"/>
                </a:rPr>
                <a:t>+4%</a:t>
              </a:r>
            </a:p>
          </p:txBody>
        </p: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6D80FBBB-97B5-4BD5-939E-422601193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308EFCBE-370D-4393-AC9A-B279285C5202}"/>
              </a:ext>
            </a:extLst>
          </p:cNvPr>
          <p:cNvGrpSpPr/>
          <p:nvPr/>
        </p:nvGrpSpPr>
        <p:grpSpPr>
          <a:xfrm>
            <a:off x="6437617" y="3140291"/>
            <a:ext cx="900000" cy="597002"/>
            <a:chOff x="1756759" y="2747744"/>
            <a:chExt cx="900000" cy="597002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37A69516-1A6D-4148-A552-75E6A13D2B34}"/>
                </a:ext>
              </a:extLst>
            </p:cNvPr>
            <p:cNvSpPr txBox="1"/>
            <p:nvPr/>
          </p:nvSpPr>
          <p:spPr>
            <a:xfrm>
              <a:off x="1756759" y="2747744"/>
              <a:ext cx="900000" cy="3804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cs typeface="Calibri" pitchFamily="34" charset="0"/>
                </a:rPr>
                <a:t>+6%</a:t>
              </a:r>
            </a:p>
          </p:txBody>
        </p: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C6B941E0-F61C-4CDF-9E70-73692010F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7FAAB96-AAD7-4742-808D-1CA0F758BBCA}"/>
              </a:ext>
            </a:extLst>
          </p:cNvPr>
          <p:cNvGrpSpPr/>
          <p:nvPr/>
        </p:nvGrpSpPr>
        <p:grpSpPr>
          <a:xfrm>
            <a:off x="8376981" y="3171882"/>
            <a:ext cx="900000" cy="581613"/>
            <a:chOff x="1756759" y="2763133"/>
            <a:chExt cx="900000" cy="581613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CCBA934-2028-4B7F-BED6-4EC663926128}"/>
                </a:ext>
              </a:extLst>
            </p:cNvPr>
            <p:cNvSpPr txBox="1"/>
            <p:nvPr/>
          </p:nvSpPr>
          <p:spPr>
            <a:xfrm>
              <a:off x="1756759" y="2763133"/>
              <a:ext cx="900000" cy="34970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tIns="36000" bIns="36000" rtlCol="0" anchor="ctr" anchorCtr="0">
              <a:spAutoFit/>
            </a:bodyPr>
            <a:lstStyle/>
            <a:p>
              <a:pPr algn="ctr"/>
              <a:r>
                <a:rPr lang="de-DE" sz="1800" b="1" dirty="0">
                  <a:solidFill>
                    <a:schemeClr val="tx2"/>
                  </a:solidFill>
                  <a:cs typeface="Calibri" pitchFamily="34" charset="0"/>
                </a:rPr>
                <a:t>+32%</a:t>
              </a:r>
            </a:p>
          </p:txBody>
        </p: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2EFBD036-D831-4237-BBC0-56118D79E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6759" y="3056746"/>
              <a:ext cx="0" cy="288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Tabelle 44">
            <a:extLst>
              <a:ext uri="{FF2B5EF4-FFF2-40B4-BE49-F238E27FC236}">
                <a16:creationId xmlns:a16="http://schemas.microsoft.com/office/drawing/2014/main" id="{053F1B98-8884-47F8-95C5-AD89CD67C7A9}"/>
              </a:ext>
            </a:extLst>
          </p:cNvPr>
          <p:cNvGraphicFramePr>
            <a:graphicFrameLocks noGrp="1"/>
          </p:cNvGraphicFramePr>
          <p:nvPr/>
        </p:nvGraphicFramePr>
        <p:xfrm>
          <a:off x="5301468" y="5289443"/>
          <a:ext cx="1683524" cy="537914"/>
        </p:xfrm>
        <a:graphic>
          <a:graphicData uri="http://schemas.openxmlformats.org/drawingml/2006/table">
            <a:tbl>
              <a:tblPr firstRow="1" bandRow="1"/>
              <a:tblGrid>
                <a:gridCol w="24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8120">
                  <a:extLst>
                    <a:ext uri="{9D8B030D-6E8A-4147-A177-3AD203B41FA5}">
                      <a16:colId xmlns:a16="http://schemas.microsoft.com/office/drawing/2014/main" val="4185679588"/>
                    </a:ext>
                  </a:extLst>
                </a:gridCol>
              </a:tblGrid>
              <a:tr h="53791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BD9C181-5F90-49D9-8C5C-774A48C5F274}"/>
              </a:ext>
            </a:extLst>
          </p:cNvPr>
          <p:cNvCxnSpPr>
            <a:cxnSpLocks/>
          </p:cNvCxnSpPr>
          <p:nvPr/>
        </p:nvCxnSpPr>
        <p:spPr>
          <a:xfrm>
            <a:off x="5131041" y="3086793"/>
            <a:ext cx="0" cy="317680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7EFF01A-2FB3-4E5E-B391-5D8D5FA0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7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OTT-Nutzung gesamt: </a:t>
            </a:r>
            <a:r>
              <a:rPr lang="de-DE" dirty="0">
                <a:solidFill>
                  <a:schemeClr val="tx2"/>
                </a:solidFill>
              </a:rPr>
              <a:t>Genutzte Geräte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22" name="Inhaltsplatzhalter 5"/>
          <p:cNvSpPr>
            <a:spLocks noGrp="1"/>
          </p:cNvSpPr>
          <p:nvPr>
            <p:ph idx="1"/>
          </p:nvPr>
        </p:nvSpPr>
        <p:spPr>
          <a:xfrm>
            <a:off x="1103313" y="1619250"/>
            <a:ext cx="10009062" cy="721221"/>
          </a:xfrm>
        </p:spPr>
        <p:txBody>
          <a:bodyPr/>
          <a:lstStyle/>
          <a:p>
            <a:r>
              <a:rPr lang="de-DE" dirty="0"/>
              <a:t>Bundesländer im Vergleich</a:t>
            </a:r>
          </a:p>
        </p:txBody>
      </p:sp>
      <p:sp>
        <p:nvSpPr>
          <p:cNvPr id="30" name="Textplatzhalter 9"/>
          <p:cNvSpPr txBox="1">
            <a:spLocks/>
          </p:cNvSpPr>
          <p:nvPr/>
        </p:nvSpPr>
        <p:spPr>
          <a:xfrm>
            <a:off x="1103313" y="6588943"/>
            <a:ext cx="10009062" cy="287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1008035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1008035" rtl="0" eaLnBrk="1" latinLnBrk="0" hangingPunct="1">
              <a:spcBef>
                <a:spcPts val="600"/>
              </a:spcBef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0" algn="l" defTabSz="1008035" rtl="0" eaLnBrk="1" latinLnBrk="0" hangingPunct="1">
              <a:spcBef>
                <a:spcPts val="600"/>
              </a:spcBef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Angaben in Prozent; Gerät mindestens einmal pro Monat für OTT genutzt </a:t>
            </a:r>
            <a:br>
              <a:rPr lang="de-DE" dirty="0"/>
            </a:br>
            <a:r>
              <a:rPr lang="de-DE" dirty="0"/>
              <a:t>Basis: 43,663 Mio. Personen ab 14 Jahre in Deutschland, die mind. einmal pro Monat OTT-Angebote nutzen (n=5.293)</a:t>
            </a:r>
          </a:p>
        </p:txBody>
      </p:sp>
      <p:sp>
        <p:nvSpPr>
          <p:cNvPr id="43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24" name="Tabel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343709"/>
              </p:ext>
            </p:extLst>
          </p:nvPr>
        </p:nvGraphicFramePr>
        <p:xfrm>
          <a:off x="1995486" y="2069432"/>
          <a:ext cx="10349530" cy="41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3170979120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77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       TV-Gerät gesamt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Smart TV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       PC / Laptop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                Smartphone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Tablet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" name="Group 3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1413"/>
              </p:ext>
            </p:extLst>
          </p:nvPr>
        </p:nvGraphicFramePr>
        <p:xfrm>
          <a:off x="1090040" y="2454275"/>
          <a:ext cx="11344864" cy="3768444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1028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3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72000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130046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de-DE" sz="14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11609" marR="7781" marT="81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cxnSp>
        <p:nvCxnSpPr>
          <p:cNvPr id="126" name="Gerade Verbindung 125"/>
          <p:cNvCxnSpPr/>
          <p:nvPr/>
        </p:nvCxnSpPr>
        <p:spPr>
          <a:xfrm>
            <a:off x="4072837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>
            <a:off x="8381665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>
            <a:off x="10380010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Diagramm 128"/>
          <p:cNvGraphicFramePr/>
          <p:nvPr/>
        </p:nvGraphicFramePr>
        <p:xfrm>
          <a:off x="699372" y="6280488"/>
          <a:ext cx="2820202" cy="4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0" name="Gruppieren 129"/>
          <p:cNvGrpSpPr/>
          <p:nvPr/>
        </p:nvGrpSpPr>
        <p:grpSpPr>
          <a:xfrm>
            <a:off x="8512754" y="2067976"/>
            <a:ext cx="576064" cy="472345"/>
            <a:chOff x="7340768" y="2067976"/>
            <a:chExt cx="576064" cy="472345"/>
          </a:xfrm>
        </p:grpSpPr>
        <p:sp>
          <p:nvSpPr>
            <p:cNvPr id="131" name="Ellipse 13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32" name="Gruppieren 13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33" name="Textfeld 13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45,3</a:t>
                </a:r>
              </a:p>
            </p:txBody>
          </p:sp>
          <p:cxnSp>
            <p:nvCxnSpPr>
              <p:cNvPr id="134" name="Gerader Verbinder 28"/>
              <p:cNvCxnSpPr/>
              <p:nvPr/>
            </p:nvCxnSpPr>
            <p:spPr>
              <a:xfrm flipH="1" flipV="1">
                <a:off x="7434434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uppieren 134"/>
          <p:cNvGrpSpPr/>
          <p:nvPr/>
        </p:nvGrpSpPr>
        <p:grpSpPr>
          <a:xfrm>
            <a:off x="10490160" y="2067976"/>
            <a:ext cx="576064" cy="472345"/>
            <a:chOff x="7340768" y="2067976"/>
            <a:chExt cx="576064" cy="472345"/>
          </a:xfrm>
        </p:grpSpPr>
        <p:sp>
          <p:nvSpPr>
            <p:cNvPr id="136" name="Ellipse 13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37" name="Gruppieren 13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38" name="Textfeld 13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25,0</a:t>
                </a:r>
              </a:p>
            </p:txBody>
          </p:sp>
          <p:cxnSp>
            <p:nvCxnSpPr>
              <p:cNvPr id="13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uppieren 139"/>
          <p:cNvGrpSpPr/>
          <p:nvPr/>
        </p:nvGrpSpPr>
        <p:grpSpPr>
          <a:xfrm>
            <a:off x="6319893" y="2067976"/>
            <a:ext cx="576064" cy="472345"/>
            <a:chOff x="7340768" y="2067976"/>
            <a:chExt cx="576064" cy="472345"/>
          </a:xfrm>
        </p:grpSpPr>
        <p:sp>
          <p:nvSpPr>
            <p:cNvPr id="141" name="Ellipse 140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43" name="Textfeld 142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46,9</a:t>
                </a:r>
              </a:p>
            </p:txBody>
          </p:sp>
          <p:cxnSp>
            <p:nvCxnSpPr>
              <p:cNvPr id="144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uppieren 144"/>
          <p:cNvGrpSpPr/>
          <p:nvPr/>
        </p:nvGrpSpPr>
        <p:grpSpPr>
          <a:xfrm>
            <a:off x="1969843" y="2067976"/>
            <a:ext cx="576064" cy="472345"/>
            <a:chOff x="7340768" y="2067976"/>
            <a:chExt cx="576064" cy="472345"/>
          </a:xfrm>
        </p:grpSpPr>
        <p:sp>
          <p:nvSpPr>
            <p:cNvPr id="146" name="Ellipse 145"/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147" name="Gruppieren 146"/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148" name="Textfeld 147"/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48,0</a:t>
                </a:r>
              </a:p>
            </p:txBody>
          </p:sp>
          <p:cxnSp>
            <p:nvCxnSpPr>
              <p:cNvPr id="149" name="Gerader Verbinder 28"/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0" name="Diagramm 149"/>
          <p:cNvGraphicFramePr/>
          <p:nvPr>
            <p:extLst>
              <p:ext uri="{D42A27DB-BD31-4B8C-83A1-F6EECF244321}">
                <p14:modId xmlns:p14="http://schemas.microsoft.com/office/powerpoint/2010/main" val="2722116017"/>
              </p:ext>
            </p:extLst>
          </p:nvPr>
        </p:nvGraphicFramePr>
        <p:xfrm>
          <a:off x="8353384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1" name="Diagramm 150"/>
          <p:cNvGraphicFramePr/>
          <p:nvPr>
            <p:extLst>
              <p:ext uri="{D42A27DB-BD31-4B8C-83A1-F6EECF244321}">
                <p14:modId xmlns:p14="http://schemas.microsoft.com/office/powerpoint/2010/main" val="1039006867"/>
              </p:ext>
            </p:extLst>
          </p:nvPr>
        </p:nvGraphicFramePr>
        <p:xfrm>
          <a:off x="1928859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2" name="Diagramm 151"/>
          <p:cNvGraphicFramePr/>
          <p:nvPr>
            <p:extLst>
              <p:ext uri="{D42A27DB-BD31-4B8C-83A1-F6EECF244321}">
                <p14:modId xmlns:p14="http://schemas.microsoft.com/office/powerpoint/2010/main" val="2167809616"/>
              </p:ext>
            </p:extLst>
          </p:nvPr>
        </p:nvGraphicFramePr>
        <p:xfrm>
          <a:off x="6165533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3" name="Diagramm 152"/>
          <p:cNvGraphicFramePr/>
          <p:nvPr>
            <p:extLst>
              <p:ext uri="{D42A27DB-BD31-4B8C-83A1-F6EECF244321}">
                <p14:modId xmlns:p14="http://schemas.microsoft.com/office/powerpoint/2010/main" val="168175966"/>
              </p:ext>
            </p:extLst>
          </p:nvPr>
        </p:nvGraphicFramePr>
        <p:xfrm>
          <a:off x="10352280" y="2484438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40" name="Gerade Verbindung 125">
            <a:extLst>
              <a:ext uri="{FF2B5EF4-FFF2-40B4-BE49-F238E27FC236}">
                <a16:creationId xmlns:a16="http://schemas.microsoft.com/office/drawing/2014/main" id="{9D435F5C-0ACA-482F-A6B4-81407AEFEB93}"/>
              </a:ext>
            </a:extLst>
          </p:cNvPr>
          <p:cNvCxnSpPr/>
          <p:nvPr/>
        </p:nvCxnSpPr>
        <p:spPr>
          <a:xfrm>
            <a:off x="6191291" y="2154720"/>
            <a:ext cx="0" cy="406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Diagramm 43">
            <a:extLst>
              <a:ext uri="{FF2B5EF4-FFF2-40B4-BE49-F238E27FC236}">
                <a16:creationId xmlns:a16="http://schemas.microsoft.com/office/drawing/2014/main" id="{E90B3B8A-4399-4DC2-9555-0BD431C1EC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528057"/>
              </p:ext>
            </p:extLst>
          </p:nvPr>
        </p:nvGraphicFramePr>
        <p:xfrm>
          <a:off x="4025491" y="2482290"/>
          <a:ext cx="2847750" cy="395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B1D129AC-AEA0-4E96-8628-9A188054454C}"/>
              </a:ext>
            </a:extLst>
          </p:cNvPr>
          <p:cNvGrpSpPr/>
          <p:nvPr/>
        </p:nvGrpSpPr>
        <p:grpSpPr>
          <a:xfrm>
            <a:off x="4146345" y="2067976"/>
            <a:ext cx="576064" cy="472345"/>
            <a:chOff x="7340768" y="2067976"/>
            <a:chExt cx="576064" cy="472345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9F5DC04D-EEDD-4FF4-A7D1-034B1589C47B}"/>
                </a:ext>
              </a:extLst>
            </p:cNvPr>
            <p:cNvSpPr/>
            <p:nvPr/>
          </p:nvSpPr>
          <p:spPr>
            <a:xfrm>
              <a:off x="7424316" y="2106743"/>
              <a:ext cx="392771" cy="325239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/>
                </a:solidFill>
              </a:endParaRPr>
            </a:p>
          </p:txBody>
        </p: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CFF60FCE-B6B8-4ED4-949D-203394C6D767}"/>
                </a:ext>
              </a:extLst>
            </p:cNvPr>
            <p:cNvGrpSpPr/>
            <p:nvPr/>
          </p:nvGrpSpPr>
          <p:grpSpPr>
            <a:xfrm>
              <a:off x="7340768" y="2067976"/>
              <a:ext cx="576064" cy="472345"/>
              <a:chOff x="7340768" y="2067976"/>
              <a:chExt cx="576064" cy="472345"/>
            </a:xfrm>
          </p:grpSpPr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C79902A2-D8F8-4AAA-9065-0AB920A7C1BE}"/>
                  </a:ext>
                </a:extLst>
              </p:cNvPr>
              <p:cNvSpPr txBox="1"/>
              <p:nvPr/>
            </p:nvSpPr>
            <p:spPr>
              <a:xfrm>
                <a:off x="7340768" y="2067976"/>
                <a:ext cx="576064" cy="402775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ctr" anchorCtr="0">
                <a:spAutoFit/>
              </a:bodyPr>
              <a:lstStyle/>
              <a:p>
                <a:pPr algn="ctr"/>
                <a:r>
                  <a:rPr lang="de-DE" sz="1200" b="1" dirty="0">
                    <a:solidFill>
                      <a:schemeClr val="accent6"/>
                    </a:solidFill>
                  </a:rPr>
                  <a:t>34,9</a:t>
                </a:r>
              </a:p>
            </p:txBody>
          </p:sp>
          <p:cxnSp>
            <p:nvCxnSpPr>
              <p:cNvPr id="49" name="Gerader Verbinder 28">
                <a:extLst>
                  <a:ext uri="{FF2B5EF4-FFF2-40B4-BE49-F238E27FC236}">
                    <a16:creationId xmlns:a16="http://schemas.microsoft.com/office/drawing/2014/main" id="{DC9BC8F6-C86B-4E89-AC10-A2F37AC51DFA}"/>
                  </a:ext>
                </a:extLst>
              </p:cNvPr>
              <p:cNvCxnSpPr/>
              <p:nvPr/>
            </p:nvCxnSpPr>
            <p:spPr>
              <a:xfrm flipH="1" flipV="1">
                <a:off x="7424043" y="2302957"/>
                <a:ext cx="2678" cy="23736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27B0CE-D351-401E-A57A-10B6DC27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7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66714"/>
              </p:ext>
            </p:extLst>
          </p:nvPr>
        </p:nvGraphicFramePr>
        <p:xfrm>
          <a:off x="1119999" y="1724033"/>
          <a:ext cx="3744877" cy="4851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7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0522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u="none" strike="noStrike" dirty="0">
                          <a:effectLst/>
                        </a:rPr>
                        <a:t>Realisierte Interviews 2020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2000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u="none" strike="noStrike" dirty="0">
                          <a:effectLst/>
                        </a:rPr>
                        <a:t>Gesamt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 TV-HH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817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Bayern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875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825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Berlin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marL="0" algn="l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Brandenburg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5" rtl="0" eaLnBrk="1" fontAlgn="ctr" latinLnBrk="0" hangingPunct="1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539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582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683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1109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1043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Rheinland-Pfalz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Saarland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Sachsen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543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378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349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72000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>
                    <a:solidFill>
                      <a:srgbClr val="E6EAEE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087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Summe</a:t>
                      </a:r>
                    </a:p>
                  </a:txBody>
                  <a:tcPr marL="72000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8.281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7.786</a:t>
                      </a:r>
                    </a:p>
                  </a:txBody>
                  <a:tcPr marL="9525" marR="9525" marT="9525" marB="0" anchor="ctr">
                    <a:solidFill>
                      <a:srgbClr val="E6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Stichprobe Video-Digitalisierungsbericht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8816741" y="1781320"/>
            <a:ext cx="3559962" cy="2940998"/>
          </a:xfrm>
        </p:spPr>
        <p:txBody>
          <a:bodyPr/>
          <a:lstStyle/>
          <a:p>
            <a:r>
              <a:rPr lang="de-DE" sz="1400" dirty="0"/>
              <a:t>Wie in den Vorjahren wurde eine Basisstichprobe von 6.000 Interviews proportional auf die Bundesländer verteilt, mindestens 200 pro Bundesland.</a:t>
            </a:r>
          </a:p>
          <a:p>
            <a:r>
              <a:rPr lang="de-DE" sz="1400" dirty="0"/>
              <a:t>Als Untergrenze für eine separate Berichterstattung wurden 500 Interviews festgelegt. Einige Landesmedienanstalten haben daher ihre Länder mit zusätzlichen Interviews aufgestockt. </a:t>
            </a:r>
          </a:p>
          <a:p>
            <a:r>
              <a:rPr lang="de-DE" sz="1400" dirty="0"/>
              <a:t>Bundesländer mit einer Fallzahl deutlich unter 500 können nur zusammengefasst berichtet werden. Dies gilt in diesem Jahr für: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Mecklenburg-Vorpommern, Hamburg und Schleswig-Holstein (werden nur zusammengefasst betrachtet)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Thüringen (mit Sachsen und Sachsen-Anhalt zusammengefasst)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Sachsen-Anhalt (mit Sachsen und Thüringen zusammengefasst)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Rheinland-Pfalz und Saarland (zusammengefasst)</a:t>
            </a:r>
          </a:p>
        </p:txBody>
      </p:sp>
      <p:sp>
        <p:nvSpPr>
          <p:cNvPr id="6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cxnSp>
        <p:nvCxnSpPr>
          <p:cNvPr id="59" name="Gerade Verbindung 117"/>
          <p:cNvCxnSpPr/>
          <p:nvPr/>
        </p:nvCxnSpPr>
        <p:spPr>
          <a:xfrm>
            <a:off x="8618093" y="1744763"/>
            <a:ext cx="0" cy="4932000"/>
          </a:xfrm>
          <a:prstGeom prst="line">
            <a:avLst/>
          </a:prstGeom>
          <a:ln w="31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4796234" y="1730029"/>
            <a:ext cx="3754484" cy="307787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 rtlCol="0" anchor="ctr" anchorCtr="0">
            <a:spAutoFit/>
          </a:bodyPr>
          <a:lstStyle/>
          <a:p>
            <a:pPr algn="ctr"/>
            <a:r>
              <a:rPr lang="de-DE" sz="1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Realisierte Interviews gesamt</a:t>
            </a: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6C2CA493-A621-4319-9832-74F125CE6FA2}"/>
              </a:ext>
            </a:extLst>
          </p:cNvPr>
          <p:cNvGrpSpPr>
            <a:grpSpLocks noChangeAspect="1"/>
          </p:cNvGrpSpPr>
          <p:nvPr/>
        </p:nvGrpSpPr>
        <p:grpSpPr>
          <a:xfrm>
            <a:off x="5162535" y="2059869"/>
            <a:ext cx="3114703" cy="4569052"/>
            <a:chOff x="7923019" y="2033093"/>
            <a:chExt cx="3016949" cy="4425653"/>
          </a:xfrm>
        </p:grpSpPr>
        <p:sp>
          <p:nvSpPr>
            <p:cNvPr id="63" name="Freeform 4">
              <a:extLst>
                <a:ext uri="{FF2B5EF4-FFF2-40B4-BE49-F238E27FC236}">
                  <a16:creationId xmlns:a16="http://schemas.microsoft.com/office/drawing/2014/main" id="{B33D6892-A011-4CE4-97AC-CA0D2875A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662" y="3178223"/>
              <a:ext cx="839797" cy="1192782"/>
            </a:xfrm>
            <a:custGeom>
              <a:avLst/>
              <a:gdLst>
                <a:gd name="T0" fmla="*/ 1019 w 1614"/>
                <a:gd name="T1" fmla="*/ 1811 h 2114"/>
                <a:gd name="T2" fmla="*/ 1028 w 1614"/>
                <a:gd name="T3" fmla="*/ 1713 h 2114"/>
                <a:gd name="T4" fmla="*/ 996 w 1614"/>
                <a:gd name="T5" fmla="*/ 1581 h 2114"/>
                <a:gd name="T6" fmla="*/ 1014 w 1614"/>
                <a:gd name="T7" fmla="*/ 1521 h 2114"/>
                <a:gd name="T8" fmla="*/ 1142 w 1614"/>
                <a:gd name="T9" fmla="*/ 1446 h 2114"/>
                <a:gd name="T10" fmla="*/ 1406 w 1614"/>
                <a:gd name="T11" fmla="*/ 1361 h 2114"/>
                <a:gd name="T12" fmla="*/ 1536 w 1614"/>
                <a:gd name="T13" fmla="*/ 1414 h 2114"/>
                <a:gd name="T14" fmla="*/ 1601 w 1614"/>
                <a:gd name="T15" fmla="*/ 1275 h 2114"/>
                <a:gd name="T16" fmla="*/ 1567 w 1614"/>
                <a:gd name="T17" fmla="*/ 1156 h 2114"/>
                <a:gd name="T18" fmla="*/ 1369 w 1614"/>
                <a:gd name="T19" fmla="*/ 1080 h 2114"/>
                <a:gd name="T20" fmla="*/ 1143 w 1614"/>
                <a:gd name="T21" fmla="*/ 1017 h 2114"/>
                <a:gd name="T22" fmla="*/ 1055 w 1614"/>
                <a:gd name="T23" fmla="*/ 704 h 2114"/>
                <a:gd name="T24" fmla="*/ 977 w 1614"/>
                <a:gd name="T25" fmla="*/ 540 h 2114"/>
                <a:gd name="T26" fmla="*/ 999 w 1614"/>
                <a:gd name="T27" fmla="*/ 421 h 2114"/>
                <a:gd name="T28" fmla="*/ 929 w 1614"/>
                <a:gd name="T29" fmla="*/ 145 h 2114"/>
                <a:gd name="T30" fmla="*/ 766 w 1614"/>
                <a:gd name="T31" fmla="*/ 129 h 2114"/>
                <a:gd name="T32" fmla="*/ 644 w 1614"/>
                <a:gd name="T33" fmla="*/ 0 h 2114"/>
                <a:gd name="T34" fmla="*/ 547 w 1614"/>
                <a:gd name="T35" fmla="*/ 120 h 2114"/>
                <a:gd name="T36" fmla="*/ 330 w 1614"/>
                <a:gd name="T37" fmla="*/ 142 h 2114"/>
                <a:gd name="T38" fmla="*/ 208 w 1614"/>
                <a:gd name="T39" fmla="*/ 211 h 2114"/>
                <a:gd name="T40" fmla="*/ 132 w 1614"/>
                <a:gd name="T41" fmla="*/ 339 h 2114"/>
                <a:gd name="T42" fmla="*/ 264 w 1614"/>
                <a:gd name="T43" fmla="*/ 559 h 2114"/>
                <a:gd name="T44" fmla="*/ 258 w 1614"/>
                <a:gd name="T45" fmla="*/ 719 h 2114"/>
                <a:gd name="T46" fmla="*/ 270 w 1614"/>
                <a:gd name="T47" fmla="*/ 911 h 2114"/>
                <a:gd name="T48" fmla="*/ 79 w 1614"/>
                <a:gd name="T49" fmla="*/ 1002 h 2114"/>
                <a:gd name="T50" fmla="*/ 35 w 1614"/>
                <a:gd name="T51" fmla="*/ 1159 h 2114"/>
                <a:gd name="T52" fmla="*/ 0 w 1614"/>
                <a:gd name="T53" fmla="*/ 1297 h 2114"/>
                <a:gd name="T54" fmla="*/ 78 w 1614"/>
                <a:gd name="T55" fmla="*/ 1416 h 2114"/>
                <a:gd name="T56" fmla="*/ 243 w 1614"/>
                <a:gd name="T57" fmla="*/ 1627 h 2114"/>
                <a:gd name="T58" fmla="*/ 522 w 1614"/>
                <a:gd name="T59" fmla="*/ 1688 h 2114"/>
                <a:gd name="T60" fmla="*/ 562 w 1614"/>
                <a:gd name="T61" fmla="*/ 1869 h 2114"/>
                <a:gd name="T62" fmla="*/ 635 w 1614"/>
                <a:gd name="T63" fmla="*/ 1951 h 2114"/>
                <a:gd name="T64" fmla="*/ 739 w 1614"/>
                <a:gd name="T65" fmla="*/ 2007 h 2114"/>
                <a:gd name="T66" fmla="*/ 923 w 1614"/>
                <a:gd name="T67" fmla="*/ 2083 h 2114"/>
                <a:gd name="T68" fmla="*/ 1048 w 1614"/>
                <a:gd name="T69" fmla="*/ 2104 h 2114"/>
                <a:gd name="T70" fmla="*/ 1060 w 1614"/>
                <a:gd name="T71" fmla="*/ 1997 h 2114"/>
                <a:gd name="T72" fmla="*/ 1047 w 1614"/>
                <a:gd name="T73" fmla="*/ 1947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4" h="2114">
                  <a:moveTo>
                    <a:pt x="1047" y="1947"/>
                  </a:moveTo>
                  <a:cubicBezTo>
                    <a:pt x="1019" y="1811"/>
                    <a:pt x="1019" y="1811"/>
                    <a:pt x="1019" y="1811"/>
                  </a:cubicBezTo>
                  <a:cubicBezTo>
                    <a:pt x="989" y="1736"/>
                    <a:pt x="989" y="1736"/>
                    <a:pt x="989" y="1736"/>
                  </a:cubicBezTo>
                  <a:cubicBezTo>
                    <a:pt x="1028" y="1713"/>
                    <a:pt x="1028" y="1713"/>
                    <a:pt x="1028" y="1713"/>
                  </a:cubicBezTo>
                  <a:cubicBezTo>
                    <a:pt x="1003" y="1676"/>
                    <a:pt x="1003" y="1676"/>
                    <a:pt x="1003" y="1676"/>
                  </a:cubicBezTo>
                  <a:cubicBezTo>
                    <a:pt x="996" y="1581"/>
                    <a:pt x="996" y="1581"/>
                    <a:pt x="996" y="1581"/>
                  </a:cubicBezTo>
                  <a:cubicBezTo>
                    <a:pt x="1021" y="1558"/>
                    <a:pt x="1021" y="1558"/>
                    <a:pt x="1021" y="1558"/>
                  </a:cubicBezTo>
                  <a:cubicBezTo>
                    <a:pt x="1014" y="1521"/>
                    <a:pt x="1014" y="1521"/>
                    <a:pt x="1014" y="1521"/>
                  </a:cubicBezTo>
                  <a:cubicBezTo>
                    <a:pt x="1042" y="1493"/>
                    <a:pt x="1042" y="1493"/>
                    <a:pt x="1042" y="1493"/>
                  </a:cubicBezTo>
                  <a:cubicBezTo>
                    <a:pt x="1042" y="1493"/>
                    <a:pt x="1105" y="1460"/>
                    <a:pt x="1142" y="1446"/>
                  </a:cubicBezTo>
                  <a:cubicBezTo>
                    <a:pt x="1179" y="1433"/>
                    <a:pt x="1281" y="1433"/>
                    <a:pt x="1281" y="1433"/>
                  </a:cubicBezTo>
                  <a:cubicBezTo>
                    <a:pt x="1406" y="1361"/>
                    <a:pt x="1406" y="1361"/>
                    <a:pt x="1406" y="1361"/>
                  </a:cubicBezTo>
                  <a:cubicBezTo>
                    <a:pt x="1497" y="1405"/>
                    <a:pt x="1497" y="1405"/>
                    <a:pt x="1497" y="1405"/>
                  </a:cubicBezTo>
                  <a:cubicBezTo>
                    <a:pt x="1536" y="1414"/>
                    <a:pt x="1536" y="1414"/>
                    <a:pt x="1536" y="1414"/>
                  </a:cubicBezTo>
                  <a:cubicBezTo>
                    <a:pt x="1614" y="1334"/>
                    <a:pt x="1614" y="1334"/>
                    <a:pt x="1614" y="1334"/>
                  </a:cubicBezTo>
                  <a:cubicBezTo>
                    <a:pt x="1601" y="1275"/>
                    <a:pt x="1601" y="1275"/>
                    <a:pt x="1601" y="1275"/>
                  </a:cubicBezTo>
                  <a:cubicBezTo>
                    <a:pt x="1604" y="1159"/>
                    <a:pt x="1604" y="1159"/>
                    <a:pt x="1604" y="1159"/>
                  </a:cubicBezTo>
                  <a:cubicBezTo>
                    <a:pt x="1567" y="1156"/>
                    <a:pt x="1567" y="1156"/>
                    <a:pt x="1567" y="1156"/>
                  </a:cubicBezTo>
                  <a:cubicBezTo>
                    <a:pt x="1466" y="1090"/>
                    <a:pt x="1466" y="1090"/>
                    <a:pt x="1466" y="1090"/>
                  </a:cubicBezTo>
                  <a:cubicBezTo>
                    <a:pt x="1369" y="1080"/>
                    <a:pt x="1369" y="1080"/>
                    <a:pt x="1369" y="1080"/>
                  </a:cubicBezTo>
                  <a:cubicBezTo>
                    <a:pt x="1181" y="1005"/>
                    <a:pt x="1181" y="1005"/>
                    <a:pt x="1181" y="1005"/>
                  </a:cubicBezTo>
                  <a:cubicBezTo>
                    <a:pt x="1143" y="1017"/>
                    <a:pt x="1143" y="1017"/>
                    <a:pt x="1143" y="1017"/>
                  </a:cubicBezTo>
                  <a:cubicBezTo>
                    <a:pt x="1143" y="1017"/>
                    <a:pt x="1074" y="973"/>
                    <a:pt x="1021" y="923"/>
                  </a:cubicBezTo>
                  <a:cubicBezTo>
                    <a:pt x="967" y="873"/>
                    <a:pt x="1036" y="747"/>
                    <a:pt x="1055" y="704"/>
                  </a:cubicBezTo>
                  <a:cubicBezTo>
                    <a:pt x="1074" y="660"/>
                    <a:pt x="1058" y="534"/>
                    <a:pt x="1058" y="534"/>
                  </a:cubicBezTo>
                  <a:cubicBezTo>
                    <a:pt x="977" y="540"/>
                    <a:pt x="977" y="540"/>
                    <a:pt x="977" y="540"/>
                  </a:cubicBezTo>
                  <a:cubicBezTo>
                    <a:pt x="964" y="506"/>
                    <a:pt x="964" y="506"/>
                    <a:pt x="964" y="506"/>
                  </a:cubicBezTo>
                  <a:cubicBezTo>
                    <a:pt x="999" y="421"/>
                    <a:pt x="999" y="421"/>
                    <a:pt x="999" y="421"/>
                  </a:cubicBezTo>
                  <a:cubicBezTo>
                    <a:pt x="1005" y="182"/>
                    <a:pt x="1005" y="182"/>
                    <a:pt x="1005" y="182"/>
                  </a:cubicBezTo>
                  <a:cubicBezTo>
                    <a:pt x="929" y="145"/>
                    <a:pt x="929" y="145"/>
                    <a:pt x="929" y="145"/>
                  </a:cubicBezTo>
                  <a:cubicBezTo>
                    <a:pt x="867" y="173"/>
                    <a:pt x="867" y="173"/>
                    <a:pt x="867" y="173"/>
                  </a:cubicBezTo>
                  <a:cubicBezTo>
                    <a:pt x="766" y="129"/>
                    <a:pt x="766" y="129"/>
                    <a:pt x="766" y="129"/>
                  </a:cubicBezTo>
                  <a:cubicBezTo>
                    <a:pt x="766" y="79"/>
                    <a:pt x="766" y="79"/>
                    <a:pt x="766" y="79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562" y="60"/>
                    <a:pt x="562" y="60"/>
                    <a:pt x="562" y="60"/>
                  </a:cubicBezTo>
                  <a:cubicBezTo>
                    <a:pt x="547" y="120"/>
                    <a:pt x="547" y="120"/>
                    <a:pt x="547" y="120"/>
                  </a:cubicBezTo>
                  <a:cubicBezTo>
                    <a:pt x="459" y="186"/>
                    <a:pt x="459" y="186"/>
                    <a:pt x="459" y="186"/>
                  </a:cubicBezTo>
                  <a:cubicBezTo>
                    <a:pt x="330" y="142"/>
                    <a:pt x="330" y="142"/>
                    <a:pt x="330" y="142"/>
                  </a:cubicBezTo>
                  <a:cubicBezTo>
                    <a:pt x="251" y="145"/>
                    <a:pt x="251" y="145"/>
                    <a:pt x="251" y="145"/>
                  </a:cubicBezTo>
                  <a:cubicBezTo>
                    <a:pt x="208" y="211"/>
                    <a:pt x="208" y="211"/>
                    <a:pt x="208" y="211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32" y="339"/>
                    <a:pt x="132" y="339"/>
                    <a:pt x="132" y="339"/>
                  </a:cubicBezTo>
                  <a:cubicBezTo>
                    <a:pt x="176" y="364"/>
                    <a:pt x="176" y="364"/>
                    <a:pt x="176" y="364"/>
                  </a:cubicBezTo>
                  <a:cubicBezTo>
                    <a:pt x="264" y="559"/>
                    <a:pt x="264" y="559"/>
                    <a:pt x="264" y="559"/>
                  </a:cubicBezTo>
                  <a:cubicBezTo>
                    <a:pt x="264" y="559"/>
                    <a:pt x="211" y="612"/>
                    <a:pt x="251" y="644"/>
                  </a:cubicBezTo>
                  <a:cubicBezTo>
                    <a:pt x="292" y="675"/>
                    <a:pt x="286" y="694"/>
                    <a:pt x="258" y="719"/>
                  </a:cubicBezTo>
                  <a:cubicBezTo>
                    <a:pt x="230" y="744"/>
                    <a:pt x="286" y="776"/>
                    <a:pt x="311" y="817"/>
                  </a:cubicBezTo>
                  <a:cubicBezTo>
                    <a:pt x="336" y="857"/>
                    <a:pt x="321" y="860"/>
                    <a:pt x="270" y="911"/>
                  </a:cubicBezTo>
                  <a:cubicBezTo>
                    <a:pt x="220" y="961"/>
                    <a:pt x="245" y="999"/>
                    <a:pt x="245" y="999"/>
                  </a:cubicBezTo>
                  <a:cubicBezTo>
                    <a:pt x="79" y="1002"/>
                    <a:pt x="79" y="1002"/>
                    <a:pt x="79" y="1002"/>
                  </a:cubicBezTo>
                  <a:cubicBezTo>
                    <a:pt x="0" y="1046"/>
                    <a:pt x="0" y="1046"/>
                    <a:pt x="0" y="1046"/>
                  </a:cubicBezTo>
                  <a:cubicBezTo>
                    <a:pt x="0" y="1046"/>
                    <a:pt x="19" y="1105"/>
                    <a:pt x="35" y="1159"/>
                  </a:cubicBezTo>
                  <a:cubicBezTo>
                    <a:pt x="51" y="1212"/>
                    <a:pt x="7" y="1218"/>
                    <a:pt x="7" y="1218"/>
                  </a:cubicBezTo>
                  <a:cubicBezTo>
                    <a:pt x="0" y="1297"/>
                    <a:pt x="0" y="1297"/>
                    <a:pt x="0" y="1297"/>
                  </a:cubicBezTo>
                  <a:cubicBezTo>
                    <a:pt x="67" y="1425"/>
                    <a:pt x="67" y="1425"/>
                    <a:pt x="67" y="1425"/>
                  </a:cubicBezTo>
                  <a:cubicBezTo>
                    <a:pt x="78" y="1416"/>
                    <a:pt x="78" y="1416"/>
                    <a:pt x="78" y="1416"/>
                  </a:cubicBezTo>
                  <a:cubicBezTo>
                    <a:pt x="237" y="1437"/>
                    <a:pt x="237" y="1437"/>
                    <a:pt x="237" y="1437"/>
                  </a:cubicBezTo>
                  <a:cubicBezTo>
                    <a:pt x="243" y="1627"/>
                    <a:pt x="243" y="1627"/>
                    <a:pt x="243" y="1627"/>
                  </a:cubicBezTo>
                  <a:cubicBezTo>
                    <a:pt x="445" y="1636"/>
                    <a:pt x="445" y="1636"/>
                    <a:pt x="445" y="1636"/>
                  </a:cubicBezTo>
                  <a:cubicBezTo>
                    <a:pt x="445" y="1636"/>
                    <a:pt x="510" y="1655"/>
                    <a:pt x="522" y="1688"/>
                  </a:cubicBezTo>
                  <a:cubicBezTo>
                    <a:pt x="534" y="1722"/>
                    <a:pt x="491" y="1802"/>
                    <a:pt x="497" y="1835"/>
                  </a:cubicBezTo>
                  <a:cubicBezTo>
                    <a:pt x="504" y="1869"/>
                    <a:pt x="552" y="1850"/>
                    <a:pt x="562" y="1869"/>
                  </a:cubicBezTo>
                  <a:cubicBezTo>
                    <a:pt x="571" y="1887"/>
                    <a:pt x="574" y="1945"/>
                    <a:pt x="574" y="1945"/>
                  </a:cubicBezTo>
                  <a:cubicBezTo>
                    <a:pt x="635" y="1951"/>
                    <a:pt x="635" y="1951"/>
                    <a:pt x="635" y="1951"/>
                  </a:cubicBezTo>
                  <a:cubicBezTo>
                    <a:pt x="706" y="1942"/>
                    <a:pt x="706" y="1942"/>
                    <a:pt x="706" y="1942"/>
                  </a:cubicBezTo>
                  <a:cubicBezTo>
                    <a:pt x="706" y="1942"/>
                    <a:pt x="699" y="1997"/>
                    <a:pt x="739" y="2007"/>
                  </a:cubicBezTo>
                  <a:cubicBezTo>
                    <a:pt x="779" y="2016"/>
                    <a:pt x="816" y="1991"/>
                    <a:pt x="834" y="1997"/>
                  </a:cubicBezTo>
                  <a:cubicBezTo>
                    <a:pt x="852" y="2003"/>
                    <a:pt x="923" y="2083"/>
                    <a:pt x="923" y="2083"/>
                  </a:cubicBezTo>
                  <a:cubicBezTo>
                    <a:pt x="1018" y="2074"/>
                    <a:pt x="1018" y="2074"/>
                    <a:pt x="1018" y="2074"/>
                  </a:cubicBezTo>
                  <a:cubicBezTo>
                    <a:pt x="1018" y="2074"/>
                    <a:pt x="1027" y="2114"/>
                    <a:pt x="1048" y="2104"/>
                  </a:cubicBezTo>
                  <a:cubicBezTo>
                    <a:pt x="1070" y="2095"/>
                    <a:pt x="1088" y="2049"/>
                    <a:pt x="1088" y="2028"/>
                  </a:cubicBezTo>
                  <a:cubicBezTo>
                    <a:pt x="1088" y="2007"/>
                    <a:pt x="1060" y="1997"/>
                    <a:pt x="1060" y="1997"/>
                  </a:cubicBezTo>
                  <a:cubicBezTo>
                    <a:pt x="1076" y="1953"/>
                    <a:pt x="1076" y="1953"/>
                    <a:pt x="1076" y="1953"/>
                  </a:cubicBezTo>
                  <a:lnTo>
                    <a:pt x="1047" y="194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9A9C0FD7-8374-4580-9684-10AADFE2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1221" y="3377765"/>
              <a:ext cx="196548" cy="186139"/>
            </a:xfrm>
            <a:custGeom>
              <a:avLst/>
              <a:gdLst>
                <a:gd name="T0" fmla="*/ 95 w 377"/>
                <a:gd name="T1" fmla="*/ 18 h 330"/>
                <a:gd name="T2" fmla="*/ 21 w 377"/>
                <a:gd name="T3" fmla="*/ 78 h 330"/>
                <a:gd name="T4" fmla="*/ 21 w 377"/>
                <a:gd name="T5" fmla="*/ 119 h 330"/>
                <a:gd name="T6" fmla="*/ 8 w 377"/>
                <a:gd name="T7" fmla="*/ 123 h 330"/>
                <a:gd name="T8" fmla="*/ 4 w 377"/>
                <a:gd name="T9" fmla="*/ 156 h 330"/>
                <a:gd name="T10" fmla="*/ 21 w 377"/>
                <a:gd name="T11" fmla="*/ 172 h 330"/>
                <a:gd name="T12" fmla="*/ 0 w 377"/>
                <a:gd name="T13" fmla="*/ 209 h 330"/>
                <a:gd name="T14" fmla="*/ 2 w 377"/>
                <a:gd name="T15" fmla="*/ 289 h 330"/>
                <a:gd name="T16" fmla="*/ 115 w 377"/>
                <a:gd name="T17" fmla="*/ 266 h 330"/>
                <a:gd name="T18" fmla="*/ 183 w 377"/>
                <a:gd name="T19" fmla="*/ 283 h 330"/>
                <a:gd name="T20" fmla="*/ 211 w 377"/>
                <a:gd name="T21" fmla="*/ 254 h 330"/>
                <a:gd name="T22" fmla="*/ 310 w 377"/>
                <a:gd name="T23" fmla="*/ 281 h 330"/>
                <a:gd name="T24" fmla="*/ 318 w 377"/>
                <a:gd name="T25" fmla="*/ 330 h 330"/>
                <a:gd name="T26" fmla="*/ 373 w 377"/>
                <a:gd name="T27" fmla="*/ 273 h 330"/>
                <a:gd name="T28" fmla="*/ 377 w 377"/>
                <a:gd name="T29" fmla="*/ 203 h 330"/>
                <a:gd name="T30" fmla="*/ 314 w 377"/>
                <a:gd name="T31" fmla="*/ 191 h 330"/>
                <a:gd name="T32" fmla="*/ 328 w 377"/>
                <a:gd name="T33" fmla="*/ 127 h 330"/>
                <a:gd name="T34" fmla="*/ 295 w 377"/>
                <a:gd name="T35" fmla="*/ 119 h 330"/>
                <a:gd name="T36" fmla="*/ 258 w 377"/>
                <a:gd name="T37" fmla="*/ 78 h 330"/>
                <a:gd name="T38" fmla="*/ 226 w 377"/>
                <a:gd name="T39" fmla="*/ 63 h 330"/>
                <a:gd name="T40" fmla="*/ 228 w 377"/>
                <a:gd name="T41" fmla="*/ 18 h 330"/>
                <a:gd name="T42" fmla="*/ 205 w 377"/>
                <a:gd name="T43" fmla="*/ 2 h 330"/>
                <a:gd name="T44" fmla="*/ 185 w 377"/>
                <a:gd name="T45" fmla="*/ 55 h 330"/>
                <a:gd name="T46" fmla="*/ 156 w 377"/>
                <a:gd name="T47" fmla="*/ 33 h 330"/>
                <a:gd name="T48" fmla="*/ 95 w 377"/>
                <a:gd name="T49" fmla="*/ 1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7" h="330">
                  <a:moveTo>
                    <a:pt x="95" y="18"/>
                  </a:moveTo>
                  <a:cubicBezTo>
                    <a:pt x="21" y="78"/>
                    <a:pt x="21" y="78"/>
                    <a:pt x="21" y="78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" y="289"/>
                    <a:pt x="2" y="289"/>
                    <a:pt x="2" y="289"/>
                  </a:cubicBezTo>
                  <a:cubicBezTo>
                    <a:pt x="115" y="266"/>
                    <a:pt x="115" y="266"/>
                    <a:pt x="115" y="266"/>
                  </a:cubicBezTo>
                  <a:cubicBezTo>
                    <a:pt x="183" y="283"/>
                    <a:pt x="183" y="283"/>
                    <a:pt x="183" y="283"/>
                  </a:cubicBezTo>
                  <a:cubicBezTo>
                    <a:pt x="211" y="254"/>
                    <a:pt x="211" y="254"/>
                    <a:pt x="211" y="254"/>
                  </a:cubicBezTo>
                  <a:cubicBezTo>
                    <a:pt x="310" y="281"/>
                    <a:pt x="310" y="281"/>
                    <a:pt x="310" y="281"/>
                  </a:cubicBezTo>
                  <a:cubicBezTo>
                    <a:pt x="318" y="330"/>
                    <a:pt x="318" y="330"/>
                    <a:pt x="318" y="330"/>
                  </a:cubicBezTo>
                  <a:cubicBezTo>
                    <a:pt x="373" y="273"/>
                    <a:pt x="373" y="273"/>
                    <a:pt x="373" y="273"/>
                  </a:cubicBezTo>
                  <a:cubicBezTo>
                    <a:pt x="377" y="203"/>
                    <a:pt x="377" y="203"/>
                    <a:pt x="377" y="203"/>
                  </a:cubicBezTo>
                  <a:cubicBezTo>
                    <a:pt x="377" y="203"/>
                    <a:pt x="326" y="207"/>
                    <a:pt x="314" y="191"/>
                  </a:cubicBezTo>
                  <a:cubicBezTo>
                    <a:pt x="303" y="176"/>
                    <a:pt x="328" y="127"/>
                    <a:pt x="328" y="127"/>
                  </a:cubicBezTo>
                  <a:cubicBezTo>
                    <a:pt x="295" y="119"/>
                    <a:pt x="295" y="119"/>
                    <a:pt x="295" y="119"/>
                  </a:cubicBezTo>
                  <a:cubicBezTo>
                    <a:pt x="258" y="78"/>
                    <a:pt x="258" y="78"/>
                    <a:pt x="258" y="78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15" y="0"/>
                    <a:pt x="205" y="2"/>
                  </a:cubicBezTo>
                  <a:cubicBezTo>
                    <a:pt x="195" y="4"/>
                    <a:pt x="185" y="55"/>
                    <a:pt x="185" y="55"/>
                  </a:cubicBezTo>
                  <a:cubicBezTo>
                    <a:pt x="156" y="33"/>
                    <a:pt x="156" y="33"/>
                    <a:pt x="156" y="33"/>
                  </a:cubicBezTo>
                  <a:lnTo>
                    <a:pt x="95" y="18"/>
                  </a:lnTo>
                  <a:close/>
                </a:path>
              </a:pathLst>
            </a:custGeom>
            <a:solidFill>
              <a:srgbClr val="ADADAD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FD7D7A0D-2BC1-4E52-B062-2DF2169F5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115" y="3945118"/>
              <a:ext cx="1019853" cy="875600"/>
            </a:xfrm>
            <a:custGeom>
              <a:avLst/>
              <a:gdLst>
                <a:gd name="T0" fmla="*/ 1658 w 1958"/>
                <a:gd name="T1" fmla="*/ 58 h 1551"/>
                <a:gd name="T2" fmla="*/ 1500 w 1958"/>
                <a:gd name="T3" fmla="*/ 136 h 1551"/>
                <a:gd name="T4" fmla="*/ 1317 w 1958"/>
                <a:gd name="T5" fmla="*/ 181 h 1551"/>
                <a:gd name="T6" fmla="*/ 1032 w 1958"/>
                <a:gd name="T7" fmla="*/ 296 h 1551"/>
                <a:gd name="T8" fmla="*/ 879 w 1958"/>
                <a:gd name="T9" fmla="*/ 220 h 1551"/>
                <a:gd name="T10" fmla="*/ 804 w 1958"/>
                <a:gd name="T11" fmla="*/ 222 h 1551"/>
                <a:gd name="T12" fmla="*/ 654 w 1958"/>
                <a:gd name="T13" fmla="*/ 44 h 1551"/>
                <a:gd name="T14" fmla="*/ 438 w 1958"/>
                <a:gd name="T15" fmla="*/ 72 h 1551"/>
                <a:gd name="T16" fmla="*/ 199 w 1958"/>
                <a:gd name="T17" fmla="*/ 132 h 1551"/>
                <a:gd name="T18" fmla="*/ 178 w 1958"/>
                <a:gd name="T19" fmla="*/ 197 h 1551"/>
                <a:gd name="T20" fmla="*/ 160 w 1958"/>
                <a:gd name="T21" fmla="*/ 315 h 1551"/>
                <a:gd name="T22" fmla="*/ 146 w 1958"/>
                <a:gd name="T23" fmla="*/ 375 h 1551"/>
                <a:gd name="T24" fmla="*/ 204 w 1958"/>
                <a:gd name="T25" fmla="*/ 586 h 1551"/>
                <a:gd name="T26" fmla="*/ 375 w 1958"/>
                <a:gd name="T27" fmla="*/ 647 h 1551"/>
                <a:gd name="T28" fmla="*/ 468 w 1958"/>
                <a:gd name="T29" fmla="*/ 765 h 1551"/>
                <a:gd name="T30" fmla="*/ 215 w 1958"/>
                <a:gd name="T31" fmla="*/ 930 h 1551"/>
                <a:gd name="T32" fmla="*/ 243 w 1958"/>
                <a:gd name="T33" fmla="*/ 1064 h 1551"/>
                <a:gd name="T34" fmla="*/ 164 w 1958"/>
                <a:gd name="T35" fmla="*/ 1108 h 1551"/>
                <a:gd name="T36" fmla="*/ 67 w 1958"/>
                <a:gd name="T37" fmla="*/ 1057 h 1551"/>
                <a:gd name="T38" fmla="*/ 0 w 1958"/>
                <a:gd name="T39" fmla="*/ 1261 h 1551"/>
                <a:gd name="T40" fmla="*/ 50 w 1958"/>
                <a:gd name="T41" fmla="*/ 1289 h 1551"/>
                <a:gd name="T42" fmla="*/ 128 w 1958"/>
                <a:gd name="T43" fmla="*/ 1366 h 1551"/>
                <a:gd name="T44" fmla="*/ 142 w 1958"/>
                <a:gd name="T45" fmla="*/ 1384 h 1551"/>
                <a:gd name="T46" fmla="*/ 356 w 1958"/>
                <a:gd name="T47" fmla="*/ 1359 h 1551"/>
                <a:gd name="T48" fmla="*/ 565 w 1958"/>
                <a:gd name="T49" fmla="*/ 1269 h 1551"/>
                <a:gd name="T50" fmla="*/ 825 w 1958"/>
                <a:gd name="T51" fmla="*/ 1161 h 1551"/>
                <a:gd name="T52" fmla="*/ 1085 w 1958"/>
                <a:gd name="T53" fmla="*/ 954 h 1551"/>
                <a:gd name="T54" fmla="*/ 1457 w 1958"/>
                <a:gd name="T55" fmla="*/ 777 h 1551"/>
                <a:gd name="T56" fmla="*/ 1464 w 1958"/>
                <a:gd name="T57" fmla="*/ 669 h 1551"/>
                <a:gd name="T58" fmla="*/ 1657 w 1958"/>
                <a:gd name="T59" fmla="*/ 738 h 1551"/>
                <a:gd name="T60" fmla="*/ 1781 w 1958"/>
                <a:gd name="T61" fmla="*/ 818 h 1551"/>
                <a:gd name="T62" fmla="*/ 1924 w 1958"/>
                <a:gd name="T63" fmla="*/ 478 h 1551"/>
                <a:gd name="T64" fmla="*/ 1736 w 1958"/>
                <a:gd name="T65" fmla="*/ 117 h 1551"/>
                <a:gd name="T66" fmla="*/ 1683 w 1958"/>
                <a:gd name="T67" fmla="*/ 81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8" h="1551">
                  <a:moveTo>
                    <a:pt x="1683" y="81"/>
                  </a:moveTo>
                  <a:cubicBezTo>
                    <a:pt x="1658" y="58"/>
                    <a:pt x="1658" y="58"/>
                    <a:pt x="1658" y="58"/>
                  </a:cubicBezTo>
                  <a:cubicBezTo>
                    <a:pt x="1526" y="106"/>
                    <a:pt x="1526" y="106"/>
                    <a:pt x="1526" y="106"/>
                  </a:cubicBezTo>
                  <a:cubicBezTo>
                    <a:pt x="1500" y="136"/>
                    <a:pt x="1500" y="136"/>
                    <a:pt x="1500" y="136"/>
                  </a:cubicBezTo>
                  <a:cubicBezTo>
                    <a:pt x="1500" y="136"/>
                    <a:pt x="1451" y="104"/>
                    <a:pt x="1398" y="104"/>
                  </a:cubicBezTo>
                  <a:cubicBezTo>
                    <a:pt x="1345" y="104"/>
                    <a:pt x="1317" y="181"/>
                    <a:pt x="1317" y="181"/>
                  </a:cubicBezTo>
                  <a:cubicBezTo>
                    <a:pt x="1287" y="278"/>
                    <a:pt x="1287" y="278"/>
                    <a:pt x="1287" y="278"/>
                  </a:cubicBezTo>
                  <a:cubicBezTo>
                    <a:pt x="1032" y="296"/>
                    <a:pt x="1032" y="296"/>
                    <a:pt x="1032" y="296"/>
                  </a:cubicBezTo>
                  <a:cubicBezTo>
                    <a:pt x="927" y="227"/>
                    <a:pt x="927" y="227"/>
                    <a:pt x="927" y="227"/>
                  </a:cubicBezTo>
                  <a:cubicBezTo>
                    <a:pt x="879" y="220"/>
                    <a:pt x="879" y="220"/>
                    <a:pt x="879" y="220"/>
                  </a:cubicBezTo>
                  <a:cubicBezTo>
                    <a:pt x="879" y="220"/>
                    <a:pt x="844" y="299"/>
                    <a:pt x="800" y="273"/>
                  </a:cubicBezTo>
                  <a:cubicBezTo>
                    <a:pt x="756" y="248"/>
                    <a:pt x="804" y="222"/>
                    <a:pt x="804" y="222"/>
                  </a:cubicBezTo>
                  <a:cubicBezTo>
                    <a:pt x="770" y="72"/>
                    <a:pt x="770" y="72"/>
                    <a:pt x="770" y="72"/>
                  </a:cubicBezTo>
                  <a:cubicBezTo>
                    <a:pt x="654" y="44"/>
                    <a:pt x="654" y="44"/>
                    <a:pt x="654" y="4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8" y="72"/>
                    <a:pt x="336" y="72"/>
                    <a:pt x="299" y="85"/>
                  </a:cubicBezTo>
                  <a:cubicBezTo>
                    <a:pt x="262" y="99"/>
                    <a:pt x="199" y="132"/>
                    <a:pt x="199" y="132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78" y="197"/>
                    <a:pt x="178" y="197"/>
                    <a:pt x="178" y="197"/>
                  </a:cubicBezTo>
                  <a:cubicBezTo>
                    <a:pt x="153" y="220"/>
                    <a:pt x="153" y="220"/>
                    <a:pt x="153" y="220"/>
                  </a:cubicBezTo>
                  <a:cubicBezTo>
                    <a:pt x="160" y="315"/>
                    <a:pt x="160" y="315"/>
                    <a:pt x="160" y="315"/>
                  </a:cubicBezTo>
                  <a:cubicBezTo>
                    <a:pt x="185" y="352"/>
                    <a:pt x="185" y="352"/>
                    <a:pt x="185" y="352"/>
                  </a:cubicBezTo>
                  <a:cubicBezTo>
                    <a:pt x="146" y="375"/>
                    <a:pt x="146" y="375"/>
                    <a:pt x="146" y="375"/>
                  </a:cubicBezTo>
                  <a:cubicBezTo>
                    <a:pt x="176" y="450"/>
                    <a:pt x="176" y="450"/>
                    <a:pt x="176" y="450"/>
                  </a:cubicBezTo>
                  <a:cubicBezTo>
                    <a:pt x="204" y="586"/>
                    <a:pt x="204" y="586"/>
                    <a:pt x="204" y="586"/>
                  </a:cubicBezTo>
                  <a:cubicBezTo>
                    <a:pt x="378" y="619"/>
                    <a:pt x="378" y="619"/>
                    <a:pt x="378" y="619"/>
                  </a:cubicBezTo>
                  <a:cubicBezTo>
                    <a:pt x="375" y="647"/>
                    <a:pt x="375" y="647"/>
                    <a:pt x="375" y="647"/>
                  </a:cubicBezTo>
                  <a:cubicBezTo>
                    <a:pt x="443" y="695"/>
                    <a:pt x="443" y="695"/>
                    <a:pt x="443" y="695"/>
                  </a:cubicBezTo>
                  <a:cubicBezTo>
                    <a:pt x="468" y="765"/>
                    <a:pt x="468" y="765"/>
                    <a:pt x="468" y="765"/>
                  </a:cubicBezTo>
                  <a:cubicBezTo>
                    <a:pt x="269" y="867"/>
                    <a:pt x="269" y="867"/>
                    <a:pt x="269" y="867"/>
                  </a:cubicBezTo>
                  <a:cubicBezTo>
                    <a:pt x="269" y="867"/>
                    <a:pt x="218" y="881"/>
                    <a:pt x="215" y="930"/>
                  </a:cubicBezTo>
                  <a:cubicBezTo>
                    <a:pt x="213" y="978"/>
                    <a:pt x="255" y="969"/>
                    <a:pt x="264" y="1011"/>
                  </a:cubicBezTo>
                  <a:cubicBezTo>
                    <a:pt x="273" y="1052"/>
                    <a:pt x="243" y="1064"/>
                    <a:pt x="243" y="1064"/>
                  </a:cubicBezTo>
                  <a:cubicBezTo>
                    <a:pt x="169" y="1064"/>
                    <a:pt x="169" y="1064"/>
                    <a:pt x="169" y="1064"/>
                  </a:cubicBezTo>
                  <a:cubicBezTo>
                    <a:pt x="164" y="1108"/>
                    <a:pt x="164" y="1108"/>
                    <a:pt x="164" y="1108"/>
                  </a:cubicBezTo>
                  <a:cubicBezTo>
                    <a:pt x="106" y="1122"/>
                    <a:pt x="106" y="1122"/>
                    <a:pt x="106" y="1122"/>
                  </a:cubicBezTo>
                  <a:cubicBezTo>
                    <a:pt x="67" y="1057"/>
                    <a:pt x="67" y="1057"/>
                    <a:pt x="67" y="1057"/>
                  </a:cubicBezTo>
                  <a:cubicBezTo>
                    <a:pt x="0" y="1164"/>
                    <a:pt x="0" y="1164"/>
                    <a:pt x="0" y="1164"/>
                  </a:cubicBezTo>
                  <a:cubicBezTo>
                    <a:pt x="0" y="1261"/>
                    <a:pt x="0" y="1261"/>
                    <a:pt x="0" y="1261"/>
                  </a:cubicBezTo>
                  <a:cubicBezTo>
                    <a:pt x="2" y="1259"/>
                    <a:pt x="2" y="1259"/>
                    <a:pt x="2" y="1259"/>
                  </a:cubicBezTo>
                  <a:cubicBezTo>
                    <a:pt x="50" y="1289"/>
                    <a:pt x="50" y="1289"/>
                    <a:pt x="50" y="1289"/>
                  </a:cubicBezTo>
                  <a:cubicBezTo>
                    <a:pt x="74" y="1337"/>
                    <a:pt x="74" y="1337"/>
                    <a:pt x="74" y="1337"/>
                  </a:cubicBezTo>
                  <a:cubicBezTo>
                    <a:pt x="128" y="1366"/>
                    <a:pt x="128" y="1366"/>
                    <a:pt x="128" y="1366"/>
                  </a:cubicBezTo>
                  <a:cubicBezTo>
                    <a:pt x="132" y="1386"/>
                    <a:pt x="132" y="1386"/>
                    <a:pt x="132" y="1386"/>
                  </a:cubicBezTo>
                  <a:cubicBezTo>
                    <a:pt x="135" y="1386"/>
                    <a:pt x="139" y="1385"/>
                    <a:pt x="142" y="1384"/>
                  </a:cubicBezTo>
                  <a:cubicBezTo>
                    <a:pt x="162" y="1411"/>
                    <a:pt x="239" y="1551"/>
                    <a:pt x="264" y="1541"/>
                  </a:cubicBezTo>
                  <a:cubicBezTo>
                    <a:pt x="275" y="1536"/>
                    <a:pt x="321" y="1381"/>
                    <a:pt x="356" y="1359"/>
                  </a:cubicBezTo>
                  <a:cubicBezTo>
                    <a:pt x="388" y="1339"/>
                    <a:pt x="410" y="1253"/>
                    <a:pt x="486" y="1304"/>
                  </a:cubicBezTo>
                  <a:cubicBezTo>
                    <a:pt x="488" y="1305"/>
                    <a:pt x="551" y="1277"/>
                    <a:pt x="565" y="1269"/>
                  </a:cubicBezTo>
                  <a:cubicBezTo>
                    <a:pt x="620" y="1239"/>
                    <a:pt x="706" y="1334"/>
                    <a:pt x="722" y="1196"/>
                  </a:cubicBezTo>
                  <a:cubicBezTo>
                    <a:pt x="759" y="1205"/>
                    <a:pt x="799" y="1196"/>
                    <a:pt x="825" y="1161"/>
                  </a:cubicBezTo>
                  <a:cubicBezTo>
                    <a:pt x="873" y="1098"/>
                    <a:pt x="927" y="1061"/>
                    <a:pt x="929" y="1056"/>
                  </a:cubicBezTo>
                  <a:cubicBezTo>
                    <a:pt x="987" y="1131"/>
                    <a:pt x="1028" y="982"/>
                    <a:pt x="1085" y="954"/>
                  </a:cubicBezTo>
                  <a:cubicBezTo>
                    <a:pt x="1119" y="938"/>
                    <a:pt x="1237" y="885"/>
                    <a:pt x="1273" y="885"/>
                  </a:cubicBezTo>
                  <a:cubicBezTo>
                    <a:pt x="1335" y="885"/>
                    <a:pt x="1400" y="810"/>
                    <a:pt x="1457" y="777"/>
                  </a:cubicBezTo>
                  <a:cubicBezTo>
                    <a:pt x="1506" y="749"/>
                    <a:pt x="1553" y="783"/>
                    <a:pt x="1552" y="713"/>
                  </a:cubicBezTo>
                  <a:cubicBezTo>
                    <a:pt x="1551" y="707"/>
                    <a:pt x="1470" y="671"/>
                    <a:pt x="1464" y="669"/>
                  </a:cubicBezTo>
                  <a:cubicBezTo>
                    <a:pt x="1466" y="651"/>
                    <a:pt x="1479" y="617"/>
                    <a:pt x="1490" y="603"/>
                  </a:cubicBezTo>
                  <a:cubicBezTo>
                    <a:pt x="1545" y="632"/>
                    <a:pt x="1738" y="621"/>
                    <a:pt x="1657" y="738"/>
                  </a:cubicBezTo>
                  <a:cubicBezTo>
                    <a:pt x="1675" y="732"/>
                    <a:pt x="1697" y="734"/>
                    <a:pt x="1715" y="727"/>
                  </a:cubicBezTo>
                  <a:cubicBezTo>
                    <a:pt x="1649" y="813"/>
                    <a:pt x="1730" y="782"/>
                    <a:pt x="1781" y="818"/>
                  </a:cubicBezTo>
                  <a:cubicBezTo>
                    <a:pt x="1831" y="853"/>
                    <a:pt x="1831" y="757"/>
                    <a:pt x="1855" y="741"/>
                  </a:cubicBezTo>
                  <a:cubicBezTo>
                    <a:pt x="1905" y="708"/>
                    <a:pt x="1925" y="543"/>
                    <a:pt x="1924" y="478"/>
                  </a:cubicBezTo>
                  <a:cubicBezTo>
                    <a:pt x="1958" y="373"/>
                    <a:pt x="1883" y="327"/>
                    <a:pt x="1883" y="232"/>
                  </a:cubicBezTo>
                  <a:cubicBezTo>
                    <a:pt x="1883" y="137"/>
                    <a:pt x="1805" y="152"/>
                    <a:pt x="1736" y="117"/>
                  </a:cubicBezTo>
                  <a:cubicBezTo>
                    <a:pt x="1714" y="107"/>
                    <a:pt x="1715" y="89"/>
                    <a:pt x="1722" y="69"/>
                  </a:cubicBezTo>
                  <a:lnTo>
                    <a:pt x="1683" y="8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54961C46-BFFA-4A7A-AFE2-746863171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078" y="2877422"/>
              <a:ext cx="1135307" cy="1237455"/>
            </a:xfrm>
            <a:custGeom>
              <a:avLst/>
              <a:gdLst>
                <a:gd name="T0" fmla="*/ 1702 w 2181"/>
                <a:gd name="T1" fmla="*/ 280 h 2192"/>
                <a:gd name="T2" fmla="*/ 1689 w 2181"/>
                <a:gd name="T3" fmla="*/ 130 h 2192"/>
                <a:gd name="T4" fmla="*/ 1557 w 2181"/>
                <a:gd name="T5" fmla="*/ 29 h 2192"/>
                <a:gd name="T6" fmla="*/ 1462 w 2181"/>
                <a:gd name="T7" fmla="*/ 77 h 2192"/>
                <a:gd name="T8" fmla="*/ 1356 w 2181"/>
                <a:gd name="T9" fmla="*/ 143 h 2192"/>
                <a:gd name="T10" fmla="*/ 1105 w 2181"/>
                <a:gd name="T11" fmla="*/ 344 h 2192"/>
                <a:gd name="T12" fmla="*/ 907 w 2181"/>
                <a:gd name="T13" fmla="*/ 352 h 2192"/>
                <a:gd name="T14" fmla="*/ 603 w 2181"/>
                <a:gd name="T15" fmla="*/ 254 h 2192"/>
                <a:gd name="T16" fmla="*/ 465 w 2181"/>
                <a:gd name="T17" fmla="*/ 227 h 2192"/>
                <a:gd name="T18" fmla="*/ 224 w 2181"/>
                <a:gd name="T19" fmla="*/ 341 h 2192"/>
                <a:gd name="T20" fmla="*/ 10 w 2181"/>
                <a:gd name="T21" fmla="*/ 465 h 2192"/>
                <a:gd name="T22" fmla="*/ 42 w 2181"/>
                <a:gd name="T23" fmla="*/ 529 h 2192"/>
                <a:gd name="T24" fmla="*/ 196 w 2181"/>
                <a:gd name="T25" fmla="*/ 559 h 2192"/>
                <a:gd name="T26" fmla="*/ 354 w 2181"/>
                <a:gd name="T27" fmla="*/ 611 h 2192"/>
                <a:gd name="T28" fmla="*/ 455 w 2181"/>
                <a:gd name="T29" fmla="*/ 705 h 2192"/>
                <a:gd name="T30" fmla="*/ 593 w 2181"/>
                <a:gd name="T31" fmla="*/ 714 h 2192"/>
                <a:gd name="T32" fmla="*/ 552 w 2181"/>
                <a:gd name="T33" fmla="*/ 1038 h 2192"/>
                <a:gd name="T34" fmla="*/ 646 w 2181"/>
                <a:gd name="T35" fmla="*/ 1066 h 2192"/>
                <a:gd name="T36" fmla="*/ 609 w 2181"/>
                <a:gd name="T37" fmla="*/ 1455 h 2192"/>
                <a:gd name="T38" fmla="*/ 769 w 2181"/>
                <a:gd name="T39" fmla="*/ 1537 h 2192"/>
                <a:gd name="T40" fmla="*/ 1054 w 2181"/>
                <a:gd name="T41" fmla="*/ 1622 h 2192"/>
                <a:gd name="T42" fmla="*/ 1192 w 2181"/>
                <a:gd name="T43" fmla="*/ 1691 h 2192"/>
                <a:gd name="T44" fmla="*/ 1202 w 2181"/>
                <a:gd name="T45" fmla="*/ 1866 h 2192"/>
                <a:gd name="T46" fmla="*/ 1201 w 2181"/>
                <a:gd name="T47" fmla="*/ 1965 h 2192"/>
                <a:gd name="T48" fmla="*/ 1231 w 2181"/>
                <a:gd name="T49" fmla="*/ 2166 h 2192"/>
                <a:gd name="T50" fmla="*/ 1358 w 2181"/>
                <a:gd name="T51" fmla="*/ 2120 h 2192"/>
                <a:gd name="T52" fmla="*/ 1718 w 2181"/>
                <a:gd name="T53" fmla="*/ 2171 h 2192"/>
                <a:gd name="T54" fmla="*/ 1829 w 2181"/>
                <a:gd name="T55" fmla="*/ 1997 h 2192"/>
                <a:gd name="T56" fmla="*/ 1957 w 2181"/>
                <a:gd name="T57" fmla="*/ 1999 h 2192"/>
                <a:gd name="T58" fmla="*/ 2114 w 2181"/>
                <a:gd name="T59" fmla="*/ 1974 h 2192"/>
                <a:gd name="T60" fmla="*/ 2169 w 2181"/>
                <a:gd name="T61" fmla="*/ 1879 h 2192"/>
                <a:gd name="T62" fmla="*/ 2100 w 2181"/>
                <a:gd name="T63" fmla="*/ 1440 h 2192"/>
                <a:gd name="T64" fmla="*/ 2004 w 2181"/>
                <a:gd name="T65" fmla="*/ 1160 h 2192"/>
                <a:gd name="T66" fmla="*/ 1716 w 2181"/>
                <a:gd name="T67" fmla="*/ 718 h 2192"/>
                <a:gd name="T68" fmla="*/ 1856 w 2181"/>
                <a:gd name="T69" fmla="*/ 467 h 2192"/>
                <a:gd name="T70" fmla="*/ 1797 w 2181"/>
                <a:gd name="T71" fmla="*/ 249 h 2192"/>
                <a:gd name="T72" fmla="*/ 1517 w 2181"/>
                <a:gd name="T73" fmla="*/ 1159 h 2192"/>
                <a:gd name="T74" fmla="*/ 1454 w 2181"/>
                <a:gd name="T75" fmla="*/ 1167 h 2192"/>
                <a:gd name="T76" fmla="*/ 1327 w 2181"/>
                <a:gd name="T77" fmla="*/ 1169 h 2192"/>
                <a:gd name="T78" fmla="*/ 1146 w 2181"/>
                <a:gd name="T79" fmla="*/ 1175 h 2192"/>
                <a:gd name="T80" fmla="*/ 1165 w 2181"/>
                <a:gd name="T81" fmla="*/ 1058 h 2192"/>
                <a:gd name="T82" fmla="*/ 1152 w 2181"/>
                <a:gd name="T83" fmla="*/ 1009 h 2192"/>
                <a:gd name="T84" fmla="*/ 1165 w 2181"/>
                <a:gd name="T85" fmla="*/ 964 h 2192"/>
                <a:gd name="T86" fmla="*/ 1300 w 2181"/>
                <a:gd name="T87" fmla="*/ 919 h 2192"/>
                <a:gd name="T88" fmla="*/ 1349 w 2181"/>
                <a:gd name="T89" fmla="*/ 888 h 2192"/>
                <a:gd name="T90" fmla="*/ 1370 w 2181"/>
                <a:gd name="T91" fmla="*/ 949 h 2192"/>
                <a:gd name="T92" fmla="*/ 1439 w 2181"/>
                <a:gd name="T93" fmla="*/ 1005 h 2192"/>
                <a:gd name="T94" fmla="*/ 1458 w 2181"/>
                <a:gd name="T95" fmla="*/ 1077 h 2192"/>
                <a:gd name="T96" fmla="*/ 1517 w 2181"/>
                <a:gd name="T97" fmla="*/ 1159 h 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1" h="2192">
                  <a:moveTo>
                    <a:pt x="1808" y="286"/>
                  </a:moveTo>
                  <a:cubicBezTo>
                    <a:pt x="1702" y="280"/>
                    <a:pt x="1702" y="280"/>
                    <a:pt x="1702" y="280"/>
                  </a:cubicBezTo>
                  <a:cubicBezTo>
                    <a:pt x="1771" y="103"/>
                    <a:pt x="1771" y="103"/>
                    <a:pt x="1771" y="103"/>
                  </a:cubicBezTo>
                  <a:cubicBezTo>
                    <a:pt x="1689" y="130"/>
                    <a:pt x="1689" y="130"/>
                    <a:pt x="1689" y="130"/>
                  </a:cubicBezTo>
                  <a:cubicBezTo>
                    <a:pt x="1602" y="119"/>
                    <a:pt x="1602" y="119"/>
                    <a:pt x="1602" y="119"/>
                  </a:cubicBezTo>
                  <a:cubicBezTo>
                    <a:pt x="1557" y="29"/>
                    <a:pt x="1557" y="29"/>
                    <a:pt x="1557" y="29"/>
                  </a:cubicBezTo>
                  <a:cubicBezTo>
                    <a:pt x="1504" y="0"/>
                    <a:pt x="1504" y="0"/>
                    <a:pt x="1504" y="0"/>
                  </a:cubicBezTo>
                  <a:cubicBezTo>
                    <a:pt x="1504" y="0"/>
                    <a:pt x="1496" y="74"/>
                    <a:pt x="1462" y="77"/>
                  </a:cubicBezTo>
                  <a:cubicBezTo>
                    <a:pt x="1427" y="79"/>
                    <a:pt x="1422" y="138"/>
                    <a:pt x="1422" y="138"/>
                  </a:cubicBezTo>
                  <a:cubicBezTo>
                    <a:pt x="1356" y="143"/>
                    <a:pt x="1356" y="143"/>
                    <a:pt x="1356" y="143"/>
                  </a:cubicBezTo>
                  <a:cubicBezTo>
                    <a:pt x="1324" y="275"/>
                    <a:pt x="1324" y="275"/>
                    <a:pt x="1324" y="275"/>
                  </a:cubicBezTo>
                  <a:cubicBezTo>
                    <a:pt x="1105" y="344"/>
                    <a:pt x="1105" y="344"/>
                    <a:pt x="1105" y="344"/>
                  </a:cubicBezTo>
                  <a:cubicBezTo>
                    <a:pt x="1105" y="344"/>
                    <a:pt x="1086" y="376"/>
                    <a:pt x="1031" y="397"/>
                  </a:cubicBezTo>
                  <a:cubicBezTo>
                    <a:pt x="975" y="418"/>
                    <a:pt x="907" y="352"/>
                    <a:pt x="907" y="352"/>
                  </a:cubicBezTo>
                  <a:cubicBezTo>
                    <a:pt x="756" y="325"/>
                    <a:pt x="756" y="325"/>
                    <a:pt x="756" y="325"/>
                  </a:cubicBezTo>
                  <a:cubicBezTo>
                    <a:pt x="603" y="254"/>
                    <a:pt x="603" y="254"/>
                    <a:pt x="603" y="254"/>
                  </a:cubicBezTo>
                  <a:cubicBezTo>
                    <a:pt x="571" y="225"/>
                    <a:pt x="571" y="225"/>
                    <a:pt x="571" y="225"/>
                  </a:cubicBezTo>
                  <a:cubicBezTo>
                    <a:pt x="571" y="225"/>
                    <a:pt x="510" y="212"/>
                    <a:pt x="465" y="227"/>
                  </a:cubicBezTo>
                  <a:cubicBezTo>
                    <a:pt x="420" y="243"/>
                    <a:pt x="431" y="307"/>
                    <a:pt x="386" y="333"/>
                  </a:cubicBezTo>
                  <a:cubicBezTo>
                    <a:pt x="341" y="360"/>
                    <a:pt x="291" y="331"/>
                    <a:pt x="224" y="341"/>
                  </a:cubicBezTo>
                  <a:cubicBezTo>
                    <a:pt x="158" y="352"/>
                    <a:pt x="177" y="450"/>
                    <a:pt x="177" y="450"/>
                  </a:cubicBezTo>
                  <a:cubicBezTo>
                    <a:pt x="10" y="465"/>
                    <a:pt x="10" y="465"/>
                    <a:pt x="10" y="46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42" y="529"/>
                    <a:pt x="42" y="529"/>
                    <a:pt x="42" y="529"/>
                  </a:cubicBezTo>
                  <a:cubicBezTo>
                    <a:pt x="156" y="521"/>
                    <a:pt x="156" y="521"/>
                    <a:pt x="156" y="521"/>
                  </a:cubicBezTo>
                  <a:cubicBezTo>
                    <a:pt x="196" y="559"/>
                    <a:pt x="196" y="559"/>
                    <a:pt x="196" y="559"/>
                  </a:cubicBezTo>
                  <a:cubicBezTo>
                    <a:pt x="232" y="532"/>
                    <a:pt x="232" y="532"/>
                    <a:pt x="232" y="532"/>
                  </a:cubicBezTo>
                  <a:cubicBezTo>
                    <a:pt x="354" y="611"/>
                    <a:pt x="354" y="611"/>
                    <a:pt x="354" y="611"/>
                  </a:cubicBezTo>
                  <a:cubicBezTo>
                    <a:pt x="354" y="661"/>
                    <a:pt x="354" y="661"/>
                    <a:pt x="354" y="661"/>
                  </a:cubicBezTo>
                  <a:cubicBezTo>
                    <a:pt x="455" y="705"/>
                    <a:pt x="455" y="705"/>
                    <a:pt x="455" y="705"/>
                  </a:cubicBezTo>
                  <a:cubicBezTo>
                    <a:pt x="517" y="677"/>
                    <a:pt x="517" y="677"/>
                    <a:pt x="517" y="677"/>
                  </a:cubicBezTo>
                  <a:cubicBezTo>
                    <a:pt x="593" y="714"/>
                    <a:pt x="593" y="714"/>
                    <a:pt x="593" y="714"/>
                  </a:cubicBezTo>
                  <a:cubicBezTo>
                    <a:pt x="587" y="953"/>
                    <a:pt x="587" y="953"/>
                    <a:pt x="587" y="953"/>
                  </a:cubicBezTo>
                  <a:cubicBezTo>
                    <a:pt x="552" y="1038"/>
                    <a:pt x="552" y="1038"/>
                    <a:pt x="552" y="1038"/>
                  </a:cubicBezTo>
                  <a:cubicBezTo>
                    <a:pt x="565" y="1072"/>
                    <a:pt x="565" y="1072"/>
                    <a:pt x="565" y="1072"/>
                  </a:cubicBezTo>
                  <a:cubicBezTo>
                    <a:pt x="646" y="1066"/>
                    <a:pt x="646" y="1066"/>
                    <a:pt x="646" y="1066"/>
                  </a:cubicBezTo>
                  <a:cubicBezTo>
                    <a:pt x="646" y="1066"/>
                    <a:pt x="662" y="1192"/>
                    <a:pt x="643" y="1236"/>
                  </a:cubicBezTo>
                  <a:cubicBezTo>
                    <a:pt x="624" y="1279"/>
                    <a:pt x="555" y="1405"/>
                    <a:pt x="609" y="1455"/>
                  </a:cubicBezTo>
                  <a:cubicBezTo>
                    <a:pt x="662" y="1505"/>
                    <a:pt x="731" y="1549"/>
                    <a:pt x="731" y="1549"/>
                  </a:cubicBezTo>
                  <a:cubicBezTo>
                    <a:pt x="769" y="1537"/>
                    <a:pt x="769" y="1537"/>
                    <a:pt x="769" y="1537"/>
                  </a:cubicBezTo>
                  <a:cubicBezTo>
                    <a:pt x="957" y="1612"/>
                    <a:pt x="957" y="1612"/>
                    <a:pt x="957" y="1612"/>
                  </a:cubicBezTo>
                  <a:cubicBezTo>
                    <a:pt x="1054" y="1622"/>
                    <a:pt x="1054" y="1622"/>
                    <a:pt x="1054" y="1622"/>
                  </a:cubicBezTo>
                  <a:cubicBezTo>
                    <a:pt x="1155" y="1688"/>
                    <a:pt x="1155" y="1688"/>
                    <a:pt x="1155" y="1688"/>
                  </a:cubicBezTo>
                  <a:cubicBezTo>
                    <a:pt x="1192" y="1691"/>
                    <a:pt x="1192" y="1691"/>
                    <a:pt x="1192" y="1691"/>
                  </a:cubicBezTo>
                  <a:cubicBezTo>
                    <a:pt x="1189" y="1807"/>
                    <a:pt x="1189" y="1807"/>
                    <a:pt x="1189" y="1807"/>
                  </a:cubicBezTo>
                  <a:cubicBezTo>
                    <a:pt x="1202" y="1866"/>
                    <a:pt x="1202" y="1866"/>
                    <a:pt x="1202" y="1866"/>
                  </a:cubicBezTo>
                  <a:cubicBezTo>
                    <a:pt x="1124" y="1946"/>
                    <a:pt x="1124" y="1946"/>
                    <a:pt x="1124" y="1946"/>
                  </a:cubicBezTo>
                  <a:cubicBezTo>
                    <a:pt x="1201" y="1965"/>
                    <a:pt x="1201" y="1965"/>
                    <a:pt x="1201" y="1965"/>
                  </a:cubicBezTo>
                  <a:cubicBezTo>
                    <a:pt x="1235" y="2115"/>
                    <a:pt x="1235" y="2115"/>
                    <a:pt x="1235" y="2115"/>
                  </a:cubicBezTo>
                  <a:cubicBezTo>
                    <a:pt x="1235" y="2115"/>
                    <a:pt x="1187" y="2141"/>
                    <a:pt x="1231" y="2166"/>
                  </a:cubicBezTo>
                  <a:cubicBezTo>
                    <a:pt x="1275" y="2192"/>
                    <a:pt x="1310" y="2113"/>
                    <a:pt x="1310" y="2113"/>
                  </a:cubicBezTo>
                  <a:cubicBezTo>
                    <a:pt x="1358" y="2120"/>
                    <a:pt x="1358" y="2120"/>
                    <a:pt x="1358" y="2120"/>
                  </a:cubicBezTo>
                  <a:cubicBezTo>
                    <a:pt x="1463" y="2189"/>
                    <a:pt x="1463" y="2189"/>
                    <a:pt x="1463" y="2189"/>
                  </a:cubicBezTo>
                  <a:cubicBezTo>
                    <a:pt x="1718" y="2171"/>
                    <a:pt x="1718" y="2171"/>
                    <a:pt x="1718" y="2171"/>
                  </a:cubicBezTo>
                  <a:cubicBezTo>
                    <a:pt x="1748" y="2074"/>
                    <a:pt x="1748" y="2074"/>
                    <a:pt x="1748" y="2074"/>
                  </a:cubicBezTo>
                  <a:cubicBezTo>
                    <a:pt x="1748" y="2074"/>
                    <a:pt x="1776" y="1997"/>
                    <a:pt x="1829" y="1997"/>
                  </a:cubicBezTo>
                  <a:cubicBezTo>
                    <a:pt x="1882" y="1997"/>
                    <a:pt x="1931" y="2029"/>
                    <a:pt x="1931" y="2029"/>
                  </a:cubicBezTo>
                  <a:cubicBezTo>
                    <a:pt x="1957" y="1999"/>
                    <a:pt x="1957" y="1999"/>
                    <a:pt x="1957" y="1999"/>
                  </a:cubicBezTo>
                  <a:cubicBezTo>
                    <a:pt x="2089" y="1951"/>
                    <a:pt x="2089" y="1951"/>
                    <a:pt x="2089" y="1951"/>
                  </a:cubicBezTo>
                  <a:cubicBezTo>
                    <a:pt x="2114" y="1974"/>
                    <a:pt x="2114" y="1974"/>
                    <a:pt x="2114" y="1974"/>
                  </a:cubicBezTo>
                  <a:cubicBezTo>
                    <a:pt x="2153" y="1962"/>
                    <a:pt x="2153" y="1962"/>
                    <a:pt x="2153" y="1962"/>
                  </a:cubicBezTo>
                  <a:cubicBezTo>
                    <a:pt x="2162" y="1935"/>
                    <a:pt x="2181" y="1904"/>
                    <a:pt x="2169" y="1879"/>
                  </a:cubicBezTo>
                  <a:cubicBezTo>
                    <a:pt x="2128" y="1798"/>
                    <a:pt x="2022" y="1744"/>
                    <a:pt x="2086" y="1658"/>
                  </a:cubicBezTo>
                  <a:cubicBezTo>
                    <a:pt x="2121" y="1610"/>
                    <a:pt x="2179" y="1456"/>
                    <a:pt x="2100" y="1440"/>
                  </a:cubicBezTo>
                  <a:cubicBezTo>
                    <a:pt x="2077" y="1436"/>
                    <a:pt x="2132" y="1295"/>
                    <a:pt x="2084" y="1277"/>
                  </a:cubicBezTo>
                  <a:cubicBezTo>
                    <a:pt x="2019" y="1253"/>
                    <a:pt x="2019" y="1225"/>
                    <a:pt x="2004" y="1160"/>
                  </a:cubicBezTo>
                  <a:cubicBezTo>
                    <a:pt x="1988" y="1092"/>
                    <a:pt x="2049" y="1109"/>
                    <a:pt x="2049" y="1054"/>
                  </a:cubicBezTo>
                  <a:cubicBezTo>
                    <a:pt x="2049" y="933"/>
                    <a:pt x="1863" y="724"/>
                    <a:pt x="1716" y="718"/>
                  </a:cubicBezTo>
                  <a:cubicBezTo>
                    <a:pt x="1732" y="682"/>
                    <a:pt x="1723" y="607"/>
                    <a:pt x="1744" y="580"/>
                  </a:cubicBezTo>
                  <a:cubicBezTo>
                    <a:pt x="1779" y="534"/>
                    <a:pt x="1846" y="535"/>
                    <a:pt x="1856" y="467"/>
                  </a:cubicBezTo>
                  <a:cubicBezTo>
                    <a:pt x="1869" y="382"/>
                    <a:pt x="1895" y="298"/>
                    <a:pt x="1869" y="219"/>
                  </a:cubicBezTo>
                  <a:cubicBezTo>
                    <a:pt x="1797" y="249"/>
                    <a:pt x="1797" y="249"/>
                    <a:pt x="1797" y="249"/>
                  </a:cubicBezTo>
                  <a:lnTo>
                    <a:pt x="1808" y="286"/>
                  </a:lnTo>
                  <a:close/>
                  <a:moveTo>
                    <a:pt x="1517" y="1159"/>
                  </a:moveTo>
                  <a:cubicBezTo>
                    <a:pt x="1462" y="1216"/>
                    <a:pt x="1462" y="1216"/>
                    <a:pt x="1462" y="1216"/>
                  </a:cubicBezTo>
                  <a:cubicBezTo>
                    <a:pt x="1454" y="1167"/>
                    <a:pt x="1454" y="1167"/>
                    <a:pt x="1454" y="1167"/>
                  </a:cubicBezTo>
                  <a:cubicBezTo>
                    <a:pt x="1355" y="1140"/>
                    <a:pt x="1355" y="1140"/>
                    <a:pt x="1355" y="1140"/>
                  </a:cubicBezTo>
                  <a:cubicBezTo>
                    <a:pt x="1327" y="1169"/>
                    <a:pt x="1327" y="1169"/>
                    <a:pt x="1327" y="1169"/>
                  </a:cubicBezTo>
                  <a:cubicBezTo>
                    <a:pt x="1259" y="1152"/>
                    <a:pt x="1259" y="1152"/>
                    <a:pt x="1259" y="1152"/>
                  </a:cubicBezTo>
                  <a:cubicBezTo>
                    <a:pt x="1146" y="1175"/>
                    <a:pt x="1146" y="1175"/>
                    <a:pt x="1146" y="1175"/>
                  </a:cubicBezTo>
                  <a:cubicBezTo>
                    <a:pt x="1144" y="1095"/>
                    <a:pt x="1144" y="1095"/>
                    <a:pt x="1144" y="1095"/>
                  </a:cubicBezTo>
                  <a:cubicBezTo>
                    <a:pt x="1165" y="1058"/>
                    <a:pt x="1165" y="1058"/>
                    <a:pt x="1165" y="1058"/>
                  </a:cubicBezTo>
                  <a:cubicBezTo>
                    <a:pt x="1148" y="1042"/>
                    <a:pt x="1148" y="1042"/>
                    <a:pt x="1148" y="1042"/>
                  </a:cubicBezTo>
                  <a:cubicBezTo>
                    <a:pt x="1152" y="1009"/>
                    <a:pt x="1152" y="1009"/>
                    <a:pt x="1152" y="1009"/>
                  </a:cubicBezTo>
                  <a:cubicBezTo>
                    <a:pt x="1165" y="1005"/>
                    <a:pt x="1165" y="1005"/>
                    <a:pt x="1165" y="1005"/>
                  </a:cubicBezTo>
                  <a:cubicBezTo>
                    <a:pt x="1165" y="964"/>
                    <a:pt x="1165" y="964"/>
                    <a:pt x="1165" y="964"/>
                  </a:cubicBezTo>
                  <a:cubicBezTo>
                    <a:pt x="1239" y="904"/>
                    <a:pt x="1239" y="904"/>
                    <a:pt x="1239" y="904"/>
                  </a:cubicBezTo>
                  <a:cubicBezTo>
                    <a:pt x="1300" y="919"/>
                    <a:pt x="1300" y="919"/>
                    <a:pt x="1300" y="919"/>
                  </a:cubicBezTo>
                  <a:cubicBezTo>
                    <a:pt x="1329" y="941"/>
                    <a:pt x="1329" y="941"/>
                    <a:pt x="1329" y="941"/>
                  </a:cubicBezTo>
                  <a:cubicBezTo>
                    <a:pt x="1329" y="941"/>
                    <a:pt x="1339" y="890"/>
                    <a:pt x="1349" y="888"/>
                  </a:cubicBezTo>
                  <a:cubicBezTo>
                    <a:pt x="1359" y="886"/>
                    <a:pt x="1372" y="904"/>
                    <a:pt x="1372" y="904"/>
                  </a:cubicBezTo>
                  <a:cubicBezTo>
                    <a:pt x="1370" y="949"/>
                    <a:pt x="1370" y="949"/>
                    <a:pt x="1370" y="949"/>
                  </a:cubicBezTo>
                  <a:cubicBezTo>
                    <a:pt x="1402" y="964"/>
                    <a:pt x="1402" y="964"/>
                    <a:pt x="1402" y="964"/>
                  </a:cubicBezTo>
                  <a:cubicBezTo>
                    <a:pt x="1439" y="1005"/>
                    <a:pt x="1439" y="1005"/>
                    <a:pt x="1439" y="1005"/>
                  </a:cubicBezTo>
                  <a:cubicBezTo>
                    <a:pt x="1472" y="1013"/>
                    <a:pt x="1472" y="1013"/>
                    <a:pt x="1472" y="1013"/>
                  </a:cubicBezTo>
                  <a:cubicBezTo>
                    <a:pt x="1472" y="1013"/>
                    <a:pt x="1447" y="1062"/>
                    <a:pt x="1458" y="1077"/>
                  </a:cubicBezTo>
                  <a:cubicBezTo>
                    <a:pt x="1470" y="1093"/>
                    <a:pt x="1521" y="1089"/>
                    <a:pt x="1521" y="1089"/>
                  </a:cubicBezTo>
                  <a:lnTo>
                    <a:pt x="1517" y="115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107" name="Freeform 8">
              <a:extLst>
                <a:ext uri="{FF2B5EF4-FFF2-40B4-BE49-F238E27FC236}">
                  <a16:creationId xmlns:a16="http://schemas.microsoft.com/office/drawing/2014/main" id="{9EC39C37-5151-4A39-A3F8-8E2CB57BF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246" y="4588417"/>
              <a:ext cx="1652106" cy="1870329"/>
            </a:xfrm>
            <a:custGeom>
              <a:avLst/>
              <a:gdLst>
                <a:gd name="T0" fmla="*/ 1998 w 3172"/>
                <a:gd name="T1" fmla="*/ 227 h 3315"/>
                <a:gd name="T2" fmla="*/ 1920 w 3172"/>
                <a:gd name="T3" fmla="*/ 150 h 3315"/>
                <a:gd name="T4" fmla="*/ 1870 w 3172"/>
                <a:gd name="T5" fmla="*/ 122 h 3315"/>
                <a:gd name="T6" fmla="*/ 1680 w 3172"/>
                <a:gd name="T7" fmla="*/ 150 h 3315"/>
                <a:gd name="T8" fmla="*/ 1560 w 3172"/>
                <a:gd name="T9" fmla="*/ 60 h 3315"/>
                <a:gd name="T10" fmla="*/ 1452 w 3172"/>
                <a:gd name="T11" fmla="*/ 270 h 3315"/>
                <a:gd name="T12" fmla="*/ 1380 w 3172"/>
                <a:gd name="T13" fmla="*/ 198 h 3315"/>
                <a:gd name="T14" fmla="*/ 1116 w 3172"/>
                <a:gd name="T15" fmla="*/ 222 h 3315"/>
                <a:gd name="T16" fmla="*/ 1056 w 3172"/>
                <a:gd name="T17" fmla="*/ 324 h 3315"/>
                <a:gd name="T18" fmla="*/ 918 w 3172"/>
                <a:gd name="T19" fmla="*/ 162 h 3315"/>
                <a:gd name="T20" fmla="*/ 744 w 3172"/>
                <a:gd name="T21" fmla="*/ 0 h 3315"/>
                <a:gd name="T22" fmla="*/ 510 w 3172"/>
                <a:gd name="T23" fmla="*/ 126 h 3315"/>
                <a:gd name="T24" fmla="*/ 408 w 3172"/>
                <a:gd name="T25" fmla="*/ 336 h 3315"/>
                <a:gd name="T26" fmla="*/ 354 w 3172"/>
                <a:gd name="T27" fmla="*/ 444 h 3315"/>
                <a:gd name="T28" fmla="*/ 240 w 3172"/>
                <a:gd name="T29" fmla="*/ 408 h 3315"/>
                <a:gd name="T30" fmla="*/ 108 w 3172"/>
                <a:gd name="T31" fmla="*/ 456 h 3315"/>
                <a:gd name="T32" fmla="*/ 0 w 3172"/>
                <a:gd name="T33" fmla="*/ 480 h 3315"/>
                <a:gd name="T34" fmla="*/ 84 w 3172"/>
                <a:gd name="T35" fmla="*/ 768 h 3315"/>
                <a:gd name="T36" fmla="*/ 66 w 3172"/>
                <a:gd name="T37" fmla="*/ 984 h 3315"/>
                <a:gd name="T38" fmla="*/ 192 w 3172"/>
                <a:gd name="T39" fmla="*/ 906 h 3315"/>
                <a:gd name="T40" fmla="*/ 264 w 3172"/>
                <a:gd name="T41" fmla="*/ 840 h 3315"/>
                <a:gd name="T42" fmla="*/ 354 w 3172"/>
                <a:gd name="T43" fmla="*/ 786 h 3315"/>
                <a:gd name="T44" fmla="*/ 432 w 3172"/>
                <a:gd name="T45" fmla="*/ 852 h 3315"/>
                <a:gd name="T46" fmla="*/ 546 w 3172"/>
                <a:gd name="T47" fmla="*/ 990 h 3315"/>
                <a:gd name="T48" fmla="*/ 600 w 3172"/>
                <a:gd name="T49" fmla="*/ 1074 h 3315"/>
                <a:gd name="T50" fmla="*/ 690 w 3172"/>
                <a:gd name="T51" fmla="*/ 1014 h 3315"/>
                <a:gd name="T52" fmla="*/ 714 w 3172"/>
                <a:gd name="T53" fmla="*/ 1266 h 3315"/>
                <a:gd name="T54" fmla="*/ 816 w 3172"/>
                <a:gd name="T55" fmla="*/ 1428 h 3315"/>
                <a:gd name="T56" fmla="*/ 924 w 3172"/>
                <a:gd name="T57" fmla="*/ 1584 h 3315"/>
                <a:gd name="T58" fmla="*/ 966 w 3172"/>
                <a:gd name="T59" fmla="*/ 1848 h 3315"/>
                <a:gd name="T60" fmla="*/ 846 w 3172"/>
                <a:gd name="T61" fmla="*/ 2028 h 3315"/>
                <a:gd name="T62" fmla="*/ 654 w 3172"/>
                <a:gd name="T63" fmla="*/ 2100 h 3315"/>
                <a:gd name="T64" fmla="*/ 708 w 3172"/>
                <a:gd name="T65" fmla="*/ 2556 h 3315"/>
                <a:gd name="T66" fmla="*/ 712 w 3172"/>
                <a:gd name="T67" fmla="*/ 2878 h 3315"/>
                <a:gd name="T68" fmla="*/ 393 w 3172"/>
                <a:gd name="T69" fmla="*/ 2962 h 3315"/>
                <a:gd name="T70" fmla="*/ 396 w 3172"/>
                <a:gd name="T71" fmla="*/ 3049 h 3315"/>
                <a:gd name="T72" fmla="*/ 610 w 3172"/>
                <a:gd name="T73" fmla="*/ 3101 h 3315"/>
                <a:gd name="T74" fmla="*/ 753 w 3172"/>
                <a:gd name="T75" fmla="*/ 3199 h 3315"/>
                <a:gd name="T76" fmla="*/ 937 w 3172"/>
                <a:gd name="T77" fmla="*/ 3145 h 3315"/>
                <a:gd name="T78" fmla="*/ 998 w 3172"/>
                <a:gd name="T79" fmla="*/ 3033 h 3315"/>
                <a:gd name="T80" fmla="*/ 1196 w 3172"/>
                <a:gd name="T81" fmla="*/ 3110 h 3315"/>
                <a:gd name="T82" fmla="*/ 1453 w 3172"/>
                <a:gd name="T83" fmla="*/ 3156 h 3315"/>
                <a:gd name="T84" fmla="*/ 1580 w 3172"/>
                <a:gd name="T85" fmla="*/ 3147 h 3315"/>
                <a:gd name="T86" fmla="*/ 1702 w 3172"/>
                <a:gd name="T87" fmla="*/ 3007 h 3315"/>
                <a:gd name="T88" fmla="*/ 2102 w 3172"/>
                <a:gd name="T89" fmla="*/ 2972 h 3315"/>
                <a:gd name="T90" fmla="*/ 2129 w 3172"/>
                <a:gd name="T91" fmla="*/ 2901 h 3315"/>
                <a:gd name="T92" fmla="*/ 2509 w 3172"/>
                <a:gd name="T93" fmla="*/ 2899 h 3315"/>
                <a:gd name="T94" fmla="*/ 2672 w 3172"/>
                <a:gd name="T95" fmla="*/ 3080 h 3315"/>
                <a:gd name="T96" fmla="*/ 2589 w 3172"/>
                <a:gd name="T97" fmla="*/ 2857 h 3315"/>
                <a:gd name="T98" fmla="*/ 2530 w 3172"/>
                <a:gd name="T99" fmla="*/ 2545 h 3315"/>
                <a:gd name="T100" fmla="*/ 2653 w 3172"/>
                <a:gd name="T101" fmla="*/ 2296 h 3315"/>
                <a:gd name="T102" fmla="*/ 2900 w 3172"/>
                <a:gd name="T103" fmla="*/ 1993 h 3315"/>
                <a:gd name="T104" fmla="*/ 3161 w 3172"/>
                <a:gd name="T105" fmla="*/ 1836 h 3315"/>
                <a:gd name="T106" fmla="*/ 2877 w 3172"/>
                <a:gd name="T107" fmla="*/ 1512 h 3315"/>
                <a:gd name="T108" fmla="*/ 2485 w 3172"/>
                <a:gd name="T109" fmla="*/ 1218 h 3315"/>
                <a:gd name="T110" fmla="*/ 2274 w 3172"/>
                <a:gd name="T111" fmla="*/ 885 h 3315"/>
                <a:gd name="T112" fmla="*/ 2244 w 3172"/>
                <a:gd name="T113" fmla="*/ 734 h 3315"/>
                <a:gd name="T114" fmla="*/ 2231 w 3172"/>
                <a:gd name="T115" fmla="*/ 616 h 3315"/>
                <a:gd name="T116" fmla="*/ 1987 w 3172"/>
                <a:gd name="T117" fmla="*/ 250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72" h="3315">
                  <a:moveTo>
                    <a:pt x="2002" y="247"/>
                  </a:moveTo>
                  <a:cubicBezTo>
                    <a:pt x="1998" y="227"/>
                    <a:pt x="1998" y="227"/>
                    <a:pt x="1998" y="227"/>
                  </a:cubicBezTo>
                  <a:cubicBezTo>
                    <a:pt x="1944" y="198"/>
                    <a:pt x="1944" y="198"/>
                    <a:pt x="1944" y="198"/>
                  </a:cubicBezTo>
                  <a:cubicBezTo>
                    <a:pt x="1920" y="150"/>
                    <a:pt x="1920" y="150"/>
                    <a:pt x="1920" y="150"/>
                  </a:cubicBezTo>
                  <a:cubicBezTo>
                    <a:pt x="1872" y="120"/>
                    <a:pt x="1872" y="120"/>
                    <a:pt x="1872" y="120"/>
                  </a:cubicBezTo>
                  <a:cubicBezTo>
                    <a:pt x="1870" y="122"/>
                    <a:pt x="1870" y="122"/>
                    <a:pt x="1870" y="122"/>
                  </a:cubicBezTo>
                  <a:cubicBezTo>
                    <a:pt x="1824" y="150"/>
                    <a:pt x="1824" y="150"/>
                    <a:pt x="1824" y="150"/>
                  </a:cubicBezTo>
                  <a:cubicBezTo>
                    <a:pt x="1680" y="150"/>
                    <a:pt x="1680" y="150"/>
                    <a:pt x="1680" y="150"/>
                  </a:cubicBezTo>
                  <a:cubicBezTo>
                    <a:pt x="1620" y="168"/>
                    <a:pt x="1620" y="168"/>
                    <a:pt x="1620" y="168"/>
                  </a:cubicBezTo>
                  <a:cubicBezTo>
                    <a:pt x="1560" y="60"/>
                    <a:pt x="1560" y="60"/>
                    <a:pt x="1560" y="60"/>
                  </a:cubicBezTo>
                  <a:cubicBezTo>
                    <a:pt x="1560" y="60"/>
                    <a:pt x="1482" y="24"/>
                    <a:pt x="1464" y="84"/>
                  </a:cubicBezTo>
                  <a:cubicBezTo>
                    <a:pt x="1446" y="144"/>
                    <a:pt x="1470" y="240"/>
                    <a:pt x="1452" y="270"/>
                  </a:cubicBezTo>
                  <a:cubicBezTo>
                    <a:pt x="1434" y="300"/>
                    <a:pt x="1386" y="264"/>
                    <a:pt x="1386" y="264"/>
                  </a:cubicBezTo>
                  <a:cubicBezTo>
                    <a:pt x="1380" y="198"/>
                    <a:pt x="1380" y="198"/>
                    <a:pt x="1380" y="198"/>
                  </a:cubicBezTo>
                  <a:cubicBezTo>
                    <a:pt x="1380" y="198"/>
                    <a:pt x="1278" y="174"/>
                    <a:pt x="1230" y="174"/>
                  </a:cubicBezTo>
                  <a:cubicBezTo>
                    <a:pt x="1182" y="174"/>
                    <a:pt x="1122" y="192"/>
                    <a:pt x="1116" y="222"/>
                  </a:cubicBezTo>
                  <a:cubicBezTo>
                    <a:pt x="1110" y="252"/>
                    <a:pt x="1212" y="276"/>
                    <a:pt x="1206" y="294"/>
                  </a:cubicBezTo>
                  <a:cubicBezTo>
                    <a:pt x="1200" y="312"/>
                    <a:pt x="1056" y="324"/>
                    <a:pt x="1056" y="324"/>
                  </a:cubicBezTo>
                  <a:cubicBezTo>
                    <a:pt x="1026" y="226"/>
                    <a:pt x="1026" y="226"/>
                    <a:pt x="1026" y="226"/>
                  </a:cubicBezTo>
                  <a:cubicBezTo>
                    <a:pt x="918" y="162"/>
                    <a:pt x="918" y="162"/>
                    <a:pt x="918" y="162"/>
                  </a:cubicBezTo>
                  <a:cubicBezTo>
                    <a:pt x="864" y="78"/>
                    <a:pt x="864" y="78"/>
                    <a:pt x="864" y="78"/>
                  </a:cubicBezTo>
                  <a:cubicBezTo>
                    <a:pt x="864" y="78"/>
                    <a:pt x="786" y="0"/>
                    <a:pt x="744" y="0"/>
                  </a:cubicBezTo>
                  <a:cubicBezTo>
                    <a:pt x="702" y="0"/>
                    <a:pt x="672" y="102"/>
                    <a:pt x="630" y="132"/>
                  </a:cubicBezTo>
                  <a:cubicBezTo>
                    <a:pt x="588" y="162"/>
                    <a:pt x="510" y="126"/>
                    <a:pt x="510" y="126"/>
                  </a:cubicBezTo>
                  <a:cubicBezTo>
                    <a:pt x="480" y="246"/>
                    <a:pt x="480" y="246"/>
                    <a:pt x="480" y="246"/>
                  </a:cubicBezTo>
                  <a:cubicBezTo>
                    <a:pt x="408" y="336"/>
                    <a:pt x="408" y="336"/>
                    <a:pt x="408" y="336"/>
                  </a:cubicBezTo>
                  <a:cubicBezTo>
                    <a:pt x="336" y="318"/>
                    <a:pt x="336" y="318"/>
                    <a:pt x="336" y="318"/>
                  </a:cubicBezTo>
                  <a:cubicBezTo>
                    <a:pt x="354" y="444"/>
                    <a:pt x="354" y="444"/>
                    <a:pt x="354" y="444"/>
                  </a:cubicBezTo>
                  <a:cubicBezTo>
                    <a:pt x="294" y="462"/>
                    <a:pt x="294" y="462"/>
                    <a:pt x="294" y="462"/>
                  </a:cubicBezTo>
                  <a:cubicBezTo>
                    <a:pt x="240" y="408"/>
                    <a:pt x="240" y="408"/>
                    <a:pt x="240" y="408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84" y="426"/>
                    <a:pt x="84" y="426"/>
                    <a:pt x="84" y="42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42" y="708"/>
                    <a:pt x="42" y="708"/>
                    <a:pt x="42" y="708"/>
                  </a:cubicBezTo>
                  <a:cubicBezTo>
                    <a:pt x="42" y="708"/>
                    <a:pt x="72" y="702"/>
                    <a:pt x="84" y="768"/>
                  </a:cubicBezTo>
                  <a:cubicBezTo>
                    <a:pt x="96" y="834"/>
                    <a:pt x="36" y="894"/>
                    <a:pt x="42" y="936"/>
                  </a:cubicBezTo>
                  <a:cubicBezTo>
                    <a:pt x="48" y="978"/>
                    <a:pt x="66" y="984"/>
                    <a:pt x="66" y="984"/>
                  </a:cubicBezTo>
                  <a:cubicBezTo>
                    <a:pt x="156" y="966"/>
                    <a:pt x="156" y="966"/>
                    <a:pt x="156" y="966"/>
                  </a:cubicBezTo>
                  <a:cubicBezTo>
                    <a:pt x="192" y="906"/>
                    <a:pt x="192" y="906"/>
                    <a:pt x="192" y="906"/>
                  </a:cubicBezTo>
                  <a:cubicBezTo>
                    <a:pt x="270" y="912"/>
                    <a:pt x="270" y="912"/>
                    <a:pt x="270" y="912"/>
                  </a:cubicBezTo>
                  <a:cubicBezTo>
                    <a:pt x="264" y="840"/>
                    <a:pt x="264" y="840"/>
                    <a:pt x="264" y="840"/>
                  </a:cubicBezTo>
                  <a:cubicBezTo>
                    <a:pt x="264" y="840"/>
                    <a:pt x="204" y="816"/>
                    <a:pt x="252" y="768"/>
                  </a:cubicBezTo>
                  <a:cubicBezTo>
                    <a:pt x="300" y="720"/>
                    <a:pt x="354" y="786"/>
                    <a:pt x="354" y="786"/>
                  </a:cubicBezTo>
                  <a:cubicBezTo>
                    <a:pt x="426" y="774"/>
                    <a:pt x="426" y="774"/>
                    <a:pt x="426" y="774"/>
                  </a:cubicBezTo>
                  <a:cubicBezTo>
                    <a:pt x="432" y="852"/>
                    <a:pt x="432" y="852"/>
                    <a:pt x="432" y="852"/>
                  </a:cubicBezTo>
                  <a:cubicBezTo>
                    <a:pt x="516" y="846"/>
                    <a:pt x="516" y="846"/>
                    <a:pt x="516" y="846"/>
                  </a:cubicBezTo>
                  <a:cubicBezTo>
                    <a:pt x="546" y="990"/>
                    <a:pt x="546" y="990"/>
                    <a:pt x="546" y="990"/>
                  </a:cubicBezTo>
                  <a:cubicBezTo>
                    <a:pt x="588" y="990"/>
                    <a:pt x="588" y="990"/>
                    <a:pt x="588" y="990"/>
                  </a:cubicBezTo>
                  <a:cubicBezTo>
                    <a:pt x="600" y="1074"/>
                    <a:pt x="600" y="1074"/>
                    <a:pt x="600" y="1074"/>
                  </a:cubicBezTo>
                  <a:cubicBezTo>
                    <a:pt x="648" y="1068"/>
                    <a:pt x="648" y="1068"/>
                    <a:pt x="648" y="1068"/>
                  </a:cubicBezTo>
                  <a:cubicBezTo>
                    <a:pt x="690" y="1014"/>
                    <a:pt x="690" y="1014"/>
                    <a:pt x="690" y="1014"/>
                  </a:cubicBezTo>
                  <a:cubicBezTo>
                    <a:pt x="744" y="1140"/>
                    <a:pt x="744" y="1140"/>
                    <a:pt x="744" y="1140"/>
                  </a:cubicBezTo>
                  <a:cubicBezTo>
                    <a:pt x="714" y="1266"/>
                    <a:pt x="714" y="1266"/>
                    <a:pt x="714" y="1266"/>
                  </a:cubicBezTo>
                  <a:cubicBezTo>
                    <a:pt x="738" y="1356"/>
                    <a:pt x="738" y="1356"/>
                    <a:pt x="738" y="1356"/>
                  </a:cubicBezTo>
                  <a:cubicBezTo>
                    <a:pt x="816" y="1428"/>
                    <a:pt x="816" y="1428"/>
                    <a:pt x="816" y="1428"/>
                  </a:cubicBezTo>
                  <a:cubicBezTo>
                    <a:pt x="786" y="1488"/>
                    <a:pt x="786" y="1488"/>
                    <a:pt x="786" y="1488"/>
                  </a:cubicBezTo>
                  <a:cubicBezTo>
                    <a:pt x="924" y="1584"/>
                    <a:pt x="924" y="1584"/>
                    <a:pt x="924" y="1584"/>
                  </a:cubicBezTo>
                  <a:cubicBezTo>
                    <a:pt x="918" y="1782"/>
                    <a:pt x="918" y="1782"/>
                    <a:pt x="918" y="1782"/>
                  </a:cubicBezTo>
                  <a:cubicBezTo>
                    <a:pt x="966" y="1848"/>
                    <a:pt x="966" y="1848"/>
                    <a:pt x="966" y="1848"/>
                  </a:cubicBezTo>
                  <a:cubicBezTo>
                    <a:pt x="822" y="1878"/>
                    <a:pt x="822" y="1878"/>
                    <a:pt x="822" y="1878"/>
                  </a:cubicBezTo>
                  <a:cubicBezTo>
                    <a:pt x="846" y="2028"/>
                    <a:pt x="846" y="2028"/>
                    <a:pt x="846" y="2028"/>
                  </a:cubicBezTo>
                  <a:cubicBezTo>
                    <a:pt x="762" y="2100"/>
                    <a:pt x="762" y="2100"/>
                    <a:pt x="762" y="2100"/>
                  </a:cubicBezTo>
                  <a:cubicBezTo>
                    <a:pt x="762" y="2100"/>
                    <a:pt x="702" y="2040"/>
                    <a:pt x="654" y="2100"/>
                  </a:cubicBezTo>
                  <a:cubicBezTo>
                    <a:pt x="606" y="2160"/>
                    <a:pt x="678" y="2232"/>
                    <a:pt x="690" y="2310"/>
                  </a:cubicBezTo>
                  <a:cubicBezTo>
                    <a:pt x="702" y="2388"/>
                    <a:pt x="708" y="2556"/>
                    <a:pt x="708" y="2556"/>
                  </a:cubicBezTo>
                  <a:cubicBezTo>
                    <a:pt x="684" y="2694"/>
                    <a:pt x="684" y="2694"/>
                    <a:pt x="684" y="2694"/>
                  </a:cubicBezTo>
                  <a:cubicBezTo>
                    <a:pt x="712" y="2878"/>
                    <a:pt x="712" y="2878"/>
                    <a:pt x="712" y="2878"/>
                  </a:cubicBezTo>
                  <a:cubicBezTo>
                    <a:pt x="528" y="2892"/>
                    <a:pt x="528" y="2892"/>
                    <a:pt x="528" y="2892"/>
                  </a:cubicBezTo>
                  <a:cubicBezTo>
                    <a:pt x="393" y="2962"/>
                    <a:pt x="393" y="2962"/>
                    <a:pt x="393" y="2962"/>
                  </a:cubicBezTo>
                  <a:cubicBezTo>
                    <a:pt x="323" y="3036"/>
                    <a:pt x="323" y="3036"/>
                    <a:pt x="323" y="3036"/>
                  </a:cubicBezTo>
                  <a:cubicBezTo>
                    <a:pt x="343" y="3043"/>
                    <a:pt x="366" y="3048"/>
                    <a:pt x="396" y="3049"/>
                  </a:cubicBezTo>
                  <a:cubicBezTo>
                    <a:pt x="449" y="3052"/>
                    <a:pt x="430" y="2977"/>
                    <a:pt x="492" y="2998"/>
                  </a:cubicBezTo>
                  <a:cubicBezTo>
                    <a:pt x="501" y="3000"/>
                    <a:pt x="569" y="3064"/>
                    <a:pt x="610" y="3101"/>
                  </a:cubicBezTo>
                  <a:cubicBezTo>
                    <a:pt x="669" y="3155"/>
                    <a:pt x="650" y="3148"/>
                    <a:pt x="676" y="3234"/>
                  </a:cubicBezTo>
                  <a:cubicBezTo>
                    <a:pt x="690" y="3217"/>
                    <a:pt x="730" y="3191"/>
                    <a:pt x="753" y="3199"/>
                  </a:cubicBezTo>
                  <a:cubicBezTo>
                    <a:pt x="791" y="3211"/>
                    <a:pt x="731" y="3294"/>
                    <a:pt x="725" y="3315"/>
                  </a:cubicBezTo>
                  <a:cubicBezTo>
                    <a:pt x="794" y="3303"/>
                    <a:pt x="933" y="3225"/>
                    <a:pt x="937" y="3145"/>
                  </a:cubicBezTo>
                  <a:cubicBezTo>
                    <a:pt x="939" y="3090"/>
                    <a:pt x="872" y="3032"/>
                    <a:pt x="938" y="3000"/>
                  </a:cubicBezTo>
                  <a:cubicBezTo>
                    <a:pt x="923" y="3007"/>
                    <a:pt x="955" y="3100"/>
                    <a:pt x="998" y="3033"/>
                  </a:cubicBezTo>
                  <a:cubicBezTo>
                    <a:pt x="1017" y="3003"/>
                    <a:pt x="1213" y="3059"/>
                    <a:pt x="1196" y="3048"/>
                  </a:cubicBezTo>
                  <a:cubicBezTo>
                    <a:pt x="1233" y="3072"/>
                    <a:pt x="1213" y="3084"/>
                    <a:pt x="1196" y="3110"/>
                  </a:cubicBezTo>
                  <a:cubicBezTo>
                    <a:pt x="1242" y="3113"/>
                    <a:pt x="1269" y="3150"/>
                    <a:pt x="1260" y="3195"/>
                  </a:cubicBezTo>
                  <a:cubicBezTo>
                    <a:pt x="1331" y="3202"/>
                    <a:pt x="1390" y="3189"/>
                    <a:pt x="1453" y="3156"/>
                  </a:cubicBezTo>
                  <a:cubicBezTo>
                    <a:pt x="1430" y="3200"/>
                    <a:pt x="1430" y="3200"/>
                    <a:pt x="1430" y="3200"/>
                  </a:cubicBezTo>
                  <a:cubicBezTo>
                    <a:pt x="1488" y="3185"/>
                    <a:pt x="1512" y="3127"/>
                    <a:pt x="1580" y="3147"/>
                  </a:cubicBezTo>
                  <a:cubicBezTo>
                    <a:pt x="1571" y="3136"/>
                    <a:pt x="1562" y="3124"/>
                    <a:pt x="1552" y="3113"/>
                  </a:cubicBezTo>
                  <a:cubicBezTo>
                    <a:pt x="1579" y="3083"/>
                    <a:pt x="1673" y="3017"/>
                    <a:pt x="1702" y="3007"/>
                  </a:cubicBezTo>
                  <a:cubicBezTo>
                    <a:pt x="1764" y="2985"/>
                    <a:pt x="1829" y="2994"/>
                    <a:pt x="1890" y="2979"/>
                  </a:cubicBezTo>
                  <a:cubicBezTo>
                    <a:pt x="1923" y="2970"/>
                    <a:pt x="2084" y="2992"/>
                    <a:pt x="2102" y="2972"/>
                  </a:cubicBezTo>
                  <a:cubicBezTo>
                    <a:pt x="2146" y="2925"/>
                    <a:pt x="2038" y="2884"/>
                    <a:pt x="2127" y="2834"/>
                  </a:cubicBezTo>
                  <a:cubicBezTo>
                    <a:pt x="2123" y="2855"/>
                    <a:pt x="2133" y="2880"/>
                    <a:pt x="2129" y="2901"/>
                  </a:cubicBezTo>
                  <a:cubicBezTo>
                    <a:pt x="2214" y="2875"/>
                    <a:pt x="2264" y="2916"/>
                    <a:pt x="2316" y="2954"/>
                  </a:cubicBezTo>
                  <a:cubicBezTo>
                    <a:pt x="2382" y="3003"/>
                    <a:pt x="2402" y="2841"/>
                    <a:pt x="2509" y="2899"/>
                  </a:cubicBezTo>
                  <a:cubicBezTo>
                    <a:pt x="2508" y="2910"/>
                    <a:pt x="2490" y="3001"/>
                    <a:pt x="2504" y="3021"/>
                  </a:cubicBezTo>
                  <a:cubicBezTo>
                    <a:pt x="2524" y="3047"/>
                    <a:pt x="2651" y="3104"/>
                    <a:pt x="2672" y="3080"/>
                  </a:cubicBezTo>
                  <a:cubicBezTo>
                    <a:pt x="2688" y="3062"/>
                    <a:pt x="2710" y="2930"/>
                    <a:pt x="2704" y="2915"/>
                  </a:cubicBezTo>
                  <a:cubicBezTo>
                    <a:pt x="2682" y="2859"/>
                    <a:pt x="2664" y="2836"/>
                    <a:pt x="2589" y="2857"/>
                  </a:cubicBezTo>
                  <a:cubicBezTo>
                    <a:pt x="2605" y="2765"/>
                    <a:pt x="2676" y="2739"/>
                    <a:pt x="2614" y="2651"/>
                  </a:cubicBezTo>
                  <a:cubicBezTo>
                    <a:pt x="2579" y="2602"/>
                    <a:pt x="2554" y="2603"/>
                    <a:pt x="2530" y="2545"/>
                  </a:cubicBezTo>
                  <a:cubicBezTo>
                    <a:pt x="2519" y="2520"/>
                    <a:pt x="2412" y="2465"/>
                    <a:pt x="2481" y="2443"/>
                  </a:cubicBezTo>
                  <a:cubicBezTo>
                    <a:pt x="2547" y="2422"/>
                    <a:pt x="2622" y="2308"/>
                    <a:pt x="2653" y="2296"/>
                  </a:cubicBezTo>
                  <a:cubicBezTo>
                    <a:pt x="2702" y="2278"/>
                    <a:pt x="2743" y="2264"/>
                    <a:pt x="2794" y="2262"/>
                  </a:cubicBezTo>
                  <a:cubicBezTo>
                    <a:pt x="2896" y="2259"/>
                    <a:pt x="2939" y="2068"/>
                    <a:pt x="2900" y="1993"/>
                  </a:cubicBezTo>
                  <a:cubicBezTo>
                    <a:pt x="2969" y="1964"/>
                    <a:pt x="3027" y="1974"/>
                    <a:pt x="3107" y="2027"/>
                  </a:cubicBezTo>
                  <a:cubicBezTo>
                    <a:pt x="3137" y="1980"/>
                    <a:pt x="3172" y="1905"/>
                    <a:pt x="3161" y="1836"/>
                  </a:cubicBezTo>
                  <a:cubicBezTo>
                    <a:pt x="3145" y="1738"/>
                    <a:pt x="3066" y="1674"/>
                    <a:pt x="3032" y="1615"/>
                  </a:cubicBezTo>
                  <a:cubicBezTo>
                    <a:pt x="2985" y="1531"/>
                    <a:pt x="2889" y="1636"/>
                    <a:pt x="2877" y="1512"/>
                  </a:cubicBezTo>
                  <a:cubicBezTo>
                    <a:pt x="2870" y="1450"/>
                    <a:pt x="2791" y="1435"/>
                    <a:pt x="2746" y="1429"/>
                  </a:cubicBezTo>
                  <a:cubicBezTo>
                    <a:pt x="2728" y="1428"/>
                    <a:pt x="2577" y="1240"/>
                    <a:pt x="2485" y="1218"/>
                  </a:cubicBezTo>
                  <a:cubicBezTo>
                    <a:pt x="2416" y="1202"/>
                    <a:pt x="2342" y="1070"/>
                    <a:pt x="2323" y="1023"/>
                  </a:cubicBezTo>
                  <a:cubicBezTo>
                    <a:pt x="2305" y="980"/>
                    <a:pt x="2299" y="923"/>
                    <a:pt x="2274" y="885"/>
                  </a:cubicBezTo>
                  <a:cubicBezTo>
                    <a:pt x="2256" y="855"/>
                    <a:pt x="2192" y="855"/>
                    <a:pt x="2189" y="802"/>
                  </a:cubicBezTo>
                  <a:cubicBezTo>
                    <a:pt x="2189" y="804"/>
                    <a:pt x="2244" y="734"/>
                    <a:pt x="2244" y="734"/>
                  </a:cubicBezTo>
                  <a:cubicBezTo>
                    <a:pt x="2264" y="725"/>
                    <a:pt x="2273" y="668"/>
                    <a:pt x="2281" y="641"/>
                  </a:cubicBezTo>
                  <a:cubicBezTo>
                    <a:pt x="2264" y="632"/>
                    <a:pt x="2247" y="624"/>
                    <a:pt x="2231" y="616"/>
                  </a:cubicBezTo>
                  <a:cubicBezTo>
                    <a:pt x="2260" y="558"/>
                    <a:pt x="2114" y="518"/>
                    <a:pt x="2081" y="475"/>
                  </a:cubicBezTo>
                  <a:cubicBezTo>
                    <a:pt x="2040" y="421"/>
                    <a:pt x="1983" y="330"/>
                    <a:pt x="1987" y="250"/>
                  </a:cubicBezTo>
                  <a:lnTo>
                    <a:pt x="2002" y="247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117" name="Freeform 10">
              <a:extLst>
                <a:ext uri="{FF2B5EF4-FFF2-40B4-BE49-F238E27FC236}">
                  <a16:creationId xmlns:a16="http://schemas.microsoft.com/office/drawing/2014/main" id="{89C594CB-C7A6-4D65-B0E1-98069226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5253" y="3976389"/>
              <a:ext cx="918142" cy="795188"/>
            </a:xfrm>
            <a:custGeom>
              <a:avLst/>
              <a:gdLst>
                <a:gd name="T0" fmla="*/ 1363 w 1764"/>
                <a:gd name="T1" fmla="*/ 1002 h 1408"/>
                <a:gd name="T2" fmla="*/ 1460 w 1764"/>
                <a:gd name="T3" fmla="*/ 1053 h 1408"/>
                <a:gd name="T4" fmla="*/ 1539 w 1764"/>
                <a:gd name="T5" fmla="*/ 1009 h 1408"/>
                <a:gd name="T6" fmla="*/ 1511 w 1764"/>
                <a:gd name="T7" fmla="*/ 875 h 1408"/>
                <a:gd name="T8" fmla="*/ 1764 w 1764"/>
                <a:gd name="T9" fmla="*/ 710 h 1408"/>
                <a:gd name="T10" fmla="*/ 1671 w 1764"/>
                <a:gd name="T11" fmla="*/ 592 h 1408"/>
                <a:gd name="T12" fmla="*/ 1529 w 1764"/>
                <a:gd name="T13" fmla="*/ 537 h 1408"/>
                <a:gd name="T14" fmla="*/ 1541 w 1764"/>
                <a:gd name="T15" fmla="*/ 612 h 1408"/>
                <a:gd name="T16" fmla="*/ 1471 w 1764"/>
                <a:gd name="T17" fmla="*/ 658 h 1408"/>
                <a:gd name="T18" fmla="*/ 1287 w 1764"/>
                <a:gd name="T19" fmla="*/ 581 h 1408"/>
                <a:gd name="T20" fmla="*/ 1159 w 1764"/>
                <a:gd name="T21" fmla="*/ 526 h 1408"/>
                <a:gd name="T22" fmla="*/ 1027 w 1764"/>
                <a:gd name="T23" fmla="*/ 529 h 1408"/>
                <a:gd name="T24" fmla="*/ 950 w 1764"/>
                <a:gd name="T25" fmla="*/ 419 h 1408"/>
                <a:gd name="T26" fmla="*/ 898 w 1764"/>
                <a:gd name="T27" fmla="*/ 220 h 1408"/>
                <a:gd name="T28" fmla="*/ 690 w 1764"/>
                <a:gd name="T29" fmla="*/ 21 h 1408"/>
                <a:gd name="T30" fmla="*/ 501 w 1764"/>
                <a:gd name="T31" fmla="*/ 24 h 1408"/>
                <a:gd name="T32" fmla="*/ 360 w 1764"/>
                <a:gd name="T33" fmla="*/ 43 h 1408"/>
                <a:gd name="T34" fmla="*/ 50 w 1764"/>
                <a:gd name="T35" fmla="*/ 261 h 1408"/>
                <a:gd name="T36" fmla="*/ 225 w 1764"/>
                <a:gd name="T37" fmla="*/ 460 h 1408"/>
                <a:gd name="T38" fmla="*/ 173 w 1764"/>
                <a:gd name="T39" fmla="*/ 577 h 1408"/>
                <a:gd name="T40" fmla="*/ 113 w 1764"/>
                <a:gd name="T41" fmla="*/ 635 h 1408"/>
                <a:gd name="T42" fmla="*/ 113 w 1764"/>
                <a:gd name="T43" fmla="*/ 758 h 1408"/>
                <a:gd name="T44" fmla="*/ 61 w 1764"/>
                <a:gd name="T45" fmla="*/ 816 h 1408"/>
                <a:gd name="T46" fmla="*/ 61 w 1764"/>
                <a:gd name="T47" fmla="*/ 1005 h 1408"/>
                <a:gd name="T48" fmla="*/ 124 w 1764"/>
                <a:gd name="T49" fmla="*/ 967 h 1408"/>
                <a:gd name="T50" fmla="*/ 113 w 1764"/>
                <a:gd name="T51" fmla="*/ 1016 h 1408"/>
                <a:gd name="T52" fmla="*/ 117 w 1764"/>
                <a:gd name="T53" fmla="*/ 1133 h 1408"/>
                <a:gd name="T54" fmla="*/ 290 w 1764"/>
                <a:gd name="T55" fmla="*/ 1162 h 1408"/>
                <a:gd name="T56" fmla="*/ 452 w 1764"/>
                <a:gd name="T57" fmla="*/ 1310 h 1408"/>
                <a:gd name="T58" fmla="*/ 632 w 1764"/>
                <a:gd name="T59" fmla="*/ 1378 h 1408"/>
                <a:gd name="T60" fmla="*/ 656 w 1764"/>
                <a:gd name="T61" fmla="*/ 1258 h 1408"/>
                <a:gd name="T62" fmla="*/ 812 w 1764"/>
                <a:gd name="T63" fmla="*/ 1348 h 1408"/>
                <a:gd name="T64" fmla="*/ 890 w 1764"/>
                <a:gd name="T65" fmla="*/ 1168 h 1408"/>
                <a:gd name="T66" fmla="*/ 1046 w 1764"/>
                <a:gd name="T67" fmla="*/ 1252 h 1408"/>
                <a:gd name="T68" fmla="*/ 1250 w 1764"/>
                <a:gd name="T69" fmla="*/ 1234 h 1408"/>
                <a:gd name="T70" fmla="*/ 1296 w 1764"/>
                <a:gd name="T71" fmla="*/ 110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4" h="1408">
                  <a:moveTo>
                    <a:pt x="1296" y="1109"/>
                  </a:moveTo>
                  <a:cubicBezTo>
                    <a:pt x="1363" y="1002"/>
                    <a:pt x="1363" y="1002"/>
                    <a:pt x="1363" y="1002"/>
                  </a:cubicBezTo>
                  <a:cubicBezTo>
                    <a:pt x="1402" y="1067"/>
                    <a:pt x="1402" y="1067"/>
                    <a:pt x="1402" y="1067"/>
                  </a:cubicBezTo>
                  <a:cubicBezTo>
                    <a:pt x="1460" y="1053"/>
                    <a:pt x="1460" y="1053"/>
                    <a:pt x="1460" y="1053"/>
                  </a:cubicBezTo>
                  <a:cubicBezTo>
                    <a:pt x="1465" y="1009"/>
                    <a:pt x="1465" y="1009"/>
                    <a:pt x="1465" y="1009"/>
                  </a:cubicBezTo>
                  <a:cubicBezTo>
                    <a:pt x="1539" y="1009"/>
                    <a:pt x="1539" y="1009"/>
                    <a:pt x="1539" y="1009"/>
                  </a:cubicBezTo>
                  <a:cubicBezTo>
                    <a:pt x="1539" y="1009"/>
                    <a:pt x="1569" y="997"/>
                    <a:pt x="1560" y="956"/>
                  </a:cubicBezTo>
                  <a:cubicBezTo>
                    <a:pt x="1551" y="914"/>
                    <a:pt x="1509" y="923"/>
                    <a:pt x="1511" y="875"/>
                  </a:cubicBezTo>
                  <a:cubicBezTo>
                    <a:pt x="1514" y="826"/>
                    <a:pt x="1565" y="812"/>
                    <a:pt x="1565" y="812"/>
                  </a:cubicBezTo>
                  <a:cubicBezTo>
                    <a:pt x="1764" y="710"/>
                    <a:pt x="1764" y="710"/>
                    <a:pt x="1764" y="710"/>
                  </a:cubicBezTo>
                  <a:cubicBezTo>
                    <a:pt x="1739" y="640"/>
                    <a:pt x="1739" y="640"/>
                    <a:pt x="1739" y="640"/>
                  </a:cubicBezTo>
                  <a:cubicBezTo>
                    <a:pt x="1671" y="592"/>
                    <a:pt x="1671" y="592"/>
                    <a:pt x="1671" y="592"/>
                  </a:cubicBezTo>
                  <a:cubicBezTo>
                    <a:pt x="1674" y="564"/>
                    <a:pt x="1674" y="564"/>
                    <a:pt x="1674" y="564"/>
                  </a:cubicBezTo>
                  <a:cubicBezTo>
                    <a:pt x="1529" y="537"/>
                    <a:pt x="1529" y="537"/>
                    <a:pt x="1529" y="537"/>
                  </a:cubicBezTo>
                  <a:cubicBezTo>
                    <a:pt x="1513" y="581"/>
                    <a:pt x="1513" y="581"/>
                    <a:pt x="1513" y="581"/>
                  </a:cubicBezTo>
                  <a:cubicBezTo>
                    <a:pt x="1513" y="581"/>
                    <a:pt x="1541" y="591"/>
                    <a:pt x="1541" y="612"/>
                  </a:cubicBezTo>
                  <a:cubicBezTo>
                    <a:pt x="1541" y="633"/>
                    <a:pt x="1523" y="679"/>
                    <a:pt x="1501" y="688"/>
                  </a:cubicBezTo>
                  <a:cubicBezTo>
                    <a:pt x="1480" y="698"/>
                    <a:pt x="1471" y="658"/>
                    <a:pt x="1471" y="658"/>
                  </a:cubicBezTo>
                  <a:cubicBezTo>
                    <a:pt x="1376" y="667"/>
                    <a:pt x="1376" y="667"/>
                    <a:pt x="1376" y="667"/>
                  </a:cubicBezTo>
                  <a:cubicBezTo>
                    <a:pt x="1376" y="667"/>
                    <a:pt x="1305" y="587"/>
                    <a:pt x="1287" y="581"/>
                  </a:cubicBezTo>
                  <a:cubicBezTo>
                    <a:pt x="1269" y="575"/>
                    <a:pt x="1232" y="600"/>
                    <a:pt x="1192" y="591"/>
                  </a:cubicBezTo>
                  <a:cubicBezTo>
                    <a:pt x="1152" y="581"/>
                    <a:pt x="1159" y="526"/>
                    <a:pt x="1159" y="526"/>
                  </a:cubicBezTo>
                  <a:cubicBezTo>
                    <a:pt x="1088" y="535"/>
                    <a:pt x="1088" y="535"/>
                    <a:pt x="1088" y="535"/>
                  </a:cubicBezTo>
                  <a:cubicBezTo>
                    <a:pt x="1027" y="529"/>
                    <a:pt x="1027" y="529"/>
                    <a:pt x="1027" y="529"/>
                  </a:cubicBezTo>
                  <a:cubicBezTo>
                    <a:pt x="1027" y="529"/>
                    <a:pt x="1024" y="471"/>
                    <a:pt x="1015" y="453"/>
                  </a:cubicBezTo>
                  <a:cubicBezTo>
                    <a:pt x="1005" y="434"/>
                    <a:pt x="957" y="453"/>
                    <a:pt x="950" y="419"/>
                  </a:cubicBezTo>
                  <a:cubicBezTo>
                    <a:pt x="944" y="386"/>
                    <a:pt x="987" y="306"/>
                    <a:pt x="975" y="272"/>
                  </a:cubicBezTo>
                  <a:cubicBezTo>
                    <a:pt x="963" y="239"/>
                    <a:pt x="898" y="220"/>
                    <a:pt x="898" y="220"/>
                  </a:cubicBezTo>
                  <a:cubicBezTo>
                    <a:pt x="696" y="211"/>
                    <a:pt x="696" y="211"/>
                    <a:pt x="696" y="211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01" y="24"/>
                    <a:pt x="501" y="24"/>
                    <a:pt x="501" y="24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360" y="43"/>
                    <a:pt x="360" y="43"/>
                    <a:pt x="360" y="43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77" y="347"/>
                    <a:pt x="77" y="347"/>
                    <a:pt x="77" y="347"/>
                  </a:cubicBezTo>
                  <a:cubicBezTo>
                    <a:pt x="225" y="460"/>
                    <a:pt x="225" y="460"/>
                    <a:pt x="225" y="460"/>
                  </a:cubicBezTo>
                  <a:cubicBezTo>
                    <a:pt x="228" y="517"/>
                    <a:pt x="228" y="517"/>
                    <a:pt x="228" y="517"/>
                  </a:cubicBezTo>
                  <a:cubicBezTo>
                    <a:pt x="173" y="577"/>
                    <a:pt x="173" y="577"/>
                    <a:pt x="173" y="577"/>
                  </a:cubicBezTo>
                  <a:cubicBezTo>
                    <a:pt x="173" y="577"/>
                    <a:pt x="233" y="610"/>
                    <a:pt x="231" y="632"/>
                  </a:cubicBezTo>
                  <a:cubicBezTo>
                    <a:pt x="228" y="654"/>
                    <a:pt x="132" y="616"/>
                    <a:pt x="113" y="635"/>
                  </a:cubicBezTo>
                  <a:cubicBezTo>
                    <a:pt x="94" y="654"/>
                    <a:pt x="72" y="728"/>
                    <a:pt x="72" y="728"/>
                  </a:cubicBezTo>
                  <a:cubicBezTo>
                    <a:pt x="113" y="758"/>
                    <a:pt x="113" y="758"/>
                    <a:pt x="113" y="758"/>
                  </a:cubicBezTo>
                  <a:cubicBezTo>
                    <a:pt x="116" y="805"/>
                    <a:pt x="116" y="805"/>
                    <a:pt x="116" y="805"/>
                  </a:cubicBezTo>
                  <a:cubicBezTo>
                    <a:pt x="61" y="816"/>
                    <a:pt x="61" y="816"/>
                    <a:pt x="61" y="816"/>
                  </a:cubicBezTo>
                  <a:cubicBezTo>
                    <a:pt x="0" y="999"/>
                    <a:pt x="0" y="999"/>
                    <a:pt x="0" y="999"/>
                  </a:cubicBezTo>
                  <a:cubicBezTo>
                    <a:pt x="61" y="1005"/>
                    <a:pt x="61" y="1005"/>
                    <a:pt x="61" y="1005"/>
                  </a:cubicBezTo>
                  <a:cubicBezTo>
                    <a:pt x="72" y="975"/>
                    <a:pt x="72" y="975"/>
                    <a:pt x="72" y="975"/>
                  </a:cubicBezTo>
                  <a:cubicBezTo>
                    <a:pt x="124" y="967"/>
                    <a:pt x="124" y="967"/>
                    <a:pt x="124" y="967"/>
                  </a:cubicBezTo>
                  <a:cubicBezTo>
                    <a:pt x="148" y="1010"/>
                    <a:pt x="148" y="1010"/>
                    <a:pt x="148" y="1010"/>
                  </a:cubicBezTo>
                  <a:cubicBezTo>
                    <a:pt x="113" y="1016"/>
                    <a:pt x="113" y="1016"/>
                    <a:pt x="113" y="1016"/>
                  </a:cubicBezTo>
                  <a:cubicBezTo>
                    <a:pt x="113" y="1016"/>
                    <a:pt x="116" y="1038"/>
                    <a:pt x="118" y="1057"/>
                  </a:cubicBezTo>
                  <a:cubicBezTo>
                    <a:pt x="120" y="1066"/>
                    <a:pt x="118" y="1100"/>
                    <a:pt x="117" y="1133"/>
                  </a:cubicBezTo>
                  <a:cubicBezTo>
                    <a:pt x="134" y="1107"/>
                    <a:pt x="151" y="1084"/>
                    <a:pt x="170" y="1084"/>
                  </a:cubicBezTo>
                  <a:cubicBezTo>
                    <a:pt x="212" y="1084"/>
                    <a:pt x="290" y="1162"/>
                    <a:pt x="290" y="1162"/>
                  </a:cubicBezTo>
                  <a:cubicBezTo>
                    <a:pt x="344" y="1246"/>
                    <a:pt x="344" y="1246"/>
                    <a:pt x="344" y="1246"/>
                  </a:cubicBezTo>
                  <a:cubicBezTo>
                    <a:pt x="452" y="1310"/>
                    <a:pt x="452" y="1310"/>
                    <a:pt x="452" y="1310"/>
                  </a:cubicBezTo>
                  <a:cubicBezTo>
                    <a:pt x="482" y="1408"/>
                    <a:pt x="482" y="1408"/>
                    <a:pt x="482" y="1408"/>
                  </a:cubicBezTo>
                  <a:cubicBezTo>
                    <a:pt x="482" y="1408"/>
                    <a:pt x="626" y="1396"/>
                    <a:pt x="632" y="1378"/>
                  </a:cubicBezTo>
                  <a:cubicBezTo>
                    <a:pt x="638" y="1360"/>
                    <a:pt x="536" y="1336"/>
                    <a:pt x="542" y="1306"/>
                  </a:cubicBezTo>
                  <a:cubicBezTo>
                    <a:pt x="548" y="1276"/>
                    <a:pt x="608" y="1258"/>
                    <a:pt x="656" y="1258"/>
                  </a:cubicBezTo>
                  <a:cubicBezTo>
                    <a:pt x="704" y="1258"/>
                    <a:pt x="806" y="1282"/>
                    <a:pt x="806" y="1282"/>
                  </a:cubicBezTo>
                  <a:cubicBezTo>
                    <a:pt x="812" y="1348"/>
                    <a:pt x="812" y="1348"/>
                    <a:pt x="812" y="1348"/>
                  </a:cubicBezTo>
                  <a:cubicBezTo>
                    <a:pt x="812" y="1348"/>
                    <a:pt x="860" y="1384"/>
                    <a:pt x="878" y="1354"/>
                  </a:cubicBezTo>
                  <a:cubicBezTo>
                    <a:pt x="896" y="1324"/>
                    <a:pt x="872" y="1228"/>
                    <a:pt x="890" y="1168"/>
                  </a:cubicBezTo>
                  <a:cubicBezTo>
                    <a:pt x="908" y="1108"/>
                    <a:pt x="986" y="1144"/>
                    <a:pt x="986" y="1144"/>
                  </a:cubicBezTo>
                  <a:cubicBezTo>
                    <a:pt x="1046" y="1252"/>
                    <a:pt x="1046" y="1252"/>
                    <a:pt x="1046" y="1252"/>
                  </a:cubicBezTo>
                  <a:cubicBezTo>
                    <a:pt x="1106" y="1234"/>
                    <a:pt x="1106" y="1234"/>
                    <a:pt x="1106" y="1234"/>
                  </a:cubicBezTo>
                  <a:cubicBezTo>
                    <a:pt x="1250" y="1234"/>
                    <a:pt x="1250" y="1234"/>
                    <a:pt x="1250" y="1234"/>
                  </a:cubicBezTo>
                  <a:cubicBezTo>
                    <a:pt x="1296" y="1206"/>
                    <a:pt x="1296" y="1206"/>
                    <a:pt x="1296" y="1206"/>
                  </a:cubicBezTo>
                  <a:lnTo>
                    <a:pt x="1296" y="110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118" name="Freeform 11">
              <a:extLst>
                <a:ext uri="{FF2B5EF4-FFF2-40B4-BE49-F238E27FC236}">
                  <a16:creationId xmlns:a16="http://schemas.microsoft.com/office/drawing/2014/main" id="{558D1FB5-8375-406C-9946-715F1A535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651" y="3965966"/>
              <a:ext cx="820555" cy="1280640"/>
            </a:xfrm>
            <a:custGeom>
              <a:avLst/>
              <a:gdLst>
                <a:gd name="T0" fmla="*/ 471 w 1575"/>
                <a:gd name="T1" fmla="*/ 2117 h 2271"/>
                <a:gd name="T2" fmla="*/ 497 w 1575"/>
                <a:gd name="T3" fmla="*/ 2039 h 2271"/>
                <a:gd name="T4" fmla="*/ 583 w 1575"/>
                <a:gd name="T5" fmla="*/ 2127 h 2271"/>
                <a:gd name="T6" fmla="*/ 628 w 1575"/>
                <a:gd name="T7" fmla="*/ 2237 h 2271"/>
                <a:gd name="T8" fmla="*/ 697 w 1575"/>
                <a:gd name="T9" fmla="*/ 2210 h 2271"/>
                <a:gd name="T10" fmla="*/ 753 w 1575"/>
                <a:gd name="T11" fmla="*/ 2143 h 2271"/>
                <a:gd name="T12" fmla="*/ 812 w 1575"/>
                <a:gd name="T13" fmla="*/ 2101 h 2271"/>
                <a:gd name="T14" fmla="*/ 828 w 1575"/>
                <a:gd name="T15" fmla="*/ 2084 h 2271"/>
                <a:gd name="T16" fmla="*/ 852 w 1575"/>
                <a:gd name="T17" fmla="*/ 1872 h 2271"/>
                <a:gd name="T18" fmla="*/ 768 w 1575"/>
                <a:gd name="T19" fmla="*/ 1584 h 2271"/>
                <a:gd name="T20" fmla="*/ 876 w 1575"/>
                <a:gd name="T21" fmla="*/ 1560 h 2271"/>
                <a:gd name="T22" fmla="*/ 1008 w 1575"/>
                <a:gd name="T23" fmla="*/ 1512 h 2271"/>
                <a:gd name="T24" fmla="*/ 1122 w 1575"/>
                <a:gd name="T25" fmla="*/ 1548 h 2271"/>
                <a:gd name="T26" fmla="*/ 1176 w 1575"/>
                <a:gd name="T27" fmla="*/ 1440 h 2271"/>
                <a:gd name="T28" fmla="*/ 1278 w 1575"/>
                <a:gd name="T29" fmla="*/ 1230 h 2271"/>
                <a:gd name="T30" fmla="*/ 1459 w 1575"/>
                <a:gd name="T31" fmla="*/ 1153 h 2271"/>
                <a:gd name="T32" fmla="*/ 1455 w 1575"/>
                <a:gd name="T33" fmla="*/ 1036 h 2271"/>
                <a:gd name="T34" fmla="*/ 1466 w 1575"/>
                <a:gd name="T35" fmla="*/ 987 h 2271"/>
                <a:gd name="T36" fmla="*/ 1403 w 1575"/>
                <a:gd name="T37" fmla="*/ 1025 h 2271"/>
                <a:gd name="T38" fmla="*/ 1403 w 1575"/>
                <a:gd name="T39" fmla="*/ 836 h 2271"/>
                <a:gd name="T40" fmla="*/ 1455 w 1575"/>
                <a:gd name="T41" fmla="*/ 778 h 2271"/>
                <a:gd name="T42" fmla="*/ 1455 w 1575"/>
                <a:gd name="T43" fmla="*/ 655 h 2271"/>
                <a:gd name="T44" fmla="*/ 1515 w 1575"/>
                <a:gd name="T45" fmla="*/ 597 h 2271"/>
                <a:gd name="T46" fmla="*/ 1567 w 1575"/>
                <a:gd name="T47" fmla="*/ 480 h 2271"/>
                <a:gd name="T48" fmla="*/ 1381 w 1575"/>
                <a:gd name="T49" fmla="*/ 244 h 2271"/>
                <a:gd name="T50" fmla="*/ 1260 w 1575"/>
                <a:gd name="T51" fmla="*/ 304 h 2271"/>
                <a:gd name="T52" fmla="*/ 1153 w 1575"/>
                <a:gd name="T53" fmla="*/ 312 h 2271"/>
                <a:gd name="T54" fmla="*/ 1219 w 1575"/>
                <a:gd name="T55" fmla="*/ 203 h 2271"/>
                <a:gd name="T56" fmla="*/ 1238 w 1575"/>
                <a:gd name="T57" fmla="*/ 79 h 2271"/>
                <a:gd name="T58" fmla="*/ 1115 w 1575"/>
                <a:gd name="T59" fmla="*/ 0 h 2271"/>
                <a:gd name="T60" fmla="*/ 1011 w 1575"/>
                <a:gd name="T61" fmla="*/ 126 h 2271"/>
                <a:gd name="T62" fmla="*/ 830 w 1575"/>
                <a:gd name="T63" fmla="*/ 143 h 2271"/>
                <a:gd name="T64" fmla="*/ 767 w 1575"/>
                <a:gd name="T65" fmla="*/ 266 h 2271"/>
                <a:gd name="T66" fmla="*/ 537 w 1575"/>
                <a:gd name="T67" fmla="*/ 362 h 2271"/>
                <a:gd name="T68" fmla="*/ 622 w 1575"/>
                <a:gd name="T69" fmla="*/ 381 h 2271"/>
                <a:gd name="T70" fmla="*/ 619 w 1575"/>
                <a:gd name="T71" fmla="*/ 545 h 2271"/>
                <a:gd name="T72" fmla="*/ 507 w 1575"/>
                <a:gd name="T73" fmla="*/ 619 h 2271"/>
                <a:gd name="T74" fmla="*/ 334 w 1575"/>
                <a:gd name="T75" fmla="*/ 759 h 2271"/>
                <a:gd name="T76" fmla="*/ 265 w 1575"/>
                <a:gd name="T77" fmla="*/ 904 h 2271"/>
                <a:gd name="T78" fmla="*/ 235 w 1575"/>
                <a:gd name="T79" fmla="*/ 949 h 2271"/>
                <a:gd name="T80" fmla="*/ 163 w 1575"/>
                <a:gd name="T81" fmla="*/ 1079 h 2271"/>
                <a:gd name="T82" fmla="*/ 217 w 1575"/>
                <a:gd name="T83" fmla="*/ 1355 h 2271"/>
                <a:gd name="T84" fmla="*/ 68 w 1575"/>
                <a:gd name="T85" fmla="*/ 1468 h 2271"/>
                <a:gd name="T86" fmla="*/ 95 w 1575"/>
                <a:gd name="T87" fmla="*/ 1517 h 2271"/>
                <a:gd name="T88" fmla="*/ 0 w 1575"/>
                <a:gd name="T89" fmla="*/ 1566 h 2271"/>
                <a:gd name="T90" fmla="*/ 273 w 1575"/>
                <a:gd name="T91" fmla="*/ 1587 h 2271"/>
                <a:gd name="T92" fmla="*/ 352 w 1575"/>
                <a:gd name="T93" fmla="*/ 1771 h 2271"/>
                <a:gd name="T94" fmla="*/ 352 w 1575"/>
                <a:gd name="T95" fmla="*/ 1947 h 2271"/>
                <a:gd name="T96" fmla="*/ 423 w 1575"/>
                <a:gd name="T97" fmla="*/ 2063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75" h="2271">
                  <a:moveTo>
                    <a:pt x="423" y="2063"/>
                  </a:moveTo>
                  <a:cubicBezTo>
                    <a:pt x="471" y="2117"/>
                    <a:pt x="471" y="2117"/>
                    <a:pt x="471" y="2117"/>
                  </a:cubicBezTo>
                  <a:cubicBezTo>
                    <a:pt x="511" y="2138"/>
                    <a:pt x="511" y="2138"/>
                    <a:pt x="511" y="2138"/>
                  </a:cubicBezTo>
                  <a:cubicBezTo>
                    <a:pt x="497" y="2039"/>
                    <a:pt x="497" y="2039"/>
                    <a:pt x="497" y="2039"/>
                  </a:cubicBezTo>
                  <a:cubicBezTo>
                    <a:pt x="553" y="2029"/>
                    <a:pt x="553" y="2029"/>
                    <a:pt x="553" y="2029"/>
                  </a:cubicBezTo>
                  <a:cubicBezTo>
                    <a:pt x="583" y="2127"/>
                    <a:pt x="583" y="2127"/>
                    <a:pt x="583" y="2127"/>
                  </a:cubicBezTo>
                  <a:cubicBezTo>
                    <a:pt x="681" y="2138"/>
                    <a:pt x="681" y="2138"/>
                    <a:pt x="681" y="2138"/>
                  </a:cubicBezTo>
                  <a:cubicBezTo>
                    <a:pt x="628" y="2237"/>
                    <a:pt x="628" y="2237"/>
                    <a:pt x="628" y="2237"/>
                  </a:cubicBezTo>
                  <a:cubicBezTo>
                    <a:pt x="660" y="2271"/>
                    <a:pt x="660" y="2271"/>
                    <a:pt x="660" y="2271"/>
                  </a:cubicBezTo>
                  <a:cubicBezTo>
                    <a:pt x="697" y="2210"/>
                    <a:pt x="697" y="2210"/>
                    <a:pt x="697" y="2210"/>
                  </a:cubicBezTo>
                  <a:cubicBezTo>
                    <a:pt x="724" y="2202"/>
                    <a:pt x="724" y="2202"/>
                    <a:pt x="724" y="2202"/>
                  </a:cubicBezTo>
                  <a:cubicBezTo>
                    <a:pt x="724" y="2202"/>
                    <a:pt x="724" y="2138"/>
                    <a:pt x="753" y="2143"/>
                  </a:cubicBezTo>
                  <a:cubicBezTo>
                    <a:pt x="783" y="2149"/>
                    <a:pt x="788" y="2159"/>
                    <a:pt x="836" y="2146"/>
                  </a:cubicBezTo>
                  <a:cubicBezTo>
                    <a:pt x="884" y="2133"/>
                    <a:pt x="812" y="2101"/>
                    <a:pt x="812" y="2101"/>
                  </a:cubicBezTo>
                  <a:cubicBezTo>
                    <a:pt x="828" y="2084"/>
                    <a:pt x="828" y="2084"/>
                    <a:pt x="828" y="2084"/>
                  </a:cubicBezTo>
                  <a:cubicBezTo>
                    <a:pt x="828" y="2084"/>
                    <a:pt x="828" y="2084"/>
                    <a:pt x="828" y="2084"/>
                  </a:cubicBezTo>
                  <a:cubicBezTo>
                    <a:pt x="822" y="2078"/>
                    <a:pt x="814" y="2066"/>
                    <a:pt x="810" y="2040"/>
                  </a:cubicBezTo>
                  <a:cubicBezTo>
                    <a:pt x="804" y="1998"/>
                    <a:pt x="864" y="1938"/>
                    <a:pt x="852" y="1872"/>
                  </a:cubicBezTo>
                  <a:cubicBezTo>
                    <a:pt x="840" y="1806"/>
                    <a:pt x="810" y="1812"/>
                    <a:pt x="810" y="1812"/>
                  </a:cubicBezTo>
                  <a:cubicBezTo>
                    <a:pt x="768" y="1584"/>
                    <a:pt x="768" y="1584"/>
                    <a:pt x="768" y="1584"/>
                  </a:cubicBezTo>
                  <a:cubicBezTo>
                    <a:pt x="852" y="1530"/>
                    <a:pt x="852" y="1530"/>
                    <a:pt x="852" y="1530"/>
                  </a:cubicBezTo>
                  <a:cubicBezTo>
                    <a:pt x="876" y="1560"/>
                    <a:pt x="876" y="1560"/>
                    <a:pt x="876" y="1560"/>
                  </a:cubicBezTo>
                  <a:cubicBezTo>
                    <a:pt x="918" y="1500"/>
                    <a:pt x="918" y="1500"/>
                    <a:pt x="918" y="1500"/>
                  </a:cubicBezTo>
                  <a:cubicBezTo>
                    <a:pt x="1008" y="1512"/>
                    <a:pt x="1008" y="1512"/>
                    <a:pt x="1008" y="1512"/>
                  </a:cubicBezTo>
                  <a:cubicBezTo>
                    <a:pt x="1062" y="1566"/>
                    <a:pt x="1062" y="1566"/>
                    <a:pt x="1062" y="1566"/>
                  </a:cubicBezTo>
                  <a:cubicBezTo>
                    <a:pt x="1122" y="1548"/>
                    <a:pt x="1122" y="1548"/>
                    <a:pt x="1122" y="1548"/>
                  </a:cubicBezTo>
                  <a:cubicBezTo>
                    <a:pt x="1104" y="1422"/>
                    <a:pt x="1104" y="1422"/>
                    <a:pt x="1104" y="1422"/>
                  </a:cubicBezTo>
                  <a:cubicBezTo>
                    <a:pt x="1176" y="1440"/>
                    <a:pt x="1176" y="1440"/>
                    <a:pt x="1176" y="1440"/>
                  </a:cubicBezTo>
                  <a:cubicBezTo>
                    <a:pt x="1248" y="1350"/>
                    <a:pt x="1248" y="1350"/>
                    <a:pt x="1248" y="1350"/>
                  </a:cubicBezTo>
                  <a:cubicBezTo>
                    <a:pt x="1278" y="1230"/>
                    <a:pt x="1278" y="1230"/>
                    <a:pt x="1278" y="1230"/>
                  </a:cubicBezTo>
                  <a:cubicBezTo>
                    <a:pt x="1278" y="1230"/>
                    <a:pt x="1356" y="1266"/>
                    <a:pt x="1398" y="1236"/>
                  </a:cubicBezTo>
                  <a:cubicBezTo>
                    <a:pt x="1421" y="1220"/>
                    <a:pt x="1440" y="1184"/>
                    <a:pt x="1459" y="1153"/>
                  </a:cubicBezTo>
                  <a:cubicBezTo>
                    <a:pt x="1460" y="1120"/>
                    <a:pt x="1462" y="1086"/>
                    <a:pt x="1460" y="1077"/>
                  </a:cubicBezTo>
                  <a:cubicBezTo>
                    <a:pt x="1458" y="1058"/>
                    <a:pt x="1455" y="1036"/>
                    <a:pt x="1455" y="1036"/>
                  </a:cubicBezTo>
                  <a:cubicBezTo>
                    <a:pt x="1490" y="1030"/>
                    <a:pt x="1490" y="1030"/>
                    <a:pt x="1490" y="1030"/>
                  </a:cubicBezTo>
                  <a:cubicBezTo>
                    <a:pt x="1466" y="987"/>
                    <a:pt x="1466" y="987"/>
                    <a:pt x="1466" y="987"/>
                  </a:cubicBezTo>
                  <a:cubicBezTo>
                    <a:pt x="1414" y="995"/>
                    <a:pt x="1414" y="995"/>
                    <a:pt x="1414" y="995"/>
                  </a:cubicBezTo>
                  <a:cubicBezTo>
                    <a:pt x="1403" y="1025"/>
                    <a:pt x="1403" y="1025"/>
                    <a:pt x="1403" y="1025"/>
                  </a:cubicBezTo>
                  <a:cubicBezTo>
                    <a:pt x="1342" y="1019"/>
                    <a:pt x="1342" y="1019"/>
                    <a:pt x="1342" y="1019"/>
                  </a:cubicBezTo>
                  <a:cubicBezTo>
                    <a:pt x="1403" y="836"/>
                    <a:pt x="1403" y="836"/>
                    <a:pt x="1403" y="836"/>
                  </a:cubicBezTo>
                  <a:cubicBezTo>
                    <a:pt x="1458" y="825"/>
                    <a:pt x="1458" y="825"/>
                    <a:pt x="1458" y="825"/>
                  </a:cubicBezTo>
                  <a:cubicBezTo>
                    <a:pt x="1455" y="778"/>
                    <a:pt x="1455" y="778"/>
                    <a:pt x="1455" y="778"/>
                  </a:cubicBezTo>
                  <a:cubicBezTo>
                    <a:pt x="1414" y="748"/>
                    <a:pt x="1414" y="748"/>
                    <a:pt x="1414" y="748"/>
                  </a:cubicBezTo>
                  <a:cubicBezTo>
                    <a:pt x="1414" y="748"/>
                    <a:pt x="1436" y="674"/>
                    <a:pt x="1455" y="655"/>
                  </a:cubicBezTo>
                  <a:cubicBezTo>
                    <a:pt x="1474" y="636"/>
                    <a:pt x="1570" y="674"/>
                    <a:pt x="1573" y="652"/>
                  </a:cubicBezTo>
                  <a:cubicBezTo>
                    <a:pt x="1575" y="630"/>
                    <a:pt x="1515" y="597"/>
                    <a:pt x="1515" y="597"/>
                  </a:cubicBezTo>
                  <a:cubicBezTo>
                    <a:pt x="1570" y="537"/>
                    <a:pt x="1570" y="537"/>
                    <a:pt x="1570" y="537"/>
                  </a:cubicBezTo>
                  <a:cubicBezTo>
                    <a:pt x="1567" y="480"/>
                    <a:pt x="1567" y="480"/>
                    <a:pt x="1567" y="480"/>
                  </a:cubicBezTo>
                  <a:cubicBezTo>
                    <a:pt x="1419" y="367"/>
                    <a:pt x="1419" y="367"/>
                    <a:pt x="1419" y="367"/>
                  </a:cubicBezTo>
                  <a:cubicBezTo>
                    <a:pt x="1381" y="244"/>
                    <a:pt x="1381" y="244"/>
                    <a:pt x="1381" y="244"/>
                  </a:cubicBezTo>
                  <a:cubicBezTo>
                    <a:pt x="1315" y="247"/>
                    <a:pt x="1315" y="247"/>
                    <a:pt x="1315" y="247"/>
                  </a:cubicBezTo>
                  <a:cubicBezTo>
                    <a:pt x="1260" y="304"/>
                    <a:pt x="1260" y="304"/>
                    <a:pt x="1260" y="304"/>
                  </a:cubicBezTo>
                  <a:cubicBezTo>
                    <a:pt x="1260" y="304"/>
                    <a:pt x="1290" y="348"/>
                    <a:pt x="1258" y="362"/>
                  </a:cubicBezTo>
                  <a:cubicBezTo>
                    <a:pt x="1225" y="375"/>
                    <a:pt x="1173" y="345"/>
                    <a:pt x="1153" y="312"/>
                  </a:cubicBezTo>
                  <a:cubicBezTo>
                    <a:pt x="1134" y="280"/>
                    <a:pt x="1203" y="247"/>
                    <a:pt x="1203" y="247"/>
                  </a:cubicBezTo>
                  <a:cubicBezTo>
                    <a:pt x="1219" y="203"/>
                    <a:pt x="1219" y="203"/>
                    <a:pt x="1219" y="203"/>
                  </a:cubicBezTo>
                  <a:cubicBezTo>
                    <a:pt x="1219" y="203"/>
                    <a:pt x="1181" y="137"/>
                    <a:pt x="1181" y="112"/>
                  </a:cubicBezTo>
                  <a:cubicBezTo>
                    <a:pt x="1181" y="88"/>
                    <a:pt x="1238" y="79"/>
                    <a:pt x="1238" y="79"/>
                  </a:cubicBezTo>
                  <a:cubicBezTo>
                    <a:pt x="1203" y="19"/>
                    <a:pt x="1203" y="19"/>
                    <a:pt x="1203" y="19"/>
                  </a:cubicBezTo>
                  <a:cubicBezTo>
                    <a:pt x="1115" y="0"/>
                    <a:pt x="1115" y="0"/>
                    <a:pt x="1115" y="0"/>
                  </a:cubicBezTo>
                  <a:cubicBezTo>
                    <a:pt x="1030" y="38"/>
                    <a:pt x="1030" y="38"/>
                    <a:pt x="1030" y="38"/>
                  </a:cubicBezTo>
                  <a:cubicBezTo>
                    <a:pt x="1011" y="126"/>
                    <a:pt x="1011" y="126"/>
                    <a:pt x="1011" y="126"/>
                  </a:cubicBezTo>
                  <a:cubicBezTo>
                    <a:pt x="879" y="206"/>
                    <a:pt x="879" y="206"/>
                    <a:pt x="879" y="206"/>
                  </a:cubicBezTo>
                  <a:cubicBezTo>
                    <a:pt x="830" y="143"/>
                    <a:pt x="830" y="143"/>
                    <a:pt x="830" y="143"/>
                  </a:cubicBezTo>
                  <a:cubicBezTo>
                    <a:pt x="756" y="164"/>
                    <a:pt x="756" y="164"/>
                    <a:pt x="756" y="164"/>
                  </a:cubicBezTo>
                  <a:cubicBezTo>
                    <a:pt x="767" y="266"/>
                    <a:pt x="767" y="266"/>
                    <a:pt x="767" y="266"/>
                  </a:cubicBezTo>
                  <a:cubicBezTo>
                    <a:pt x="622" y="266"/>
                    <a:pt x="622" y="266"/>
                    <a:pt x="622" y="266"/>
                  </a:cubicBezTo>
                  <a:cubicBezTo>
                    <a:pt x="537" y="362"/>
                    <a:pt x="537" y="362"/>
                    <a:pt x="537" y="362"/>
                  </a:cubicBezTo>
                  <a:cubicBezTo>
                    <a:pt x="553" y="400"/>
                    <a:pt x="553" y="400"/>
                    <a:pt x="553" y="400"/>
                  </a:cubicBezTo>
                  <a:cubicBezTo>
                    <a:pt x="622" y="381"/>
                    <a:pt x="622" y="381"/>
                    <a:pt x="622" y="381"/>
                  </a:cubicBezTo>
                  <a:cubicBezTo>
                    <a:pt x="622" y="381"/>
                    <a:pt x="652" y="395"/>
                    <a:pt x="652" y="447"/>
                  </a:cubicBezTo>
                  <a:cubicBezTo>
                    <a:pt x="652" y="499"/>
                    <a:pt x="619" y="545"/>
                    <a:pt x="619" y="545"/>
                  </a:cubicBezTo>
                  <a:cubicBezTo>
                    <a:pt x="509" y="559"/>
                    <a:pt x="509" y="559"/>
                    <a:pt x="509" y="559"/>
                  </a:cubicBezTo>
                  <a:cubicBezTo>
                    <a:pt x="507" y="619"/>
                    <a:pt x="507" y="619"/>
                    <a:pt x="507" y="619"/>
                  </a:cubicBezTo>
                  <a:cubicBezTo>
                    <a:pt x="419" y="767"/>
                    <a:pt x="419" y="767"/>
                    <a:pt x="419" y="767"/>
                  </a:cubicBezTo>
                  <a:cubicBezTo>
                    <a:pt x="334" y="759"/>
                    <a:pt x="334" y="759"/>
                    <a:pt x="334" y="759"/>
                  </a:cubicBezTo>
                  <a:cubicBezTo>
                    <a:pt x="252" y="855"/>
                    <a:pt x="252" y="855"/>
                    <a:pt x="252" y="855"/>
                  </a:cubicBezTo>
                  <a:cubicBezTo>
                    <a:pt x="265" y="904"/>
                    <a:pt x="265" y="904"/>
                    <a:pt x="265" y="904"/>
                  </a:cubicBezTo>
                  <a:cubicBezTo>
                    <a:pt x="234" y="949"/>
                    <a:pt x="234" y="949"/>
                    <a:pt x="234" y="949"/>
                  </a:cubicBezTo>
                  <a:cubicBezTo>
                    <a:pt x="235" y="949"/>
                    <a:pt x="235" y="949"/>
                    <a:pt x="235" y="949"/>
                  </a:cubicBezTo>
                  <a:cubicBezTo>
                    <a:pt x="241" y="1103"/>
                    <a:pt x="241" y="1103"/>
                    <a:pt x="241" y="1103"/>
                  </a:cubicBezTo>
                  <a:cubicBezTo>
                    <a:pt x="163" y="1079"/>
                    <a:pt x="163" y="1079"/>
                    <a:pt x="163" y="1079"/>
                  </a:cubicBezTo>
                  <a:cubicBezTo>
                    <a:pt x="163" y="1079"/>
                    <a:pt x="125" y="1166"/>
                    <a:pt x="144" y="1222"/>
                  </a:cubicBezTo>
                  <a:cubicBezTo>
                    <a:pt x="163" y="1279"/>
                    <a:pt x="225" y="1325"/>
                    <a:pt x="217" y="1355"/>
                  </a:cubicBezTo>
                  <a:cubicBezTo>
                    <a:pt x="208" y="1384"/>
                    <a:pt x="141" y="1401"/>
                    <a:pt x="141" y="1401"/>
                  </a:cubicBezTo>
                  <a:cubicBezTo>
                    <a:pt x="68" y="1468"/>
                    <a:pt x="68" y="1468"/>
                    <a:pt x="68" y="1468"/>
                  </a:cubicBezTo>
                  <a:cubicBezTo>
                    <a:pt x="106" y="1487"/>
                    <a:pt x="106" y="1487"/>
                    <a:pt x="106" y="1487"/>
                  </a:cubicBezTo>
                  <a:cubicBezTo>
                    <a:pt x="95" y="1517"/>
                    <a:pt x="95" y="1517"/>
                    <a:pt x="95" y="1517"/>
                  </a:cubicBezTo>
                  <a:cubicBezTo>
                    <a:pt x="38" y="1512"/>
                    <a:pt x="38" y="1512"/>
                    <a:pt x="38" y="1512"/>
                  </a:cubicBezTo>
                  <a:cubicBezTo>
                    <a:pt x="0" y="1566"/>
                    <a:pt x="0" y="1566"/>
                    <a:pt x="0" y="1566"/>
                  </a:cubicBezTo>
                  <a:cubicBezTo>
                    <a:pt x="46" y="1649"/>
                    <a:pt x="46" y="1649"/>
                    <a:pt x="46" y="1649"/>
                  </a:cubicBezTo>
                  <a:cubicBezTo>
                    <a:pt x="273" y="1587"/>
                    <a:pt x="273" y="1587"/>
                    <a:pt x="273" y="1587"/>
                  </a:cubicBezTo>
                  <a:cubicBezTo>
                    <a:pt x="273" y="1587"/>
                    <a:pt x="357" y="1652"/>
                    <a:pt x="354" y="1687"/>
                  </a:cubicBezTo>
                  <a:cubicBezTo>
                    <a:pt x="352" y="1722"/>
                    <a:pt x="352" y="1771"/>
                    <a:pt x="352" y="1771"/>
                  </a:cubicBezTo>
                  <a:cubicBezTo>
                    <a:pt x="427" y="1874"/>
                    <a:pt x="427" y="1874"/>
                    <a:pt x="427" y="1874"/>
                  </a:cubicBezTo>
                  <a:cubicBezTo>
                    <a:pt x="352" y="1947"/>
                    <a:pt x="352" y="1947"/>
                    <a:pt x="352" y="1947"/>
                  </a:cubicBezTo>
                  <a:cubicBezTo>
                    <a:pt x="401" y="2065"/>
                    <a:pt x="401" y="2065"/>
                    <a:pt x="401" y="2065"/>
                  </a:cubicBezTo>
                  <a:lnTo>
                    <a:pt x="423" y="206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id="{BB4D7E08-3563-421A-8E97-31729AEE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976" y="5069401"/>
              <a:ext cx="361484" cy="339519"/>
            </a:xfrm>
            <a:custGeom>
              <a:avLst/>
              <a:gdLst>
                <a:gd name="T0" fmla="*/ 658 w 693"/>
                <a:gd name="T1" fmla="*/ 512 h 601"/>
                <a:gd name="T2" fmla="*/ 629 w 693"/>
                <a:gd name="T3" fmla="*/ 460 h 601"/>
                <a:gd name="T4" fmla="*/ 629 w 693"/>
                <a:gd name="T5" fmla="*/ 411 h 601"/>
                <a:gd name="T6" fmla="*/ 693 w 693"/>
                <a:gd name="T7" fmla="*/ 311 h 601"/>
                <a:gd name="T8" fmla="*/ 596 w 693"/>
                <a:gd name="T9" fmla="*/ 217 h 601"/>
                <a:gd name="T10" fmla="*/ 639 w 693"/>
                <a:gd name="T11" fmla="*/ 179 h 601"/>
                <a:gd name="T12" fmla="*/ 620 w 693"/>
                <a:gd name="T13" fmla="*/ 73 h 601"/>
                <a:gd name="T14" fmla="*/ 542 w 693"/>
                <a:gd name="T15" fmla="*/ 49 h 601"/>
                <a:gd name="T16" fmla="*/ 491 w 693"/>
                <a:gd name="T17" fmla="*/ 14 h 601"/>
                <a:gd name="T18" fmla="*/ 426 w 693"/>
                <a:gd name="T19" fmla="*/ 0 h 601"/>
                <a:gd name="T20" fmla="*/ 264 w 693"/>
                <a:gd name="T21" fmla="*/ 92 h 601"/>
                <a:gd name="T22" fmla="*/ 231 w 693"/>
                <a:gd name="T23" fmla="*/ 84 h 601"/>
                <a:gd name="T24" fmla="*/ 172 w 693"/>
                <a:gd name="T25" fmla="*/ 100 h 601"/>
                <a:gd name="T26" fmla="*/ 18 w 693"/>
                <a:gd name="T27" fmla="*/ 70 h 601"/>
                <a:gd name="T28" fmla="*/ 17 w 693"/>
                <a:gd name="T29" fmla="*/ 124 h 601"/>
                <a:gd name="T30" fmla="*/ 125 w 693"/>
                <a:gd name="T31" fmla="*/ 218 h 601"/>
                <a:gd name="T32" fmla="*/ 121 w 693"/>
                <a:gd name="T33" fmla="*/ 301 h 601"/>
                <a:gd name="T34" fmla="*/ 227 w 693"/>
                <a:gd name="T35" fmla="*/ 436 h 601"/>
                <a:gd name="T36" fmla="*/ 263 w 693"/>
                <a:gd name="T37" fmla="*/ 496 h 601"/>
                <a:gd name="T38" fmla="*/ 314 w 693"/>
                <a:gd name="T39" fmla="*/ 450 h 601"/>
                <a:gd name="T40" fmla="*/ 427 w 693"/>
                <a:gd name="T41" fmla="*/ 495 h 601"/>
                <a:gd name="T42" fmla="*/ 480 w 693"/>
                <a:gd name="T43" fmla="*/ 517 h 601"/>
                <a:gd name="T44" fmla="*/ 594 w 693"/>
                <a:gd name="T45" fmla="*/ 561 h 601"/>
                <a:gd name="T46" fmla="*/ 661 w 693"/>
                <a:gd name="T47" fmla="*/ 533 h 601"/>
                <a:gd name="T48" fmla="*/ 658 w 693"/>
                <a:gd name="T49" fmla="*/ 51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601">
                  <a:moveTo>
                    <a:pt x="658" y="512"/>
                  </a:moveTo>
                  <a:cubicBezTo>
                    <a:pt x="629" y="460"/>
                    <a:pt x="629" y="460"/>
                    <a:pt x="629" y="460"/>
                  </a:cubicBezTo>
                  <a:cubicBezTo>
                    <a:pt x="629" y="411"/>
                    <a:pt x="629" y="411"/>
                    <a:pt x="629" y="411"/>
                  </a:cubicBezTo>
                  <a:cubicBezTo>
                    <a:pt x="629" y="411"/>
                    <a:pt x="693" y="355"/>
                    <a:pt x="693" y="311"/>
                  </a:cubicBezTo>
                  <a:cubicBezTo>
                    <a:pt x="693" y="268"/>
                    <a:pt x="596" y="217"/>
                    <a:pt x="596" y="217"/>
                  </a:cubicBezTo>
                  <a:cubicBezTo>
                    <a:pt x="639" y="179"/>
                    <a:pt x="639" y="179"/>
                    <a:pt x="639" y="179"/>
                  </a:cubicBezTo>
                  <a:cubicBezTo>
                    <a:pt x="620" y="73"/>
                    <a:pt x="620" y="73"/>
                    <a:pt x="620" y="73"/>
                  </a:cubicBezTo>
                  <a:cubicBezTo>
                    <a:pt x="542" y="49"/>
                    <a:pt x="542" y="49"/>
                    <a:pt x="542" y="49"/>
                  </a:cubicBezTo>
                  <a:cubicBezTo>
                    <a:pt x="491" y="14"/>
                    <a:pt x="491" y="14"/>
                    <a:pt x="491" y="14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264" y="92"/>
                    <a:pt x="264" y="92"/>
                    <a:pt x="264" y="92"/>
                  </a:cubicBezTo>
                  <a:cubicBezTo>
                    <a:pt x="231" y="84"/>
                    <a:pt x="231" y="84"/>
                    <a:pt x="231" y="84"/>
                  </a:cubicBezTo>
                  <a:cubicBezTo>
                    <a:pt x="231" y="84"/>
                    <a:pt x="193" y="109"/>
                    <a:pt x="172" y="100"/>
                  </a:cubicBezTo>
                  <a:cubicBezTo>
                    <a:pt x="161" y="96"/>
                    <a:pt x="69" y="81"/>
                    <a:pt x="18" y="70"/>
                  </a:cubicBezTo>
                  <a:cubicBezTo>
                    <a:pt x="17" y="86"/>
                    <a:pt x="21" y="104"/>
                    <a:pt x="17" y="124"/>
                  </a:cubicBezTo>
                  <a:cubicBezTo>
                    <a:pt x="0" y="211"/>
                    <a:pt x="71" y="153"/>
                    <a:pt x="125" y="218"/>
                  </a:cubicBezTo>
                  <a:cubicBezTo>
                    <a:pt x="147" y="244"/>
                    <a:pt x="145" y="284"/>
                    <a:pt x="121" y="301"/>
                  </a:cubicBezTo>
                  <a:cubicBezTo>
                    <a:pt x="137" y="290"/>
                    <a:pt x="231" y="442"/>
                    <a:pt x="227" y="436"/>
                  </a:cubicBezTo>
                  <a:cubicBezTo>
                    <a:pt x="250" y="465"/>
                    <a:pt x="208" y="487"/>
                    <a:pt x="263" y="496"/>
                  </a:cubicBezTo>
                  <a:cubicBezTo>
                    <a:pt x="311" y="504"/>
                    <a:pt x="326" y="502"/>
                    <a:pt x="314" y="450"/>
                  </a:cubicBezTo>
                  <a:cubicBezTo>
                    <a:pt x="344" y="452"/>
                    <a:pt x="426" y="459"/>
                    <a:pt x="427" y="495"/>
                  </a:cubicBezTo>
                  <a:cubicBezTo>
                    <a:pt x="431" y="601"/>
                    <a:pt x="455" y="517"/>
                    <a:pt x="480" y="517"/>
                  </a:cubicBezTo>
                  <a:cubicBezTo>
                    <a:pt x="493" y="517"/>
                    <a:pt x="562" y="558"/>
                    <a:pt x="594" y="561"/>
                  </a:cubicBezTo>
                  <a:cubicBezTo>
                    <a:pt x="623" y="563"/>
                    <a:pt x="624" y="538"/>
                    <a:pt x="661" y="533"/>
                  </a:cubicBezTo>
                  <a:cubicBezTo>
                    <a:pt x="667" y="532"/>
                    <a:pt x="651" y="519"/>
                    <a:pt x="658" y="5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89AD5F38-31C3-49BD-A072-895B16C92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121" y="4362071"/>
              <a:ext cx="793066" cy="1119815"/>
            </a:xfrm>
            <a:custGeom>
              <a:avLst/>
              <a:gdLst>
                <a:gd name="T0" fmla="*/ 1471 w 1522"/>
                <a:gd name="T1" fmla="*/ 1363 h 1984"/>
                <a:gd name="T2" fmla="*/ 1435 w 1522"/>
                <a:gd name="T3" fmla="*/ 1244 h 1984"/>
                <a:gd name="T4" fmla="*/ 1435 w 1522"/>
                <a:gd name="T5" fmla="*/ 1068 h 1984"/>
                <a:gd name="T6" fmla="*/ 1356 w 1522"/>
                <a:gd name="T7" fmla="*/ 884 h 1984"/>
                <a:gd name="T8" fmla="*/ 1083 w 1522"/>
                <a:gd name="T9" fmla="*/ 863 h 1984"/>
                <a:gd name="T10" fmla="*/ 1178 w 1522"/>
                <a:gd name="T11" fmla="*/ 814 h 1984"/>
                <a:gd name="T12" fmla="*/ 1151 w 1522"/>
                <a:gd name="T13" fmla="*/ 765 h 1984"/>
                <a:gd name="T14" fmla="*/ 1300 w 1522"/>
                <a:gd name="T15" fmla="*/ 652 h 1984"/>
                <a:gd name="T16" fmla="*/ 1246 w 1522"/>
                <a:gd name="T17" fmla="*/ 376 h 1984"/>
                <a:gd name="T18" fmla="*/ 1318 w 1522"/>
                <a:gd name="T19" fmla="*/ 246 h 1984"/>
                <a:gd name="T20" fmla="*/ 1218 w 1522"/>
                <a:gd name="T21" fmla="*/ 90 h 1984"/>
                <a:gd name="T22" fmla="*/ 1143 w 1522"/>
                <a:gd name="T23" fmla="*/ 0 h 1984"/>
                <a:gd name="T24" fmla="*/ 1091 w 1522"/>
                <a:gd name="T25" fmla="*/ 84 h 1984"/>
                <a:gd name="T26" fmla="*/ 1016 w 1522"/>
                <a:gd name="T27" fmla="*/ 154 h 1984"/>
                <a:gd name="T28" fmla="*/ 846 w 1522"/>
                <a:gd name="T29" fmla="*/ 265 h 1984"/>
                <a:gd name="T30" fmla="*/ 724 w 1522"/>
                <a:gd name="T31" fmla="*/ 265 h 1984"/>
                <a:gd name="T32" fmla="*/ 532 w 1522"/>
                <a:gd name="T33" fmla="*/ 441 h 1984"/>
                <a:gd name="T34" fmla="*/ 429 w 1522"/>
                <a:gd name="T35" fmla="*/ 422 h 1984"/>
                <a:gd name="T36" fmla="*/ 408 w 1522"/>
                <a:gd name="T37" fmla="*/ 549 h 1984"/>
                <a:gd name="T38" fmla="*/ 205 w 1522"/>
                <a:gd name="T39" fmla="*/ 499 h 1984"/>
                <a:gd name="T40" fmla="*/ 178 w 1522"/>
                <a:gd name="T41" fmla="*/ 513 h 1984"/>
                <a:gd name="T42" fmla="*/ 53 w 1522"/>
                <a:gd name="T43" fmla="*/ 648 h 1984"/>
                <a:gd name="T44" fmla="*/ 145 w 1522"/>
                <a:gd name="T45" fmla="*/ 1056 h 1984"/>
                <a:gd name="T46" fmla="*/ 130 w 1522"/>
                <a:gd name="T47" fmla="*/ 1290 h 1984"/>
                <a:gd name="T48" fmla="*/ 270 w 1522"/>
                <a:gd name="T49" fmla="*/ 1354 h 1984"/>
                <a:gd name="T50" fmla="*/ 362 w 1522"/>
                <a:gd name="T51" fmla="*/ 1346 h 1984"/>
                <a:gd name="T52" fmla="*/ 589 w 1522"/>
                <a:gd name="T53" fmla="*/ 1268 h 1984"/>
                <a:gd name="T54" fmla="*/ 718 w 1522"/>
                <a:gd name="T55" fmla="*/ 1327 h 1984"/>
                <a:gd name="T56" fmla="*/ 694 w 1522"/>
                <a:gd name="T57" fmla="*/ 1471 h 1984"/>
                <a:gd name="T58" fmla="*/ 727 w 1522"/>
                <a:gd name="T59" fmla="*/ 1665 h 1984"/>
                <a:gd name="T60" fmla="*/ 756 w 1522"/>
                <a:gd name="T61" fmla="*/ 1766 h 1984"/>
                <a:gd name="T62" fmla="*/ 830 w 1522"/>
                <a:gd name="T63" fmla="*/ 1775 h 1984"/>
                <a:gd name="T64" fmla="*/ 1076 w 1522"/>
                <a:gd name="T65" fmla="*/ 1915 h 1984"/>
                <a:gd name="T66" fmla="*/ 1330 w 1522"/>
                <a:gd name="T67" fmla="*/ 1958 h 1984"/>
                <a:gd name="T68" fmla="*/ 1388 w 1522"/>
                <a:gd name="T69" fmla="*/ 1867 h 1984"/>
                <a:gd name="T70" fmla="*/ 1458 w 1522"/>
                <a:gd name="T71" fmla="*/ 1704 h 1984"/>
                <a:gd name="T72" fmla="*/ 1522 w 1522"/>
                <a:gd name="T73" fmla="*/ 1507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2" h="1984">
                  <a:moveTo>
                    <a:pt x="1490" y="1478"/>
                  </a:moveTo>
                  <a:cubicBezTo>
                    <a:pt x="1471" y="1363"/>
                    <a:pt x="1471" y="1363"/>
                    <a:pt x="1471" y="1363"/>
                  </a:cubicBezTo>
                  <a:cubicBezTo>
                    <a:pt x="1484" y="1362"/>
                    <a:pt x="1484" y="1362"/>
                    <a:pt x="1484" y="1362"/>
                  </a:cubicBezTo>
                  <a:cubicBezTo>
                    <a:pt x="1435" y="1244"/>
                    <a:pt x="1435" y="1244"/>
                    <a:pt x="1435" y="1244"/>
                  </a:cubicBezTo>
                  <a:cubicBezTo>
                    <a:pt x="1510" y="1171"/>
                    <a:pt x="1510" y="1171"/>
                    <a:pt x="1510" y="1171"/>
                  </a:cubicBezTo>
                  <a:cubicBezTo>
                    <a:pt x="1435" y="1068"/>
                    <a:pt x="1435" y="1068"/>
                    <a:pt x="1435" y="1068"/>
                  </a:cubicBezTo>
                  <a:cubicBezTo>
                    <a:pt x="1435" y="1068"/>
                    <a:pt x="1435" y="1019"/>
                    <a:pt x="1437" y="984"/>
                  </a:cubicBezTo>
                  <a:cubicBezTo>
                    <a:pt x="1440" y="949"/>
                    <a:pt x="1356" y="884"/>
                    <a:pt x="1356" y="884"/>
                  </a:cubicBezTo>
                  <a:cubicBezTo>
                    <a:pt x="1129" y="946"/>
                    <a:pt x="1129" y="946"/>
                    <a:pt x="1129" y="946"/>
                  </a:cubicBezTo>
                  <a:cubicBezTo>
                    <a:pt x="1083" y="863"/>
                    <a:pt x="1083" y="863"/>
                    <a:pt x="1083" y="863"/>
                  </a:cubicBezTo>
                  <a:cubicBezTo>
                    <a:pt x="1121" y="809"/>
                    <a:pt x="1121" y="809"/>
                    <a:pt x="1121" y="809"/>
                  </a:cubicBezTo>
                  <a:cubicBezTo>
                    <a:pt x="1178" y="814"/>
                    <a:pt x="1178" y="814"/>
                    <a:pt x="1178" y="814"/>
                  </a:cubicBezTo>
                  <a:cubicBezTo>
                    <a:pt x="1189" y="784"/>
                    <a:pt x="1189" y="784"/>
                    <a:pt x="1189" y="784"/>
                  </a:cubicBezTo>
                  <a:cubicBezTo>
                    <a:pt x="1151" y="765"/>
                    <a:pt x="1151" y="765"/>
                    <a:pt x="1151" y="765"/>
                  </a:cubicBezTo>
                  <a:cubicBezTo>
                    <a:pt x="1224" y="698"/>
                    <a:pt x="1224" y="698"/>
                    <a:pt x="1224" y="698"/>
                  </a:cubicBezTo>
                  <a:cubicBezTo>
                    <a:pt x="1224" y="698"/>
                    <a:pt x="1291" y="681"/>
                    <a:pt x="1300" y="652"/>
                  </a:cubicBezTo>
                  <a:cubicBezTo>
                    <a:pt x="1308" y="622"/>
                    <a:pt x="1246" y="576"/>
                    <a:pt x="1227" y="519"/>
                  </a:cubicBezTo>
                  <a:cubicBezTo>
                    <a:pt x="1208" y="463"/>
                    <a:pt x="1246" y="376"/>
                    <a:pt x="1246" y="376"/>
                  </a:cubicBezTo>
                  <a:cubicBezTo>
                    <a:pt x="1324" y="400"/>
                    <a:pt x="1324" y="400"/>
                    <a:pt x="1324" y="400"/>
                  </a:cubicBezTo>
                  <a:cubicBezTo>
                    <a:pt x="1318" y="246"/>
                    <a:pt x="1318" y="246"/>
                    <a:pt x="1318" y="246"/>
                  </a:cubicBezTo>
                  <a:cubicBezTo>
                    <a:pt x="1318" y="246"/>
                    <a:pt x="1259" y="230"/>
                    <a:pt x="1246" y="209"/>
                  </a:cubicBezTo>
                  <a:cubicBezTo>
                    <a:pt x="1232" y="187"/>
                    <a:pt x="1240" y="109"/>
                    <a:pt x="1218" y="90"/>
                  </a:cubicBezTo>
                  <a:cubicBezTo>
                    <a:pt x="1197" y="71"/>
                    <a:pt x="1151" y="52"/>
                    <a:pt x="1151" y="52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091" y="11"/>
                    <a:pt x="1091" y="11"/>
                    <a:pt x="1091" y="11"/>
                  </a:cubicBezTo>
                  <a:cubicBezTo>
                    <a:pt x="1091" y="84"/>
                    <a:pt x="1091" y="84"/>
                    <a:pt x="1091" y="84"/>
                  </a:cubicBezTo>
                  <a:cubicBezTo>
                    <a:pt x="1037" y="111"/>
                    <a:pt x="1037" y="111"/>
                    <a:pt x="1037" y="111"/>
                  </a:cubicBezTo>
                  <a:cubicBezTo>
                    <a:pt x="1016" y="154"/>
                    <a:pt x="1016" y="154"/>
                    <a:pt x="1016" y="154"/>
                  </a:cubicBezTo>
                  <a:cubicBezTo>
                    <a:pt x="848" y="198"/>
                    <a:pt x="848" y="198"/>
                    <a:pt x="848" y="198"/>
                  </a:cubicBezTo>
                  <a:cubicBezTo>
                    <a:pt x="846" y="265"/>
                    <a:pt x="846" y="265"/>
                    <a:pt x="846" y="265"/>
                  </a:cubicBezTo>
                  <a:cubicBezTo>
                    <a:pt x="786" y="290"/>
                    <a:pt x="786" y="290"/>
                    <a:pt x="786" y="290"/>
                  </a:cubicBezTo>
                  <a:cubicBezTo>
                    <a:pt x="724" y="265"/>
                    <a:pt x="724" y="265"/>
                    <a:pt x="724" y="265"/>
                  </a:cubicBezTo>
                  <a:cubicBezTo>
                    <a:pt x="543" y="354"/>
                    <a:pt x="543" y="354"/>
                    <a:pt x="543" y="354"/>
                  </a:cubicBezTo>
                  <a:cubicBezTo>
                    <a:pt x="532" y="441"/>
                    <a:pt x="532" y="441"/>
                    <a:pt x="532" y="441"/>
                  </a:cubicBezTo>
                  <a:cubicBezTo>
                    <a:pt x="464" y="409"/>
                    <a:pt x="464" y="409"/>
                    <a:pt x="464" y="409"/>
                  </a:cubicBezTo>
                  <a:cubicBezTo>
                    <a:pt x="429" y="422"/>
                    <a:pt x="429" y="422"/>
                    <a:pt x="429" y="422"/>
                  </a:cubicBezTo>
                  <a:cubicBezTo>
                    <a:pt x="448" y="549"/>
                    <a:pt x="448" y="549"/>
                    <a:pt x="448" y="549"/>
                  </a:cubicBezTo>
                  <a:cubicBezTo>
                    <a:pt x="408" y="549"/>
                    <a:pt x="408" y="549"/>
                    <a:pt x="408" y="549"/>
                  </a:cubicBezTo>
                  <a:cubicBezTo>
                    <a:pt x="340" y="503"/>
                    <a:pt x="340" y="503"/>
                    <a:pt x="340" y="503"/>
                  </a:cubicBezTo>
                  <a:cubicBezTo>
                    <a:pt x="205" y="499"/>
                    <a:pt x="205" y="499"/>
                    <a:pt x="205" y="499"/>
                  </a:cubicBezTo>
                  <a:cubicBezTo>
                    <a:pt x="206" y="514"/>
                    <a:pt x="206" y="514"/>
                    <a:pt x="206" y="514"/>
                  </a:cubicBezTo>
                  <a:cubicBezTo>
                    <a:pt x="178" y="513"/>
                    <a:pt x="178" y="513"/>
                    <a:pt x="178" y="513"/>
                  </a:cubicBezTo>
                  <a:cubicBezTo>
                    <a:pt x="183" y="542"/>
                    <a:pt x="184" y="567"/>
                    <a:pt x="180" y="575"/>
                  </a:cubicBezTo>
                  <a:cubicBezTo>
                    <a:pt x="165" y="599"/>
                    <a:pt x="81" y="621"/>
                    <a:pt x="53" y="648"/>
                  </a:cubicBezTo>
                  <a:cubicBezTo>
                    <a:pt x="13" y="686"/>
                    <a:pt x="0" y="763"/>
                    <a:pt x="0" y="817"/>
                  </a:cubicBezTo>
                  <a:cubicBezTo>
                    <a:pt x="0" y="899"/>
                    <a:pt x="60" y="1063"/>
                    <a:pt x="145" y="1056"/>
                  </a:cubicBezTo>
                  <a:cubicBezTo>
                    <a:pt x="172" y="1118"/>
                    <a:pt x="251" y="1065"/>
                    <a:pt x="221" y="1184"/>
                  </a:cubicBezTo>
                  <a:cubicBezTo>
                    <a:pt x="218" y="1198"/>
                    <a:pt x="148" y="1274"/>
                    <a:pt x="130" y="1290"/>
                  </a:cubicBezTo>
                  <a:cubicBezTo>
                    <a:pt x="119" y="1301"/>
                    <a:pt x="116" y="1312"/>
                    <a:pt x="116" y="1324"/>
                  </a:cubicBezTo>
                  <a:cubicBezTo>
                    <a:pt x="167" y="1335"/>
                    <a:pt x="259" y="1350"/>
                    <a:pt x="270" y="1354"/>
                  </a:cubicBezTo>
                  <a:cubicBezTo>
                    <a:pt x="291" y="1363"/>
                    <a:pt x="329" y="1338"/>
                    <a:pt x="329" y="1338"/>
                  </a:cubicBezTo>
                  <a:cubicBezTo>
                    <a:pt x="362" y="1346"/>
                    <a:pt x="362" y="1346"/>
                    <a:pt x="362" y="1346"/>
                  </a:cubicBezTo>
                  <a:cubicBezTo>
                    <a:pt x="524" y="1254"/>
                    <a:pt x="524" y="1254"/>
                    <a:pt x="524" y="1254"/>
                  </a:cubicBezTo>
                  <a:cubicBezTo>
                    <a:pt x="589" y="1268"/>
                    <a:pt x="589" y="1268"/>
                    <a:pt x="589" y="1268"/>
                  </a:cubicBezTo>
                  <a:cubicBezTo>
                    <a:pt x="640" y="1303"/>
                    <a:pt x="640" y="1303"/>
                    <a:pt x="640" y="1303"/>
                  </a:cubicBezTo>
                  <a:cubicBezTo>
                    <a:pt x="718" y="1327"/>
                    <a:pt x="718" y="1327"/>
                    <a:pt x="718" y="1327"/>
                  </a:cubicBezTo>
                  <a:cubicBezTo>
                    <a:pt x="737" y="1433"/>
                    <a:pt x="737" y="1433"/>
                    <a:pt x="737" y="1433"/>
                  </a:cubicBezTo>
                  <a:cubicBezTo>
                    <a:pt x="694" y="1471"/>
                    <a:pt x="694" y="1471"/>
                    <a:pt x="694" y="1471"/>
                  </a:cubicBezTo>
                  <a:cubicBezTo>
                    <a:pt x="694" y="1471"/>
                    <a:pt x="791" y="1522"/>
                    <a:pt x="791" y="1565"/>
                  </a:cubicBezTo>
                  <a:cubicBezTo>
                    <a:pt x="791" y="1609"/>
                    <a:pt x="727" y="1665"/>
                    <a:pt x="727" y="1665"/>
                  </a:cubicBezTo>
                  <a:cubicBezTo>
                    <a:pt x="727" y="1714"/>
                    <a:pt x="727" y="1714"/>
                    <a:pt x="727" y="1714"/>
                  </a:cubicBezTo>
                  <a:cubicBezTo>
                    <a:pt x="756" y="1766"/>
                    <a:pt x="756" y="1766"/>
                    <a:pt x="756" y="1766"/>
                  </a:cubicBezTo>
                  <a:cubicBezTo>
                    <a:pt x="759" y="1763"/>
                    <a:pt x="764" y="1761"/>
                    <a:pt x="774" y="1760"/>
                  </a:cubicBezTo>
                  <a:cubicBezTo>
                    <a:pt x="798" y="1759"/>
                    <a:pt x="808" y="1775"/>
                    <a:pt x="830" y="1775"/>
                  </a:cubicBezTo>
                  <a:cubicBezTo>
                    <a:pt x="804" y="1775"/>
                    <a:pt x="862" y="1847"/>
                    <a:pt x="876" y="1853"/>
                  </a:cubicBezTo>
                  <a:cubicBezTo>
                    <a:pt x="913" y="1867"/>
                    <a:pt x="1053" y="1940"/>
                    <a:pt x="1076" y="1915"/>
                  </a:cubicBezTo>
                  <a:cubicBezTo>
                    <a:pt x="1114" y="1871"/>
                    <a:pt x="1229" y="1960"/>
                    <a:pt x="1289" y="1984"/>
                  </a:cubicBezTo>
                  <a:cubicBezTo>
                    <a:pt x="1330" y="1958"/>
                    <a:pt x="1330" y="1958"/>
                    <a:pt x="1330" y="1958"/>
                  </a:cubicBezTo>
                  <a:cubicBezTo>
                    <a:pt x="1371" y="1925"/>
                    <a:pt x="1371" y="1925"/>
                    <a:pt x="1371" y="1925"/>
                  </a:cubicBezTo>
                  <a:cubicBezTo>
                    <a:pt x="1388" y="1867"/>
                    <a:pt x="1388" y="1867"/>
                    <a:pt x="1388" y="1867"/>
                  </a:cubicBezTo>
                  <a:cubicBezTo>
                    <a:pt x="1415" y="1846"/>
                    <a:pt x="1415" y="1846"/>
                    <a:pt x="1415" y="1846"/>
                  </a:cubicBezTo>
                  <a:cubicBezTo>
                    <a:pt x="1458" y="1704"/>
                    <a:pt x="1458" y="1704"/>
                    <a:pt x="1458" y="1704"/>
                  </a:cubicBezTo>
                  <a:cubicBezTo>
                    <a:pt x="1508" y="1648"/>
                    <a:pt x="1508" y="1648"/>
                    <a:pt x="1508" y="1648"/>
                  </a:cubicBezTo>
                  <a:cubicBezTo>
                    <a:pt x="1522" y="1507"/>
                    <a:pt x="1522" y="1507"/>
                    <a:pt x="1522" y="1507"/>
                  </a:cubicBezTo>
                  <a:lnTo>
                    <a:pt x="1490" y="1478"/>
                  </a:lnTo>
                  <a:close/>
                </a:path>
              </a:pathLst>
            </a:custGeom>
            <a:solidFill>
              <a:schemeClr val="accent5"/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54331BD3-1A02-43B4-898A-3C4ED06FB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019" y="3464133"/>
              <a:ext cx="1194409" cy="1207673"/>
            </a:xfrm>
            <a:custGeom>
              <a:avLst/>
              <a:gdLst>
                <a:gd name="T0" fmla="*/ 2295 w 2295"/>
                <a:gd name="T1" fmla="*/ 681 h 2141"/>
                <a:gd name="T2" fmla="*/ 2186 w 2295"/>
                <a:gd name="T3" fmla="*/ 556 h 2141"/>
                <a:gd name="T4" fmla="*/ 2108 w 2295"/>
                <a:gd name="T5" fmla="*/ 403 h 2141"/>
                <a:gd name="T6" fmla="*/ 2055 w 2295"/>
                <a:gd name="T7" fmla="*/ 299 h 2141"/>
                <a:gd name="T8" fmla="*/ 2020 w 2295"/>
                <a:gd name="T9" fmla="*/ 211 h 2141"/>
                <a:gd name="T10" fmla="*/ 2122 w 2295"/>
                <a:gd name="T11" fmla="*/ 46 h 2141"/>
                <a:gd name="T12" fmla="*/ 1994 w 2295"/>
                <a:gd name="T13" fmla="*/ 131 h 2141"/>
                <a:gd name="T14" fmla="*/ 1839 w 2295"/>
                <a:gd name="T15" fmla="*/ 0 h 2141"/>
                <a:gd name="T16" fmla="*/ 1689 w 2295"/>
                <a:gd name="T17" fmla="*/ 59 h 2141"/>
                <a:gd name="T18" fmla="*/ 1620 w 2295"/>
                <a:gd name="T19" fmla="*/ 112 h 2141"/>
                <a:gd name="T20" fmla="*/ 1697 w 2295"/>
                <a:gd name="T21" fmla="*/ 305 h 2141"/>
                <a:gd name="T22" fmla="*/ 1593 w 2295"/>
                <a:gd name="T23" fmla="*/ 393 h 2141"/>
                <a:gd name="T24" fmla="*/ 1340 w 2295"/>
                <a:gd name="T25" fmla="*/ 427 h 2141"/>
                <a:gd name="T26" fmla="*/ 1425 w 2295"/>
                <a:gd name="T27" fmla="*/ 350 h 2141"/>
                <a:gd name="T28" fmla="*/ 1398 w 2295"/>
                <a:gd name="T29" fmla="*/ 190 h 2141"/>
                <a:gd name="T30" fmla="*/ 1294 w 2295"/>
                <a:gd name="T31" fmla="*/ 151 h 2141"/>
                <a:gd name="T32" fmla="*/ 1182 w 2295"/>
                <a:gd name="T33" fmla="*/ 30 h 2141"/>
                <a:gd name="T34" fmla="*/ 1174 w 2295"/>
                <a:gd name="T35" fmla="*/ 78 h 2141"/>
                <a:gd name="T36" fmla="*/ 979 w 2295"/>
                <a:gd name="T37" fmla="*/ 238 h 2141"/>
                <a:gd name="T38" fmla="*/ 797 w 2295"/>
                <a:gd name="T39" fmla="*/ 241 h 2141"/>
                <a:gd name="T40" fmla="*/ 680 w 2295"/>
                <a:gd name="T41" fmla="*/ 374 h 2141"/>
                <a:gd name="T42" fmla="*/ 586 w 2295"/>
                <a:gd name="T43" fmla="*/ 580 h 2141"/>
                <a:gd name="T44" fmla="*/ 390 w 2295"/>
                <a:gd name="T45" fmla="*/ 647 h 2141"/>
                <a:gd name="T46" fmla="*/ 229 w 2295"/>
                <a:gd name="T47" fmla="*/ 640 h 2141"/>
                <a:gd name="T48" fmla="*/ 150 w 2295"/>
                <a:gd name="T49" fmla="*/ 760 h 2141"/>
                <a:gd name="T50" fmla="*/ 248 w 2295"/>
                <a:gd name="T51" fmla="*/ 1101 h 2141"/>
                <a:gd name="T52" fmla="*/ 195 w 2295"/>
                <a:gd name="T53" fmla="*/ 1296 h 2141"/>
                <a:gd name="T54" fmla="*/ 41 w 2295"/>
                <a:gd name="T55" fmla="*/ 1397 h 2141"/>
                <a:gd name="T56" fmla="*/ 133 w 2295"/>
                <a:gd name="T57" fmla="*/ 1629 h 2141"/>
                <a:gd name="T58" fmla="*/ 232 w 2295"/>
                <a:gd name="T59" fmla="*/ 1861 h 2141"/>
                <a:gd name="T60" fmla="*/ 257 w 2295"/>
                <a:gd name="T61" fmla="*/ 1992 h 2141"/>
                <a:gd name="T62" fmla="*/ 292 w 2295"/>
                <a:gd name="T63" fmla="*/ 2105 h 2141"/>
                <a:gd name="T64" fmla="*/ 319 w 2295"/>
                <a:gd name="T65" fmla="*/ 2091 h 2141"/>
                <a:gd name="T66" fmla="*/ 522 w 2295"/>
                <a:gd name="T67" fmla="*/ 2141 h 2141"/>
                <a:gd name="T68" fmla="*/ 543 w 2295"/>
                <a:gd name="T69" fmla="*/ 2014 h 2141"/>
                <a:gd name="T70" fmla="*/ 646 w 2295"/>
                <a:gd name="T71" fmla="*/ 2033 h 2141"/>
                <a:gd name="T72" fmla="*/ 838 w 2295"/>
                <a:gd name="T73" fmla="*/ 1857 h 2141"/>
                <a:gd name="T74" fmla="*/ 960 w 2295"/>
                <a:gd name="T75" fmla="*/ 1857 h 2141"/>
                <a:gd name="T76" fmla="*/ 1130 w 2295"/>
                <a:gd name="T77" fmla="*/ 1746 h 2141"/>
                <a:gd name="T78" fmla="*/ 1205 w 2295"/>
                <a:gd name="T79" fmla="*/ 1676 h 2141"/>
                <a:gd name="T80" fmla="*/ 1257 w 2295"/>
                <a:gd name="T81" fmla="*/ 1592 h 2141"/>
                <a:gd name="T82" fmla="*/ 1332 w 2295"/>
                <a:gd name="T83" fmla="*/ 1682 h 2141"/>
                <a:gd name="T84" fmla="*/ 1431 w 2295"/>
                <a:gd name="T85" fmla="*/ 1838 h 2141"/>
                <a:gd name="T86" fmla="*/ 1449 w 2295"/>
                <a:gd name="T87" fmla="*/ 1744 h 2141"/>
                <a:gd name="T88" fmla="*/ 1531 w 2295"/>
                <a:gd name="T89" fmla="*/ 1648 h 2141"/>
                <a:gd name="T90" fmla="*/ 1704 w 2295"/>
                <a:gd name="T91" fmla="*/ 1508 h 2141"/>
                <a:gd name="T92" fmla="*/ 1816 w 2295"/>
                <a:gd name="T93" fmla="*/ 1434 h 2141"/>
                <a:gd name="T94" fmla="*/ 1819 w 2295"/>
                <a:gd name="T95" fmla="*/ 1270 h 2141"/>
                <a:gd name="T96" fmla="*/ 1734 w 2295"/>
                <a:gd name="T97" fmla="*/ 1251 h 2141"/>
                <a:gd name="T98" fmla="*/ 1964 w 2295"/>
                <a:gd name="T99" fmla="*/ 1155 h 2141"/>
                <a:gd name="T100" fmla="*/ 2027 w 2295"/>
                <a:gd name="T101" fmla="*/ 1032 h 2141"/>
                <a:gd name="T102" fmla="*/ 2208 w 2295"/>
                <a:gd name="T103" fmla="*/ 1015 h 2141"/>
                <a:gd name="T104" fmla="*/ 2278 w 2295"/>
                <a:gd name="T105" fmla="*/ 904 h 2141"/>
                <a:gd name="T106" fmla="*/ 2269 w 2295"/>
                <a:gd name="T107" fmla="*/ 772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5" h="2141">
                  <a:moveTo>
                    <a:pt x="2269" y="772"/>
                  </a:moveTo>
                  <a:cubicBezTo>
                    <a:pt x="2290" y="740"/>
                    <a:pt x="2295" y="681"/>
                    <a:pt x="2295" y="681"/>
                  </a:cubicBezTo>
                  <a:cubicBezTo>
                    <a:pt x="2218" y="676"/>
                    <a:pt x="2218" y="676"/>
                    <a:pt x="2218" y="676"/>
                  </a:cubicBezTo>
                  <a:cubicBezTo>
                    <a:pt x="2186" y="556"/>
                    <a:pt x="2186" y="556"/>
                    <a:pt x="2186" y="556"/>
                  </a:cubicBezTo>
                  <a:cubicBezTo>
                    <a:pt x="2124" y="569"/>
                    <a:pt x="2124" y="569"/>
                    <a:pt x="2124" y="569"/>
                  </a:cubicBezTo>
                  <a:cubicBezTo>
                    <a:pt x="2108" y="403"/>
                    <a:pt x="2108" y="403"/>
                    <a:pt x="2108" y="403"/>
                  </a:cubicBezTo>
                  <a:cubicBezTo>
                    <a:pt x="2023" y="393"/>
                    <a:pt x="2023" y="393"/>
                    <a:pt x="2023" y="393"/>
                  </a:cubicBezTo>
                  <a:cubicBezTo>
                    <a:pt x="2055" y="299"/>
                    <a:pt x="2055" y="299"/>
                    <a:pt x="2055" y="299"/>
                  </a:cubicBezTo>
                  <a:cubicBezTo>
                    <a:pt x="2020" y="281"/>
                    <a:pt x="2020" y="281"/>
                    <a:pt x="2020" y="281"/>
                  </a:cubicBezTo>
                  <a:cubicBezTo>
                    <a:pt x="2020" y="211"/>
                    <a:pt x="2020" y="211"/>
                    <a:pt x="2020" y="211"/>
                  </a:cubicBezTo>
                  <a:cubicBezTo>
                    <a:pt x="2076" y="187"/>
                    <a:pt x="2076" y="187"/>
                    <a:pt x="2076" y="187"/>
                  </a:cubicBezTo>
                  <a:cubicBezTo>
                    <a:pt x="2122" y="46"/>
                    <a:pt x="2122" y="46"/>
                    <a:pt x="2122" y="46"/>
                  </a:cubicBezTo>
                  <a:cubicBezTo>
                    <a:pt x="2055" y="46"/>
                    <a:pt x="2055" y="46"/>
                    <a:pt x="2055" y="46"/>
                  </a:cubicBezTo>
                  <a:cubicBezTo>
                    <a:pt x="1994" y="131"/>
                    <a:pt x="1994" y="131"/>
                    <a:pt x="1994" y="131"/>
                  </a:cubicBezTo>
                  <a:cubicBezTo>
                    <a:pt x="1850" y="126"/>
                    <a:pt x="1850" y="126"/>
                    <a:pt x="1850" y="126"/>
                  </a:cubicBezTo>
                  <a:cubicBezTo>
                    <a:pt x="1839" y="0"/>
                    <a:pt x="1839" y="0"/>
                    <a:pt x="1839" y="0"/>
                  </a:cubicBezTo>
                  <a:cubicBezTo>
                    <a:pt x="1713" y="19"/>
                    <a:pt x="1713" y="19"/>
                    <a:pt x="1713" y="19"/>
                  </a:cubicBezTo>
                  <a:cubicBezTo>
                    <a:pt x="1689" y="59"/>
                    <a:pt x="1689" y="59"/>
                    <a:pt x="1689" y="59"/>
                  </a:cubicBezTo>
                  <a:cubicBezTo>
                    <a:pt x="1607" y="64"/>
                    <a:pt x="1607" y="64"/>
                    <a:pt x="1607" y="64"/>
                  </a:cubicBezTo>
                  <a:cubicBezTo>
                    <a:pt x="1620" y="112"/>
                    <a:pt x="1620" y="112"/>
                    <a:pt x="1620" y="112"/>
                  </a:cubicBezTo>
                  <a:cubicBezTo>
                    <a:pt x="1692" y="160"/>
                    <a:pt x="1692" y="160"/>
                    <a:pt x="1692" y="160"/>
                  </a:cubicBezTo>
                  <a:cubicBezTo>
                    <a:pt x="1692" y="160"/>
                    <a:pt x="1705" y="211"/>
                    <a:pt x="1697" y="305"/>
                  </a:cubicBezTo>
                  <a:cubicBezTo>
                    <a:pt x="1689" y="398"/>
                    <a:pt x="1663" y="406"/>
                    <a:pt x="1663" y="406"/>
                  </a:cubicBezTo>
                  <a:cubicBezTo>
                    <a:pt x="1593" y="393"/>
                    <a:pt x="1593" y="393"/>
                    <a:pt x="1593" y="393"/>
                  </a:cubicBezTo>
                  <a:cubicBezTo>
                    <a:pt x="1374" y="489"/>
                    <a:pt x="1374" y="489"/>
                    <a:pt x="1374" y="489"/>
                  </a:cubicBezTo>
                  <a:cubicBezTo>
                    <a:pt x="1340" y="427"/>
                    <a:pt x="1340" y="427"/>
                    <a:pt x="1340" y="427"/>
                  </a:cubicBezTo>
                  <a:cubicBezTo>
                    <a:pt x="1414" y="395"/>
                    <a:pt x="1414" y="395"/>
                    <a:pt x="1414" y="395"/>
                  </a:cubicBezTo>
                  <a:cubicBezTo>
                    <a:pt x="1425" y="350"/>
                    <a:pt x="1425" y="350"/>
                    <a:pt x="1425" y="350"/>
                  </a:cubicBezTo>
                  <a:cubicBezTo>
                    <a:pt x="1329" y="315"/>
                    <a:pt x="1329" y="315"/>
                    <a:pt x="1329" y="315"/>
                  </a:cubicBezTo>
                  <a:cubicBezTo>
                    <a:pt x="1398" y="190"/>
                    <a:pt x="1398" y="190"/>
                    <a:pt x="1398" y="190"/>
                  </a:cubicBezTo>
                  <a:cubicBezTo>
                    <a:pt x="1369" y="134"/>
                    <a:pt x="1369" y="134"/>
                    <a:pt x="1369" y="134"/>
                  </a:cubicBezTo>
                  <a:cubicBezTo>
                    <a:pt x="1294" y="151"/>
                    <a:pt x="1294" y="151"/>
                    <a:pt x="1294" y="151"/>
                  </a:cubicBezTo>
                  <a:cubicBezTo>
                    <a:pt x="1236" y="59"/>
                    <a:pt x="1236" y="59"/>
                    <a:pt x="1236" y="59"/>
                  </a:cubicBezTo>
                  <a:cubicBezTo>
                    <a:pt x="1182" y="30"/>
                    <a:pt x="1182" y="30"/>
                    <a:pt x="1182" y="30"/>
                  </a:cubicBezTo>
                  <a:cubicBezTo>
                    <a:pt x="1148" y="56"/>
                    <a:pt x="1148" y="56"/>
                    <a:pt x="1148" y="56"/>
                  </a:cubicBezTo>
                  <a:cubicBezTo>
                    <a:pt x="1174" y="78"/>
                    <a:pt x="1174" y="78"/>
                    <a:pt x="1174" y="78"/>
                  </a:cubicBezTo>
                  <a:cubicBezTo>
                    <a:pt x="1150" y="134"/>
                    <a:pt x="1150" y="134"/>
                    <a:pt x="1150" y="134"/>
                  </a:cubicBezTo>
                  <a:cubicBezTo>
                    <a:pt x="979" y="238"/>
                    <a:pt x="979" y="238"/>
                    <a:pt x="979" y="238"/>
                  </a:cubicBezTo>
                  <a:cubicBezTo>
                    <a:pt x="891" y="222"/>
                    <a:pt x="891" y="222"/>
                    <a:pt x="891" y="222"/>
                  </a:cubicBezTo>
                  <a:cubicBezTo>
                    <a:pt x="797" y="241"/>
                    <a:pt x="797" y="241"/>
                    <a:pt x="797" y="241"/>
                  </a:cubicBezTo>
                  <a:cubicBezTo>
                    <a:pt x="800" y="248"/>
                    <a:pt x="804" y="255"/>
                    <a:pt x="811" y="261"/>
                  </a:cubicBezTo>
                  <a:cubicBezTo>
                    <a:pt x="776" y="271"/>
                    <a:pt x="691" y="374"/>
                    <a:pt x="680" y="374"/>
                  </a:cubicBezTo>
                  <a:cubicBezTo>
                    <a:pt x="615" y="374"/>
                    <a:pt x="587" y="407"/>
                    <a:pt x="560" y="456"/>
                  </a:cubicBezTo>
                  <a:cubicBezTo>
                    <a:pt x="690" y="460"/>
                    <a:pt x="619" y="602"/>
                    <a:pt x="586" y="580"/>
                  </a:cubicBezTo>
                  <a:cubicBezTo>
                    <a:pt x="526" y="540"/>
                    <a:pt x="457" y="639"/>
                    <a:pt x="383" y="610"/>
                  </a:cubicBezTo>
                  <a:cubicBezTo>
                    <a:pt x="386" y="623"/>
                    <a:pt x="388" y="635"/>
                    <a:pt x="390" y="647"/>
                  </a:cubicBezTo>
                  <a:cubicBezTo>
                    <a:pt x="340" y="608"/>
                    <a:pt x="257" y="577"/>
                    <a:pt x="204" y="585"/>
                  </a:cubicBezTo>
                  <a:cubicBezTo>
                    <a:pt x="218" y="603"/>
                    <a:pt x="219" y="624"/>
                    <a:pt x="229" y="640"/>
                  </a:cubicBezTo>
                  <a:cubicBezTo>
                    <a:pt x="184" y="618"/>
                    <a:pt x="142" y="629"/>
                    <a:pt x="91" y="633"/>
                  </a:cubicBezTo>
                  <a:cubicBezTo>
                    <a:pt x="92" y="634"/>
                    <a:pt x="149" y="771"/>
                    <a:pt x="150" y="760"/>
                  </a:cubicBezTo>
                  <a:cubicBezTo>
                    <a:pt x="146" y="804"/>
                    <a:pt x="173" y="868"/>
                    <a:pt x="208" y="917"/>
                  </a:cubicBezTo>
                  <a:cubicBezTo>
                    <a:pt x="245" y="970"/>
                    <a:pt x="250" y="1039"/>
                    <a:pt x="248" y="1101"/>
                  </a:cubicBezTo>
                  <a:cubicBezTo>
                    <a:pt x="244" y="1183"/>
                    <a:pt x="117" y="1197"/>
                    <a:pt x="144" y="1307"/>
                  </a:cubicBezTo>
                  <a:cubicBezTo>
                    <a:pt x="195" y="1296"/>
                    <a:pt x="195" y="1296"/>
                    <a:pt x="195" y="1296"/>
                  </a:cubicBezTo>
                  <a:cubicBezTo>
                    <a:pt x="179" y="1371"/>
                    <a:pt x="87" y="1368"/>
                    <a:pt x="66" y="1443"/>
                  </a:cubicBezTo>
                  <a:cubicBezTo>
                    <a:pt x="58" y="1427"/>
                    <a:pt x="49" y="1412"/>
                    <a:pt x="41" y="1397"/>
                  </a:cubicBezTo>
                  <a:cubicBezTo>
                    <a:pt x="0" y="1415"/>
                    <a:pt x="3" y="1455"/>
                    <a:pt x="22" y="1496"/>
                  </a:cubicBezTo>
                  <a:cubicBezTo>
                    <a:pt x="117" y="1456"/>
                    <a:pt x="112" y="1561"/>
                    <a:pt x="133" y="1629"/>
                  </a:cubicBezTo>
                  <a:cubicBezTo>
                    <a:pt x="101" y="1628"/>
                    <a:pt x="82" y="1641"/>
                    <a:pt x="55" y="1670"/>
                  </a:cubicBezTo>
                  <a:cubicBezTo>
                    <a:pt x="71" y="1736"/>
                    <a:pt x="163" y="1855"/>
                    <a:pt x="232" y="1861"/>
                  </a:cubicBezTo>
                  <a:cubicBezTo>
                    <a:pt x="214" y="1878"/>
                    <a:pt x="165" y="1911"/>
                    <a:pt x="165" y="1935"/>
                  </a:cubicBezTo>
                  <a:cubicBezTo>
                    <a:pt x="168" y="2019"/>
                    <a:pt x="229" y="1959"/>
                    <a:pt x="257" y="1992"/>
                  </a:cubicBezTo>
                  <a:cubicBezTo>
                    <a:pt x="268" y="2006"/>
                    <a:pt x="284" y="2060"/>
                    <a:pt x="292" y="2105"/>
                  </a:cubicBezTo>
                  <a:cubicBezTo>
                    <a:pt x="292" y="2105"/>
                    <a:pt x="292" y="2105"/>
                    <a:pt x="292" y="2105"/>
                  </a:cubicBezTo>
                  <a:cubicBezTo>
                    <a:pt x="320" y="2106"/>
                    <a:pt x="320" y="2106"/>
                    <a:pt x="320" y="2106"/>
                  </a:cubicBezTo>
                  <a:cubicBezTo>
                    <a:pt x="319" y="2091"/>
                    <a:pt x="319" y="2091"/>
                    <a:pt x="319" y="2091"/>
                  </a:cubicBezTo>
                  <a:cubicBezTo>
                    <a:pt x="454" y="2095"/>
                    <a:pt x="454" y="2095"/>
                    <a:pt x="454" y="2095"/>
                  </a:cubicBezTo>
                  <a:cubicBezTo>
                    <a:pt x="522" y="2141"/>
                    <a:pt x="522" y="2141"/>
                    <a:pt x="522" y="2141"/>
                  </a:cubicBezTo>
                  <a:cubicBezTo>
                    <a:pt x="562" y="2141"/>
                    <a:pt x="562" y="2141"/>
                    <a:pt x="562" y="2141"/>
                  </a:cubicBezTo>
                  <a:cubicBezTo>
                    <a:pt x="543" y="2014"/>
                    <a:pt x="543" y="2014"/>
                    <a:pt x="543" y="2014"/>
                  </a:cubicBezTo>
                  <a:cubicBezTo>
                    <a:pt x="578" y="2001"/>
                    <a:pt x="578" y="2001"/>
                    <a:pt x="578" y="2001"/>
                  </a:cubicBezTo>
                  <a:cubicBezTo>
                    <a:pt x="646" y="2033"/>
                    <a:pt x="646" y="2033"/>
                    <a:pt x="646" y="2033"/>
                  </a:cubicBezTo>
                  <a:cubicBezTo>
                    <a:pt x="657" y="1946"/>
                    <a:pt x="657" y="1946"/>
                    <a:pt x="657" y="1946"/>
                  </a:cubicBezTo>
                  <a:cubicBezTo>
                    <a:pt x="838" y="1857"/>
                    <a:pt x="838" y="1857"/>
                    <a:pt x="838" y="1857"/>
                  </a:cubicBezTo>
                  <a:cubicBezTo>
                    <a:pt x="900" y="1882"/>
                    <a:pt x="900" y="1882"/>
                    <a:pt x="900" y="1882"/>
                  </a:cubicBezTo>
                  <a:cubicBezTo>
                    <a:pt x="960" y="1857"/>
                    <a:pt x="960" y="1857"/>
                    <a:pt x="960" y="1857"/>
                  </a:cubicBezTo>
                  <a:cubicBezTo>
                    <a:pt x="962" y="1790"/>
                    <a:pt x="962" y="1790"/>
                    <a:pt x="962" y="1790"/>
                  </a:cubicBezTo>
                  <a:cubicBezTo>
                    <a:pt x="1130" y="1746"/>
                    <a:pt x="1130" y="1746"/>
                    <a:pt x="1130" y="1746"/>
                  </a:cubicBezTo>
                  <a:cubicBezTo>
                    <a:pt x="1151" y="1703"/>
                    <a:pt x="1151" y="1703"/>
                    <a:pt x="1151" y="1703"/>
                  </a:cubicBezTo>
                  <a:cubicBezTo>
                    <a:pt x="1205" y="1676"/>
                    <a:pt x="1205" y="1676"/>
                    <a:pt x="1205" y="1676"/>
                  </a:cubicBezTo>
                  <a:cubicBezTo>
                    <a:pt x="1205" y="1603"/>
                    <a:pt x="1205" y="1603"/>
                    <a:pt x="1205" y="1603"/>
                  </a:cubicBezTo>
                  <a:cubicBezTo>
                    <a:pt x="1257" y="1592"/>
                    <a:pt x="1257" y="1592"/>
                    <a:pt x="1257" y="1592"/>
                  </a:cubicBezTo>
                  <a:cubicBezTo>
                    <a:pt x="1265" y="1644"/>
                    <a:pt x="1265" y="1644"/>
                    <a:pt x="1265" y="1644"/>
                  </a:cubicBezTo>
                  <a:cubicBezTo>
                    <a:pt x="1265" y="1644"/>
                    <a:pt x="1311" y="1663"/>
                    <a:pt x="1332" y="1682"/>
                  </a:cubicBezTo>
                  <a:cubicBezTo>
                    <a:pt x="1354" y="1701"/>
                    <a:pt x="1346" y="1779"/>
                    <a:pt x="1360" y="1801"/>
                  </a:cubicBezTo>
                  <a:cubicBezTo>
                    <a:pt x="1372" y="1820"/>
                    <a:pt x="1423" y="1836"/>
                    <a:pt x="1431" y="1838"/>
                  </a:cubicBezTo>
                  <a:cubicBezTo>
                    <a:pt x="1462" y="1793"/>
                    <a:pt x="1462" y="1793"/>
                    <a:pt x="1462" y="1793"/>
                  </a:cubicBezTo>
                  <a:cubicBezTo>
                    <a:pt x="1449" y="1744"/>
                    <a:pt x="1449" y="1744"/>
                    <a:pt x="1449" y="1744"/>
                  </a:cubicBezTo>
                  <a:cubicBezTo>
                    <a:pt x="1449" y="1744"/>
                    <a:pt x="1449" y="1744"/>
                    <a:pt x="1449" y="1744"/>
                  </a:cubicBezTo>
                  <a:cubicBezTo>
                    <a:pt x="1531" y="1648"/>
                    <a:pt x="1531" y="1648"/>
                    <a:pt x="1531" y="1648"/>
                  </a:cubicBezTo>
                  <a:cubicBezTo>
                    <a:pt x="1616" y="1656"/>
                    <a:pt x="1616" y="1656"/>
                    <a:pt x="1616" y="1656"/>
                  </a:cubicBezTo>
                  <a:cubicBezTo>
                    <a:pt x="1704" y="1508"/>
                    <a:pt x="1704" y="1508"/>
                    <a:pt x="1704" y="1508"/>
                  </a:cubicBezTo>
                  <a:cubicBezTo>
                    <a:pt x="1706" y="1448"/>
                    <a:pt x="1706" y="1448"/>
                    <a:pt x="1706" y="1448"/>
                  </a:cubicBezTo>
                  <a:cubicBezTo>
                    <a:pt x="1816" y="1434"/>
                    <a:pt x="1816" y="1434"/>
                    <a:pt x="1816" y="1434"/>
                  </a:cubicBezTo>
                  <a:cubicBezTo>
                    <a:pt x="1816" y="1434"/>
                    <a:pt x="1849" y="1388"/>
                    <a:pt x="1849" y="1336"/>
                  </a:cubicBezTo>
                  <a:cubicBezTo>
                    <a:pt x="1849" y="1284"/>
                    <a:pt x="1819" y="1270"/>
                    <a:pt x="1819" y="1270"/>
                  </a:cubicBezTo>
                  <a:cubicBezTo>
                    <a:pt x="1750" y="1289"/>
                    <a:pt x="1750" y="1289"/>
                    <a:pt x="1750" y="1289"/>
                  </a:cubicBezTo>
                  <a:cubicBezTo>
                    <a:pt x="1734" y="1251"/>
                    <a:pt x="1734" y="1251"/>
                    <a:pt x="1734" y="1251"/>
                  </a:cubicBezTo>
                  <a:cubicBezTo>
                    <a:pt x="1819" y="1155"/>
                    <a:pt x="1819" y="1155"/>
                    <a:pt x="1819" y="1155"/>
                  </a:cubicBezTo>
                  <a:cubicBezTo>
                    <a:pt x="1964" y="1155"/>
                    <a:pt x="1964" y="1155"/>
                    <a:pt x="1964" y="1155"/>
                  </a:cubicBezTo>
                  <a:cubicBezTo>
                    <a:pt x="1953" y="1053"/>
                    <a:pt x="1953" y="1053"/>
                    <a:pt x="1953" y="1053"/>
                  </a:cubicBezTo>
                  <a:cubicBezTo>
                    <a:pt x="2027" y="1032"/>
                    <a:pt x="2027" y="1032"/>
                    <a:pt x="2027" y="1032"/>
                  </a:cubicBezTo>
                  <a:cubicBezTo>
                    <a:pt x="2076" y="1095"/>
                    <a:pt x="2076" y="1095"/>
                    <a:pt x="2076" y="1095"/>
                  </a:cubicBezTo>
                  <a:cubicBezTo>
                    <a:pt x="2208" y="1015"/>
                    <a:pt x="2208" y="1015"/>
                    <a:pt x="2208" y="1015"/>
                  </a:cubicBezTo>
                  <a:cubicBezTo>
                    <a:pt x="2227" y="927"/>
                    <a:pt x="2227" y="927"/>
                    <a:pt x="2227" y="927"/>
                  </a:cubicBezTo>
                  <a:cubicBezTo>
                    <a:pt x="2278" y="904"/>
                    <a:pt x="2278" y="904"/>
                    <a:pt x="2278" y="904"/>
                  </a:cubicBezTo>
                  <a:cubicBezTo>
                    <a:pt x="2234" y="889"/>
                    <a:pt x="2234" y="889"/>
                    <a:pt x="2234" y="889"/>
                  </a:cubicBezTo>
                  <a:cubicBezTo>
                    <a:pt x="2234" y="889"/>
                    <a:pt x="2247" y="804"/>
                    <a:pt x="2269" y="77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44D390D8-7283-459D-9C3F-EA8E7360A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83465" y="4994945"/>
              <a:ext cx="1069333" cy="1305955"/>
            </a:xfrm>
            <a:custGeom>
              <a:avLst/>
              <a:gdLst>
                <a:gd name="T0" fmla="*/ 2006 w 2054"/>
                <a:gd name="T1" fmla="*/ 1062 h 2316"/>
                <a:gd name="T2" fmla="*/ 1874 w 2054"/>
                <a:gd name="T3" fmla="*/ 768 h 2316"/>
                <a:gd name="T4" fmla="*/ 1826 w 2054"/>
                <a:gd name="T5" fmla="*/ 636 h 2316"/>
                <a:gd name="T6" fmla="*/ 1832 w 2054"/>
                <a:gd name="T7" fmla="*/ 420 h 2316"/>
                <a:gd name="T8" fmla="*/ 1736 w 2054"/>
                <a:gd name="T9" fmla="*/ 348 h 2316"/>
                <a:gd name="T10" fmla="*/ 1676 w 2054"/>
                <a:gd name="T11" fmla="*/ 270 h 2316"/>
                <a:gd name="T12" fmla="*/ 1604 w 2054"/>
                <a:gd name="T13" fmla="*/ 126 h 2316"/>
                <a:gd name="T14" fmla="*/ 1514 w 2054"/>
                <a:gd name="T15" fmla="*/ 54 h 2316"/>
                <a:gd name="T16" fmla="*/ 1340 w 2054"/>
                <a:gd name="T17" fmla="*/ 48 h 2316"/>
                <a:gd name="T18" fmla="*/ 1358 w 2054"/>
                <a:gd name="T19" fmla="*/ 192 h 2316"/>
                <a:gd name="T20" fmla="*/ 1244 w 2054"/>
                <a:gd name="T21" fmla="*/ 246 h 2316"/>
                <a:gd name="T22" fmla="*/ 1148 w 2054"/>
                <a:gd name="T23" fmla="*/ 260 h 2316"/>
                <a:gd name="T24" fmla="*/ 1132 w 2054"/>
                <a:gd name="T25" fmla="*/ 277 h 2316"/>
                <a:gd name="T26" fmla="*/ 1073 w 2054"/>
                <a:gd name="T27" fmla="*/ 319 h 2316"/>
                <a:gd name="T28" fmla="*/ 1017 w 2054"/>
                <a:gd name="T29" fmla="*/ 386 h 2316"/>
                <a:gd name="T30" fmla="*/ 948 w 2054"/>
                <a:gd name="T31" fmla="*/ 413 h 2316"/>
                <a:gd name="T32" fmla="*/ 903 w 2054"/>
                <a:gd name="T33" fmla="*/ 303 h 2316"/>
                <a:gd name="T34" fmla="*/ 817 w 2054"/>
                <a:gd name="T35" fmla="*/ 215 h 2316"/>
                <a:gd name="T36" fmla="*/ 791 w 2054"/>
                <a:gd name="T37" fmla="*/ 293 h 2316"/>
                <a:gd name="T38" fmla="*/ 708 w 2054"/>
                <a:gd name="T39" fmla="*/ 242 h 2316"/>
                <a:gd name="T40" fmla="*/ 759 w 2054"/>
                <a:gd name="T41" fmla="*/ 386 h 2316"/>
                <a:gd name="T42" fmla="*/ 695 w 2054"/>
                <a:gd name="T43" fmla="*/ 583 h 2316"/>
                <a:gd name="T44" fmla="*/ 625 w 2054"/>
                <a:gd name="T45" fmla="*/ 746 h 2316"/>
                <a:gd name="T46" fmla="*/ 567 w 2054"/>
                <a:gd name="T47" fmla="*/ 837 h 2316"/>
                <a:gd name="T48" fmla="*/ 543 w 2054"/>
                <a:gd name="T49" fmla="*/ 868 h 2316"/>
                <a:gd name="T50" fmla="*/ 337 w 2054"/>
                <a:gd name="T51" fmla="*/ 1118 h 2316"/>
                <a:gd name="T52" fmla="*/ 187 w 2054"/>
                <a:gd name="T53" fmla="*/ 1445 h 2316"/>
                <a:gd name="T54" fmla="*/ 90 w 2054"/>
                <a:gd name="T55" fmla="*/ 1860 h 2316"/>
                <a:gd name="T56" fmla="*/ 127 w 2054"/>
                <a:gd name="T57" fmla="*/ 2250 h 2316"/>
                <a:gd name="T58" fmla="*/ 370 w 2054"/>
                <a:gd name="T59" fmla="*/ 2289 h 2316"/>
                <a:gd name="T60" fmla="*/ 681 w 2054"/>
                <a:gd name="T61" fmla="*/ 2264 h 2316"/>
                <a:gd name="T62" fmla="*/ 684 w 2054"/>
                <a:gd name="T63" fmla="*/ 2192 h 2316"/>
                <a:gd name="T64" fmla="*/ 730 w 2054"/>
                <a:gd name="T65" fmla="*/ 2064 h 2316"/>
                <a:gd name="T66" fmla="*/ 881 w 2054"/>
                <a:gd name="T67" fmla="*/ 2165 h 2316"/>
                <a:gd name="T68" fmla="*/ 964 w 2054"/>
                <a:gd name="T69" fmla="*/ 2204 h 2316"/>
                <a:gd name="T70" fmla="*/ 1242 w 2054"/>
                <a:gd name="T71" fmla="*/ 2219 h 2316"/>
                <a:gd name="T72" fmla="*/ 1481 w 2054"/>
                <a:gd name="T73" fmla="*/ 2242 h 2316"/>
                <a:gd name="T74" fmla="*/ 1800 w 2054"/>
                <a:gd name="T75" fmla="*/ 2158 h 2316"/>
                <a:gd name="T76" fmla="*/ 1796 w 2054"/>
                <a:gd name="T77" fmla="*/ 1836 h 2316"/>
                <a:gd name="T78" fmla="*/ 1742 w 2054"/>
                <a:gd name="T79" fmla="*/ 1380 h 2316"/>
                <a:gd name="T80" fmla="*/ 1934 w 2054"/>
                <a:gd name="T81" fmla="*/ 1308 h 2316"/>
                <a:gd name="T82" fmla="*/ 2054 w 2054"/>
                <a:gd name="T83" fmla="*/ 1128 h 2316"/>
                <a:gd name="T84" fmla="*/ 796 w 2054"/>
                <a:gd name="T85" fmla="*/ 2175 h 2316"/>
                <a:gd name="T86" fmla="*/ 839 w 2054"/>
                <a:gd name="T87" fmla="*/ 2142 h 2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4" h="2316">
                  <a:moveTo>
                    <a:pt x="2054" y="1128"/>
                  </a:moveTo>
                  <a:cubicBezTo>
                    <a:pt x="2006" y="1062"/>
                    <a:pt x="2006" y="1062"/>
                    <a:pt x="2006" y="1062"/>
                  </a:cubicBezTo>
                  <a:cubicBezTo>
                    <a:pt x="2012" y="864"/>
                    <a:pt x="2012" y="864"/>
                    <a:pt x="2012" y="864"/>
                  </a:cubicBezTo>
                  <a:cubicBezTo>
                    <a:pt x="1874" y="768"/>
                    <a:pt x="1874" y="768"/>
                    <a:pt x="1874" y="768"/>
                  </a:cubicBezTo>
                  <a:cubicBezTo>
                    <a:pt x="1904" y="708"/>
                    <a:pt x="1904" y="708"/>
                    <a:pt x="1904" y="708"/>
                  </a:cubicBezTo>
                  <a:cubicBezTo>
                    <a:pt x="1826" y="636"/>
                    <a:pt x="1826" y="636"/>
                    <a:pt x="1826" y="636"/>
                  </a:cubicBezTo>
                  <a:cubicBezTo>
                    <a:pt x="1802" y="546"/>
                    <a:pt x="1802" y="546"/>
                    <a:pt x="1802" y="546"/>
                  </a:cubicBezTo>
                  <a:cubicBezTo>
                    <a:pt x="1832" y="420"/>
                    <a:pt x="1832" y="420"/>
                    <a:pt x="1832" y="420"/>
                  </a:cubicBezTo>
                  <a:cubicBezTo>
                    <a:pt x="1778" y="294"/>
                    <a:pt x="1778" y="294"/>
                    <a:pt x="1778" y="294"/>
                  </a:cubicBezTo>
                  <a:cubicBezTo>
                    <a:pt x="1736" y="348"/>
                    <a:pt x="1736" y="348"/>
                    <a:pt x="1736" y="348"/>
                  </a:cubicBezTo>
                  <a:cubicBezTo>
                    <a:pt x="1688" y="354"/>
                    <a:pt x="1688" y="354"/>
                    <a:pt x="1688" y="354"/>
                  </a:cubicBezTo>
                  <a:cubicBezTo>
                    <a:pt x="1676" y="270"/>
                    <a:pt x="1676" y="270"/>
                    <a:pt x="1676" y="270"/>
                  </a:cubicBezTo>
                  <a:cubicBezTo>
                    <a:pt x="1634" y="270"/>
                    <a:pt x="1634" y="270"/>
                    <a:pt x="1634" y="270"/>
                  </a:cubicBezTo>
                  <a:cubicBezTo>
                    <a:pt x="1604" y="126"/>
                    <a:pt x="1604" y="126"/>
                    <a:pt x="1604" y="126"/>
                  </a:cubicBezTo>
                  <a:cubicBezTo>
                    <a:pt x="1520" y="132"/>
                    <a:pt x="1520" y="132"/>
                    <a:pt x="1520" y="132"/>
                  </a:cubicBezTo>
                  <a:cubicBezTo>
                    <a:pt x="1514" y="54"/>
                    <a:pt x="1514" y="54"/>
                    <a:pt x="1514" y="54"/>
                  </a:cubicBezTo>
                  <a:cubicBezTo>
                    <a:pt x="1442" y="66"/>
                    <a:pt x="1442" y="66"/>
                    <a:pt x="1442" y="66"/>
                  </a:cubicBezTo>
                  <a:cubicBezTo>
                    <a:pt x="1442" y="66"/>
                    <a:pt x="1388" y="0"/>
                    <a:pt x="1340" y="48"/>
                  </a:cubicBezTo>
                  <a:cubicBezTo>
                    <a:pt x="1292" y="96"/>
                    <a:pt x="1352" y="120"/>
                    <a:pt x="1352" y="120"/>
                  </a:cubicBezTo>
                  <a:cubicBezTo>
                    <a:pt x="1358" y="192"/>
                    <a:pt x="1358" y="192"/>
                    <a:pt x="1358" y="192"/>
                  </a:cubicBezTo>
                  <a:cubicBezTo>
                    <a:pt x="1280" y="186"/>
                    <a:pt x="1280" y="186"/>
                    <a:pt x="1280" y="186"/>
                  </a:cubicBezTo>
                  <a:cubicBezTo>
                    <a:pt x="1244" y="246"/>
                    <a:pt x="1244" y="246"/>
                    <a:pt x="1244" y="246"/>
                  </a:cubicBezTo>
                  <a:cubicBezTo>
                    <a:pt x="1154" y="264"/>
                    <a:pt x="1154" y="264"/>
                    <a:pt x="1154" y="264"/>
                  </a:cubicBezTo>
                  <a:cubicBezTo>
                    <a:pt x="1154" y="264"/>
                    <a:pt x="1152" y="263"/>
                    <a:pt x="1148" y="260"/>
                  </a:cubicBezTo>
                  <a:cubicBezTo>
                    <a:pt x="1148" y="260"/>
                    <a:pt x="1148" y="260"/>
                    <a:pt x="1148" y="260"/>
                  </a:cubicBezTo>
                  <a:cubicBezTo>
                    <a:pt x="1132" y="277"/>
                    <a:pt x="1132" y="277"/>
                    <a:pt x="1132" y="277"/>
                  </a:cubicBezTo>
                  <a:cubicBezTo>
                    <a:pt x="1132" y="277"/>
                    <a:pt x="1204" y="309"/>
                    <a:pt x="1156" y="322"/>
                  </a:cubicBezTo>
                  <a:cubicBezTo>
                    <a:pt x="1108" y="335"/>
                    <a:pt x="1103" y="325"/>
                    <a:pt x="1073" y="319"/>
                  </a:cubicBezTo>
                  <a:cubicBezTo>
                    <a:pt x="1044" y="314"/>
                    <a:pt x="1044" y="378"/>
                    <a:pt x="1044" y="378"/>
                  </a:cubicBezTo>
                  <a:cubicBezTo>
                    <a:pt x="1017" y="386"/>
                    <a:pt x="1017" y="386"/>
                    <a:pt x="1017" y="386"/>
                  </a:cubicBezTo>
                  <a:cubicBezTo>
                    <a:pt x="980" y="447"/>
                    <a:pt x="980" y="447"/>
                    <a:pt x="980" y="447"/>
                  </a:cubicBezTo>
                  <a:cubicBezTo>
                    <a:pt x="948" y="413"/>
                    <a:pt x="948" y="413"/>
                    <a:pt x="948" y="413"/>
                  </a:cubicBezTo>
                  <a:cubicBezTo>
                    <a:pt x="1001" y="314"/>
                    <a:pt x="1001" y="314"/>
                    <a:pt x="1001" y="314"/>
                  </a:cubicBezTo>
                  <a:cubicBezTo>
                    <a:pt x="903" y="303"/>
                    <a:pt x="903" y="303"/>
                    <a:pt x="903" y="303"/>
                  </a:cubicBezTo>
                  <a:cubicBezTo>
                    <a:pt x="873" y="205"/>
                    <a:pt x="873" y="205"/>
                    <a:pt x="873" y="205"/>
                  </a:cubicBezTo>
                  <a:cubicBezTo>
                    <a:pt x="817" y="215"/>
                    <a:pt x="817" y="215"/>
                    <a:pt x="817" y="215"/>
                  </a:cubicBezTo>
                  <a:cubicBezTo>
                    <a:pt x="831" y="314"/>
                    <a:pt x="831" y="314"/>
                    <a:pt x="831" y="314"/>
                  </a:cubicBezTo>
                  <a:cubicBezTo>
                    <a:pt x="791" y="293"/>
                    <a:pt x="791" y="293"/>
                    <a:pt x="791" y="293"/>
                  </a:cubicBezTo>
                  <a:cubicBezTo>
                    <a:pt x="743" y="239"/>
                    <a:pt x="743" y="239"/>
                    <a:pt x="743" y="239"/>
                  </a:cubicBezTo>
                  <a:cubicBezTo>
                    <a:pt x="708" y="242"/>
                    <a:pt x="708" y="242"/>
                    <a:pt x="708" y="242"/>
                  </a:cubicBezTo>
                  <a:cubicBezTo>
                    <a:pt x="727" y="357"/>
                    <a:pt x="727" y="357"/>
                    <a:pt x="727" y="357"/>
                  </a:cubicBezTo>
                  <a:cubicBezTo>
                    <a:pt x="759" y="386"/>
                    <a:pt x="759" y="386"/>
                    <a:pt x="759" y="386"/>
                  </a:cubicBezTo>
                  <a:cubicBezTo>
                    <a:pt x="745" y="527"/>
                    <a:pt x="745" y="527"/>
                    <a:pt x="745" y="527"/>
                  </a:cubicBezTo>
                  <a:cubicBezTo>
                    <a:pt x="695" y="583"/>
                    <a:pt x="695" y="583"/>
                    <a:pt x="695" y="583"/>
                  </a:cubicBezTo>
                  <a:cubicBezTo>
                    <a:pt x="652" y="725"/>
                    <a:pt x="652" y="725"/>
                    <a:pt x="652" y="725"/>
                  </a:cubicBezTo>
                  <a:cubicBezTo>
                    <a:pt x="625" y="746"/>
                    <a:pt x="625" y="746"/>
                    <a:pt x="625" y="746"/>
                  </a:cubicBezTo>
                  <a:cubicBezTo>
                    <a:pt x="608" y="804"/>
                    <a:pt x="608" y="804"/>
                    <a:pt x="608" y="804"/>
                  </a:cubicBezTo>
                  <a:cubicBezTo>
                    <a:pt x="567" y="837"/>
                    <a:pt x="567" y="837"/>
                    <a:pt x="567" y="837"/>
                  </a:cubicBezTo>
                  <a:cubicBezTo>
                    <a:pt x="526" y="863"/>
                    <a:pt x="526" y="863"/>
                    <a:pt x="526" y="863"/>
                  </a:cubicBezTo>
                  <a:cubicBezTo>
                    <a:pt x="532" y="865"/>
                    <a:pt x="538" y="867"/>
                    <a:pt x="543" y="868"/>
                  </a:cubicBezTo>
                  <a:cubicBezTo>
                    <a:pt x="476" y="909"/>
                    <a:pt x="491" y="980"/>
                    <a:pt x="449" y="1029"/>
                  </a:cubicBezTo>
                  <a:cubicBezTo>
                    <a:pt x="418" y="1065"/>
                    <a:pt x="352" y="1047"/>
                    <a:pt x="337" y="1118"/>
                  </a:cubicBezTo>
                  <a:cubicBezTo>
                    <a:pt x="338" y="1114"/>
                    <a:pt x="255" y="1216"/>
                    <a:pt x="253" y="1218"/>
                  </a:cubicBezTo>
                  <a:cubicBezTo>
                    <a:pt x="264" y="1211"/>
                    <a:pt x="186" y="1442"/>
                    <a:pt x="187" y="1445"/>
                  </a:cubicBezTo>
                  <a:cubicBezTo>
                    <a:pt x="202" y="1489"/>
                    <a:pt x="161" y="1553"/>
                    <a:pt x="130" y="1602"/>
                  </a:cubicBezTo>
                  <a:cubicBezTo>
                    <a:pt x="95" y="1659"/>
                    <a:pt x="103" y="1834"/>
                    <a:pt x="90" y="1860"/>
                  </a:cubicBezTo>
                  <a:cubicBezTo>
                    <a:pt x="35" y="1971"/>
                    <a:pt x="0" y="2134"/>
                    <a:pt x="58" y="2236"/>
                  </a:cubicBezTo>
                  <a:cubicBezTo>
                    <a:pt x="83" y="2234"/>
                    <a:pt x="121" y="2250"/>
                    <a:pt x="127" y="2250"/>
                  </a:cubicBezTo>
                  <a:cubicBezTo>
                    <a:pt x="115" y="2255"/>
                    <a:pt x="103" y="2261"/>
                    <a:pt x="90" y="2266"/>
                  </a:cubicBezTo>
                  <a:cubicBezTo>
                    <a:pt x="152" y="2315"/>
                    <a:pt x="208" y="2218"/>
                    <a:pt x="370" y="2289"/>
                  </a:cubicBezTo>
                  <a:cubicBezTo>
                    <a:pt x="420" y="2310"/>
                    <a:pt x="456" y="2224"/>
                    <a:pt x="537" y="2236"/>
                  </a:cubicBezTo>
                  <a:cubicBezTo>
                    <a:pt x="581" y="2243"/>
                    <a:pt x="608" y="2297"/>
                    <a:pt x="681" y="2264"/>
                  </a:cubicBezTo>
                  <a:cubicBezTo>
                    <a:pt x="677" y="2221"/>
                    <a:pt x="709" y="2205"/>
                    <a:pt x="734" y="2250"/>
                  </a:cubicBezTo>
                  <a:cubicBezTo>
                    <a:pt x="838" y="2174"/>
                    <a:pt x="699" y="2203"/>
                    <a:pt x="684" y="2192"/>
                  </a:cubicBezTo>
                  <a:cubicBezTo>
                    <a:pt x="652" y="2171"/>
                    <a:pt x="630" y="2205"/>
                    <a:pt x="626" y="2149"/>
                  </a:cubicBezTo>
                  <a:cubicBezTo>
                    <a:pt x="624" y="2114"/>
                    <a:pt x="703" y="2068"/>
                    <a:pt x="730" y="2064"/>
                  </a:cubicBezTo>
                  <a:cubicBezTo>
                    <a:pt x="727" y="2055"/>
                    <a:pt x="758" y="2038"/>
                    <a:pt x="776" y="2078"/>
                  </a:cubicBezTo>
                  <a:cubicBezTo>
                    <a:pt x="828" y="2047"/>
                    <a:pt x="849" y="2124"/>
                    <a:pt x="881" y="2165"/>
                  </a:cubicBezTo>
                  <a:cubicBezTo>
                    <a:pt x="888" y="2160"/>
                    <a:pt x="890" y="2125"/>
                    <a:pt x="886" y="2110"/>
                  </a:cubicBezTo>
                  <a:cubicBezTo>
                    <a:pt x="914" y="2140"/>
                    <a:pt x="927" y="2190"/>
                    <a:pt x="964" y="2204"/>
                  </a:cubicBezTo>
                  <a:cubicBezTo>
                    <a:pt x="980" y="2210"/>
                    <a:pt x="1042" y="2161"/>
                    <a:pt x="1087" y="2177"/>
                  </a:cubicBezTo>
                  <a:cubicBezTo>
                    <a:pt x="1138" y="2196"/>
                    <a:pt x="1192" y="2201"/>
                    <a:pt x="1242" y="2219"/>
                  </a:cubicBezTo>
                  <a:cubicBezTo>
                    <a:pt x="1328" y="2250"/>
                    <a:pt x="1349" y="2294"/>
                    <a:pt x="1411" y="2316"/>
                  </a:cubicBezTo>
                  <a:cubicBezTo>
                    <a:pt x="1481" y="2242"/>
                    <a:pt x="1481" y="2242"/>
                    <a:pt x="1481" y="2242"/>
                  </a:cubicBezTo>
                  <a:cubicBezTo>
                    <a:pt x="1616" y="2172"/>
                    <a:pt x="1616" y="2172"/>
                    <a:pt x="1616" y="2172"/>
                  </a:cubicBezTo>
                  <a:cubicBezTo>
                    <a:pt x="1800" y="2158"/>
                    <a:pt x="1800" y="2158"/>
                    <a:pt x="1800" y="2158"/>
                  </a:cubicBezTo>
                  <a:cubicBezTo>
                    <a:pt x="1772" y="1974"/>
                    <a:pt x="1772" y="1974"/>
                    <a:pt x="1772" y="1974"/>
                  </a:cubicBezTo>
                  <a:cubicBezTo>
                    <a:pt x="1796" y="1836"/>
                    <a:pt x="1796" y="1836"/>
                    <a:pt x="1796" y="1836"/>
                  </a:cubicBezTo>
                  <a:cubicBezTo>
                    <a:pt x="1796" y="1836"/>
                    <a:pt x="1790" y="1668"/>
                    <a:pt x="1778" y="1590"/>
                  </a:cubicBezTo>
                  <a:cubicBezTo>
                    <a:pt x="1766" y="1512"/>
                    <a:pt x="1694" y="1440"/>
                    <a:pt x="1742" y="1380"/>
                  </a:cubicBezTo>
                  <a:cubicBezTo>
                    <a:pt x="1790" y="1320"/>
                    <a:pt x="1850" y="1380"/>
                    <a:pt x="1850" y="1380"/>
                  </a:cubicBezTo>
                  <a:cubicBezTo>
                    <a:pt x="1934" y="1308"/>
                    <a:pt x="1934" y="1308"/>
                    <a:pt x="1934" y="1308"/>
                  </a:cubicBezTo>
                  <a:cubicBezTo>
                    <a:pt x="1910" y="1158"/>
                    <a:pt x="1910" y="1158"/>
                    <a:pt x="1910" y="1158"/>
                  </a:cubicBezTo>
                  <a:lnTo>
                    <a:pt x="2054" y="1128"/>
                  </a:lnTo>
                  <a:close/>
                  <a:moveTo>
                    <a:pt x="815" y="2131"/>
                  </a:moveTo>
                  <a:cubicBezTo>
                    <a:pt x="796" y="2175"/>
                    <a:pt x="796" y="2175"/>
                    <a:pt x="796" y="2175"/>
                  </a:cubicBezTo>
                  <a:cubicBezTo>
                    <a:pt x="850" y="2180"/>
                    <a:pt x="850" y="2180"/>
                    <a:pt x="850" y="2180"/>
                  </a:cubicBezTo>
                  <a:cubicBezTo>
                    <a:pt x="839" y="2142"/>
                    <a:pt x="839" y="2142"/>
                    <a:pt x="839" y="2142"/>
                  </a:cubicBezTo>
                  <a:lnTo>
                    <a:pt x="815" y="2131"/>
                  </a:lnTo>
                  <a:close/>
                </a:path>
              </a:pathLst>
            </a:custGeom>
            <a:solidFill>
              <a:srgbClr val="6B7D8F"/>
            </a:solidFill>
            <a:ln w="15875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de-DE" sz="2016" dirty="0"/>
            </a:p>
          </p:txBody>
        </p:sp>
        <p:grpSp>
          <p:nvGrpSpPr>
            <p:cNvPr id="126" name="Group 17">
              <a:extLst>
                <a:ext uri="{FF2B5EF4-FFF2-40B4-BE49-F238E27FC236}">
                  <a16:creationId xmlns:a16="http://schemas.microsoft.com/office/drawing/2014/main" id="{BF894938-7331-47B3-BB27-7882EDC48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88291" y="2033093"/>
              <a:ext cx="2480907" cy="2144327"/>
              <a:chOff x="2162" y="640"/>
              <a:chExt cx="1805" cy="1440"/>
            </a:xfrm>
          </p:grpSpPr>
          <p:sp>
            <p:nvSpPr>
              <p:cNvPr id="159" name="Freeform 18">
                <a:extLst>
                  <a:ext uri="{FF2B5EF4-FFF2-40B4-BE49-F238E27FC236}">
                    <a16:creationId xmlns:a16="http://schemas.microsoft.com/office/drawing/2014/main" id="{46C9F27B-4FDC-4637-BC0E-BF0B709F8E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86" y="776"/>
                <a:ext cx="881" cy="611"/>
              </a:xfrm>
              <a:custGeom>
                <a:avLst/>
                <a:gdLst>
                  <a:gd name="T0" fmla="*/ 2190 w 2326"/>
                  <a:gd name="T1" fmla="*/ 986 h 1612"/>
                  <a:gd name="T2" fmla="*/ 1996 w 2326"/>
                  <a:gd name="T3" fmla="*/ 901 h 1612"/>
                  <a:gd name="T4" fmla="*/ 1913 w 2326"/>
                  <a:gd name="T5" fmla="*/ 625 h 1612"/>
                  <a:gd name="T6" fmla="*/ 1683 w 2326"/>
                  <a:gd name="T7" fmla="*/ 535 h 1612"/>
                  <a:gd name="T8" fmla="*/ 1379 w 2326"/>
                  <a:gd name="T9" fmla="*/ 344 h 1612"/>
                  <a:gd name="T10" fmla="*/ 1124 w 2326"/>
                  <a:gd name="T11" fmla="*/ 486 h 1612"/>
                  <a:gd name="T12" fmla="*/ 1281 w 2326"/>
                  <a:gd name="T13" fmla="*/ 315 h 1612"/>
                  <a:gd name="T14" fmla="*/ 1141 w 2326"/>
                  <a:gd name="T15" fmla="*/ 305 h 1612"/>
                  <a:gd name="T16" fmla="*/ 770 w 2326"/>
                  <a:gd name="T17" fmla="*/ 601 h 1612"/>
                  <a:gd name="T18" fmla="*/ 635 w 2326"/>
                  <a:gd name="T19" fmla="*/ 654 h 1612"/>
                  <a:gd name="T20" fmla="*/ 423 w 2326"/>
                  <a:gd name="T21" fmla="*/ 808 h 1612"/>
                  <a:gd name="T22" fmla="*/ 267 w 2326"/>
                  <a:gd name="T23" fmla="*/ 826 h 1612"/>
                  <a:gd name="T24" fmla="*/ 139 w 2326"/>
                  <a:gd name="T25" fmla="*/ 886 h 1612"/>
                  <a:gd name="T26" fmla="*/ 262 w 2326"/>
                  <a:gd name="T27" fmla="*/ 1050 h 1612"/>
                  <a:gd name="T28" fmla="*/ 174 w 2326"/>
                  <a:gd name="T29" fmla="*/ 1225 h 1612"/>
                  <a:gd name="T30" fmla="*/ 287 w 2326"/>
                  <a:gd name="T31" fmla="*/ 1393 h 1612"/>
                  <a:gd name="T32" fmla="*/ 438 w 2326"/>
                  <a:gd name="T33" fmla="*/ 1580 h 1612"/>
                  <a:gd name="T34" fmla="*/ 634 w 2326"/>
                  <a:gd name="T35" fmla="*/ 1588 h 1612"/>
                  <a:gd name="T36" fmla="*/ 922 w 2326"/>
                  <a:gd name="T37" fmla="*/ 1365 h 1612"/>
                  <a:gd name="T38" fmla="*/ 1213 w 2326"/>
                  <a:gd name="T39" fmla="*/ 1463 h 1612"/>
                  <a:gd name="T40" fmla="*/ 1562 w 2326"/>
                  <a:gd name="T41" fmla="*/ 1482 h 1612"/>
                  <a:gd name="T42" fmla="*/ 1879 w 2326"/>
                  <a:gd name="T43" fmla="*/ 1276 h 1612"/>
                  <a:gd name="T44" fmla="*/ 2014 w 2326"/>
                  <a:gd name="T45" fmla="*/ 1167 h 1612"/>
                  <a:gd name="T46" fmla="*/ 2228 w 2326"/>
                  <a:gd name="T47" fmla="*/ 1241 h 1612"/>
                  <a:gd name="T48" fmla="*/ 2254 w 2326"/>
                  <a:gd name="T49" fmla="*/ 1387 h 1612"/>
                  <a:gd name="T50" fmla="*/ 1964 w 2326"/>
                  <a:gd name="T51" fmla="*/ 657 h 1612"/>
                  <a:gd name="T52" fmla="*/ 2040 w 2326"/>
                  <a:gd name="T53" fmla="*/ 747 h 1612"/>
                  <a:gd name="T54" fmla="*/ 2034 w 2326"/>
                  <a:gd name="T55" fmla="*/ 830 h 1612"/>
                  <a:gd name="T56" fmla="*/ 1928 w 2326"/>
                  <a:gd name="T57" fmla="*/ 517 h 1612"/>
                  <a:gd name="T58" fmla="*/ 1547 w 2326"/>
                  <a:gd name="T59" fmla="*/ 268 h 1612"/>
                  <a:gd name="T60" fmla="*/ 1535 w 2326"/>
                  <a:gd name="T61" fmla="*/ 394 h 1612"/>
                  <a:gd name="T62" fmla="*/ 1713 w 2326"/>
                  <a:gd name="T63" fmla="*/ 455 h 1612"/>
                  <a:gd name="T64" fmla="*/ 1843 w 2326"/>
                  <a:gd name="T65" fmla="*/ 338 h 1612"/>
                  <a:gd name="T66" fmla="*/ 1834 w 2326"/>
                  <a:gd name="T67" fmla="*/ 391 h 1612"/>
                  <a:gd name="T68" fmla="*/ 1793 w 2326"/>
                  <a:gd name="T69" fmla="*/ 250 h 1612"/>
                  <a:gd name="T70" fmla="*/ 1676 w 2326"/>
                  <a:gd name="T71" fmla="*/ 2 h 1612"/>
                  <a:gd name="T72" fmla="*/ 1604 w 2326"/>
                  <a:gd name="T73" fmla="*/ 127 h 1612"/>
                  <a:gd name="T74" fmla="*/ 1675 w 2326"/>
                  <a:gd name="T75" fmla="*/ 138 h 1612"/>
                  <a:gd name="T76" fmla="*/ 1644 w 2326"/>
                  <a:gd name="T77" fmla="*/ 178 h 1612"/>
                  <a:gd name="T78" fmla="*/ 2017 w 2326"/>
                  <a:gd name="T79" fmla="*/ 442 h 1612"/>
                  <a:gd name="T80" fmla="*/ 1496 w 2326"/>
                  <a:gd name="T81" fmla="*/ 250 h 1612"/>
                  <a:gd name="T82" fmla="*/ 543 w 2326"/>
                  <a:gd name="T83" fmla="*/ 742 h 1612"/>
                  <a:gd name="T84" fmla="*/ 492 w 2326"/>
                  <a:gd name="T85" fmla="*/ 754 h 1612"/>
                  <a:gd name="T86" fmla="*/ 1486 w 2326"/>
                  <a:gd name="T87" fmla="*/ 221 h 1612"/>
                  <a:gd name="T88" fmla="*/ 1577 w 2326"/>
                  <a:gd name="T89" fmla="*/ 219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26" h="1612">
                    <a:moveTo>
                      <a:pt x="2326" y="1357"/>
                    </a:moveTo>
                    <a:cubicBezTo>
                      <a:pt x="2322" y="1345"/>
                      <a:pt x="2312" y="1326"/>
                      <a:pt x="2311" y="1323"/>
                    </a:cubicBezTo>
                    <a:cubicBezTo>
                      <a:pt x="2256" y="1224"/>
                      <a:pt x="2298" y="1040"/>
                      <a:pt x="2190" y="986"/>
                    </a:cubicBezTo>
                    <a:cubicBezTo>
                      <a:pt x="2179" y="980"/>
                      <a:pt x="2233" y="954"/>
                      <a:pt x="2216" y="940"/>
                    </a:cubicBezTo>
                    <a:cubicBezTo>
                      <a:pt x="2194" y="923"/>
                      <a:pt x="2114" y="957"/>
                      <a:pt x="2070" y="943"/>
                    </a:cubicBezTo>
                    <a:cubicBezTo>
                      <a:pt x="2061" y="939"/>
                      <a:pt x="2004" y="909"/>
                      <a:pt x="1996" y="901"/>
                    </a:cubicBezTo>
                    <a:cubicBezTo>
                      <a:pt x="1967" y="872"/>
                      <a:pt x="1922" y="858"/>
                      <a:pt x="1960" y="818"/>
                    </a:cubicBezTo>
                    <a:cubicBezTo>
                      <a:pt x="2020" y="755"/>
                      <a:pt x="1964" y="794"/>
                      <a:pt x="1957" y="736"/>
                    </a:cubicBezTo>
                    <a:cubicBezTo>
                      <a:pt x="1949" y="673"/>
                      <a:pt x="1888" y="711"/>
                      <a:pt x="1913" y="625"/>
                    </a:cubicBezTo>
                    <a:cubicBezTo>
                      <a:pt x="1924" y="587"/>
                      <a:pt x="1870" y="590"/>
                      <a:pt x="1874" y="556"/>
                    </a:cubicBezTo>
                    <a:cubicBezTo>
                      <a:pt x="1880" y="516"/>
                      <a:pt x="1729" y="618"/>
                      <a:pt x="1734" y="621"/>
                    </a:cubicBezTo>
                    <a:cubicBezTo>
                      <a:pt x="1723" y="620"/>
                      <a:pt x="1688" y="545"/>
                      <a:pt x="1683" y="535"/>
                    </a:cubicBezTo>
                    <a:cubicBezTo>
                      <a:pt x="1683" y="535"/>
                      <a:pt x="1517" y="447"/>
                      <a:pt x="1510" y="426"/>
                    </a:cubicBezTo>
                    <a:cubicBezTo>
                      <a:pt x="1501" y="395"/>
                      <a:pt x="1448" y="296"/>
                      <a:pt x="1458" y="282"/>
                    </a:cubicBezTo>
                    <a:cubicBezTo>
                      <a:pt x="1443" y="303"/>
                      <a:pt x="1375" y="308"/>
                      <a:pt x="1379" y="344"/>
                    </a:cubicBezTo>
                    <a:cubicBezTo>
                      <a:pt x="1386" y="409"/>
                      <a:pt x="1307" y="340"/>
                      <a:pt x="1318" y="334"/>
                    </a:cubicBezTo>
                    <a:cubicBezTo>
                      <a:pt x="1287" y="350"/>
                      <a:pt x="1247" y="331"/>
                      <a:pt x="1216" y="376"/>
                    </a:cubicBezTo>
                    <a:cubicBezTo>
                      <a:pt x="1150" y="348"/>
                      <a:pt x="1121" y="486"/>
                      <a:pt x="1124" y="486"/>
                    </a:cubicBezTo>
                    <a:cubicBezTo>
                      <a:pt x="1028" y="486"/>
                      <a:pt x="1125" y="411"/>
                      <a:pt x="1102" y="400"/>
                    </a:cubicBezTo>
                    <a:cubicBezTo>
                      <a:pt x="1081" y="389"/>
                      <a:pt x="1182" y="346"/>
                      <a:pt x="1216" y="346"/>
                    </a:cubicBezTo>
                    <a:cubicBezTo>
                      <a:pt x="1197" y="346"/>
                      <a:pt x="1270" y="316"/>
                      <a:pt x="1281" y="315"/>
                    </a:cubicBezTo>
                    <a:cubicBezTo>
                      <a:pt x="1317" y="313"/>
                      <a:pt x="1401" y="328"/>
                      <a:pt x="1418" y="282"/>
                    </a:cubicBezTo>
                    <a:cubicBezTo>
                      <a:pt x="1410" y="304"/>
                      <a:pt x="1324" y="299"/>
                      <a:pt x="1255" y="280"/>
                    </a:cubicBezTo>
                    <a:cubicBezTo>
                      <a:pt x="1212" y="269"/>
                      <a:pt x="1150" y="218"/>
                      <a:pt x="1141" y="305"/>
                    </a:cubicBezTo>
                    <a:cubicBezTo>
                      <a:pt x="1137" y="337"/>
                      <a:pt x="1061" y="351"/>
                      <a:pt x="1037" y="385"/>
                    </a:cubicBezTo>
                    <a:cubicBezTo>
                      <a:pt x="978" y="467"/>
                      <a:pt x="947" y="565"/>
                      <a:pt x="902" y="564"/>
                    </a:cubicBezTo>
                    <a:cubicBezTo>
                      <a:pt x="852" y="563"/>
                      <a:pt x="817" y="601"/>
                      <a:pt x="770" y="601"/>
                    </a:cubicBezTo>
                    <a:cubicBezTo>
                      <a:pt x="727" y="601"/>
                      <a:pt x="714" y="572"/>
                      <a:pt x="676" y="585"/>
                    </a:cubicBezTo>
                    <a:cubicBezTo>
                      <a:pt x="658" y="591"/>
                      <a:pt x="549" y="678"/>
                      <a:pt x="566" y="692"/>
                    </a:cubicBezTo>
                    <a:cubicBezTo>
                      <a:pt x="592" y="714"/>
                      <a:pt x="613" y="654"/>
                      <a:pt x="635" y="654"/>
                    </a:cubicBezTo>
                    <a:cubicBezTo>
                      <a:pt x="621" y="654"/>
                      <a:pt x="566" y="757"/>
                      <a:pt x="564" y="774"/>
                    </a:cubicBezTo>
                    <a:cubicBezTo>
                      <a:pt x="552" y="864"/>
                      <a:pt x="540" y="806"/>
                      <a:pt x="494" y="806"/>
                    </a:cubicBezTo>
                    <a:cubicBezTo>
                      <a:pt x="472" y="806"/>
                      <a:pt x="449" y="808"/>
                      <a:pt x="423" y="808"/>
                    </a:cubicBezTo>
                    <a:cubicBezTo>
                      <a:pt x="451" y="808"/>
                      <a:pt x="402" y="744"/>
                      <a:pt x="380" y="736"/>
                    </a:cubicBezTo>
                    <a:cubicBezTo>
                      <a:pt x="360" y="729"/>
                      <a:pt x="289" y="730"/>
                      <a:pt x="273" y="742"/>
                    </a:cubicBezTo>
                    <a:cubicBezTo>
                      <a:pt x="208" y="791"/>
                      <a:pt x="173" y="786"/>
                      <a:pt x="267" y="826"/>
                    </a:cubicBezTo>
                    <a:cubicBezTo>
                      <a:pt x="229" y="810"/>
                      <a:pt x="186" y="844"/>
                      <a:pt x="147" y="879"/>
                    </a:cubicBezTo>
                    <a:cubicBezTo>
                      <a:pt x="145" y="881"/>
                      <a:pt x="142" y="883"/>
                      <a:pt x="140" y="886"/>
                    </a:cubicBezTo>
                    <a:cubicBezTo>
                      <a:pt x="140" y="886"/>
                      <a:pt x="139" y="886"/>
                      <a:pt x="139" y="886"/>
                    </a:cubicBezTo>
                    <a:cubicBezTo>
                      <a:pt x="152" y="900"/>
                      <a:pt x="152" y="900"/>
                      <a:pt x="152" y="900"/>
                    </a:cubicBezTo>
                    <a:cubicBezTo>
                      <a:pt x="147" y="980"/>
                      <a:pt x="147" y="980"/>
                      <a:pt x="147" y="980"/>
                    </a:cubicBezTo>
                    <a:cubicBezTo>
                      <a:pt x="147" y="980"/>
                      <a:pt x="237" y="1011"/>
                      <a:pt x="262" y="1050"/>
                    </a:cubicBezTo>
                    <a:cubicBezTo>
                      <a:pt x="287" y="1090"/>
                      <a:pt x="249" y="1144"/>
                      <a:pt x="249" y="1144"/>
                    </a:cubicBezTo>
                    <a:cubicBezTo>
                      <a:pt x="185" y="1154"/>
                      <a:pt x="185" y="1154"/>
                      <a:pt x="185" y="1154"/>
                    </a:cubicBezTo>
                    <a:cubicBezTo>
                      <a:pt x="174" y="1225"/>
                      <a:pt x="174" y="1225"/>
                      <a:pt x="174" y="1225"/>
                    </a:cubicBezTo>
                    <a:cubicBezTo>
                      <a:pt x="174" y="1225"/>
                      <a:pt x="0" y="1312"/>
                      <a:pt x="100" y="1373"/>
                    </a:cubicBezTo>
                    <a:cubicBezTo>
                      <a:pt x="199" y="1433"/>
                      <a:pt x="247" y="1389"/>
                      <a:pt x="247" y="1389"/>
                    </a:cubicBezTo>
                    <a:cubicBezTo>
                      <a:pt x="287" y="1393"/>
                      <a:pt x="287" y="1393"/>
                      <a:pt x="287" y="1393"/>
                    </a:cubicBezTo>
                    <a:cubicBezTo>
                      <a:pt x="297" y="1443"/>
                      <a:pt x="297" y="1443"/>
                      <a:pt x="297" y="1443"/>
                    </a:cubicBezTo>
                    <a:cubicBezTo>
                      <a:pt x="399" y="1576"/>
                      <a:pt x="399" y="1576"/>
                      <a:pt x="399" y="1576"/>
                    </a:cubicBezTo>
                    <a:cubicBezTo>
                      <a:pt x="438" y="1580"/>
                      <a:pt x="438" y="1580"/>
                      <a:pt x="438" y="1580"/>
                    </a:cubicBezTo>
                    <a:cubicBezTo>
                      <a:pt x="465" y="1612"/>
                      <a:pt x="465" y="1612"/>
                      <a:pt x="465" y="1612"/>
                    </a:cubicBezTo>
                    <a:cubicBezTo>
                      <a:pt x="467" y="1603"/>
                      <a:pt x="467" y="1603"/>
                      <a:pt x="467" y="1603"/>
                    </a:cubicBezTo>
                    <a:cubicBezTo>
                      <a:pt x="634" y="1588"/>
                      <a:pt x="634" y="1588"/>
                      <a:pt x="634" y="1588"/>
                    </a:cubicBezTo>
                    <a:cubicBezTo>
                      <a:pt x="634" y="1588"/>
                      <a:pt x="615" y="1490"/>
                      <a:pt x="681" y="1479"/>
                    </a:cubicBezTo>
                    <a:cubicBezTo>
                      <a:pt x="748" y="1469"/>
                      <a:pt x="798" y="1498"/>
                      <a:pt x="843" y="1471"/>
                    </a:cubicBezTo>
                    <a:cubicBezTo>
                      <a:pt x="888" y="1445"/>
                      <a:pt x="877" y="1381"/>
                      <a:pt x="922" y="1365"/>
                    </a:cubicBezTo>
                    <a:cubicBezTo>
                      <a:pt x="967" y="1350"/>
                      <a:pt x="1028" y="1363"/>
                      <a:pt x="1028" y="1363"/>
                    </a:cubicBezTo>
                    <a:cubicBezTo>
                      <a:pt x="1060" y="1392"/>
                      <a:pt x="1060" y="1392"/>
                      <a:pt x="1060" y="1392"/>
                    </a:cubicBezTo>
                    <a:cubicBezTo>
                      <a:pt x="1213" y="1463"/>
                      <a:pt x="1213" y="1463"/>
                      <a:pt x="1213" y="1463"/>
                    </a:cubicBezTo>
                    <a:cubicBezTo>
                      <a:pt x="1364" y="1490"/>
                      <a:pt x="1364" y="1490"/>
                      <a:pt x="1364" y="1490"/>
                    </a:cubicBezTo>
                    <a:cubicBezTo>
                      <a:pt x="1364" y="1490"/>
                      <a:pt x="1432" y="1556"/>
                      <a:pt x="1488" y="1535"/>
                    </a:cubicBezTo>
                    <a:cubicBezTo>
                      <a:pt x="1543" y="1514"/>
                      <a:pt x="1562" y="1482"/>
                      <a:pt x="1562" y="1482"/>
                    </a:cubicBezTo>
                    <a:cubicBezTo>
                      <a:pt x="1781" y="1413"/>
                      <a:pt x="1781" y="1413"/>
                      <a:pt x="1781" y="1413"/>
                    </a:cubicBezTo>
                    <a:cubicBezTo>
                      <a:pt x="1813" y="1281"/>
                      <a:pt x="1813" y="1281"/>
                      <a:pt x="1813" y="1281"/>
                    </a:cubicBezTo>
                    <a:cubicBezTo>
                      <a:pt x="1879" y="1276"/>
                      <a:pt x="1879" y="1276"/>
                      <a:pt x="1879" y="1276"/>
                    </a:cubicBezTo>
                    <a:cubicBezTo>
                      <a:pt x="1879" y="1276"/>
                      <a:pt x="1884" y="1217"/>
                      <a:pt x="1919" y="1215"/>
                    </a:cubicBezTo>
                    <a:cubicBezTo>
                      <a:pt x="1953" y="1212"/>
                      <a:pt x="1961" y="1138"/>
                      <a:pt x="1961" y="1138"/>
                    </a:cubicBezTo>
                    <a:cubicBezTo>
                      <a:pt x="2014" y="1167"/>
                      <a:pt x="2014" y="1167"/>
                      <a:pt x="2014" y="1167"/>
                    </a:cubicBezTo>
                    <a:cubicBezTo>
                      <a:pt x="2059" y="1257"/>
                      <a:pt x="2059" y="1257"/>
                      <a:pt x="2059" y="1257"/>
                    </a:cubicBezTo>
                    <a:cubicBezTo>
                      <a:pt x="2146" y="1268"/>
                      <a:pt x="2146" y="1268"/>
                      <a:pt x="2146" y="1268"/>
                    </a:cubicBezTo>
                    <a:cubicBezTo>
                      <a:pt x="2228" y="1241"/>
                      <a:pt x="2228" y="1241"/>
                      <a:pt x="2228" y="1241"/>
                    </a:cubicBezTo>
                    <a:cubicBezTo>
                      <a:pt x="2159" y="1418"/>
                      <a:pt x="2159" y="1418"/>
                      <a:pt x="2159" y="1418"/>
                    </a:cubicBezTo>
                    <a:cubicBezTo>
                      <a:pt x="2265" y="1424"/>
                      <a:pt x="2265" y="1424"/>
                      <a:pt x="2265" y="1424"/>
                    </a:cubicBezTo>
                    <a:cubicBezTo>
                      <a:pt x="2254" y="1387"/>
                      <a:pt x="2254" y="1387"/>
                      <a:pt x="2254" y="1387"/>
                    </a:cubicBezTo>
                    <a:lnTo>
                      <a:pt x="2326" y="1357"/>
                    </a:lnTo>
                    <a:close/>
                    <a:moveTo>
                      <a:pt x="1931" y="658"/>
                    </a:moveTo>
                    <a:cubicBezTo>
                      <a:pt x="1930" y="658"/>
                      <a:pt x="1950" y="676"/>
                      <a:pt x="1964" y="657"/>
                    </a:cubicBezTo>
                    <a:cubicBezTo>
                      <a:pt x="1971" y="666"/>
                      <a:pt x="1983" y="667"/>
                      <a:pt x="1997" y="676"/>
                    </a:cubicBezTo>
                    <a:cubicBezTo>
                      <a:pt x="2004" y="636"/>
                      <a:pt x="2097" y="652"/>
                      <a:pt x="2086" y="743"/>
                    </a:cubicBezTo>
                    <a:cubicBezTo>
                      <a:pt x="2056" y="728"/>
                      <a:pt x="2069" y="740"/>
                      <a:pt x="2040" y="747"/>
                    </a:cubicBezTo>
                    <a:cubicBezTo>
                      <a:pt x="2037" y="737"/>
                      <a:pt x="2039" y="704"/>
                      <a:pt x="2037" y="692"/>
                    </a:cubicBezTo>
                    <a:cubicBezTo>
                      <a:pt x="2002" y="752"/>
                      <a:pt x="2057" y="793"/>
                      <a:pt x="1972" y="827"/>
                    </a:cubicBezTo>
                    <a:cubicBezTo>
                      <a:pt x="1959" y="832"/>
                      <a:pt x="2023" y="833"/>
                      <a:pt x="2034" y="830"/>
                    </a:cubicBezTo>
                    <a:cubicBezTo>
                      <a:pt x="2047" y="825"/>
                      <a:pt x="2219" y="786"/>
                      <a:pt x="2235" y="834"/>
                    </a:cubicBezTo>
                    <a:cubicBezTo>
                      <a:pt x="2217" y="781"/>
                      <a:pt x="2178" y="696"/>
                      <a:pt x="2119" y="674"/>
                    </a:cubicBezTo>
                    <a:cubicBezTo>
                      <a:pt x="2057" y="651"/>
                      <a:pt x="1983" y="528"/>
                      <a:pt x="1928" y="517"/>
                    </a:cubicBezTo>
                    <a:cubicBezTo>
                      <a:pt x="1926" y="517"/>
                      <a:pt x="1933" y="647"/>
                      <a:pt x="1931" y="658"/>
                    </a:cubicBezTo>
                    <a:close/>
                    <a:moveTo>
                      <a:pt x="1612" y="219"/>
                    </a:moveTo>
                    <a:cubicBezTo>
                      <a:pt x="1616" y="236"/>
                      <a:pt x="1537" y="243"/>
                      <a:pt x="1547" y="268"/>
                    </a:cubicBezTo>
                    <a:cubicBezTo>
                      <a:pt x="1552" y="282"/>
                      <a:pt x="1592" y="249"/>
                      <a:pt x="1594" y="280"/>
                    </a:cubicBezTo>
                    <a:cubicBezTo>
                      <a:pt x="1595" y="314"/>
                      <a:pt x="1619" y="318"/>
                      <a:pt x="1566" y="318"/>
                    </a:cubicBezTo>
                    <a:cubicBezTo>
                      <a:pt x="1524" y="318"/>
                      <a:pt x="1521" y="366"/>
                      <a:pt x="1535" y="394"/>
                    </a:cubicBezTo>
                    <a:cubicBezTo>
                      <a:pt x="1549" y="404"/>
                      <a:pt x="1629" y="445"/>
                      <a:pt x="1654" y="435"/>
                    </a:cubicBezTo>
                    <a:cubicBezTo>
                      <a:pt x="1664" y="454"/>
                      <a:pt x="1651" y="452"/>
                      <a:pt x="1651" y="461"/>
                    </a:cubicBezTo>
                    <a:cubicBezTo>
                      <a:pt x="1664" y="466"/>
                      <a:pt x="1709" y="477"/>
                      <a:pt x="1713" y="455"/>
                    </a:cubicBezTo>
                    <a:cubicBezTo>
                      <a:pt x="1718" y="424"/>
                      <a:pt x="1675" y="448"/>
                      <a:pt x="1675" y="427"/>
                    </a:cubicBezTo>
                    <a:cubicBezTo>
                      <a:pt x="1675" y="396"/>
                      <a:pt x="1750" y="398"/>
                      <a:pt x="1719" y="352"/>
                    </a:cubicBezTo>
                    <a:cubicBezTo>
                      <a:pt x="1735" y="350"/>
                      <a:pt x="1835" y="329"/>
                      <a:pt x="1843" y="338"/>
                    </a:cubicBezTo>
                    <a:cubicBezTo>
                      <a:pt x="1849" y="346"/>
                      <a:pt x="1813" y="364"/>
                      <a:pt x="1817" y="366"/>
                    </a:cubicBezTo>
                    <a:cubicBezTo>
                      <a:pt x="1831" y="363"/>
                      <a:pt x="1845" y="360"/>
                      <a:pt x="1859" y="357"/>
                    </a:cubicBezTo>
                    <a:cubicBezTo>
                      <a:pt x="1865" y="363"/>
                      <a:pt x="1826" y="383"/>
                      <a:pt x="1834" y="391"/>
                    </a:cubicBezTo>
                    <a:cubicBezTo>
                      <a:pt x="1836" y="393"/>
                      <a:pt x="1882" y="413"/>
                      <a:pt x="1882" y="413"/>
                    </a:cubicBezTo>
                    <a:cubicBezTo>
                      <a:pt x="1878" y="389"/>
                      <a:pt x="1910" y="338"/>
                      <a:pt x="1910" y="341"/>
                    </a:cubicBezTo>
                    <a:cubicBezTo>
                      <a:pt x="1916" y="315"/>
                      <a:pt x="1800" y="274"/>
                      <a:pt x="1793" y="250"/>
                    </a:cubicBezTo>
                    <a:cubicBezTo>
                      <a:pt x="1773" y="185"/>
                      <a:pt x="1927" y="70"/>
                      <a:pt x="1751" y="109"/>
                    </a:cubicBezTo>
                    <a:cubicBezTo>
                      <a:pt x="1726" y="115"/>
                      <a:pt x="1674" y="77"/>
                      <a:pt x="1677" y="49"/>
                    </a:cubicBezTo>
                    <a:cubicBezTo>
                      <a:pt x="1679" y="33"/>
                      <a:pt x="1741" y="0"/>
                      <a:pt x="1676" y="2"/>
                    </a:cubicBezTo>
                    <a:cubicBezTo>
                      <a:pt x="1642" y="3"/>
                      <a:pt x="1508" y="93"/>
                      <a:pt x="1550" y="124"/>
                    </a:cubicBezTo>
                    <a:cubicBezTo>
                      <a:pt x="1572" y="141"/>
                      <a:pt x="1596" y="68"/>
                      <a:pt x="1599" y="66"/>
                    </a:cubicBezTo>
                    <a:cubicBezTo>
                      <a:pt x="1628" y="53"/>
                      <a:pt x="1601" y="126"/>
                      <a:pt x="1604" y="127"/>
                    </a:cubicBezTo>
                    <a:cubicBezTo>
                      <a:pt x="1630" y="134"/>
                      <a:pt x="1649" y="87"/>
                      <a:pt x="1672" y="87"/>
                    </a:cubicBezTo>
                    <a:cubicBezTo>
                      <a:pt x="1659" y="87"/>
                      <a:pt x="1745" y="157"/>
                      <a:pt x="1745" y="147"/>
                    </a:cubicBezTo>
                    <a:cubicBezTo>
                      <a:pt x="1745" y="287"/>
                      <a:pt x="1695" y="133"/>
                      <a:pt x="1675" y="138"/>
                    </a:cubicBezTo>
                    <a:cubicBezTo>
                      <a:pt x="1664" y="141"/>
                      <a:pt x="1678" y="167"/>
                      <a:pt x="1672" y="167"/>
                    </a:cubicBezTo>
                    <a:cubicBezTo>
                      <a:pt x="1657" y="167"/>
                      <a:pt x="1673" y="118"/>
                      <a:pt x="1658" y="114"/>
                    </a:cubicBezTo>
                    <a:cubicBezTo>
                      <a:pt x="1625" y="105"/>
                      <a:pt x="1634" y="166"/>
                      <a:pt x="1644" y="178"/>
                    </a:cubicBezTo>
                    <a:cubicBezTo>
                      <a:pt x="1632" y="163"/>
                      <a:pt x="1532" y="114"/>
                      <a:pt x="1538" y="156"/>
                    </a:cubicBezTo>
                    <a:cubicBezTo>
                      <a:pt x="1543" y="198"/>
                      <a:pt x="1603" y="182"/>
                      <a:pt x="1612" y="219"/>
                    </a:cubicBezTo>
                    <a:close/>
                    <a:moveTo>
                      <a:pt x="2017" y="442"/>
                    </a:moveTo>
                    <a:cubicBezTo>
                      <a:pt x="2012" y="422"/>
                      <a:pt x="2004" y="419"/>
                      <a:pt x="1991" y="433"/>
                    </a:cubicBezTo>
                    <a:cubicBezTo>
                      <a:pt x="1985" y="473"/>
                      <a:pt x="2009" y="441"/>
                      <a:pt x="2017" y="442"/>
                    </a:cubicBezTo>
                    <a:close/>
                    <a:moveTo>
                      <a:pt x="1496" y="250"/>
                    </a:moveTo>
                    <a:cubicBezTo>
                      <a:pt x="1503" y="238"/>
                      <a:pt x="1450" y="258"/>
                      <a:pt x="1452" y="257"/>
                    </a:cubicBezTo>
                    <a:cubicBezTo>
                      <a:pt x="1458" y="257"/>
                      <a:pt x="1484" y="269"/>
                      <a:pt x="1496" y="250"/>
                    </a:cubicBezTo>
                    <a:close/>
                    <a:moveTo>
                      <a:pt x="543" y="742"/>
                    </a:moveTo>
                    <a:cubicBezTo>
                      <a:pt x="533" y="759"/>
                      <a:pt x="532" y="761"/>
                      <a:pt x="548" y="761"/>
                    </a:cubicBezTo>
                    <a:cubicBezTo>
                      <a:pt x="548" y="757"/>
                      <a:pt x="580" y="705"/>
                      <a:pt x="560" y="702"/>
                    </a:cubicBezTo>
                    <a:cubicBezTo>
                      <a:pt x="555" y="701"/>
                      <a:pt x="465" y="724"/>
                      <a:pt x="492" y="754"/>
                    </a:cubicBezTo>
                    <a:cubicBezTo>
                      <a:pt x="520" y="786"/>
                      <a:pt x="521" y="746"/>
                      <a:pt x="543" y="742"/>
                    </a:cubicBezTo>
                    <a:close/>
                    <a:moveTo>
                      <a:pt x="1525" y="80"/>
                    </a:moveTo>
                    <a:cubicBezTo>
                      <a:pt x="1467" y="55"/>
                      <a:pt x="1480" y="205"/>
                      <a:pt x="1486" y="221"/>
                    </a:cubicBezTo>
                    <a:cubicBezTo>
                      <a:pt x="1501" y="198"/>
                      <a:pt x="1512" y="75"/>
                      <a:pt x="1525" y="80"/>
                    </a:cubicBezTo>
                    <a:close/>
                    <a:moveTo>
                      <a:pt x="1526" y="247"/>
                    </a:moveTo>
                    <a:cubicBezTo>
                      <a:pt x="1543" y="238"/>
                      <a:pt x="1560" y="228"/>
                      <a:pt x="1577" y="219"/>
                    </a:cubicBezTo>
                    <a:cubicBezTo>
                      <a:pt x="1544" y="175"/>
                      <a:pt x="1550" y="223"/>
                      <a:pt x="1526" y="24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16" dirty="0"/>
              </a:p>
            </p:txBody>
          </p:sp>
          <p:sp>
            <p:nvSpPr>
              <p:cNvPr id="160" name="Freeform 19">
                <a:extLst>
                  <a:ext uri="{FF2B5EF4-FFF2-40B4-BE49-F238E27FC236}">
                    <a16:creationId xmlns:a16="http://schemas.microsoft.com/office/drawing/2014/main" id="{DAA31153-7A82-4D6C-BD2B-CAC9DE9B0C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07" y="1049"/>
                <a:ext cx="443" cy="232"/>
              </a:xfrm>
              <a:custGeom>
                <a:avLst/>
                <a:gdLst>
                  <a:gd name="T0" fmla="*/ 1125 w 1169"/>
                  <a:gd name="T1" fmla="*/ 541 h 613"/>
                  <a:gd name="T2" fmla="*/ 1104 w 1169"/>
                  <a:gd name="T3" fmla="*/ 491 h 613"/>
                  <a:gd name="T4" fmla="*/ 1041 w 1169"/>
                  <a:gd name="T5" fmla="*/ 479 h 613"/>
                  <a:gd name="T6" fmla="*/ 1035 w 1169"/>
                  <a:gd name="T7" fmla="*/ 446 h 613"/>
                  <a:gd name="T8" fmla="*/ 1090 w 1169"/>
                  <a:gd name="T9" fmla="*/ 417 h 613"/>
                  <a:gd name="T10" fmla="*/ 1088 w 1169"/>
                  <a:gd name="T11" fmla="*/ 373 h 613"/>
                  <a:gd name="T12" fmla="*/ 1065 w 1169"/>
                  <a:gd name="T13" fmla="*/ 351 h 613"/>
                  <a:gd name="T14" fmla="*/ 1095 w 1169"/>
                  <a:gd name="T15" fmla="*/ 282 h 613"/>
                  <a:gd name="T16" fmla="*/ 1065 w 1169"/>
                  <a:gd name="T17" fmla="*/ 270 h 613"/>
                  <a:gd name="T18" fmla="*/ 1002 w 1169"/>
                  <a:gd name="T19" fmla="*/ 321 h 613"/>
                  <a:gd name="T20" fmla="*/ 963 w 1169"/>
                  <a:gd name="T21" fmla="*/ 319 h 613"/>
                  <a:gd name="T22" fmla="*/ 967 w 1169"/>
                  <a:gd name="T23" fmla="*/ 354 h 613"/>
                  <a:gd name="T24" fmla="*/ 910 w 1169"/>
                  <a:gd name="T25" fmla="*/ 354 h 613"/>
                  <a:gd name="T26" fmla="*/ 886 w 1169"/>
                  <a:gd name="T27" fmla="*/ 389 h 613"/>
                  <a:gd name="T28" fmla="*/ 815 w 1169"/>
                  <a:gd name="T29" fmla="*/ 374 h 613"/>
                  <a:gd name="T30" fmla="*/ 724 w 1169"/>
                  <a:gd name="T31" fmla="*/ 410 h 613"/>
                  <a:gd name="T32" fmla="*/ 834 w 1169"/>
                  <a:gd name="T33" fmla="*/ 463 h 613"/>
                  <a:gd name="T34" fmla="*/ 751 w 1169"/>
                  <a:gd name="T35" fmla="*/ 456 h 613"/>
                  <a:gd name="T36" fmla="*/ 844 w 1169"/>
                  <a:gd name="T37" fmla="*/ 537 h 613"/>
                  <a:gd name="T38" fmla="*/ 910 w 1169"/>
                  <a:gd name="T39" fmla="*/ 593 h 613"/>
                  <a:gd name="T40" fmla="*/ 976 w 1169"/>
                  <a:gd name="T41" fmla="*/ 585 h 613"/>
                  <a:gd name="T42" fmla="*/ 1007 w 1169"/>
                  <a:gd name="T43" fmla="*/ 548 h 613"/>
                  <a:gd name="T44" fmla="*/ 1076 w 1169"/>
                  <a:gd name="T45" fmla="*/ 613 h 613"/>
                  <a:gd name="T46" fmla="*/ 1167 w 1169"/>
                  <a:gd name="T47" fmla="*/ 576 h 613"/>
                  <a:gd name="T48" fmla="*/ 1169 w 1169"/>
                  <a:gd name="T49" fmla="*/ 542 h 613"/>
                  <a:gd name="T50" fmla="*/ 1125 w 1169"/>
                  <a:gd name="T51" fmla="*/ 541 h 613"/>
                  <a:gd name="T52" fmla="*/ 22 w 1169"/>
                  <a:gd name="T53" fmla="*/ 16 h 613"/>
                  <a:gd name="T54" fmla="*/ 59 w 1169"/>
                  <a:gd name="T55" fmla="*/ 30 h 613"/>
                  <a:gd name="T56" fmla="*/ 22 w 1169"/>
                  <a:gd name="T57" fmla="*/ 16 h 613"/>
                  <a:gd name="T58" fmla="*/ 81 w 1169"/>
                  <a:gd name="T59" fmla="*/ 56 h 613"/>
                  <a:gd name="T60" fmla="*/ 80 w 1169"/>
                  <a:gd name="T61" fmla="*/ 76 h 613"/>
                  <a:gd name="T62" fmla="*/ 81 w 1169"/>
                  <a:gd name="T63" fmla="*/ 56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9" h="613">
                    <a:moveTo>
                      <a:pt x="1125" y="541"/>
                    </a:moveTo>
                    <a:cubicBezTo>
                      <a:pt x="1104" y="491"/>
                      <a:pt x="1104" y="491"/>
                      <a:pt x="1104" y="491"/>
                    </a:cubicBezTo>
                    <a:cubicBezTo>
                      <a:pt x="1041" y="479"/>
                      <a:pt x="1041" y="479"/>
                      <a:pt x="1041" y="479"/>
                    </a:cubicBezTo>
                    <a:cubicBezTo>
                      <a:pt x="1035" y="446"/>
                      <a:pt x="1035" y="446"/>
                      <a:pt x="1035" y="446"/>
                    </a:cubicBezTo>
                    <a:cubicBezTo>
                      <a:pt x="1090" y="417"/>
                      <a:pt x="1090" y="417"/>
                      <a:pt x="1090" y="417"/>
                    </a:cubicBezTo>
                    <a:cubicBezTo>
                      <a:pt x="1088" y="373"/>
                      <a:pt x="1088" y="373"/>
                      <a:pt x="1088" y="373"/>
                    </a:cubicBezTo>
                    <a:cubicBezTo>
                      <a:pt x="1065" y="351"/>
                      <a:pt x="1065" y="351"/>
                      <a:pt x="1065" y="351"/>
                    </a:cubicBezTo>
                    <a:cubicBezTo>
                      <a:pt x="1095" y="282"/>
                      <a:pt x="1095" y="282"/>
                      <a:pt x="1095" y="282"/>
                    </a:cubicBezTo>
                    <a:cubicBezTo>
                      <a:pt x="1065" y="270"/>
                      <a:pt x="1065" y="270"/>
                      <a:pt x="1065" y="270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963" y="319"/>
                      <a:pt x="963" y="319"/>
                      <a:pt x="963" y="319"/>
                    </a:cubicBezTo>
                    <a:cubicBezTo>
                      <a:pt x="967" y="354"/>
                      <a:pt x="967" y="354"/>
                      <a:pt x="967" y="354"/>
                    </a:cubicBezTo>
                    <a:cubicBezTo>
                      <a:pt x="910" y="354"/>
                      <a:pt x="910" y="354"/>
                      <a:pt x="910" y="354"/>
                    </a:cubicBezTo>
                    <a:cubicBezTo>
                      <a:pt x="886" y="389"/>
                      <a:pt x="886" y="389"/>
                      <a:pt x="886" y="389"/>
                    </a:cubicBezTo>
                    <a:cubicBezTo>
                      <a:pt x="815" y="374"/>
                      <a:pt x="815" y="374"/>
                      <a:pt x="815" y="374"/>
                    </a:cubicBezTo>
                    <a:cubicBezTo>
                      <a:pt x="724" y="410"/>
                      <a:pt x="724" y="410"/>
                      <a:pt x="724" y="410"/>
                    </a:cubicBezTo>
                    <a:cubicBezTo>
                      <a:pt x="759" y="445"/>
                      <a:pt x="797" y="469"/>
                      <a:pt x="834" y="463"/>
                    </a:cubicBezTo>
                    <a:cubicBezTo>
                      <a:pt x="804" y="468"/>
                      <a:pt x="776" y="465"/>
                      <a:pt x="751" y="456"/>
                    </a:cubicBezTo>
                    <a:cubicBezTo>
                      <a:pt x="844" y="537"/>
                      <a:pt x="844" y="537"/>
                      <a:pt x="844" y="537"/>
                    </a:cubicBezTo>
                    <a:cubicBezTo>
                      <a:pt x="910" y="593"/>
                      <a:pt x="910" y="593"/>
                      <a:pt x="910" y="593"/>
                    </a:cubicBezTo>
                    <a:cubicBezTo>
                      <a:pt x="976" y="585"/>
                      <a:pt x="976" y="585"/>
                      <a:pt x="976" y="585"/>
                    </a:cubicBezTo>
                    <a:cubicBezTo>
                      <a:pt x="976" y="585"/>
                      <a:pt x="972" y="542"/>
                      <a:pt x="1007" y="548"/>
                    </a:cubicBezTo>
                    <a:cubicBezTo>
                      <a:pt x="1042" y="553"/>
                      <a:pt x="1076" y="613"/>
                      <a:pt x="1076" y="613"/>
                    </a:cubicBezTo>
                    <a:cubicBezTo>
                      <a:pt x="1167" y="576"/>
                      <a:pt x="1167" y="576"/>
                      <a:pt x="1167" y="576"/>
                    </a:cubicBezTo>
                    <a:cubicBezTo>
                      <a:pt x="1169" y="542"/>
                      <a:pt x="1169" y="542"/>
                      <a:pt x="1169" y="542"/>
                    </a:cubicBezTo>
                    <a:lnTo>
                      <a:pt x="1125" y="541"/>
                    </a:lnTo>
                    <a:close/>
                    <a:moveTo>
                      <a:pt x="22" y="16"/>
                    </a:moveTo>
                    <a:cubicBezTo>
                      <a:pt x="0" y="0"/>
                      <a:pt x="39" y="88"/>
                      <a:pt x="59" y="30"/>
                    </a:cubicBezTo>
                    <a:cubicBezTo>
                      <a:pt x="65" y="12"/>
                      <a:pt x="27" y="14"/>
                      <a:pt x="22" y="16"/>
                    </a:cubicBezTo>
                    <a:close/>
                    <a:moveTo>
                      <a:pt x="81" y="56"/>
                    </a:moveTo>
                    <a:cubicBezTo>
                      <a:pt x="53" y="56"/>
                      <a:pt x="57" y="78"/>
                      <a:pt x="80" y="76"/>
                    </a:cubicBezTo>
                    <a:cubicBezTo>
                      <a:pt x="102" y="75"/>
                      <a:pt x="81" y="56"/>
                      <a:pt x="81" y="56"/>
                    </a:cubicBezTo>
                    <a:close/>
                  </a:path>
                </a:pathLst>
              </a:custGeom>
              <a:solidFill>
                <a:srgbClr val="808080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16" dirty="0"/>
              </a:p>
            </p:txBody>
          </p:sp>
          <p:sp>
            <p:nvSpPr>
              <p:cNvPr id="161" name="Freeform 20">
                <a:extLst>
                  <a:ext uri="{FF2B5EF4-FFF2-40B4-BE49-F238E27FC236}">
                    <a16:creationId xmlns:a16="http://schemas.microsoft.com/office/drawing/2014/main" id="{3DE26A30-1EA5-40A9-8398-0A335E69D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9" y="1332"/>
                <a:ext cx="114" cy="87"/>
              </a:xfrm>
              <a:custGeom>
                <a:avLst/>
                <a:gdLst>
                  <a:gd name="T0" fmla="*/ 0 w 302"/>
                  <a:gd name="T1" fmla="*/ 0 h 229"/>
                  <a:gd name="T2" fmla="*/ 74 w 302"/>
                  <a:gd name="T3" fmla="*/ 10 h 229"/>
                  <a:gd name="T4" fmla="*/ 80 w 302"/>
                  <a:gd name="T5" fmla="*/ 41 h 229"/>
                  <a:gd name="T6" fmla="*/ 130 w 302"/>
                  <a:gd name="T7" fmla="*/ 41 h 229"/>
                  <a:gd name="T8" fmla="*/ 146 w 302"/>
                  <a:gd name="T9" fmla="*/ 76 h 229"/>
                  <a:gd name="T10" fmla="*/ 193 w 302"/>
                  <a:gd name="T11" fmla="*/ 78 h 229"/>
                  <a:gd name="T12" fmla="*/ 220 w 302"/>
                  <a:gd name="T13" fmla="*/ 121 h 229"/>
                  <a:gd name="T14" fmla="*/ 295 w 302"/>
                  <a:gd name="T15" fmla="*/ 86 h 229"/>
                  <a:gd name="T16" fmla="*/ 277 w 302"/>
                  <a:gd name="T17" fmla="*/ 141 h 229"/>
                  <a:gd name="T18" fmla="*/ 289 w 302"/>
                  <a:gd name="T19" fmla="*/ 194 h 229"/>
                  <a:gd name="T20" fmla="*/ 252 w 302"/>
                  <a:gd name="T21" fmla="*/ 229 h 229"/>
                  <a:gd name="T22" fmla="*/ 162 w 302"/>
                  <a:gd name="T23" fmla="*/ 194 h 229"/>
                  <a:gd name="T24" fmla="*/ 121 w 302"/>
                  <a:gd name="T25" fmla="*/ 194 h 229"/>
                  <a:gd name="T26" fmla="*/ 109 w 302"/>
                  <a:gd name="T27" fmla="*/ 153 h 229"/>
                  <a:gd name="T28" fmla="*/ 48 w 302"/>
                  <a:gd name="T29" fmla="*/ 57 h 229"/>
                  <a:gd name="T30" fmla="*/ 19 w 302"/>
                  <a:gd name="T31" fmla="*/ 51 h 229"/>
                  <a:gd name="T32" fmla="*/ 0 w 302"/>
                  <a:gd name="T3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2" h="229">
                    <a:moveTo>
                      <a:pt x="0" y="0"/>
                    </a:moveTo>
                    <a:cubicBezTo>
                      <a:pt x="74" y="10"/>
                      <a:pt x="74" y="10"/>
                      <a:pt x="74" y="10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93" y="78"/>
                      <a:pt x="193" y="78"/>
                      <a:pt x="193" y="78"/>
                    </a:cubicBez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20" y="121"/>
                      <a:pt x="287" y="65"/>
                      <a:pt x="295" y="86"/>
                    </a:cubicBezTo>
                    <a:cubicBezTo>
                      <a:pt x="302" y="108"/>
                      <a:pt x="277" y="141"/>
                      <a:pt x="277" y="141"/>
                    </a:cubicBezTo>
                    <a:cubicBezTo>
                      <a:pt x="289" y="194"/>
                      <a:pt x="289" y="194"/>
                      <a:pt x="289" y="194"/>
                    </a:cubicBezTo>
                    <a:cubicBezTo>
                      <a:pt x="252" y="229"/>
                      <a:pt x="252" y="229"/>
                      <a:pt x="252" y="229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21" y="194"/>
                      <a:pt x="121" y="194"/>
                      <a:pt x="121" y="194"/>
                    </a:cubicBezTo>
                    <a:cubicBezTo>
                      <a:pt x="109" y="153"/>
                      <a:pt x="109" y="153"/>
                      <a:pt x="109" y="153"/>
                    </a:cubicBezTo>
                    <a:cubicBezTo>
                      <a:pt x="48" y="57"/>
                      <a:pt x="48" y="57"/>
                      <a:pt x="48" y="57"/>
                    </a:cubicBezTo>
                    <a:cubicBezTo>
                      <a:pt x="19" y="51"/>
                      <a:pt x="19" y="51"/>
                      <a:pt x="19" y="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16" dirty="0"/>
              </a:p>
            </p:txBody>
          </p:sp>
          <p:sp>
            <p:nvSpPr>
              <p:cNvPr id="162" name="Freeform 21">
                <a:extLst>
                  <a:ext uri="{FF2B5EF4-FFF2-40B4-BE49-F238E27FC236}">
                    <a16:creationId xmlns:a16="http://schemas.microsoft.com/office/drawing/2014/main" id="{DB687201-5022-426A-ABCC-48EDBCB640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2" y="1074"/>
                <a:ext cx="1171" cy="1006"/>
              </a:xfrm>
              <a:custGeom>
                <a:avLst/>
                <a:gdLst>
                  <a:gd name="T0" fmla="*/ 2895 w 3091"/>
                  <a:gd name="T1" fmla="*/ 857 h 2655"/>
                  <a:gd name="T2" fmla="*/ 2837 w 3091"/>
                  <a:gd name="T3" fmla="*/ 790 h 2655"/>
                  <a:gd name="T4" fmla="*/ 2685 w 3091"/>
                  <a:gd name="T5" fmla="*/ 603 h 2655"/>
                  <a:gd name="T6" fmla="*/ 2520 w 3091"/>
                  <a:gd name="T7" fmla="*/ 573 h 2655"/>
                  <a:gd name="T8" fmla="*/ 2344 w 3091"/>
                  <a:gd name="T9" fmla="*/ 493 h 2655"/>
                  <a:gd name="T10" fmla="*/ 2183 w 3091"/>
                  <a:gd name="T11" fmla="*/ 482 h 2655"/>
                  <a:gd name="T12" fmla="*/ 2020 w 3091"/>
                  <a:gd name="T13" fmla="*/ 471 h 2655"/>
                  <a:gd name="T14" fmla="*/ 1445 w 3091"/>
                  <a:gd name="T15" fmla="*/ 112 h 2655"/>
                  <a:gd name="T16" fmla="*/ 1226 w 3091"/>
                  <a:gd name="T17" fmla="*/ 523 h 2655"/>
                  <a:gd name="T18" fmla="*/ 1079 w 3091"/>
                  <a:gd name="T19" fmla="*/ 346 h 2655"/>
                  <a:gd name="T20" fmla="*/ 1010 w 3091"/>
                  <a:gd name="T21" fmla="*/ 472 h 2655"/>
                  <a:gd name="T22" fmla="*/ 647 w 3091"/>
                  <a:gd name="T23" fmla="*/ 240 h 2655"/>
                  <a:gd name="T24" fmla="*/ 387 w 3091"/>
                  <a:gd name="T25" fmla="*/ 394 h 2655"/>
                  <a:gd name="T26" fmla="*/ 445 w 3091"/>
                  <a:gd name="T27" fmla="*/ 700 h 2655"/>
                  <a:gd name="T28" fmla="*/ 277 w 3091"/>
                  <a:gd name="T29" fmla="*/ 1261 h 2655"/>
                  <a:gd name="T30" fmla="*/ 288 w 3091"/>
                  <a:gd name="T31" fmla="*/ 1632 h 2655"/>
                  <a:gd name="T32" fmla="*/ 641 w 3091"/>
                  <a:gd name="T33" fmla="*/ 1525 h 2655"/>
                  <a:gd name="T34" fmla="*/ 673 w 3091"/>
                  <a:gd name="T35" fmla="*/ 1421 h 2655"/>
                  <a:gd name="T36" fmla="*/ 860 w 3091"/>
                  <a:gd name="T37" fmla="*/ 1525 h 2655"/>
                  <a:gd name="T38" fmla="*/ 916 w 3091"/>
                  <a:gd name="T39" fmla="*/ 1741 h 2655"/>
                  <a:gd name="T40" fmla="*/ 865 w 3091"/>
                  <a:gd name="T41" fmla="*/ 1880 h 2655"/>
                  <a:gd name="T42" fmla="*/ 1188 w 3091"/>
                  <a:gd name="T43" fmla="*/ 1696 h 2655"/>
                  <a:gd name="T44" fmla="*/ 1098 w 3091"/>
                  <a:gd name="T45" fmla="*/ 1455 h 2655"/>
                  <a:gd name="T46" fmla="*/ 1330 w 3091"/>
                  <a:gd name="T47" fmla="*/ 1391 h 2655"/>
                  <a:gd name="T48" fmla="*/ 1546 w 3091"/>
                  <a:gd name="T49" fmla="*/ 1437 h 2655"/>
                  <a:gd name="T50" fmla="*/ 1511 w 3091"/>
                  <a:gd name="T51" fmla="*/ 1602 h 2655"/>
                  <a:gd name="T52" fmla="*/ 1514 w 3091"/>
                  <a:gd name="T53" fmla="*/ 1784 h 2655"/>
                  <a:gd name="T54" fmla="*/ 1677 w 3091"/>
                  <a:gd name="T55" fmla="*/ 1947 h 2655"/>
                  <a:gd name="T56" fmla="*/ 1760 w 3091"/>
                  <a:gd name="T57" fmla="*/ 2163 h 2655"/>
                  <a:gd name="T58" fmla="*/ 1803 w 3091"/>
                  <a:gd name="T59" fmla="*/ 2280 h 2655"/>
                  <a:gd name="T60" fmla="*/ 1869 w 3091"/>
                  <a:gd name="T61" fmla="*/ 2392 h 2655"/>
                  <a:gd name="T62" fmla="*/ 1841 w 3091"/>
                  <a:gd name="T63" fmla="*/ 2592 h 2655"/>
                  <a:gd name="T64" fmla="*/ 2003 w 3091"/>
                  <a:gd name="T65" fmla="*/ 2527 h 2655"/>
                  <a:gd name="T66" fmla="*/ 2283 w 3091"/>
                  <a:gd name="T67" fmla="*/ 2471 h 2655"/>
                  <a:gd name="T68" fmla="*/ 2531 w 3091"/>
                  <a:gd name="T69" fmla="*/ 2324 h 2655"/>
                  <a:gd name="T70" fmla="*/ 2490 w 3091"/>
                  <a:gd name="T71" fmla="*/ 2102 h 2655"/>
                  <a:gd name="T72" fmla="*/ 2562 w 3091"/>
                  <a:gd name="T73" fmla="*/ 1886 h 2655"/>
                  <a:gd name="T74" fmla="*/ 2794 w 3091"/>
                  <a:gd name="T75" fmla="*/ 1701 h 2655"/>
                  <a:gd name="T76" fmla="*/ 2747 w 3091"/>
                  <a:gd name="T77" fmla="*/ 1443 h 2655"/>
                  <a:gd name="T78" fmla="*/ 2590 w 3091"/>
                  <a:gd name="T79" fmla="*/ 1092 h 2655"/>
                  <a:gd name="T80" fmla="*/ 2813 w 3091"/>
                  <a:gd name="T81" fmla="*/ 1026 h 2655"/>
                  <a:gd name="T82" fmla="*/ 3045 w 3091"/>
                  <a:gd name="T83" fmla="*/ 944 h 2655"/>
                  <a:gd name="T84" fmla="*/ 1521 w 3091"/>
                  <a:gd name="T85" fmla="*/ 877 h 2655"/>
                  <a:gd name="T86" fmla="*/ 1353 w 3091"/>
                  <a:gd name="T87" fmla="*/ 877 h 2655"/>
                  <a:gd name="T88" fmla="*/ 1251 w 3091"/>
                  <a:gd name="T89" fmla="*/ 734 h 2655"/>
                  <a:gd name="T90" fmla="*/ 1312 w 3091"/>
                  <a:gd name="T91" fmla="*/ 724 h 2655"/>
                  <a:gd name="T92" fmla="*/ 1425 w 3091"/>
                  <a:gd name="T93" fmla="*/ 761 h 2655"/>
                  <a:gd name="T94" fmla="*/ 1509 w 3091"/>
                  <a:gd name="T95" fmla="*/ 824 h 2655"/>
                  <a:gd name="T96" fmla="*/ 944 w 3091"/>
                  <a:gd name="T97" fmla="*/ 133 h 2655"/>
                  <a:gd name="T98" fmla="*/ 793 w 3091"/>
                  <a:gd name="T99" fmla="*/ 120 h 2655"/>
                  <a:gd name="T100" fmla="*/ 1176 w 3091"/>
                  <a:gd name="T101" fmla="*/ 105 h 2655"/>
                  <a:gd name="T102" fmla="*/ 1028 w 3091"/>
                  <a:gd name="T103" fmla="*/ 200 h 2655"/>
                  <a:gd name="T104" fmla="*/ 972 w 3091"/>
                  <a:gd name="T105" fmla="*/ 169 h 2655"/>
                  <a:gd name="T106" fmla="*/ 968 w 3091"/>
                  <a:gd name="T107" fmla="*/ 147 h 2655"/>
                  <a:gd name="T108" fmla="*/ 644 w 3091"/>
                  <a:gd name="T109" fmla="*/ 183 h 2655"/>
                  <a:gd name="T110" fmla="*/ 644 w 3091"/>
                  <a:gd name="T111" fmla="*/ 183 h 2655"/>
                  <a:gd name="T112" fmla="*/ 290 w 3091"/>
                  <a:gd name="T113" fmla="*/ 244 h 2655"/>
                  <a:gd name="T114" fmla="*/ 291 w 3091"/>
                  <a:gd name="T115" fmla="*/ 216 h 2655"/>
                  <a:gd name="T116" fmla="*/ 520 w 3091"/>
                  <a:gd name="T117" fmla="*/ 191 h 2655"/>
                  <a:gd name="T118" fmla="*/ 600 w 3091"/>
                  <a:gd name="T119" fmla="*/ 164 h 2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1" h="2655">
                    <a:moveTo>
                      <a:pt x="3051" y="873"/>
                    </a:moveTo>
                    <a:cubicBezTo>
                      <a:pt x="2937" y="881"/>
                      <a:pt x="2937" y="881"/>
                      <a:pt x="2937" y="881"/>
                    </a:cubicBezTo>
                    <a:cubicBezTo>
                      <a:pt x="2895" y="857"/>
                      <a:pt x="2895" y="857"/>
                      <a:pt x="2895" y="857"/>
                    </a:cubicBezTo>
                    <a:cubicBezTo>
                      <a:pt x="2903" y="826"/>
                      <a:pt x="2903" y="826"/>
                      <a:pt x="2903" y="826"/>
                    </a:cubicBezTo>
                    <a:cubicBezTo>
                      <a:pt x="2876" y="794"/>
                      <a:pt x="2876" y="794"/>
                      <a:pt x="2876" y="794"/>
                    </a:cubicBezTo>
                    <a:cubicBezTo>
                      <a:pt x="2837" y="790"/>
                      <a:pt x="2837" y="790"/>
                      <a:pt x="2837" y="790"/>
                    </a:cubicBezTo>
                    <a:cubicBezTo>
                      <a:pt x="2735" y="657"/>
                      <a:pt x="2735" y="657"/>
                      <a:pt x="2735" y="657"/>
                    </a:cubicBezTo>
                    <a:cubicBezTo>
                      <a:pt x="2725" y="607"/>
                      <a:pt x="2725" y="607"/>
                      <a:pt x="2725" y="607"/>
                    </a:cubicBezTo>
                    <a:cubicBezTo>
                      <a:pt x="2685" y="603"/>
                      <a:pt x="2685" y="603"/>
                      <a:pt x="2685" y="603"/>
                    </a:cubicBezTo>
                    <a:cubicBezTo>
                      <a:pt x="2685" y="603"/>
                      <a:pt x="2637" y="647"/>
                      <a:pt x="2538" y="587"/>
                    </a:cubicBezTo>
                    <a:cubicBezTo>
                      <a:pt x="2530" y="582"/>
                      <a:pt x="2524" y="577"/>
                      <a:pt x="2520" y="573"/>
                    </a:cubicBezTo>
                    <a:cubicBezTo>
                      <a:pt x="2520" y="573"/>
                      <a:pt x="2520" y="573"/>
                      <a:pt x="2520" y="573"/>
                    </a:cubicBezTo>
                    <a:cubicBezTo>
                      <a:pt x="2496" y="578"/>
                      <a:pt x="2463" y="579"/>
                      <a:pt x="2428" y="559"/>
                    </a:cubicBezTo>
                    <a:cubicBezTo>
                      <a:pt x="2394" y="539"/>
                      <a:pt x="2374" y="499"/>
                      <a:pt x="2374" y="499"/>
                    </a:cubicBezTo>
                    <a:cubicBezTo>
                      <a:pt x="2344" y="493"/>
                      <a:pt x="2344" y="493"/>
                      <a:pt x="2344" y="493"/>
                    </a:cubicBezTo>
                    <a:cubicBezTo>
                      <a:pt x="2343" y="510"/>
                      <a:pt x="2343" y="510"/>
                      <a:pt x="2343" y="510"/>
                    </a:cubicBezTo>
                    <a:cubicBezTo>
                      <a:pt x="2252" y="547"/>
                      <a:pt x="2252" y="547"/>
                      <a:pt x="2252" y="547"/>
                    </a:cubicBezTo>
                    <a:cubicBezTo>
                      <a:pt x="2252" y="547"/>
                      <a:pt x="2218" y="487"/>
                      <a:pt x="2183" y="482"/>
                    </a:cubicBezTo>
                    <a:cubicBezTo>
                      <a:pt x="2148" y="476"/>
                      <a:pt x="2152" y="519"/>
                      <a:pt x="2152" y="519"/>
                    </a:cubicBezTo>
                    <a:cubicBezTo>
                      <a:pt x="2086" y="527"/>
                      <a:pt x="2086" y="527"/>
                      <a:pt x="2086" y="527"/>
                    </a:cubicBezTo>
                    <a:cubicBezTo>
                      <a:pt x="2020" y="471"/>
                      <a:pt x="2020" y="471"/>
                      <a:pt x="2020" y="471"/>
                    </a:cubicBezTo>
                    <a:cubicBezTo>
                      <a:pt x="1927" y="390"/>
                      <a:pt x="1927" y="390"/>
                      <a:pt x="1927" y="390"/>
                    </a:cubicBezTo>
                    <a:cubicBezTo>
                      <a:pt x="1834" y="359"/>
                      <a:pt x="1778" y="247"/>
                      <a:pt x="1748" y="158"/>
                    </a:cubicBezTo>
                    <a:cubicBezTo>
                      <a:pt x="1694" y="0"/>
                      <a:pt x="1536" y="157"/>
                      <a:pt x="1445" y="112"/>
                    </a:cubicBezTo>
                    <a:cubicBezTo>
                      <a:pt x="1295" y="37"/>
                      <a:pt x="1321" y="32"/>
                      <a:pt x="1240" y="183"/>
                    </a:cubicBezTo>
                    <a:cubicBezTo>
                      <a:pt x="1194" y="269"/>
                      <a:pt x="1306" y="348"/>
                      <a:pt x="1275" y="407"/>
                    </a:cubicBezTo>
                    <a:cubicBezTo>
                      <a:pt x="1271" y="415"/>
                      <a:pt x="1217" y="525"/>
                      <a:pt x="1226" y="523"/>
                    </a:cubicBezTo>
                    <a:cubicBezTo>
                      <a:pt x="1196" y="531"/>
                      <a:pt x="1222" y="432"/>
                      <a:pt x="1222" y="433"/>
                    </a:cubicBezTo>
                    <a:cubicBezTo>
                      <a:pt x="1248" y="365"/>
                      <a:pt x="1229" y="380"/>
                      <a:pt x="1171" y="364"/>
                    </a:cubicBezTo>
                    <a:cubicBezTo>
                      <a:pt x="1135" y="355"/>
                      <a:pt x="1119" y="260"/>
                      <a:pt x="1079" y="346"/>
                    </a:cubicBezTo>
                    <a:cubicBezTo>
                      <a:pt x="1046" y="418"/>
                      <a:pt x="1078" y="404"/>
                      <a:pt x="1116" y="404"/>
                    </a:cubicBezTo>
                    <a:cubicBezTo>
                      <a:pt x="1133" y="404"/>
                      <a:pt x="1099" y="499"/>
                      <a:pt x="1097" y="502"/>
                    </a:cubicBezTo>
                    <a:cubicBezTo>
                      <a:pt x="1065" y="566"/>
                      <a:pt x="1035" y="486"/>
                      <a:pt x="1010" y="472"/>
                    </a:cubicBezTo>
                    <a:cubicBezTo>
                      <a:pt x="992" y="462"/>
                      <a:pt x="922" y="449"/>
                      <a:pt x="995" y="412"/>
                    </a:cubicBezTo>
                    <a:cubicBezTo>
                      <a:pt x="1084" y="368"/>
                      <a:pt x="941" y="205"/>
                      <a:pt x="884" y="199"/>
                    </a:cubicBezTo>
                    <a:cubicBezTo>
                      <a:pt x="810" y="192"/>
                      <a:pt x="722" y="240"/>
                      <a:pt x="647" y="240"/>
                    </a:cubicBezTo>
                    <a:cubicBezTo>
                      <a:pt x="607" y="240"/>
                      <a:pt x="565" y="217"/>
                      <a:pt x="523" y="217"/>
                    </a:cubicBezTo>
                    <a:cubicBezTo>
                      <a:pt x="458" y="217"/>
                      <a:pt x="367" y="312"/>
                      <a:pt x="406" y="371"/>
                    </a:cubicBezTo>
                    <a:cubicBezTo>
                      <a:pt x="384" y="374"/>
                      <a:pt x="394" y="377"/>
                      <a:pt x="387" y="394"/>
                    </a:cubicBezTo>
                    <a:cubicBezTo>
                      <a:pt x="359" y="368"/>
                      <a:pt x="366" y="387"/>
                      <a:pt x="337" y="374"/>
                    </a:cubicBezTo>
                    <a:cubicBezTo>
                      <a:pt x="349" y="431"/>
                      <a:pt x="339" y="499"/>
                      <a:pt x="321" y="558"/>
                    </a:cubicBezTo>
                    <a:cubicBezTo>
                      <a:pt x="487" y="572"/>
                      <a:pt x="427" y="593"/>
                      <a:pt x="445" y="700"/>
                    </a:cubicBezTo>
                    <a:cubicBezTo>
                      <a:pt x="451" y="739"/>
                      <a:pt x="421" y="818"/>
                      <a:pt x="426" y="871"/>
                    </a:cubicBezTo>
                    <a:cubicBezTo>
                      <a:pt x="431" y="939"/>
                      <a:pt x="386" y="994"/>
                      <a:pt x="348" y="1047"/>
                    </a:cubicBezTo>
                    <a:cubicBezTo>
                      <a:pt x="297" y="1117"/>
                      <a:pt x="353" y="1225"/>
                      <a:pt x="277" y="1261"/>
                    </a:cubicBezTo>
                    <a:cubicBezTo>
                      <a:pt x="235" y="1280"/>
                      <a:pt x="46" y="1177"/>
                      <a:pt x="130" y="1316"/>
                    </a:cubicBezTo>
                    <a:cubicBezTo>
                      <a:pt x="0" y="1366"/>
                      <a:pt x="202" y="1514"/>
                      <a:pt x="263" y="1427"/>
                    </a:cubicBezTo>
                    <a:cubicBezTo>
                      <a:pt x="323" y="1494"/>
                      <a:pt x="263" y="1576"/>
                      <a:pt x="288" y="1632"/>
                    </a:cubicBezTo>
                    <a:cubicBezTo>
                      <a:pt x="382" y="1613"/>
                      <a:pt x="382" y="1613"/>
                      <a:pt x="382" y="1613"/>
                    </a:cubicBezTo>
                    <a:cubicBezTo>
                      <a:pt x="470" y="1629"/>
                      <a:pt x="470" y="1629"/>
                      <a:pt x="470" y="1629"/>
                    </a:cubicBezTo>
                    <a:cubicBezTo>
                      <a:pt x="641" y="1525"/>
                      <a:pt x="641" y="1525"/>
                      <a:pt x="641" y="1525"/>
                    </a:cubicBezTo>
                    <a:cubicBezTo>
                      <a:pt x="665" y="1469"/>
                      <a:pt x="665" y="1469"/>
                      <a:pt x="665" y="1469"/>
                    </a:cubicBezTo>
                    <a:cubicBezTo>
                      <a:pt x="639" y="1447"/>
                      <a:pt x="639" y="1447"/>
                      <a:pt x="639" y="1447"/>
                    </a:cubicBezTo>
                    <a:cubicBezTo>
                      <a:pt x="673" y="1421"/>
                      <a:pt x="673" y="1421"/>
                      <a:pt x="673" y="1421"/>
                    </a:cubicBezTo>
                    <a:cubicBezTo>
                      <a:pt x="727" y="1450"/>
                      <a:pt x="727" y="1450"/>
                      <a:pt x="727" y="1450"/>
                    </a:cubicBezTo>
                    <a:cubicBezTo>
                      <a:pt x="785" y="1542"/>
                      <a:pt x="785" y="1542"/>
                      <a:pt x="785" y="1542"/>
                    </a:cubicBezTo>
                    <a:cubicBezTo>
                      <a:pt x="860" y="1525"/>
                      <a:pt x="860" y="1525"/>
                      <a:pt x="860" y="1525"/>
                    </a:cubicBezTo>
                    <a:cubicBezTo>
                      <a:pt x="889" y="1581"/>
                      <a:pt x="889" y="1581"/>
                      <a:pt x="889" y="1581"/>
                    </a:cubicBezTo>
                    <a:cubicBezTo>
                      <a:pt x="820" y="1706"/>
                      <a:pt x="820" y="1706"/>
                      <a:pt x="820" y="1706"/>
                    </a:cubicBezTo>
                    <a:cubicBezTo>
                      <a:pt x="916" y="1741"/>
                      <a:pt x="916" y="1741"/>
                      <a:pt x="916" y="1741"/>
                    </a:cubicBezTo>
                    <a:cubicBezTo>
                      <a:pt x="905" y="1786"/>
                      <a:pt x="905" y="1786"/>
                      <a:pt x="905" y="1786"/>
                    </a:cubicBezTo>
                    <a:cubicBezTo>
                      <a:pt x="831" y="1818"/>
                      <a:pt x="831" y="1818"/>
                      <a:pt x="831" y="1818"/>
                    </a:cubicBezTo>
                    <a:cubicBezTo>
                      <a:pt x="865" y="1880"/>
                      <a:pt x="865" y="1880"/>
                      <a:pt x="865" y="1880"/>
                    </a:cubicBezTo>
                    <a:cubicBezTo>
                      <a:pt x="1084" y="1784"/>
                      <a:pt x="1084" y="1784"/>
                      <a:pt x="1084" y="1784"/>
                    </a:cubicBezTo>
                    <a:cubicBezTo>
                      <a:pt x="1154" y="1797"/>
                      <a:pt x="1154" y="1797"/>
                      <a:pt x="1154" y="1797"/>
                    </a:cubicBezTo>
                    <a:cubicBezTo>
                      <a:pt x="1154" y="1797"/>
                      <a:pt x="1180" y="1789"/>
                      <a:pt x="1188" y="1696"/>
                    </a:cubicBezTo>
                    <a:cubicBezTo>
                      <a:pt x="1196" y="1602"/>
                      <a:pt x="1183" y="1551"/>
                      <a:pt x="1183" y="1551"/>
                    </a:cubicBezTo>
                    <a:cubicBezTo>
                      <a:pt x="1111" y="1503"/>
                      <a:pt x="1111" y="1503"/>
                      <a:pt x="1111" y="1503"/>
                    </a:cubicBezTo>
                    <a:cubicBezTo>
                      <a:pt x="1098" y="1455"/>
                      <a:pt x="1098" y="1455"/>
                      <a:pt x="1098" y="1455"/>
                    </a:cubicBezTo>
                    <a:cubicBezTo>
                      <a:pt x="1180" y="1450"/>
                      <a:pt x="1180" y="1450"/>
                      <a:pt x="1180" y="1450"/>
                    </a:cubicBezTo>
                    <a:cubicBezTo>
                      <a:pt x="1204" y="1410"/>
                      <a:pt x="1204" y="1410"/>
                      <a:pt x="1204" y="1410"/>
                    </a:cubicBezTo>
                    <a:cubicBezTo>
                      <a:pt x="1330" y="1391"/>
                      <a:pt x="1330" y="1391"/>
                      <a:pt x="1330" y="1391"/>
                    </a:cubicBezTo>
                    <a:cubicBezTo>
                      <a:pt x="1341" y="1517"/>
                      <a:pt x="1341" y="1517"/>
                      <a:pt x="1341" y="1517"/>
                    </a:cubicBezTo>
                    <a:cubicBezTo>
                      <a:pt x="1485" y="1522"/>
                      <a:pt x="1485" y="1522"/>
                      <a:pt x="1485" y="1522"/>
                    </a:cubicBezTo>
                    <a:cubicBezTo>
                      <a:pt x="1546" y="1437"/>
                      <a:pt x="1546" y="1437"/>
                      <a:pt x="1546" y="1437"/>
                    </a:cubicBezTo>
                    <a:cubicBezTo>
                      <a:pt x="1613" y="1437"/>
                      <a:pt x="1613" y="1437"/>
                      <a:pt x="1613" y="1437"/>
                    </a:cubicBezTo>
                    <a:cubicBezTo>
                      <a:pt x="1567" y="1578"/>
                      <a:pt x="1567" y="1578"/>
                      <a:pt x="1567" y="1578"/>
                    </a:cubicBezTo>
                    <a:cubicBezTo>
                      <a:pt x="1511" y="1602"/>
                      <a:pt x="1511" y="1602"/>
                      <a:pt x="1511" y="1602"/>
                    </a:cubicBezTo>
                    <a:cubicBezTo>
                      <a:pt x="1511" y="1672"/>
                      <a:pt x="1511" y="1672"/>
                      <a:pt x="1511" y="1672"/>
                    </a:cubicBezTo>
                    <a:cubicBezTo>
                      <a:pt x="1546" y="1690"/>
                      <a:pt x="1546" y="1690"/>
                      <a:pt x="1546" y="1690"/>
                    </a:cubicBezTo>
                    <a:cubicBezTo>
                      <a:pt x="1514" y="1784"/>
                      <a:pt x="1514" y="1784"/>
                      <a:pt x="1514" y="1784"/>
                    </a:cubicBezTo>
                    <a:cubicBezTo>
                      <a:pt x="1599" y="1794"/>
                      <a:pt x="1599" y="1794"/>
                      <a:pt x="1599" y="1794"/>
                    </a:cubicBezTo>
                    <a:cubicBezTo>
                      <a:pt x="1615" y="1960"/>
                      <a:pt x="1615" y="1960"/>
                      <a:pt x="1615" y="1960"/>
                    </a:cubicBezTo>
                    <a:cubicBezTo>
                      <a:pt x="1677" y="1947"/>
                      <a:pt x="1677" y="1947"/>
                      <a:pt x="1677" y="1947"/>
                    </a:cubicBezTo>
                    <a:cubicBezTo>
                      <a:pt x="1709" y="2067"/>
                      <a:pt x="1709" y="2067"/>
                      <a:pt x="1709" y="2067"/>
                    </a:cubicBezTo>
                    <a:cubicBezTo>
                      <a:pt x="1786" y="2072"/>
                      <a:pt x="1786" y="2072"/>
                      <a:pt x="1786" y="2072"/>
                    </a:cubicBezTo>
                    <a:cubicBezTo>
                      <a:pt x="1786" y="2072"/>
                      <a:pt x="1781" y="2131"/>
                      <a:pt x="1760" y="2163"/>
                    </a:cubicBezTo>
                    <a:cubicBezTo>
                      <a:pt x="1738" y="2195"/>
                      <a:pt x="1725" y="2280"/>
                      <a:pt x="1725" y="2280"/>
                    </a:cubicBezTo>
                    <a:cubicBezTo>
                      <a:pt x="1769" y="2295"/>
                      <a:pt x="1769" y="2295"/>
                      <a:pt x="1769" y="2295"/>
                    </a:cubicBezTo>
                    <a:cubicBezTo>
                      <a:pt x="1803" y="2280"/>
                      <a:pt x="1803" y="2280"/>
                      <a:pt x="1803" y="2280"/>
                    </a:cubicBezTo>
                    <a:cubicBezTo>
                      <a:pt x="1891" y="2299"/>
                      <a:pt x="1891" y="2299"/>
                      <a:pt x="1891" y="2299"/>
                    </a:cubicBezTo>
                    <a:cubicBezTo>
                      <a:pt x="1926" y="2359"/>
                      <a:pt x="1926" y="2359"/>
                      <a:pt x="1926" y="2359"/>
                    </a:cubicBezTo>
                    <a:cubicBezTo>
                      <a:pt x="1926" y="2359"/>
                      <a:pt x="1869" y="2368"/>
                      <a:pt x="1869" y="2392"/>
                    </a:cubicBezTo>
                    <a:cubicBezTo>
                      <a:pt x="1869" y="2417"/>
                      <a:pt x="1907" y="2483"/>
                      <a:pt x="1907" y="2483"/>
                    </a:cubicBezTo>
                    <a:cubicBezTo>
                      <a:pt x="1891" y="2527"/>
                      <a:pt x="1891" y="2527"/>
                      <a:pt x="1891" y="2527"/>
                    </a:cubicBezTo>
                    <a:cubicBezTo>
                      <a:pt x="1891" y="2527"/>
                      <a:pt x="1822" y="2560"/>
                      <a:pt x="1841" y="2592"/>
                    </a:cubicBezTo>
                    <a:cubicBezTo>
                      <a:pt x="1861" y="2625"/>
                      <a:pt x="1913" y="2655"/>
                      <a:pt x="1946" y="2642"/>
                    </a:cubicBezTo>
                    <a:cubicBezTo>
                      <a:pt x="1978" y="2628"/>
                      <a:pt x="1948" y="2584"/>
                      <a:pt x="1948" y="2584"/>
                    </a:cubicBezTo>
                    <a:cubicBezTo>
                      <a:pt x="2003" y="2527"/>
                      <a:pt x="2003" y="2527"/>
                      <a:pt x="2003" y="2527"/>
                    </a:cubicBezTo>
                    <a:cubicBezTo>
                      <a:pt x="2069" y="2524"/>
                      <a:pt x="2069" y="2524"/>
                      <a:pt x="2069" y="2524"/>
                    </a:cubicBezTo>
                    <a:cubicBezTo>
                      <a:pt x="2080" y="2561"/>
                      <a:pt x="2080" y="2561"/>
                      <a:pt x="2080" y="2561"/>
                    </a:cubicBezTo>
                    <a:cubicBezTo>
                      <a:pt x="2283" y="2471"/>
                      <a:pt x="2283" y="2471"/>
                      <a:pt x="2283" y="2471"/>
                    </a:cubicBezTo>
                    <a:cubicBezTo>
                      <a:pt x="2390" y="2343"/>
                      <a:pt x="2390" y="2343"/>
                      <a:pt x="2390" y="2343"/>
                    </a:cubicBezTo>
                    <a:cubicBezTo>
                      <a:pt x="2527" y="2395"/>
                      <a:pt x="2527" y="2395"/>
                      <a:pt x="2527" y="2395"/>
                    </a:cubicBezTo>
                    <a:cubicBezTo>
                      <a:pt x="2531" y="2324"/>
                      <a:pt x="2531" y="2324"/>
                      <a:pt x="2531" y="2324"/>
                    </a:cubicBezTo>
                    <a:cubicBezTo>
                      <a:pt x="2550" y="2309"/>
                      <a:pt x="2550" y="2309"/>
                      <a:pt x="2550" y="2309"/>
                    </a:cubicBezTo>
                    <a:cubicBezTo>
                      <a:pt x="2483" y="2181"/>
                      <a:pt x="2483" y="2181"/>
                      <a:pt x="2483" y="2181"/>
                    </a:cubicBezTo>
                    <a:cubicBezTo>
                      <a:pt x="2490" y="2102"/>
                      <a:pt x="2490" y="2102"/>
                      <a:pt x="2490" y="2102"/>
                    </a:cubicBezTo>
                    <a:cubicBezTo>
                      <a:pt x="2490" y="2102"/>
                      <a:pt x="2534" y="2096"/>
                      <a:pt x="2518" y="2043"/>
                    </a:cubicBezTo>
                    <a:cubicBezTo>
                      <a:pt x="2502" y="1989"/>
                      <a:pt x="2483" y="1930"/>
                      <a:pt x="2483" y="1930"/>
                    </a:cubicBezTo>
                    <a:cubicBezTo>
                      <a:pt x="2562" y="1886"/>
                      <a:pt x="2562" y="1886"/>
                      <a:pt x="2562" y="1886"/>
                    </a:cubicBezTo>
                    <a:cubicBezTo>
                      <a:pt x="2728" y="1883"/>
                      <a:pt x="2728" y="1883"/>
                      <a:pt x="2728" y="1883"/>
                    </a:cubicBezTo>
                    <a:cubicBezTo>
                      <a:pt x="2728" y="1883"/>
                      <a:pt x="2703" y="1845"/>
                      <a:pt x="2753" y="1795"/>
                    </a:cubicBezTo>
                    <a:cubicBezTo>
                      <a:pt x="2804" y="1744"/>
                      <a:pt x="2819" y="1741"/>
                      <a:pt x="2794" y="1701"/>
                    </a:cubicBezTo>
                    <a:cubicBezTo>
                      <a:pt x="2769" y="1660"/>
                      <a:pt x="2713" y="1628"/>
                      <a:pt x="2741" y="1603"/>
                    </a:cubicBezTo>
                    <a:cubicBezTo>
                      <a:pt x="2769" y="1578"/>
                      <a:pt x="2775" y="1559"/>
                      <a:pt x="2734" y="1528"/>
                    </a:cubicBezTo>
                    <a:cubicBezTo>
                      <a:pt x="2694" y="1496"/>
                      <a:pt x="2747" y="1443"/>
                      <a:pt x="2747" y="1443"/>
                    </a:cubicBezTo>
                    <a:cubicBezTo>
                      <a:pt x="2659" y="1248"/>
                      <a:pt x="2659" y="1248"/>
                      <a:pt x="2659" y="1248"/>
                    </a:cubicBezTo>
                    <a:cubicBezTo>
                      <a:pt x="2615" y="1223"/>
                      <a:pt x="2615" y="1223"/>
                      <a:pt x="2615" y="1223"/>
                    </a:cubicBezTo>
                    <a:cubicBezTo>
                      <a:pt x="2590" y="1092"/>
                      <a:pt x="2590" y="1092"/>
                      <a:pt x="2590" y="1092"/>
                    </a:cubicBezTo>
                    <a:cubicBezTo>
                      <a:pt x="2691" y="1095"/>
                      <a:pt x="2691" y="1095"/>
                      <a:pt x="2691" y="1095"/>
                    </a:cubicBezTo>
                    <a:cubicBezTo>
                      <a:pt x="2734" y="1029"/>
                      <a:pt x="2734" y="1029"/>
                      <a:pt x="2734" y="1029"/>
                    </a:cubicBezTo>
                    <a:cubicBezTo>
                      <a:pt x="2813" y="1026"/>
                      <a:pt x="2813" y="1026"/>
                      <a:pt x="2813" y="1026"/>
                    </a:cubicBezTo>
                    <a:cubicBezTo>
                      <a:pt x="2942" y="1070"/>
                      <a:pt x="2942" y="1070"/>
                      <a:pt x="2942" y="1070"/>
                    </a:cubicBezTo>
                    <a:cubicBezTo>
                      <a:pt x="3030" y="1004"/>
                      <a:pt x="3030" y="1004"/>
                      <a:pt x="3030" y="1004"/>
                    </a:cubicBezTo>
                    <a:cubicBezTo>
                      <a:pt x="3045" y="944"/>
                      <a:pt x="3045" y="944"/>
                      <a:pt x="3045" y="944"/>
                    </a:cubicBezTo>
                    <a:cubicBezTo>
                      <a:pt x="3091" y="911"/>
                      <a:pt x="3091" y="911"/>
                      <a:pt x="3091" y="911"/>
                    </a:cubicBezTo>
                    <a:lnTo>
                      <a:pt x="3051" y="873"/>
                    </a:lnTo>
                    <a:close/>
                    <a:moveTo>
                      <a:pt x="1521" y="877"/>
                    </a:moveTo>
                    <a:cubicBezTo>
                      <a:pt x="1484" y="912"/>
                      <a:pt x="1484" y="912"/>
                      <a:pt x="1484" y="912"/>
                    </a:cubicBezTo>
                    <a:cubicBezTo>
                      <a:pt x="1394" y="877"/>
                      <a:pt x="1394" y="877"/>
                      <a:pt x="1394" y="877"/>
                    </a:cubicBezTo>
                    <a:cubicBezTo>
                      <a:pt x="1353" y="877"/>
                      <a:pt x="1353" y="877"/>
                      <a:pt x="1353" y="877"/>
                    </a:cubicBezTo>
                    <a:cubicBezTo>
                      <a:pt x="1341" y="836"/>
                      <a:pt x="1341" y="836"/>
                      <a:pt x="1341" y="836"/>
                    </a:cubicBezTo>
                    <a:cubicBezTo>
                      <a:pt x="1280" y="740"/>
                      <a:pt x="1280" y="740"/>
                      <a:pt x="1280" y="740"/>
                    </a:cubicBezTo>
                    <a:cubicBezTo>
                      <a:pt x="1251" y="734"/>
                      <a:pt x="1251" y="734"/>
                      <a:pt x="1251" y="734"/>
                    </a:cubicBezTo>
                    <a:cubicBezTo>
                      <a:pt x="1232" y="683"/>
                      <a:pt x="1232" y="683"/>
                      <a:pt x="1232" y="683"/>
                    </a:cubicBezTo>
                    <a:cubicBezTo>
                      <a:pt x="1306" y="693"/>
                      <a:pt x="1306" y="693"/>
                      <a:pt x="1306" y="693"/>
                    </a:cubicBezTo>
                    <a:cubicBezTo>
                      <a:pt x="1312" y="724"/>
                      <a:pt x="1312" y="724"/>
                      <a:pt x="1312" y="724"/>
                    </a:cubicBezTo>
                    <a:cubicBezTo>
                      <a:pt x="1362" y="724"/>
                      <a:pt x="1362" y="724"/>
                      <a:pt x="1362" y="724"/>
                    </a:cubicBezTo>
                    <a:cubicBezTo>
                      <a:pt x="1378" y="759"/>
                      <a:pt x="1378" y="759"/>
                      <a:pt x="1378" y="759"/>
                    </a:cubicBezTo>
                    <a:cubicBezTo>
                      <a:pt x="1425" y="761"/>
                      <a:pt x="1425" y="761"/>
                      <a:pt x="1425" y="761"/>
                    </a:cubicBezTo>
                    <a:cubicBezTo>
                      <a:pt x="1452" y="804"/>
                      <a:pt x="1452" y="804"/>
                      <a:pt x="1452" y="804"/>
                    </a:cubicBezTo>
                    <a:cubicBezTo>
                      <a:pt x="1452" y="804"/>
                      <a:pt x="1519" y="748"/>
                      <a:pt x="1527" y="769"/>
                    </a:cubicBezTo>
                    <a:cubicBezTo>
                      <a:pt x="1534" y="791"/>
                      <a:pt x="1509" y="824"/>
                      <a:pt x="1509" y="824"/>
                    </a:cubicBezTo>
                    <a:lnTo>
                      <a:pt x="1521" y="877"/>
                    </a:lnTo>
                    <a:close/>
                    <a:moveTo>
                      <a:pt x="893" y="127"/>
                    </a:moveTo>
                    <a:cubicBezTo>
                      <a:pt x="910" y="142"/>
                      <a:pt x="927" y="144"/>
                      <a:pt x="944" y="133"/>
                    </a:cubicBezTo>
                    <a:cubicBezTo>
                      <a:pt x="969" y="111"/>
                      <a:pt x="817" y="129"/>
                      <a:pt x="893" y="127"/>
                    </a:cubicBezTo>
                    <a:close/>
                    <a:moveTo>
                      <a:pt x="849" y="135"/>
                    </a:moveTo>
                    <a:cubicBezTo>
                      <a:pt x="866" y="127"/>
                      <a:pt x="797" y="121"/>
                      <a:pt x="793" y="120"/>
                    </a:cubicBezTo>
                    <a:cubicBezTo>
                      <a:pt x="785" y="127"/>
                      <a:pt x="735" y="127"/>
                      <a:pt x="759" y="154"/>
                    </a:cubicBezTo>
                    <a:cubicBezTo>
                      <a:pt x="771" y="166"/>
                      <a:pt x="829" y="145"/>
                      <a:pt x="849" y="135"/>
                    </a:cubicBezTo>
                    <a:close/>
                    <a:moveTo>
                      <a:pt x="1176" y="105"/>
                    </a:moveTo>
                    <a:cubicBezTo>
                      <a:pt x="1201" y="96"/>
                      <a:pt x="1173" y="75"/>
                      <a:pt x="1173" y="75"/>
                    </a:cubicBezTo>
                    <a:cubicBezTo>
                      <a:pt x="1142" y="80"/>
                      <a:pt x="1152" y="114"/>
                      <a:pt x="1176" y="105"/>
                    </a:cubicBezTo>
                    <a:close/>
                    <a:moveTo>
                      <a:pt x="1028" y="200"/>
                    </a:moveTo>
                    <a:cubicBezTo>
                      <a:pt x="1055" y="200"/>
                      <a:pt x="1103" y="166"/>
                      <a:pt x="1045" y="175"/>
                    </a:cubicBezTo>
                    <a:cubicBezTo>
                      <a:pt x="1046" y="168"/>
                      <a:pt x="1010" y="200"/>
                      <a:pt x="1028" y="200"/>
                    </a:cubicBezTo>
                    <a:close/>
                    <a:moveTo>
                      <a:pt x="972" y="169"/>
                    </a:moveTo>
                    <a:cubicBezTo>
                      <a:pt x="983" y="169"/>
                      <a:pt x="983" y="155"/>
                      <a:pt x="971" y="155"/>
                    </a:cubicBezTo>
                    <a:cubicBezTo>
                      <a:pt x="971" y="155"/>
                      <a:pt x="962" y="169"/>
                      <a:pt x="972" y="169"/>
                    </a:cubicBezTo>
                    <a:close/>
                    <a:moveTo>
                      <a:pt x="968" y="147"/>
                    </a:moveTo>
                    <a:cubicBezTo>
                      <a:pt x="981" y="145"/>
                      <a:pt x="978" y="135"/>
                      <a:pt x="965" y="135"/>
                    </a:cubicBezTo>
                    <a:cubicBezTo>
                      <a:pt x="965" y="135"/>
                      <a:pt x="955" y="149"/>
                      <a:pt x="968" y="147"/>
                    </a:cubicBezTo>
                    <a:close/>
                    <a:moveTo>
                      <a:pt x="644" y="183"/>
                    </a:moveTo>
                    <a:cubicBezTo>
                      <a:pt x="667" y="183"/>
                      <a:pt x="702" y="161"/>
                      <a:pt x="733" y="160"/>
                    </a:cubicBezTo>
                    <a:cubicBezTo>
                      <a:pt x="724" y="136"/>
                      <a:pt x="702" y="131"/>
                      <a:pt x="669" y="145"/>
                    </a:cubicBezTo>
                    <a:cubicBezTo>
                      <a:pt x="680" y="136"/>
                      <a:pt x="601" y="183"/>
                      <a:pt x="644" y="183"/>
                    </a:cubicBezTo>
                    <a:close/>
                    <a:moveTo>
                      <a:pt x="290" y="244"/>
                    </a:moveTo>
                    <a:cubicBezTo>
                      <a:pt x="279" y="223"/>
                      <a:pt x="263" y="232"/>
                      <a:pt x="277" y="250"/>
                    </a:cubicBezTo>
                    <a:cubicBezTo>
                      <a:pt x="291" y="268"/>
                      <a:pt x="290" y="244"/>
                      <a:pt x="290" y="244"/>
                    </a:cubicBezTo>
                    <a:close/>
                    <a:moveTo>
                      <a:pt x="329" y="218"/>
                    </a:moveTo>
                    <a:cubicBezTo>
                      <a:pt x="360" y="220"/>
                      <a:pt x="390" y="218"/>
                      <a:pt x="420" y="210"/>
                    </a:cubicBezTo>
                    <a:cubicBezTo>
                      <a:pt x="396" y="175"/>
                      <a:pt x="319" y="216"/>
                      <a:pt x="291" y="216"/>
                    </a:cubicBezTo>
                    <a:cubicBezTo>
                      <a:pt x="304" y="218"/>
                      <a:pt x="316" y="219"/>
                      <a:pt x="329" y="218"/>
                    </a:cubicBezTo>
                    <a:close/>
                    <a:moveTo>
                      <a:pt x="440" y="198"/>
                    </a:moveTo>
                    <a:cubicBezTo>
                      <a:pt x="458" y="204"/>
                      <a:pt x="495" y="193"/>
                      <a:pt x="520" y="191"/>
                    </a:cubicBezTo>
                    <a:cubicBezTo>
                      <a:pt x="533" y="191"/>
                      <a:pt x="570" y="200"/>
                      <a:pt x="567" y="172"/>
                    </a:cubicBezTo>
                    <a:cubicBezTo>
                      <a:pt x="564" y="128"/>
                      <a:pt x="416" y="190"/>
                      <a:pt x="440" y="198"/>
                    </a:cubicBezTo>
                    <a:close/>
                    <a:moveTo>
                      <a:pt x="600" y="164"/>
                    </a:moveTo>
                    <a:cubicBezTo>
                      <a:pt x="574" y="161"/>
                      <a:pt x="592" y="182"/>
                      <a:pt x="592" y="182"/>
                    </a:cubicBezTo>
                    <a:cubicBezTo>
                      <a:pt x="611" y="182"/>
                      <a:pt x="626" y="167"/>
                      <a:pt x="600" y="1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16" dirty="0"/>
              </a:p>
            </p:txBody>
          </p:sp>
          <p:sp>
            <p:nvSpPr>
              <p:cNvPr id="163" name="Freeform 22">
                <a:extLst>
                  <a:ext uri="{FF2B5EF4-FFF2-40B4-BE49-F238E27FC236}">
                    <a16:creationId xmlns:a16="http://schemas.microsoft.com/office/drawing/2014/main" id="{FB27B016-A96F-4225-81AE-E36F441073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7" y="640"/>
                <a:ext cx="766" cy="653"/>
              </a:xfrm>
              <a:custGeom>
                <a:avLst/>
                <a:gdLst>
                  <a:gd name="T0" fmla="*/ 1601 w 2022"/>
                  <a:gd name="T1" fmla="*/ 732 h 1722"/>
                  <a:gd name="T2" fmla="*/ 1355 w 2022"/>
                  <a:gd name="T3" fmla="*/ 643 h 1722"/>
                  <a:gd name="T4" fmla="*/ 1240 w 2022"/>
                  <a:gd name="T5" fmla="*/ 344 h 1722"/>
                  <a:gd name="T6" fmla="*/ 921 w 2022"/>
                  <a:gd name="T7" fmla="*/ 270 h 1722"/>
                  <a:gd name="T8" fmla="*/ 525 w 2022"/>
                  <a:gd name="T9" fmla="*/ 172 h 1722"/>
                  <a:gd name="T10" fmla="*/ 553 w 2022"/>
                  <a:gd name="T11" fmla="*/ 484 h 1722"/>
                  <a:gd name="T12" fmla="*/ 644 w 2022"/>
                  <a:gd name="T13" fmla="*/ 578 h 1722"/>
                  <a:gd name="T14" fmla="*/ 459 w 2022"/>
                  <a:gd name="T15" fmla="*/ 720 h 1722"/>
                  <a:gd name="T16" fmla="*/ 618 w 2022"/>
                  <a:gd name="T17" fmla="*/ 990 h 1722"/>
                  <a:gd name="T18" fmla="*/ 779 w 2022"/>
                  <a:gd name="T19" fmla="*/ 1184 h 1722"/>
                  <a:gd name="T20" fmla="*/ 1106 w 2022"/>
                  <a:gd name="T21" fmla="*/ 1451 h 1722"/>
                  <a:gd name="T22" fmla="*/ 1258 w 2022"/>
                  <a:gd name="T23" fmla="*/ 1431 h 1722"/>
                  <a:gd name="T24" fmla="*/ 1356 w 2022"/>
                  <a:gd name="T25" fmla="*/ 1347 h 1722"/>
                  <a:gd name="T26" fmla="*/ 1379 w 2022"/>
                  <a:gd name="T27" fmla="*/ 1450 h 1722"/>
                  <a:gd name="T28" fmla="*/ 1332 w 2022"/>
                  <a:gd name="T29" fmla="*/ 1556 h 1722"/>
                  <a:gd name="T30" fmla="*/ 1460 w 2022"/>
                  <a:gd name="T31" fmla="*/ 1619 h 1722"/>
                  <a:gd name="T32" fmla="*/ 1543 w 2022"/>
                  <a:gd name="T33" fmla="*/ 1702 h 1722"/>
                  <a:gd name="T34" fmla="*/ 1738 w 2022"/>
                  <a:gd name="T35" fmla="*/ 1511 h 1722"/>
                  <a:gd name="T36" fmla="*/ 1700 w 2022"/>
                  <a:gd name="T37" fmla="*/ 1337 h 1722"/>
                  <a:gd name="T38" fmla="*/ 1614 w 2022"/>
                  <a:gd name="T39" fmla="*/ 1298 h 1722"/>
                  <a:gd name="T40" fmla="*/ 1836 w 2022"/>
                  <a:gd name="T41" fmla="*/ 935 h 1722"/>
                  <a:gd name="T42" fmla="*/ 1827 w 2022"/>
                  <a:gd name="T43" fmla="*/ 737 h 1722"/>
                  <a:gd name="T44" fmla="*/ 385 w 2022"/>
                  <a:gd name="T45" fmla="*/ 419 h 1722"/>
                  <a:gd name="T46" fmla="*/ 297 w 2022"/>
                  <a:gd name="T47" fmla="*/ 453 h 1722"/>
                  <a:gd name="T48" fmla="*/ 39 w 2022"/>
                  <a:gd name="T49" fmla="*/ 879 h 1722"/>
                  <a:gd name="T50" fmla="*/ 12 w 2022"/>
                  <a:gd name="T51" fmla="*/ 849 h 1722"/>
                  <a:gd name="T52" fmla="*/ 497 w 2022"/>
                  <a:gd name="T53" fmla="*/ 441 h 1722"/>
                  <a:gd name="T54" fmla="*/ 2022 w 2022"/>
                  <a:gd name="T55" fmla="*/ 704 h 1722"/>
                  <a:gd name="T56" fmla="*/ 457 w 2022"/>
                  <a:gd name="T57" fmla="*/ 558 h 1722"/>
                  <a:gd name="T58" fmla="*/ 481 w 2022"/>
                  <a:gd name="T59" fmla="*/ 605 h 1722"/>
                  <a:gd name="T60" fmla="*/ 356 w 2022"/>
                  <a:gd name="T61" fmla="*/ 195 h 1722"/>
                  <a:gd name="T62" fmla="*/ 290 w 2022"/>
                  <a:gd name="T63" fmla="*/ 95 h 1722"/>
                  <a:gd name="T64" fmla="*/ 331 w 2022"/>
                  <a:gd name="T65" fmla="*/ 23 h 1722"/>
                  <a:gd name="T66" fmla="*/ 337 w 2022"/>
                  <a:gd name="T67" fmla="*/ 1 h 1722"/>
                  <a:gd name="T68" fmla="*/ 237 w 2022"/>
                  <a:gd name="T69" fmla="*/ 217 h 1722"/>
                  <a:gd name="T70" fmla="*/ 246 w 2022"/>
                  <a:gd name="T71" fmla="*/ 328 h 1722"/>
                  <a:gd name="T72" fmla="*/ 249 w 2022"/>
                  <a:gd name="T73" fmla="*/ 252 h 1722"/>
                  <a:gd name="T74" fmla="*/ 279 w 2022"/>
                  <a:gd name="T75" fmla="*/ 186 h 1722"/>
                  <a:gd name="T76" fmla="*/ 380 w 2022"/>
                  <a:gd name="T77" fmla="*/ 598 h 1722"/>
                  <a:gd name="T78" fmla="*/ 401 w 2022"/>
                  <a:gd name="T79" fmla="*/ 484 h 1722"/>
                  <a:gd name="T80" fmla="*/ 401 w 2022"/>
                  <a:gd name="T81" fmla="*/ 484 h 1722"/>
                  <a:gd name="T82" fmla="*/ 492 w 2022"/>
                  <a:gd name="T83" fmla="*/ 998 h 1722"/>
                  <a:gd name="T84" fmla="*/ 541 w 2022"/>
                  <a:gd name="T85" fmla="*/ 527 h 1722"/>
                  <a:gd name="T86" fmla="*/ 342 w 2022"/>
                  <a:gd name="T87" fmla="*/ 494 h 1722"/>
                  <a:gd name="T88" fmla="*/ 357 w 2022"/>
                  <a:gd name="T89" fmla="*/ 641 h 1722"/>
                  <a:gd name="T90" fmla="*/ 302 w 2022"/>
                  <a:gd name="T91" fmla="*/ 363 h 1722"/>
                  <a:gd name="T92" fmla="*/ 351 w 2022"/>
                  <a:gd name="T93" fmla="*/ 555 h 1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2" h="1722">
                    <a:moveTo>
                      <a:pt x="1827" y="737"/>
                    </a:moveTo>
                    <a:cubicBezTo>
                      <a:pt x="1828" y="737"/>
                      <a:pt x="1787" y="704"/>
                      <a:pt x="1730" y="756"/>
                    </a:cubicBezTo>
                    <a:cubicBezTo>
                      <a:pt x="1663" y="816"/>
                      <a:pt x="1654" y="765"/>
                      <a:pt x="1601" y="732"/>
                    </a:cubicBezTo>
                    <a:cubicBezTo>
                      <a:pt x="1559" y="705"/>
                      <a:pt x="1500" y="681"/>
                      <a:pt x="1452" y="666"/>
                    </a:cubicBezTo>
                    <a:cubicBezTo>
                      <a:pt x="1362" y="638"/>
                      <a:pt x="1383" y="760"/>
                      <a:pt x="1332" y="767"/>
                    </a:cubicBezTo>
                    <a:cubicBezTo>
                      <a:pt x="1327" y="768"/>
                      <a:pt x="1356" y="644"/>
                      <a:pt x="1355" y="643"/>
                    </a:cubicBezTo>
                    <a:cubicBezTo>
                      <a:pt x="1349" y="578"/>
                      <a:pt x="1212" y="644"/>
                      <a:pt x="1169" y="633"/>
                    </a:cubicBezTo>
                    <a:cubicBezTo>
                      <a:pt x="1218" y="643"/>
                      <a:pt x="1309" y="461"/>
                      <a:pt x="1236" y="408"/>
                    </a:cubicBezTo>
                    <a:cubicBezTo>
                      <a:pt x="1280" y="440"/>
                      <a:pt x="1240" y="337"/>
                      <a:pt x="1240" y="344"/>
                    </a:cubicBezTo>
                    <a:cubicBezTo>
                      <a:pt x="1240" y="268"/>
                      <a:pt x="1186" y="329"/>
                      <a:pt x="1171" y="330"/>
                    </a:cubicBezTo>
                    <a:cubicBezTo>
                      <a:pt x="1119" y="335"/>
                      <a:pt x="1038" y="234"/>
                      <a:pt x="1010" y="220"/>
                    </a:cubicBezTo>
                    <a:cubicBezTo>
                      <a:pt x="1002" y="216"/>
                      <a:pt x="933" y="270"/>
                      <a:pt x="921" y="270"/>
                    </a:cubicBezTo>
                    <a:cubicBezTo>
                      <a:pt x="905" y="200"/>
                      <a:pt x="893" y="252"/>
                      <a:pt x="859" y="268"/>
                    </a:cubicBezTo>
                    <a:cubicBezTo>
                      <a:pt x="797" y="300"/>
                      <a:pt x="819" y="217"/>
                      <a:pt x="785" y="211"/>
                    </a:cubicBezTo>
                    <a:cubicBezTo>
                      <a:pt x="683" y="193"/>
                      <a:pt x="623" y="163"/>
                      <a:pt x="525" y="172"/>
                    </a:cubicBezTo>
                    <a:cubicBezTo>
                      <a:pt x="481" y="175"/>
                      <a:pt x="470" y="128"/>
                      <a:pt x="445" y="195"/>
                    </a:cubicBezTo>
                    <a:cubicBezTo>
                      <a:pt x="431" y="231"/>
                      <a:pt x="505" y="323"/>
                      <a:pt x="492" y="336"/>
                    </a:cubicBezTo>
                    <a:cubicBezTo>
                      <a:pt x="498" y="330"/>
                      <a:pt x="550" y="480"/>
                      <a:pt x="553" y="484"/>
                    </a:cubicBezTo>
                    <a:cubicBezTo>
                      <a:pt x="557" y="489"/>
                      <a:pt x="648" y="515"/>
                      <a:pt x="629" y="553"/>
                    </a:cubicBezTo>
                    <a:cubicBezTo>
                      <a:pt x="617" y="577"/>
                      <a:pt x="540" y="542"/>
                      <a:pt x="546" y="603"/>
                    </a:cubicBezTo>
                    <a:cubicBezTo>
                      <a:pt x="553" y="667"/>
                      <a:pt x="629" y="591"/>
                      <a:pt x="644" y="578"/>
                    </a:cubicBezTo>
                    <a:cubicBezTo>
                      <a:pt x="642" y="580"/>
                      <a:pt x="627" y="655"/>
                      <a:pt x="587" y="675"/>
                    </a:cubicBezTo>
                    <a:cubicBezTo>
                      <a:pt x="587" y="675"/>
                      <a:pt x="410" y="663"/>
                      <a:pt x="438" y="700"/>
                    </a:cubicBezTo>
                    <a:cubicBezTo>
                      <a:pt x="454" y="701"/>
                      <a:pt x="461" y="708"/>
                      <a:pt x="459" y="720"/>
                    </a:cubicBezTo>
                    <a:cubicBezTo>
                      <a:pt x="269" y="801"/>
                      <a:pt x="615" y="838"/>
                      <a:pt x="625" y="775"/>
                    </a:cubicBezTo>
                    <a:cubicBezTo>
                      <a:pt x="614" y="849"/>
                      <a:pt x="503" y="828"/>
                      <a:pt x="548" y="933"/>
                    </a:cubicBezTo>
                    <a:cubicBezTo>
                      <a:pt x="555" y="948"/>
                      <a:pt x="599" y="964"/>
                      <a:pt x="618" y="990"/>
                    </a:cubicBezTo>
                    <a:cubicBezTo>
                      <a:pt x="674" y="1067"/>
                      <a:pt x="582" y="1016"/>
                      <a:pt x="553" y="1054"/>
                    </a:cubicBezTo>
                    <a:cubicBezTo>
                      <a:pt x="543" y="1068"/>
                      <a:pt x="579" y="1102"/>
                      <a:pt x="583" y="1120"/>
                    </a:cubicBezTo>
                    <a:cubicBezTo>
                      <a:pt x="608" y="1242"/>
                      <a:pt x="699" y="1166"/>
                      <a:pt x="779" y="1184"/>
                    </a:cubicBezTo>
                    <a:cubicBezTo>
                      <a:pt x="853" y="1201"/>
                      <a:pt x="879" y="1253"/>
                      <a:pt x="904" y="1318"/>
                    </a:cubicBezTo>
                    <a:cubicBezTo>
                      <a:pt x="919" y="1357"/>
                      <a:pt x="962" y="1435"/>
                      <a:pt x="1015" y="1487"/>
                    </a:cubicBezTo>
                    <a:cubicBezTo>
                      <a:pt x="1106" y="1451"/>
                      <a:pt x="1106" y="1451"/>
                      <a:pt x="1106" y="1451"/>
                    </a:cubicBezTo>
                    <a:cubicBezTo>
                      <a:pt x="1177" y="1466"/>
                      <a:pt x="1177" y="1466"/>
                      <a:pt x="1177" y="1466"/>
                    </a:cubicBezTo>
                    <a:cubicBezTo>
                      <a:pt x="1201" y="1431"/>
                      <a:pt x="1201" y="1431"/>
                      <a:pt x="1201" y="1431"/>
                    </a:cubicBezTo>
                    <a:cubicBezTo>
                      <a:pt x="1258" y="1431"/>
                      <a:pt x="1258" y="1431"/>
                      <a:pt x="1258" y="1431"/>
                    </a:cubicBezTo>
                    <a:cubicBezTo>
                      <a:pt x="1254" y="1396"/>
                      <a:pt x="1254" y="1396"/>
                      <a:pt x="1254" y="1396"/>
                    </a:cubicBezTo>
                    <a:cubicBezTo>
                      <a:pt x="1293" y="1398"/>
                      <a:pt x="1293" y="1398"/>
                      <a:pt x="1293" y="1398"/>
                    </a:cubicBezTo>
                    <a:cubicBezTo>
                      <a:pt x="1356" y="1347"/>
                      <a:pt x="1356" y="1347"/>
                      <a:pt x="1356" y="1347"/>
                    </a:cubicBezTo>
                    <a:cubicBezTo>
                      <a:pt x="1386" y="1359"/>
                      <a:pt x="1386" y="1359"/>
                      <a:pt x="1386" y="1359"/>
                    </a:cubicBezTo>
                    <a:cubicBezTo>
                      <a:pt x="1356" y="1428"/>
                      <a:pt x="1356" y="1428"/>
                      <a:pt x="1356" y="1428"/>
                    </a:cubicBezTo>
                    <a:cubicBezTo>
                      <a:pt x="1379" y="1450"/>
                      <a:pt x="1379" y="1450"/>
                      <a:pt x="1379" y="1450"/>
                    </a:cubicBezTo>
                    <a:cubicBezTo>
                      <a:pt x="1381" y="1494"/>
                      <a:pt x="1381" y="1494"/>
                      <a:pt x="1381" y="1494"/>
                    </a:cubicBezTo>
                    <a:cubicBezTo>
                      <a:pt x="1326" y="1523"/>
                      <a:pt x="1326" y="1523"/>
                      <a:pt x="1326" y="1523"/>
                    </a:cubicBezTo>
                    <a:cubicBezTo>
                      <a:pt x="1332" y="1556"/>
                      <a:pt x="1332" y="1556"/>
                      <a:pt x="1332" y="1556"/>
                    </a:cubicBezTo>
                    <a:cubicBezTo>
                      <a:pt x="1395" y="1568"/>
                      <a:pt x="1395" y="1568"/>
                      <a:pt x="1395" y="1568"/>
                    </a:cubicBezTo>
                    <a:cubicBezTo>
                      <a:pt x="1416" y="1618"/>
                      <a:pt x="1416" y="1618"/>
                      <a:pt x="1416" y="1618"/>
                    </a:cubicBezTo>
                    <a:cubicBezTo>
                      <a:pt x="1460" y="1619"/>
                      <a:pt x="1460" y="1619"/>
                      <a:pt x="1460" y="1619"/>
                    </a:cubicBezTo>
                    <a:cubicBezTo>
                      <a:pt x="1459" y="1636"/>
                      <a:pt x="1459" y="1636"/>
                      <a:pt x="1459" y="1636"/>
                    </a:cubicBezTo>
                    <a:cubicBezTo>
                      <a:pt x="1489" y="1642"/>
                      <a:pt x="1489" y="1642"/>
                      <a:pt x="1489" y="1642"/>
                    </a:cubicBezTo>
                    <a:cubicBezTo>
                      <a:pt x="1489" y="1642"/>
                      <a:pt x="1509" y="1682"/>
                      <a:pt x="1543" y="1702"/>
                    </a:cubicBezTo>
                    <a:cubicBezTo>
                      <a:pt x="1578" y="1722"/>
                      <a:pt x="1611" y="1721"/>
                      <a:pt x="1635" y="1716"/>
                    </a:cubicBezTo>
                    <a:cubicBezTo>
                      <a:pt x="1578" y="1657"/>
                      <a:pt x="1727" y="1582"/>
                      <a:pt x="1727" y="1582"/>
                    </a:cubicBezTo>
                    <a:cubicBezTo>
                      <a:pt x="1738" y="1511"/>
                      <a:pt x="1738" y="1511"/>
                      <a:pt x="1738" y="1511"/>
                    </a:cubicBezTo>
                    <a:cubicBezTo>
                      <a:pt x="1802" y="1501"/>
                      <a:pt x="1802" y="1501"/>
                      <a:pt x="1802" y="1501"/>
                    </a:cubicBezTo>
                    <a:cubicBezTo>
                      <a:pt x="1802" y="1501"/>
                      <a:pt x="1840" y="1447"/>
                      <a:pt x="1815" y="1407"/>
                    </a:cubicBezTo>
                    <a:cubicBezTo>
                      <a:pt x="1790" y="1368"/>
                      <a:pt x="1700" y="1337"/>
                      <a:pt x="1700" y="1337"/>
                    </a:cubicBezTo>
                    <a:cubicBezTo>
                      <a:pt x="1705" y="1257"/>
                      <a:pt x="1705" y="1257"/>
                      <a:pt x="1705" y="1257"/>
                    </a:cubicBezTo>
                    <a:cubicBezTo>
                      <a:pt x="1692" y="1243"/>
                      <a:pt x="1692" y="1243"/>
                      <a:pt x="1692" y="1243"/>
                    </a:cubicBezTo>
                    <a:cubicBezTo>
                      <a:pt x="1661" y="1271"/>
                      <a:pt x="1633" y="1299"/>
                      <a:pt x="1614" y="1298"/>
                    </a:cubicBezTo>
                    <a:cubicBezTo>
                      <a:pt x="1572" y="1296"/>
                      <a:pt x="1735" y="1167"/>
                      <a:pt x="1734" y="1175"/>
                    </a:cubicBezTo>
                    <a:cubicBezTo>
                      <a:pt x="1741" y="1104"/>
                      <a:pt x="1718" y="1113"/>
                      <a:pt x="1680" y="1061"/>
                    </a:cubicBezTo>
                    <a:cubicBezTo>
                      <a:pt x="1677" y="1058"/>
                      <a:pt x="1818" y="942"/>
                      <a:pt x="1836" y="935"/>
                    </a:cubicBezTo>
                    <a:cubicBezTo>
                      <a:pt x="1906" y="909"/>
                      <a:pt x="1873" y="881"/>
                      <a:pt x="1873" y="827"/>
                    </a:cubicBezTo>
                    <a:cubicBezTo>
                      <a:pt x="1873" y="715"/>
                      <a:pt x="1893" y="788"/>
                      <a:pt x="1907" y="719"/>
                    </a:cubicBezTo>
                    <a:cubicBezTo>
                      <a:pt x="1915" y="679"/>
                      <a:pt x="1832" y="736"/>
                      <a:pt x="1827" y="737"/>
                    </a:cubicBezTo>
                    <a:close/>
                    <a:moveTo>
                      <a:pt x="385" y="419"/>
                    </a:moveTo>
                    <a:cubicBezTo>
                      <a:pt x="422" y="456"/>
                      <a:pt x="429" y="426"/>
                      <a:pt x="441" y="403"/>
                    </a:cubicBezTo>
                    <a:cubicBezTo>
                      <a:pt x="426" y="417"/>
                      <a:pt x="408" y="422"/>
                      <a:pt x="385" y="419"/>
                    </a:cubicBezTo>
                    <a:close/>
                    <a:moveTo>
                      <a:pt x="284" y="340"/>
                    </a:moveTo>
                    <a:cubicBezTo>
                      <a:pt x="264" y="337"/>
                      <a:pt x="242" y="387"/>
                      <a:pt x="235" y="399"/>
                    </a:cubicBezTo>
                    <a:cubicBezTo>
                      <a:pt x="235" y="405"/>
                      <a:pt x="285" y="487"/>
                      <a:pt x="297" y="453"/>
                    </a:cubicBezTo>
                    <a:cubicBezTo>
                      <a:pt x="301" y="440"/>
                      <a:pt x="261" y="336"/>
                      <a:pt x="284" y="340"/>
                    </a:cubicBezTo>
                    <a:close/>
                    <a:moveTo>
                      <a:pt x="39" y="865"/>
                    </a:moveTo>
                    <a:cubicBezTo>
                      <a:pt x="39" y="865"/>
                      <a:pt x="26" y="879"/>
                      <a:pt x="39" y="879"/>
                    </a:cubicBezTo>
                    <a:cubicBezTo>
                      <a:pt x="52" y="879"/>
                      <a:pt x="56" y="865"/>
                      <a:pt x="39" y="865"/>
                    </a:cubicBezTo>
                    <a:close/>
                    <a:moveTo>
                      <a:pt x="13" y="889"/>
                    </a:moveTo>
                    <a:cubicBezTo>
                      <a:pt x="26" y="889"/>
                      <a:pt x="12" y="849"/>
                      <a:pt x="12" y="849"/>
                    </a:cubicBezTo>
                    <a:cubicBezTo>
                      <a:pt x="0" y="862"/>
                      <a:pt x="1" y="876"/>
                      <a:pt x="13" y="889"/>
                    </a:cubicBezTo>
                    <a:close/>
                    <a:moveTo>
                      <a:pt x="489" y="421"/>
                    </a:moveTo>
                    <a:cubicBezTo>
                      <a:pt x="456" y="453"/>
                      <a:pt x="494" y="431"/>
                      <a:pt x="497" y="441"/>
                    </a:cubicBezTo>
                    <a:cubicBezTo>
                      <a:pt x="495" y="447"/>
                      <a:pt x="518" y="392"/>
                      <a:pt x="489" y="421"/>
                    </a:cubicBezTo>
                    <a:close/>
                    <a:moveTo>
                      <a:pt x="1890" y="655"/>
                    </a:moveTo>
                    <a:cubicBezTo>
                      <a:pt x="1927" y="687"/>
                      <a:pt x="1963" y="704"/>
                      <a:pt x="2022" y="704"/>
                    </a:cubicBezTo>
                    <a:cubicBezTo>
                      <a:pt x="2018" y="602"/>
                      <a:pt x="1824" y="510"/>
                      <a:pt x="1843" y="657"/>
                    </a:cubicBezTo>
                    <a:cubicBezTo>
                      <a:pt x="1859" y="662"/>
                      <a:pt x="1874" y="661"/>
                      <a:pt x="1890" y="655"/>
                    </a:cubicBezTo>
                    <a:close/>
                    <a:moveTo>
                      <a:pt x="457" y="558"/>
                    </a:moveTo>
                    <a:cubicBezTo>
                      <a:pt x="480" y="544"/>
                      <a:pt x="484" y="528"/>
                      <a:pt x="468" y="511"/>
                    </a:cubicBezTo>
                    <a:cubicBezTo>
                      <a:pt x="438" y="494"/>
                      <a:pt x="357" y="596"/>
                      <a:pt x="457" y="558"/>
                    </a:cubicBezTo>
                    <a:close/>
                    <a:moveTo>
                      <a:pt x="481" y="605"/>
                    </a:moveTo>
                    <a:cubicBezTo>
                      <a:pt x="497" y="605"/>
                      <a:pt x="484" y="588"/>
                      <a:pt x="484" y="588"/>
                    </a:cubicBezTo>
                    <a:cubicBezTo>
                      <a:pt x="471" y="590"/>
                      <a:pt x="466" y="605"/>
                      <a:pt x="481" y="605"/>
                    </a:cubicBezTo>
                    <a:close/>
                    <a:moveTo>
                      <a:pt x="356" y="195"/>
                    </a:moveTo>
                    <a:cubicBezTo>
                      <a:pt x="362" y="186"/>
                      <a:pt x="321" y="179"/>
                      <a:pt x="304" y="167"/>
                    </a:cubicBezTo>
                    <a:cubicBezTo>
                      <a:pt x="288" y="155"/>
                      <a:pt x="290" y="127"/>
                      <a:pt x="291" y="123"/>
                    </a:cubicBezTo>
                    <a:cubicBezTo>
                      <a:pt x="293" y="118"/>
                      <a:pt x="290" y="95"/>
                      <a:pt x="290" y="95"/>
                    </a:cubicBezTo>
                    <a:cubicBezTo>
                      <a:pt x="290" y="95"/>
                      <a:pt x="303" y="76"/>
                      <a:pt x="307" y="70"/>
                    </a:cubicBezTo>
                    <a:cubicBezTo>
                      <a:pt x="312" y="64"/>
                      <a:pt x="335" y="55"/>
                      <a:pt x="340" y="45"/>
                    </a:cubicBezTo>
                    <a:cubicBezTo>
                      <a:pt x="344" y="35"/>
                      <a:pt x="331" y="23"/>
                      <a:pt x="331" y="23"/>
                    </a:cubicBezTo>
                    <a:cubicBezTo>
                      <a:pt x="331" y="23"/>
                      <a:pt x="326" y="14"/>
                      <a:pt x="332" y="14"/>
                    </a:cubicBezTo>
                    <a:cubicBezTo>
                      <a:pt x="338" y="14"/>
                      <a:pt x="351" y="20"/>
                      <a:pt x="356" y="16"/>
                    </a:cubicBezTo>
                    <a:cubicBezTo>
                      <a:pt x="360" y="11"/>
                      <a:pt x="354" y="2"/>
                      <a:pt x="337" y="1"/>
                    </a:cubicBezTo>
                    <a:cubicBezTo>
                      <a:pt x="319" y="0"/>
                      <a:pt x="313" y="10"/>
                      <a:pt x="307" y="22"/>
                    </a:cubicBezTo>
                    <a:cubicBezTo>
                      <a:pt x="301" y="33"/>
                      <a:pt x="275" y="86"/>
                      <a:pt x="259" y="120"/>
                    </a:cubicBezTo>
                    <a:cubicBezTo>
                      <a:pt x="243" y="154"/>
                      <a:pt x="238" y="206"/>
                      <a:pt x="237" y="217"/>
                    </a:cubicBezTo>
                    <a:cubicBezTo>
                      <a:pt x="235" y="227"/>
                      <a:pt x="238" y="246"/>
                      <a:pt x="234" y="258"/>
                    </a:cubicBezTo>
                    <a:cubicBezTo>
                      <a:pt x="230" y="270"/>
                      <a:pt x="227" y="299"/>
                      <a:pt x="231" y="312"/>
                    </a:cubicBezTo>
                    <a:cubicBezTo>
                      <a:pt x="235" y="325"/>
                      <a:pt x="240" y="331"/>
                      <a:pt x="246" y="328"/>
                    </a:cubicBezTo>
                    <a:cubicBezTo>
                      <a:pt x="252" y="325"/>
                      <a:pt x="244" y="312"/>
                      <a:pt x="244" y="308"/>
                    </a:cubicBezTo>
                    <a:cubicBezTo>
                      <a:pt x="244" y="303"/>
                      <a:pt x="250" y="299"/>
                      <a:pt x="250" y="294"/>
                    </a:cubicBezTo>
                    <a:cubicBezTo>
                      <a:pt x="250" y="290"/>
                      <a:pt x="247" y="267"/>
                      <a:pt x="249" y="252"/>
                    </a:cubicBezTo>
                    <a:cubicBezTo>
                      <a:pt x="250" y="237"/>
                      <a:pt x="250" y="206"/>
                      <a:pt x="256" y="205"/>
                    </a:cubicBezTo>
                    <a:cubicBezTo>
                      <a:pt x="262" y="204"/>
                      <a:pt x="269" y="206"/>
                      <a:pt x="271" y="202"/>
                    </a:cubicBezTo>
                    <a:cubicBezTo>
                      <a:pt x="272" y="198"/>
                      <a:pt x="279" y="186"/>
                      <a:pt x="279" y="186"/>
                    </a:cubicBezTo>
                    <a:cubicBezTo>
                      <a:pt x="284" y="189"/>
                      <a:pt x="281" y="206"/>
                      <a:pt x="299" y="208"/>
                    </a:cubicBezTo>
                    <a:cubicBezTo>
                      <a:pt x="316" y="209"/>
                      <a:pt x="350" y="204"/>
                      <a:pt x="356" y="195"/>
                    </a:cubicBezTo>
                    <a:close/>
                    <a:moveTo>
                      <a:pt x="380" y="598"/>
                    </a:moveTo>
                    <a:cubicBezTo>
                      <a:pt x="378" y="612"/>
                      <a:pt x="397" y="597"/>
                      <a:pt x="397" y="597"/>
                    </a:cubicBezTo>
                    <a:cubicBezTo>
                      <a:pt x="399" y="577"/>
                      <a:pt x="382" y="585"/>
                      <a:pt x="380" y="598"/>
                    </a:cubicBezTo>
                    <a:close/>
                    <a:moveTo>
                      <a:pt x="401" y="484"/>
                    </a:moveTo>
                    <a:cubicBezTo>
                      <a:pt x="389" y="490"/>
                      <a:pt x="379" y="488"/>
                      <a:pt x="369" y="479"/>
                    </a:cubicBezTo>
                    <a:cubicBezTo>
                      <a:pt x="352" y="489"/>
                      <a:pt x="354" y="497"/>
                      <a:pt x="376" y="501"/>
                    </a:cubicBezTo>
                    <a:cubicBezTo>
                      <a:pt x="379" y="498"/>
                      <a:pt x="422" y="521"/>
                      <a:pt x="401" y="484"/>
                    </a:cubicBezTo>
                    <a:close/>
                    <a:moveTo>
                      <a:pt x="469" y="1007"/>
                    </a:moveTo>
                    <a:cubicBezTo>
                      <a:pt x="469" y="1043"/>
                      <a:pt x="490" y="1030"/>
                      <a:pt x="490" y="1030"/>
                    </a:cubicBezTo>
                    <a:cubicBezTo>
                      <a:pt x="492" y="998"/>
                      <a:pt x="492" y="998"/>
                      <a:pt x="492" y="998"/>
                    </a:cubicBezTo>
                    <a:cubicBezTo>
                      <a:pt x="492" y="998"/>
                      <a:pt x="469" y="971"/>
                      <a:pt x="469" y="1007"/>
                    </a:cubicBezTo>
                    <a:close/>
                    <a:moveTo>
                      <a:pt x="541" y="504"/>
                    </a:moveTo>
                    <a:cubicBezTo>
                      <a:pt x="540" y="516"/>
                      <a:pt x="514" y="503"/>
                      <a:pt x="541" y="527"/>
                    </a:cubicBezTo>
                    <a:cubicBezTo>
                      <a:pt x="565" y="521"/>
                      <a:pt x="565" y="514"/>
                      <a:pt x="541" y="504"/>
                    </a:cubicBezTo>
                    <a:close/>
                    <a:moveTo>
                      <a:pt x="324" y="495"/>
                    </a:moveTo>
                    <a:cubicBezTo>
                      <a:pt x="325" y="514"/>
                      <a:pt x="342" y="494"/>
                      <a:pt x="342" y="494"/>
                    </a:cubicBezTo>
                    <a:cubicBezTo>
                      <a:pt x="340" y="477"/>
                      <a:pt x="323" y="477"/>
                      <a:pt x="324" y="495"/>
                    </a:cubicBezTo>
                    <a:close/>
                    <a:moveTo>
                      <a:pt x="348" y="608"/>
                    </a:moveTo>
                    <a:cubicBezTo>
                      <a:pt x="316" y="563"/>
                      <a:pt x="321" y="652"/>
                      <a:pt x="357" y="641"/>
                    </a:cubicBezTo>
                    <a:cubicBezTo>
                      <a:pt x="367" y="629"/>
                      <a:pt x="364" y="618"/>
                      <a:pt x="348" y="608"/>
                    </a:cubicBezTo>
                    <a:close/>
                    <a:moveTo>
                      <a:pt x="302" y="363"/>
                    </a:moveTo>
                    <a:cubicBezTo>
                      <a:pt x="499" y="496"/>
                      <a:pt x="354" y="162"/>
                      <a:pt x="302" y="363"/>
                    </a:cubicBezTo>
                    <a:close/>
                    <a:moveTo>
                      <a:pt x="351" y="555"/>
                    </a:moveTo>
                    <a:cubicBezTo>
                      <a:pt x="359" y="536"/>
                      <a:pt x="354" y="524"/>
                      <a:pt x="338" y="517"/>
                    </a:cubicBezTo>
                    <a:cubicBezTo>
                      <a:pt x="264" y="541"/>
                      <a:pt x="382" y="576"/>
                      <a:pt x="351" y="55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35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2016" dirty="0"/>
              </a:p>
            </p:txBody>
          </p:sp>
        </p:grpSp>
        <p:sp>
          <p:nvSpPr>
            <p:cNvPr id="127" name="Rectangle 102">
              <a:extLst>
                <a:ext uri="{FF2B5EF4-FFF2-40B4-BE49-F238E27FC236}">
                  <a16:creationId xmlns:a16="http://schemas.microsoft.com/office/drawing/2014/main" id="{BD822D2B-9EB8-4C24-A4FA-C5EB18DD4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235" y="2537827"/>
              <a:ext cx="875872" cy="2385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Schleswig-</a:t>
              </a:r>
              <a:b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Holstein</a:t>
              </a:r>
            </a:p>
          </p:txBody>
        </p:sp>
        <p:sp>
          <p:nvSpPr>
            <p:cNvPr id="128" name="Rectangle 103">
              <a:extLst>
                <a:ext uri="{FF2B5EF4-FFF2-40B4-BE49-F238E27FC236}">
                  <a16:creationId xmlns:a16="http://schemas.microsoft.com/office/drawing/2014/main" id="{5728222D-6397-4580-9B47-ABC4EECE9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6968" y="3701209"/>
              <a:ext cx="363882" cy="2385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Sachsen-</a:t>
              </a:r>
              <a:br>
                <a:rPr lang="de-DE" sz="775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775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Anhalt</a:t>
              </a:r>
            </a:p>
          </p:txBody>
        </p:sp>
        <p:sp>
          <p:nvSpPr>
            <p:cNvPr id="129" name="Rectangle 104">
              <a:extLst>
                <a:ext uri="{FF2B5EF4-FFF2-40B4-BE49-F238E27FC236}">
                  <a16:creationId xmlns:a16="http://schemas.microsoft.com/office/drawing/2014/main" id="{6F9E1181-B9A7-49A0-AE2C-B499623B1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0318" y="4291413"/>
              <a:ext cx="333426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rPr>
                <a:t>Sachsen</a:t>
              </a:r>
            </a:p>
          </p:txBody>
        </p:sp>
        <p:sp>
          <p:nvSpPr>
            <p:cNvPr id="130" name="Rectangle 108">
              <a:extLst>
                <a:ext uri="{FF2B5EF4-FFF2-40B4-BE49-F238E27FC236}">
                  <a16:creationId xmlns:a16="http://schemas.microsoft.com/office/drawing/2014/main" id="{AAA34768-89F4-4D14-8A82-8C20A84B5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6155" y="2720199"/>
              <a:ext cx="570670" cy="2385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Mecklenburg-</a:t>
              </a:r>
              <a:b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Vorpommern</a:t>
              </a:r>
            </a:p>
          </p:txBody>
        </p:sp>
        <p:sp>
          <p:nvSpPr>
            <p:cNvPr id="131" name="Rectangle 111">
              <a:extLst>
                <a:ext uri="{FF2B5EF4-FFF2-40B4-BE49-F238E27FC236}">
                  <a16:creationId xmlns:a16="http://schemas.microsoft.com/office/drawing/2014/main" id="{DBF8BEFC-98AE-455B-8322-6140DD7C6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4714" y="2987434"/>
              <a:ext cx="379912" cy="119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Hamburg</a:t>
              </a:r>
            </a:p>
          </p:txBody>
        </p:sp>
        <p:sp>
          <p:nvSpPr>
            <p:cNvPr id="132" name="Rectangle 113">
              <a:extLst>
                <a:ext uri="{FF2B5EF4-FFF2-40B4-BE49-F238E27FC236}">
                  <a16:creationId xmlns:a16="http://schemas.microsoft.com/office/drawing/2014/main" id="{30DB6220-730D-4F18-8841-7A3142756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6115" y="3570773"/>
              <a:ext cx="537006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Brandenburg</a:t>
              </a:r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id="{08F267AA-34B3-4B34-9569-04E84536A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843" y="3280788"/>
              <a:ext cx="242054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Berlin</a:t>
              </a:r>
            </a:p>
          </p:txBody>
        </p:sp>
        <p:sp>
          <p:nvSpPr>
            <p:cNvPr id="134" name="Text Box 184">
              <a:extLst>
                <a:ext uri="{FF2B5EF4-FFF2-40B4-BE49-F238E27FC236}">
                  <a16:creationId xmlns:a16="http://schemas.microsoft.com/office/drawing/2014/main" id="{2E73590B-9E45-436B-8372-05724E07D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6626" y="2574518"/>
              <a:ext cx="545557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234</a:t>
              </a:r>
            </a:p>
          </p:txBody>
        </p:sp>
        <p:sp>
          <p:nvSpPr>
            <p:cNvPr id="135" name="Text Box 185">
              <a:extLst>
                <a:ext uri="{FF2B5EF4-FFF2-40B4-BE49-F238E27FC236}">
                  <a16:creationId xmlns:a16="http://schemas.microsoft.com/office/drawing/2014/main" id="{A8B9B90F-0358-446C-839F-F778AC4FB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8178" y="4134301"/>
              <a:ext cx="544205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50000"/>
                    </a:schemeClr>
                  </a:solidFill>
                  <a:cs typeface="Verdana" pitchFamily="34" charset="0"/>
                </a:rPr>
                <a:t>580</a:t>
              </a:r>
            </a:p>
          </p:txBody>
        </p:sp>
        <p:sp>
          <p:nvSpPr>
            <p:cNvPr id="136" name="Text Box 186">
              <a:extLst>
                <a:ext uri="{FF2B5EF4-FFF2-40B4-BE49-F238E27FC236}">
                  <a16:creationId xmlns:a16="http://schemas.microsoft.com/office/drawing/2014/main" id="{853D9035-1837-4D93-BCFB-6ED764C25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130" y="3529658"/>
              <a:ext cx="545557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50000"/>
                    </a:schemeClr>
                  </a:solidFill>
                  <a:cs typeface="Verdana" pitchFamily="34" charset="0"/>
                </a:rPr>
                <a:t>233</a:t>
              </a:r>
            </a:p>
          </p:txBody>
        </p:sp>
        <p:sp>
          <p:nvSpPr>
            <p:cNvPr id="137" name="Text Box 190">
              <a:extLst>
                <a:ext uri="{FF2B5EF4-FFF2-40B4-BE49-F238E27FC236}">
                  <a16:creationId xmlns:a16="http://schemas.microsoft.com/office/drawing/2014/main" id="{849939BB-00C8-4D1F-9FD5-7478ECF03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7289" y="2352806"/>
              <a:ext cx="544205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378</a:t>
              </a:r>
            </a:p>
          </p:txBody>
        </p:sp>
        <p:sp>
          <p:nvSpPr>
            <p:cNvPr id="138" name="Text Box 191">
              <a:extLst>
                <a:ext uri="{FF2B5EF4-FFF2-40B4-BE49-F238E27FC236}">
                  <a16:creationId xmlns:a16="http://schemas.microsoft.com/office/drawing/2014/main" id="{740F78F7-C8F7-4B79-B32B-650FB05CE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2614" y="3327872"/>
              <a:ext cx="546912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683</a:t>
              </a:r>
            </a:p>
          </p:txBody>
        </p:sp>
        <p:sp>
          <p:nvSpPr>
            <p:cNvPr id="139" name="Text Box 194">
              <a:extLst>
                <a:ext uri="{FF2B5EF4-FFF2-40B4-BE49-F238E27FC236}">
                  <a16:creationId xmlns:a16="http://schemas.microsoft.com/office/drawing/2014/main" id="{690C504B-6510-42D8-B85D-019C8D1C1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9266" y="3659511"/>
              <a:ext cx="544205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580</a:t>
              </a:r>
            </a:p>
          </p:txBody>
        </p:sp>
        <p:sp>
          <p:nvSpPr>
            <p:cNvPr id="140" name="Text Box 195">
              <a:extLst>
                <a:ext uri="{FF2B5EF4-FFF2-40B4-BE49-F238E27FC236}">
                  <a16:creationId xmlns:a16="http://schemas.microsoft.com/office/drawing/2014/main" id="{2A00B366-DC58-47C6-831E-33ACE3521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2312" y="3343514"/>
              <a:ext cx="545557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581</a:t>
              </a:r>
            </a:p>
          </p:txBody>
        </p:sp>
        <p:sp>
          <p:nvSpPr>
            <p:cNvPr id="141" name="Text Box 191">
              <a:extLst>
                <a:ext uri="{FF2B5EF4-FFF2-40B4-BE49-F238E27FC236}">
                  <a16:creationId xmlns:a16="http://schemas.microsoft.com/office/drawing/2014/main" id="{D866BA7A-E677-46AB-BD1E-E3340FEC4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8695" y="2851391"/>
              <a:ext cx="546912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233</a:t>
              </a:r>
            </a:p>
          </p:txBody>
        </p:sp>
        <p:sp>
          <p:nvSpPr>
            <p:cNvPr id="142" name="Rectangle 111">
              <a:extLst>
                <a:ext uri="{FF2B5EF4-FFF2-40B4-BE49-F238E27FC236}">
                  <a16:creationId xmlns:a16="http://schemas.microsoft.com/office/drawing/2014/main" id="{10337B4C-5B98-4711-8684-4010B9BA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5045" y="3246461"/>
              <a:ext cx="604333" cy="1192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Niedersachsen</a:t>
              </a:r>
            </a:p>
          </p:txBody>
        </p:sp>
        <p:sp>
          <p:nvSpPr>
            <p:cNvPr id="143" name="Rectangle 112">
              <a:extLst>
                <a:ext uri="{FF2B5EF4-FFF2-40B4-BE49-F238E27FC236}">
                  <a16:creationId xmlns:a16="http://schemas.microsoft.com/office/drawing/2014/main" id="{179774BE-24A2-455F-8292-0D00FBCF1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12" y="2953699"/>
              <a:ext cx="323807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Bremen</a:t>
              </a:r>
            </a:p>
          </p:txBody>
        </p:sp>
        <p:sp>
          <p:nvSpPr>
            <p:cNvPr id="144" name="Text Box 189">
              <a:extLst>
                <a:ext uri="{FF2B5EF4-FFF2-40B4-BE49-F238E27FC236}">
                  <a16:creationId xmlns:a16="http://schemas.microsoft.com/office/drawing/2014/main" id="{E91566C7-806D-44A7-BE7C-DAC0205BB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733" y="3012960"/>
              <a:ext cx="545558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580</a:t>
              </a:r>
            </a:p>
          </p:txBody>
        </p:sp>
        <p:sp>
          <p:nvSpPr>
            <p:cNvPr id="145" name="Rectangle 105">
              <a:extLst>
                <a:ext uri="{FF2B5EF4-FFF2-40B4-BE49-F238E27FC236}">
                  <a16:creationId xmlns:a16="http://schemas.microsoft.com/office/drawing/2014/main" id="{7F1538B5-2BFB-4002-BB74-72778FC9A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1282" y="5229645"/>
              <a:ext cx="360676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Saarland</a:t>
              </a:r>
            </a:p>
          </p:txBody>
        </p:sp>
        <p:sp>
          <p:nvSpPr>
            <p:cNvPr id="146" name="Rectangle 106">
              <a:extLst>
                <a:ext uri="{FF2B5EF4-FFF2-40B4-BE49-F238E27FC236}">
                  <a16:creationId xmlns:a16="http://schemas.microsoft.com/office/drawing/2014/main" id="{91DD9889-5487-4072-B98D-0D7C1A74B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5837" y="4807770"/>
              <a:ext cx="445635" cy="2385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Rheinland-</a:t>
              </a:r>
              <a:b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Pfalz</a:t>
              </a:r>
            </a:p>
          </p:txBody>
        </p:sp>
        <p:sp>
          <p:nvSpPr>
            <p:cNvPr id="147" name="Rectangle 107">
              <a:extLst>
                <a:ext uri="{FF2B5EF4-FFF2-40B4-BE49-F238E27FC236}">
                  <a16:creationId xmlns:a16="http://schemas.microsoft.com/office/drawing/2014/main" id="{7549B28B-0FC8-4C25-ABCE-6A784132B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828" y="3904355"/>
              <a:ext cx="873637" cy="11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Nordrhein-Westfalen</a:t>
              </a:r>
            </a:p>
          </p:txBody>
        </p:sp>
        <p:sp>
          <p:nvSpPr>
            <p:cNvPr id="148" name="Rectangle 110">
              <a:extLst>
                <a:ext uri="{FF2B5EF4-FFF2-40B4-BE49-F238E27FC236}">
                  <a16:creationId xmlns:a16="http://schemas.microsoft.com/office/drawing/2014/main" id="{2F859839-3AE3-4D01-8658-D3F0E3C64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286" y="4395173"/>
              <a:ext cx="294953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Hessen</a:t>
              </a:r>
            </a:p>
          </p:txBody>
        </p:sp>
        <p:sp>
          <p:nvSpPr>
            <p:cNvPr id="149" name="Rectangle 115">
              <a:extLst>
                <a:ext uri="{FF2B5EF4-FFF2-40B4-BE49-F238E27FC236}">
                  <a16:creationId xmlns:a16="http://schemas.microsoft.com/office/drawing/2014/main" id="{9BBDF188-B236-406D-A2B4-F24230BC5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2518" y="5452510"/>
              <a:ext cx="290144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rPr>
                <a:t>Bayern</a:t>
              </a:r>
            </a:p>
          </p:txBody>
        </p:sp>
        <p:sp>
          <p:nvSpPr>
            <p:cNvPr id="150" name="Rectangle 116">
              <a:extLst>
                <a:ext uri="{FF2B5EF4-FFF2-40B4-BE49-F238E27FC236}">
                  <a16:creationId xmlns:a16="http://schemas.microsoft.com/office/drawing/2014/main" id="{B4879AE4-CAA2-4A95-BCF4-0ADEB998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2873" y="5521664"/>
              <a:ext cx="559449" cy="23852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Baden-</a:t>
              </a:r>
              <a:br>
                <a:rPr lang="de-DE" sz="775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de-DE" sz="775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Württemberg</a:t>
              </a:r>
            </a:p>
          </p:txBody>
        </p:sp>
        <p:sp>
          <p:nvSpPr>
            <p:cNvPr id="151" name="Text Box 181">
              <a:extLst>
                <a:ext uri="{FF2B5EF4-FFF2-40B4-BE49-F238E27FC236}">
                  <a16:creationId xmlns:a16="http://schemas.microsoft.com/office/drawing/2014/main" id="{41BAFD89-DBCE-48BA-86C1-A89352E64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9818" y="5729739"/>
              <a:ext cx="545557" cy="204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/>
                  </a:solidFill>
                  <a:cs typeface="Verdana" pitchFamily="34" charset="0"/>
                </a:rPr>
                <a:t>817</a:t>
              </a:r>
            </a:p>
          </p:txBody>
        </p:sp>
        <p:sp>
          <p:nvSpPr>
            <p:cNvPr id="152" name="Text Box 182">
              <a:extLst>
                <a:ext uri="{FF2B5EF4-FFF2-40B4-BE49-F238E27FC236}">
                  <a16:creationId xmlns:a16="http://schemas.microsoft.com/office/drawing/2014/main" id="{167538BC-119A-4B59-A639-ACC221EBF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4809" y="5541261"/>
              <a:ext cx="545557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875</a:t>
              </a:r>
            </a:p>
          </p:txBody>
        </p:sp>
        <p:sp>
          <p:nvSpPr>
            <p:cNvPr id="153" name="Text Box 183">
              <a:extLst>
                <a:ext uri="{FF2B5EF4-FFF2-40B4-BE49-F238E27FC236}">
                  <a16:creationId xmlns:a16="http://schemas.microsoft.com/office/drawing/2014/main" id="{35DD9CA0-68EC-4FC8-86A3-7FA564F40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12660" y="4471553"/>
              <a:ext cx="544205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95000"/>
                    </a:schemeClr>
                  </a:solidFill>
                  <a:cs typeface="Verdana" pitchFamily="34" charset="0"/>
                </a:rPr>
                <a:t>582</a:t>
              </a:r>
            </a:p>
          </p:txBody>
        </p:sp>
        <p:sp>
          <p:nvSpPr>
            <p:cNvPr id="154" name="Text Box 192">
              <a:extLst>
                <a:ext uri="{FF2B5EF4-FFF2-40B4-BE49-F238E27FC236}">
                  <a16:creationId xmlns:a16="http://schemas.microsoft.com/office/drawing/2014/main" id="{538B3086-A555-45F3-BC52-1B2FABF11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9170" y="5086319"/>
              <a:ext cx="545557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spc="-47" dirty="0">
                  <a:solidFill>
                    <a:prstClr val="white"/>
                  </a:solidFill>
                  <a:cs typeface="Verdana" pitchFamily="34" charset="0"/>
                </a:rPr>
                <a:t>233</a:t>
              </a:r>
            </a:p>
          </p:txBody>
        </p:sp>
        <p:sp>
          <p:nvSpPr>
            <p:cNvPr id="155" name="Text Box 193">
              <a:extLst>
                <a:ext uri="{FF2B5EF4-FFF2-40B4-BE49-F238E27FC236}">
                  <a16:creationId xmlns:a16="http://schemas.microsoft.com/office/drawing/2014/main" id="{AB86223A-202D-4D4F-B3BF-3B9BE112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1662" y="4630893"/>
              <a:ext cx="542851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350</a:t>
              </a:r>
            </a:p>
          </p:txBody>
        </p:sp>
        <p:sp>
          <p:nvSpPr>
            <p:cNvPr id="156" name="Text Box 196">
              <a:extLst>
                <a:ext uri="{FF2B5EF4-FFF2-40B4-BE49-F238E27FC236}">
                  <a16:creationId xmlns:a16="http://schemas.microsoft.com/office/drawing/2014/main" id="{D380C987-E09A-4B80-8B65-2423466BB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1656" y="3990174"/>
              <a:ext cx="594317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prstClr val="white"/>
                  </a:solidFill>
                  <a:cs typeface="Verdana" pitchFamily="34" charset="0"/>
                </a:rPr>
                <a:t>1109</a:t>
              </a:r>
            </a:p>
          </p:txBody>
        </p:sp>
        <p:sp>
          <p:nvSpPr>
            <p:cNvPr id="157" name="Rectangle 101">
              <a:extLst>
                <a:ext uri="{FF2B5EF4-FFF2-40B4-BE49-F238E27FC236}">
                  <a16:creationId xmlns:a16="http://schemas.microsoft.com/office/drawing/2014/main" id="{6B7CF03B-FFA4-49EA-A677-28911B275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9777" y="4391232"/>
              <a:ext cx="416781" cy="1192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08843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itchFamily="34" charset="0"/>
                </a:rPr>
                <a:t>Thüringen</a:t>
              </a:r>
            </a:p>
          </p:txBody>
        </p:sp>
        <p:sp>
          <p:nvSpPr>
            <p:cNvPr id="158" name="Text Box 187">
              <a:extLst>
                <a:ext uri="{FF2B5EF4-FFF2-40B4-BE49-F238E27FC236}">
                  <a16:creationId xmlns:a16="http://schemas.microsoft.com/office/drawing/2014/main" id="{720FD93F-FC46-4CE4-9056-04DEF206A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5139" y="4200934"/>
              <a:ext cx="542851" cy="176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defTabSz="708843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de-DE" sz="775" b="1" dirty="0">
                  <a:solidFill>
                    <a:schemeClr val="bg1">
                      <a:lumMod val="50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233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A3791D-0076-43E4-8BEF-4015D27B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1361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/>
          <p:nvPr/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OTT-Nutzung gesamt: </a:t>
            </a:r>
            <a:r>
              <a:rPr lang="de-DE" dirty="0">
                <a:solidFill>
                  <a:schemeClr val="tx2"/>
                </a:solidFill>
              </a:rPr>
              <a:t>Genutzte Geräte </a:t>
            </a:r>
            <a:r>
              <a:rPr lang="de-DE" dirty="0"/>
              <a:t>– Regelmäßige Nutzer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Zwei Drittel der regelmäßigen Nutzer schauen sich OTT-Inhalte am TV-Gerät an. Die Nutzung am PC folgt knapp vor dem Smartphone.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48,903 Mio. Personen ab 14 Jahre in Deutschland, die mind. einmal pro Monat OTT-Angebote nutzen (n=5.846)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1103314" y="5827357"/>
          <a:ext cx="10086680" cy="43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TV-Gerät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Nutzung am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TV-Gerät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 / Laptop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Smartphone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Tablet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BD9C181-5F90-49D9-8C5C-774A48C5F274}"/>
              </a:ext>
            </a:extLst>
          </p:cNvPr>
          <p:cNvCxnSpPr>
            <a:cxnSpLocks/>
          </p:cNvCxnSpPr>
          <p:nvPr/>
        </p:nvCxnSpPr>
        <p:spPr>
          <a:xfrm>
            <a:off x="5131041" y="3086793"/>
            <a:ext cx="0" cy="317680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EDF73472-10D4-4C02-A3C3-A7399C6136CF}"/>
              </a:ext>
            </a:extLst>
          </p:cNvPr>
          <p:cNvSpPr txBox="1"/>
          <p:nvPr/>
        </p:nvSpPr>
        <p:spPr>
          <a:xfrm>
            <a:off x="1009427" y="2467699"/>
            <a:ext cx="9289936" cy="4638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400" b="1" dirty="0">
                <a:solidFill>
                  <a:srgbClr val="005BBB"/>
                </a:solidFill>
                <a:cs typeface="Calibri" panose="020F0502020204030204" pitchFamily="34" charset="0"/>
              </a:rPr>
              <a:t>Basis: Regelmäßige OTT-Nutzer (mind. einmal / Monat)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437A59D-D3BF-420E-9532-7FFFCAE4913E}"/>
              </a:ext>
            </a:extLst>
          </p:cNvPr>
          <p:cNvSpPr txBox="1"/>
          <p:nvPr/>
        </p:nvSpPr>
        <p:spPr>
          <a:xfrm>
            <a:off x="7688221" y="2468799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solidFill>
                  <a:srgbClr val="005BBB"/>
                </a:solidFill>
              </a:rPr>
              <a:t>Ø </a:t>
            </a:r>
            <a:r>
              <a:rPr lang="de-DE" sz="2400" b="1" dirty="0">
                <a:solidFill>
                  <a:srgbClr val="005BBB"/>
                </a:solidFill>
              </a:rPr>
              <a:t>43</a:t>
            </a:r>
            <a:r>
              <a:rPr lang="de-DE" sz="1400" b="1" dirty="0">
                <a:solidFill>
                  <a:srgbClr val="005BBB"/>
                </a:solidFill>
              </a:rPr>
              <a:t> Jahre, </a:t>
            </a:r>
            <a:r>
              <a:rPr lang="de-DE" sz="2400" b="1" dirty="0">
                <a:solidFill>
                  <a:srgbClr val="005BBB"/>
                </a:solidFill>
              </a:rPr>
              <a:t>52</a:t>
            </a:r>
            <a:r>
              <a:rPr lang="de-DE" sz="1400" b="1" dirty="0">
                <a:solidFill>
                  <a:srgbClr val="005BBB"/>
                </a:solidFill>
              </a:rPr>
              <a:t>% männlich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3D97C04-99CE-4838-8400-E460959FFF55}"/>
              </a:ext>
            </a:extLst>
          </p:cNvPr>
          <p:cNvGrpSpPr>
            <a:grpSpLocks noChangeAspect="1"/>
          </p:cNvGrpSpPr>
          <p:nvPr/>
        </p:nvGrpSpPr>
        <p:grpSpPr>
          <a:xfrm>
            <a:off x="10508689" y="2314983"/>
            <a:ext cx="1065618" cy="769297"/>
            <a:chOff x="8389119" y="1796482"/>
            <a:chExt cx="997333" cy="720000"/>
          </a:xfrm>
        </p:grpSpPr>
        <p:pic>
          <p:nvPicPr>
            <p:cNvPr id="37" name="Picture 8" descr="Bild">
              <a:extLst>
                <a:ext uri="{FF2B5EF4-FFF2-40B4-BE49-F238E27FC236}">
                  <a16:creationId xmlns:a16="http://schemas.microsoft.com/office/drawing/2014/main" id="{8458E0EC-A2CC-461B-9A70-BB6815430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119" y="1796482"/>
              <a:ext cx="997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Bild">
              <a:extLst>
                <a:ext uri="{FF2B5EF4-FFF2-40B4-BE49-F238E27FC236}">
                  <a16:creationId xmlns:a16="http://schemas.microsoft.com/office/drawing/2014/main" id="{A59C2ABA-44BD-4E41-AA56-8B9F01677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785" y="199187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FA3EF10-14AF-4815-B4F8-CD9D8B95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5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/>
          <p:nvPr/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OTT-Nutzung gesamt: </a:t>
            </a:r>
            <a:r>
              <a:rPr lang="de-DE" dirty="0">
                <a:solidFill>
                  <a:schemeClr val="tx2"/>
                </a:solidFill>
              </a:rPr>
              <a:t>Genutzte Geräte </a:t>
            </a:r>
            <a:r>
              <a:rPr lang="de-DE" dirty="0"/>
              <a:t>– Regelmäßige Nutzer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Bremen 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</a:t>
            </a:r>
            <a:br>
              <a:rPr lang="de-DE" dirty="0"/>
            </a:br>
            <a:r>
              <a:rPr lang="de-DE" dirty="0"/>
              <a:t>Basis: 0,376 Mio. Personen ab 14 Jahre in Deutschland, die mind. einmal pro Monat OTT-Angebote nutzen (n=391)</a:t>
            </a:r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1103314" y="5827357"/>
          <a:ext cx="10086680" cy="436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7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 TV-Gerät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Nutzung am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TV-Gerät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gesamt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 / Laptop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Smartphone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Tablet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Freeform 26"/>
          <p:cNvSpPr>
            <a:spLocks noChangeAspect="1" noEditPoints="1"/>
          </p:cNvSpPr>
          <p:nvPr/>
        </p:nvSpPr>
        <p:spPr bwMode="auto">
          <a:xfrm>
            <a:off x="11986132" y="97052"/>
            <a:ext cx="461000" cy="514800"/>
          </a:xfrm>
          <a:custGeom>
            <a:avLst/>
            <a:gdLst>
              <a:gd name="T0" fmla="*/ 165 w 1990"/>
              <a:gd name="T1" fmla="*/ 1455 h 2221"/>
              <a:gd name="T2" fmla="*/ 267 w 1990"/>
              <a:gd name="T3" fmla="*/ 1482 h 2221"/>
              <a:gd name="T4" fmla="*/ 665 w 1990"/>
              <a:gd name="T5" fmla="*/ 1469 h 2221"/>
              <a:gd name="T6" fmla="*/ 800 w 1990"/>
              <a:gd name="T7" fmla="*/ 1464 h 2221"/>
              <a:gd name="T8" fmla="*/ 1411 w 1990"/>
              <a:gd name="T9" fmla="*/ 713 h 2221"/>
              <a:gd name="T10" fmla="*/ 1174 w 1990"/>
              <a:gd name="T11" fmla="*/ 1526 h 2221"/>
              <a:gd name="T12" fmla="*/ 1352 w 1990"/>
              <a:gd name="T13" fmla="*/ 1742 h 2221"/>
              <a:gd name="T14" fmla="*/ 1606 w 1990"/>
              <a:gd name="T15" fmla="*/ 1785 h 2221"/>
              <a:gd name="T16" fmla="*/ 1724 w 1990"/>
              <a:gd name="T17" fmla="*/ 1717 h 2221"/>
              <a:gd name="T18" fmla="*/ 1674 w 1990"/>
              <a:gd name="T19" fmla="*/ 1044 h 2221"/>
              <a:gd name="T20" fmla="*/ 464 w 1990"/>
              <a:gd name="T21" fmla="*/ 615 h 2221"/>
              <a:gd name="T22" fmla="*/ 793 w 1990"/>
              <a:gd name="T23" fmla="*/ 675 h 2221"/>
              <a:gd name="T24" fmla="*/ 917 w 1990"/>
              <a:gd name="T25" fmla="*/ 1574 h 2221"/>
              <a:gd name="T26" fmla="*/ 807 w 1990"/>
              <a:gd name="T27" fmla="*/ 1584 h 2221"/>
              <a:gd name="T28" fmla="*/ 626 w 1990"/>
              <a:gd name="T29" fmla="*/ 2219 h 2221"/>
              <a:gd name="T30" fmla="*/ 273 w 1990"/>
              <a:gd name="T31" fmla="*/ 2202 h 2221"/>
              <a:gd name="T32" fmla="*/ 60 w 1990"/>
              <a:gd name="T33" fmla="*/ 1598 h 2221"/>
              <a:gd name="T34" fmla="*/ 0 w 1990"/>
              <a:gd name="T35" fmla="*/ 1547 h 2221"/>
              <a:gd name="T36" fmla="*/ 161 w 1990"/>
              <a:gd name="T37" fmla="*/ 657 h 2221"/>
              <a:gd name="T38" fmla="*/ 1555 w 1990"/>
              <a:gd name="T39" fmla="*/ 594 h 2221"/>
              <a:gd name="T40" fmla="*/ 1727 w 1990"/>
              <a:gd name="T41" fmla="*/ 670 h 2221"/>
              <a:gd name="T42" fmla="*/ 1987 w 1990"/>
              <a:gd name="T43" fmla="*/ 1704 h 2221"/>
              <a:gd name="T44" fmla="*/ 1951 w 1990"/>
              <a:gd name="T45" fmla="*/ 1778 h 2221"/>
              <a:gd name="T46" fmla="*/ 1710 w 1990"/>
              <a:gd name="T47" fmla="*/ 2197 h 2221"/>
              <a:gd name="T48" fmla="*/ 1280 w 1990"/>
              <a:gd name="T49" fmla="*/ 2210 h 2221"/>
              <a:gd name="T50" fmla="*/ 1102 w 1990"/>
              <a:gd name="T51" fmla="*/ 1802 h 2221"/>
              <a:gd name="T52" fmla="*/ 988 w 1990"/>
              <a:gd name="T53" fmla="*/ 1718 h 2221"/>
              <a:gd name="T54" fmla="*/ 1224 w 1990"/>
              <a:gd name="T55" fmla="*/ 842 h 2221"/>
              <a:gd name="T56" fmla="*/ 1355 w 1990"/>
              <a:gd name="T57" fmla="*/ 605 h 2221"/>
              <a:gd name="T58" fmla="*/ 1416 w 1990"/>
              <a:gd name="T59" fmla="*/ 138 h 2221"/>
              <a:gd name="T60" fmla="*/ 1363 w 1990"/>
              <a:gd name="T61" fmla="*/ 271 h 2221"/>
              <a:gd name="T62" fmla="*/ 1463 w 1990"/>
              <a:gd name="T63" fmla="*/ 371 h 2221"/>
              <a:gd name="T64" fmla="*/ 1595 w 1990"/>
              <a:gd name="T65" fmla="*/ 316 h 2221"/>
              <a:gd name="T66" fmla="*/ 1595 w 1990"/>
              <a:gd name="T67" fmla="*/ 173 h 2221"/>
              <a:gd name="T68" fmla="*/ 464 w 1990"/>
              <a:gd name="T69" fmla="*/ 116 h 2221"/>
              <a:gd name="T70" fmla="*/ 345 w 1990"/>
              <a:gd name="T71" fmla="*/ 195 h 2221"/>
              <a:gd name="T72" fmla="*/ 373 w 1990"/>
              <a:gd name="T73" fmla="*/ 335 h 2221"/>
              <a:gd name="T74" fmla="*/ 514 w 1990"/>
              <a:gd name="T75" fmla="*/ 363 h 2221"/>
              <a:gd name="T76" fmla="*/ 592 w 1990"/>
              <a:gd name="T77" fmla="*/ 244 h 2221"/>
              <a:gd name="T78" fmla="*/ 514 w 1990"/>
              <a:gd name="T79" fmla="*/ 125 h 2221"/>
              <a:gd name="T80" fmla="*/ 1600 w 1990"/>
              <a:gd name="T81" fmla="*/ 28 h 2221"/>
              <a:gd name="T82" fmla="*/ 1730 w 1990"/>
              <a:gd name="T83" fmla="*/ 204 h 2221"/>
              <a:gd name="T84" fmla="*/ 1661 w 1990"/>
              <a:gd name="T85" fmla="*/ 417 h 2221"/>
              <a:gd name="T86" fmla="*/ 1449 w 1990"/>
              <a:gd name="T87" fmla="*/ 485 h 2221"/>
              <a:gd name="T88" fmla="*/ 1271 w 1990"/>
              <a:gd name="T89" fmla="*/ 357 h 2221"/>
              <a:gd name="T90" fmla="*/ 1271 w 1990"/>
              <a:gd name="T91" fmla="*/ 132 h 2221"/>
              <a:gd name="T92" fmla="*/ 1449 w 1990"/>
              <a:gd name="T93" fmla="*/ 3 h 2221"/>
              <a:gd name="T94" fmla="*/ 608 w 1990"/>
              <a:gd name="T95" fmla="*/ 48 h 2221"/>
              <a:gd name="T96" fmla="*/ 708 w 1990"/>
              <a:gd name="T97" fmla="*/ 244 h 2221"/>
              <a:gd name="T98" fmla="*/ 608 w 1990"/>
              <a:gd name="T99" fmla="*/ 441 h 2221"/>
              <a:gd name="T100" fmla="*/ 386 w 1990"/>
              <a:gd name="T101" fmla="*/ 476 h 2221"/>
              <a:gd name="T102" fmla="*/ 232 w 1990"/>
              <a:gd name="T103" fmla="*/ 321 h 2221"/>
              <a:gd name="T104" fmla="*/ 266 w 1990"/>
              <a:gd name="T105" fmla="*/ 100 h 2221"/>
              <a:gd name="T106" fmla="*/ 464 w 1990"/>
              <a:gd name="T107" fmla="*/ 0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90" h="2221">
                <a:moveTo>
                  <a:pt x="464" y="730"/>
                </a:moveTo>
                <a:lnTo>
                  <a:pt x="385" y="734"/>
                </a:lnTo>
                <a:lnTo>
                  <a:pt x="306" y="743"/>
                </a:lnTo>
                <a:lnTo>
                  <a:pt x="229" y="759"/>
                </a:lnTo>
                <a:lnTo>
                  <a:pt x="127" y="1464"/>
                </a:lnTo>
                <a:lnTo>
                  <a:pt x="165" y="1455"/>
                </a:lnTo>
                <a:lnTo>
                  <a:pt x="204" y="1449"/>
                </a:lnTo>
                <a:lnTo>
                  <a:pt x="215" y="1448"/>
                </a:lnTo>
                <a:lnTo>
                  <a:pt x="233" y="1450"/>
                </a:lnTo>
                <a:lnTo>
                  <a:pt x="248" y="1459"/>
                </a:lnTo>
                <a:lnTo>
                  <a:pt x="260" y="1469"/>
                </a:lnTo>
                <a:lnTo>
                  <a:pt x="267" y="1482"/>
                </a:lnTo>
                <a:lnTo>
                  <a:pt x="272" y="1496"/>
                </a:lnTo>
                <a:lnTo>
                  <a:pt x="366" y="2106"/>
                </a:lnTo>
                <a:lnTo>
                  <a:pt x="560" y="2106"/>
                </a:lnTo>
                <a:lnTo>
                  <a:pt x="652" y="1496"/>
                </a:lnTo>
                <a:lnTo>
                  <a:pt x="657" y="1482"/>
                </a:lnTo>
                <a:lnTo>
                  <a:pt x="665" y="1469"/>
                </a:lnTo>
                <a:lnTo>
                  <a:pt x="677" y="1459"/>
                </a:lnTo>
                <a:lnTo>
                  <a:pt x="689" y="1451"/>
                </a:lnTo>
                <a:lnTo>
                  <a:pt x="705" y="1447"/>
                </a:lnTo>
                <a:lnTo>
                  <a:pt x="720" y="1448"/>
                </a:lnTo>
                <a:lnTo>
                  <a:pt x="761" y="1455"/>
                </a:lnTo>
                <a:lnTo>
                  <a:pt x="800" y="1464"/>
                </a:lnTo>
                <a:lnTo>
                  <a:pt x="698" y="759"/>
                </a:lnTo>
                <a:lnTo>
                  <a:pt x="621" y="743"/>
                </a:lnTo>
                <a:lnTo>
                  <a:pt x="542" y="734"/>
                </a:lnTo>
                <a:lnTo>
                  <a:pt x="464" y="730"/>
                </a:lnTo>
                <a:close/>
                <a:moveTo>
                  <a:pt x="1463" y="706"/>
                </a:moveTo>
                <a:lnTo>
                  <a:pt x="1411" y="713"/>
                </a:lnTo>
                <a:lnTo>
                  <a:pt x="1359" y="723"/>
                </a:lnTo>
                <a:lnTo>
                  <a:pt x="1334" y="883"/>
                </a:lnTo>
                <a:lnTo>
                  <a:pt x="1304" y="1044"/>
                </a:lnTo>
                <a:lnTo>
                  <a:pt x="1266" y="1205"/>
                </a:lnTo>
                <a:lnTo>
                  <a:pt x="1224" y="1366"/>
                </a:lnTo>
                <a:lnTo>
                  <a:pt x="1174" y="1526"/>
                </a:lnTo>
                <a:lnTo>
                  <a:pt x="1121" y="1686"/>
                </a:lnTo>
                <a:lnTo>
                  <a:pt x="1186" y="1704"/>
                </a:lnTo>
                <a:lnTo>
                  <a:pt x="1253" y="1717"/>
                </a:lnTo>
                <a:lnTo>
                  <a:pt x="1322" y="1728"/>
                </a:lnTo>
                <a:lnTo>
                  <a:pt x="1338" y="1732"/>
                </a:lnTo>
                <a:lnTo>
                  <a:pt x="1352" y="1742"/>
                </a:lnTo>
                <a:lnTo>
                  <a:pt x="1363" y="1753"/>
                </a:lnTo>
                <a:lnTo>
                  <a:pt x="1370" y="1768"/>
                </a:lnTo>
                <a:lnTo>
                  <a:pt x="1372" y="1785"/>
                </a:lnTo>
                <a:lnTo>
                  <a:pt x="1372" y="2105"/>
                </a:lnTo>
                <a:lnTo>
                  <a:pt x="1606" y="2105"/>
                </a:lnTo>
                <a:lnTo>
                  <a:pt x="1606" y="1785"/>
                </a:lnTo>
                <a:lnTo>
                  <a:pt x="1608" y="1768"/>
                </a:lnTo>
                <a:lnTo>
                  <a:pt x="1614" y="1753"/>
                </a:lnTo>
                <a:lnTo>
                  <a:pt x="1626" y="1742"/>
                </a:lnTo>
                <a:lnTo>
                  <a:pt x="1639" y="1732"/>
                </a:lnTo>
                <a:lnTo>
                  <a:pt x="1655" y="1728"/>
                </a:lnTo>
                <a:lnTo>
                  <a:pt x="1724" y="1717"/>
                </a:lnTo>
                <a:lnTo>
                  <a:pt x="1791" y="1704"/>
                </a:lnTo>
                <a:lnTo>
                  <a:pt x="1857" y="1686"/>
                </a:lnTo>
                <a:lnTo>
                  <a:pt x="1802" y="1526"/>
                </a:lnTo>
                <a:lnTo>
                  <a:pt x="1754" y="1366"/>
                </a:lnTo>
                <a:lnTo>
                  <a:pt x="1711" y="1205"/>
                </a:lnTo>
                <a:lnTo>
                  <a:pt x="1674" y="1044"/>
                </a:lnTo>
                <a:lnTo>
                  <a:pt x="1643" y="883"/>
                </a:lnTo>
                <a:lnTo>
                  <a:pt x="1617" y="723"/>
                </a:lnTo>
                <a:lnTo>
                  <a:pt x="1566" y="713"/>
                </a:lnTo>
                <a:lnTo>
                  <a:pt x="1514" y="706"/>
                </a:lnTo>
                <a:lnTo>
                  <a:pt x="1463" y="706"/>
                </a:lnTo>
                <a:close/>
                <a:moveTo>
                  <a:pt x="464" y="615"/>
                </a:moveTo>
                <a:lnTo>
                  <a:pt x="540" y="617"/>
                </a:lnTo>
                <a:lnTo>
                  <a:pt x="617" y="625"/>
                </a:lnTo>
                <a:lnTo>
                  <a:pt x="691" y="639"/>
                </a:lnTo>
                <a:lnTo>
                  <a:pt x="766" y="657"/>
                </a:lnTo>
                <a:lnTo>
                  <a:pt x="781" y="664"/>
                </a:lnTo>
                <a:lnTo>
                  <a:pt x="793" y="675"/>
                </a:lnTo>
                <a:lnTo>
                  <a:pt x="803" y="688"/>
                </a:lnTo>
                <a:lnTo>
                  <a:pt x="807" y="704"/>
                </a:lnTo>
                <a:lnTo>
                  <a:pt x="927" y="1532"/>
                </a:lnTo>
                <a:lnTo>
                  <a:pt x="927" y="1547"/>
                </a:lnTo>
                <a:lnTo>
                  <a:pt x="924" y="1561"/>
                </a:lnTo>
                <a:lnTo>
                  <a:pt x="917" y="1574"/>
                </a:lnTo>
                <a:lnTo>
                  <a:pt x="907" y="1585"/>
                </a:lnTo>
                <a:lnTo>
                  <a:pt x="895" y="1593"/>
                </a:lnTo>
                <a:lnTo>
                  <a:pt x="882" y="1597"/>
                </a:lnTo>
                <a:lnTo>
                  <a:pt x="867" y="1598"/>
                </a:lnTo>
                <a:lnTo>
                  <a:pt x="853" y="1596"/>
                </a:lnTo>
                <a:lnTo>
                  <a:pt x="807" y="1584"/>
                </a:lnTo>
                <a:lnTo>
                  <a:pt x="759" y="1573"/>
                </a:lnTo>
                <a:lnTo>
                  <a:pt x="667" y="2172"/>
                </a:lnTo>
                <a:lnTo>
                  <a:pt x="662" y="2189"/>
                </a:lnTo>
                <a:lnTo>
                  <a:pt x="653" y="2201"/>
                </a:lnTo>
                <a:lnTo>
                  <a:pt x="641" y="2212"/>
                </a:lnTo>
                <a:lnTo>
                  <a:pt x="626" y="2219"/>
                </a:lnTo>
                <a:lnTo>
                  <a:pt x="610" y="2221"/>
                </a:lnTo>
                <a:lnTo>
                  <a:pt x="317" y="2221"/>
                </a:lnTo>
                <a:lnTo>
                  <a:pt x="317" y="2221"/>
                </a:lnTo>
                <a:lnTo>
                  <a:pt x="300" y="2219"/>
                </a:lnTo>
                <a:lnTo>
                  <a:pt x="285" y="2213"/>
                </a:lnTo>
                <a:lnTo>
                  <a:pt x="273" y="2202"/>
                </a:lnTo>
                <a:lnTo>
                  <a:pt x="264" y="2189"/>
                </a:lnTo>
                <a:lnTo>
                  <a:pt x="259" y="2173"/>
                </a:lnTo>
                <a:lnTo>
                  <a:pt x="166" y="1573"/>
                </a:lnTo>
                <a:lnTo>
                  <a:pt x="119" y="1585"/>
                </a:lnTo>
                <a:lnTo>
                  <a:pt x="74" y="1596"/>
                </a:lnTo>
                <a:lnTo>
                  <a:pt x="60" y="1598"/>
                </a:lnTo>
                <a:lnTo>
                  <a:pt x="45" y="1597"/>
                </a:lnTo>
                <a:lnTo>
                  <a:pt x="32" y="1592"/>
                </a:lnTo>
                <a:lnTo>
                  <a:pt x="20" y="1585"/>
                </a:lnTo>
                <a:lnTo>
                  <a:pt x="11" y="1574"/>
                </a:lnTo>
                <a:lnTo>
                  <a:pt x="3" y="1561"/>
                </a:lnTo>
                <a:lnTo>
                  <a:pt x="0" y="1547"/>
                </a:lnTo>
                <a:lnTo>
                  <a:pt x="0" y="1532"/>
                </a:lnTo>
                <a:lnTo>
                  <a:pt x="120" y="704"/>
                </a:lnTo>
                <a:lnTo>
                  <a:pt x="125" y="688"/>
                </a:lnTo>
                <a:lnTo>
                  <a:pt x="134" y="675"/>
                </a:lnTo>
                <a:lnTo>
                  <a:pt x="146" y="664"/>
                </a:lnTo>
                <a:lnTo>
                  <a:pt x="161" y="657"/>
                </a:lnTo>
                <a:lnTo>
                  <a:pt x="236" y="639"/>
                </a:lnTo>
                <a:lnTo>
                  <a:pt x="312" y="625"/>
                </a:lnTo>
                <a:lnTo>
                  <a:pt x="387" y="617"/>
                </a:lnTo>
                <a:lnTo>
                  <a:pt x="464" y="615"/>
                </a:lnTo>
                <a:close/>
                <a:moveTo>
                  <a:pt x="1489" y="591"/>
                </a:moveTo>
                <a:lnTo>
                  <a:pt x="1555" y="594"/>
                </a:lnTo>
                <a:lnTo>
                  <a:pt x="1621" y="605"/>
                </a:lnTo>
                <a:lnTo>
                  <a:pt x="1688" y="623"/>
                </a:lnTo>
                <a:lnTo>
                  <a:pt x="1702" y="630"/>
                </a:lnTo>
                <a:lnTo>
                  <a:pt x="1714" y="642"/>
                </a:lnTo>
                <a:lnTo>
                  <a:pt x="1722" y="656"/>
                </a:lnTo>
                <a:lnTo>
                  <a:pt x="1727" y="670"/>
                </a:lnTo>
                <a:lnTo>
                  <a:pt x="1753" y="842"/>
                </a:lnTo>
                <a:lnTo>
                  <a:pt x="1787" y="1015"/>
                </a:lnTo>
                <a:lnTo>
                  <a:pt x="1826" y="1187"/>
                </a:lnTo>
                <a:lnTo>
                  <a:pt x="1873" y="1360"/>
                </a:lnTo>
                <a:lnTo>
                  <a:pt x="1927" y="1532"/>
                </a:lnTo>
                <a:lnTo>
                  <a:pt x="1987" y="1704"/>
                </a:lnTo>
                <a:lnTo>
                  <a:pt x="1990" y="1718"/>
                </a:lnTo>
                <a:lnTo>
                  <a:pt x="1989" y="1734"/>
                </a:lnTo>
                <a:lnTo>
                  <a:pt x="1984" y="1749"/>
                </a:lnTo>
                <a:lnTo>
                  <a:pt x="1976" y="1762"/>
                </a:lnTo>
                <a:lnTo>
                  <a:pt x="1964" y="1771"/>
                </a:lnTo>
                <a:lnTo>
                  <a:pt x="1951" y="1778"/>
                </a:lnTo>
                <a:lnTo>
                  <a:pt x="1876" y="1802"/>
                </a:lnTo>
                <a:lnTo>
                  <a:pt x="1799" y="1820"/>
                </a:lnTo>
                <a:lnTo>
                  <a:pt x="1720" y="1835"/>
                </a:lnTo>
                <a:lnTo>
                  <a:pt x="1720" y="2162"/>
                </a:lnTo>
                <a:lnTo>
                  <a:pt x="1718" y="2181"/>
                </a:lnTo>
                <a:lnTo>
                  <a:pt x="1710" y="2197"/>
                </a:lnTo>
                <a:lnTo>
                  <a:pt x="1697" y="2210"/>
                </a:lnTo>
                <a:lnTo>
                  <a:pt x="1681" y="2217"/>
                </a:lnTo>
                <a:lnTo>
                  <a:pt x="1662" y="2220"/>
                </a:lnTo>
                <a:lnTo>
                  <a:pt x="1314" y="2220"/>
                </a:lnTo>
                <a:lnTo>
                  <a:pt x="1296" y="2217"/>
                </a:lnTo>
                <a:lnTo>
                  <a:pt x="1280" y="2210"/>
                </a:lnTo>
                <a:lnTo>
                  <a:pt x="1268" y="2197"/>
                </a:lnTo>
                <a:lnTo>
                  <a:pt x="1260" y="2181"/>
                </a:lnTo>
                <a:lnTo>
                  <a:pt x="1256" y="2162"/>
                </a:lnTo>
                <a:lnTo>
                  <a:pt x="1256" y="1835"/>
                </a:lnTo>
                <a:lnTo>
                  <a:pt x="1178" y="1820"/>
                </a:lnTo>
                <a:lnTo>
                  <a:pt x="1102" y="1802"/>
                </a:lnTo>
                <a:lnTo>
                  <a:pt x="1027" y="1778"/>
                </a:lnTo>
                <a:lnTo>
                  <a:pt x="1013" y="1771"/>
                </a:lnTo>
                <a:lnTo>
                  <a:pt x="1002" y="1762"/>
                </a:lnTo>
                <a:lnTo>
                  <a:pt x="993" y="1749"/>
                </a:lnTo>
                <a:lnTo>
                  <a:pt x="988" y="1734"/>
                </a:lnTo>
                <a:lnTo>
                  <a:pt x="988" y="1718"/>
                </a:lnTo>
                <a:lnTo>
                  <a:pt x="991" y="1704"/>
                </a:lnTo>
                <a:lnTo>
                  <a:pt x="1051" y="1532"/>
                </a:lnTo>
                <a:lnTo>
                  <a:pt x="1105" y="1360"/>
                </a:lnTo>
                <a:lnTo>
                  <a:pt x="1151" y="1187"/>
                </a:lnTo>
                <a:lnTo>
                  <a:pt x="1191" y="1015"/>
                </a:lnTo>
                <a:lnTo>
                  <a:pt x="1224" y="842"/>
                </a:lnTo>
                <a:lnTo>
                  <a:pt x="1250" y="670"/>
                </a:lnTo>
                <a:lnTo>
                  <a:pt x="1254" y="656"/>
                </a:lnTo>
                <a:lnTo>
                  <a:pt x="1263" y="642"/>
                </a:lnTo>
                <a:lnTo>
                  <a:pt x="1274" y="630"/>
                </a:lnTo>
                <a:lnTo>
                  <a:pt x="1289" y="623"/>
                </a:lnTo>
                <a:lnTo>
                  <a:pt x="1355" y="605"/>
                </a:lnTo>
                <a:lnTo>
                  <a:pt x="1422" y="594"/>
                </a:lnTo>
                <a:lnTo>
                  <a:pt x="1489" y="591"/>
                </a:lnTo>
                <a:close/>
                <a:moveTo>
                  <a:pt x="1489" y="116"/>
                </a:moveTo>
                <a:lnTo>
                  <a:pt x="1463" y="118"/>
                </a:lnTo>
                <a:lnTo>
                  <a:pt x="1438" y="125"/>
                </a:lnTo>
                <a:lnTo>
                  <a:pt x="1416" y="138"/>
                </a:lnTo>
                <a:lnTo>
                  <a:pt x="1397" y="154"/>
                </a:lnTo>
                <a:lnTo>
                  <a:pt x="1382" y="173"/>
                </a:lnTo>
                <a:lnTo>
                  <a:pt x="1370" y="195"/>
                </a:lnTo>
                <a:lnTo>
                  <a:pt x="1363" y="218"/>
                </a:lnTo>
                <a:lnTo>
                  <a:pt x="1361" y="244"/>
                </a:lnTo>
                <a:lnTo>
                  <a:pt x="1363" y="271"/>
                </a:lnTo>
                <a:lnTo>
                  <a:pt x="1370" y="295"/>
                </a:lnTo>
                <a:lnTo>
                  <a:pt x="1382" y="316"/>
                </a:lnTo>
                <a:lnTo>
                  <a:pt x="1397" y="335"/>
                </a:lnTo>
                <a:lnTo>
                  <a:pt x="1416" y="351"/>
                </a:lnTo>
                <a:lnTo>
                  <a:pt x="1438" y="363"/>
                </a:lnTo>
                <a:lnTo>
                  <a:pt x="1463" y="371"/>
                </a:lnTo>
                <a:lnTo>
                  <a:pt x="1489" y="373"/>
                </a:lnTo>
                <a:lnTo>
                  <a:pt x="1514" y="371"/>
                </a:lnTo>
                <a:lnTo>
                  <a:pt x="1538" y="363"/>
                </a:lnTo>
                <a:lnTo>
                  <a:pt x="1560" y="351"/>
                </a:lnTo>
                <a:lnTo>
                  <a:pt x="1579" y="335"/>
                </a:lnTo>
                <a:lnTo>
                  <a:pt x="1595" y="316"/>
                </a:lnTo>
                <a:lnTo>
                  <a:pt x="1607" y="295"/>
                </a:lnTo>
                <a:lnTo>
                  <a:pt x="1614" y="271"/>
                </a:lnTo>
                <a:lnTo>
                  <a:pt x="1617" y="244"/>
                </a:lnTo>
                <a:lnTo>
                  <a:pt x="1614" y="218"/>
                </a:lnTo>
                <a:lnTo>
                  <a:pt x="1607" y="195"/>
                </a:lnTo>
                <a:lnTo>
                  <a:pt x="1595" y="173"/>
                </a:lnTo>
                <a:lnTo>
                  <a:pt x="1579" y="154"/>
                </a:lnTo>
                <a:lnTo>
                  <a:pt x="1560" y="138"/>
                </a:lnTo>
                <a:lnTo>
                  <a:pt x="1538" y="125"/>
                </a:lnTo>
                <a:lnTo>
                  <a:pt x="1514" y="118"/>
                </a:lnTo>
                <a:lnTo>
                  <a:pt x="1489" y="116"/>
                </a:lnTo>
                <a:close/>
                <a:moveTo>
                  <a:pt x="464" y="116"/>
                </a:moveTo>
                <a:lnTo>
                  <a:pt x="438" y="118"/>
                </a:lnTo>
                <a:lnTo>
                  <a:pt x="414" y="125"/>
                </a:lnTo>
                <a:lnTo>
                  <a:pt x="391" y="138"/>
                </a:lnTo>
                <a:lnTo>
                  <a:pt x="373" y="154"/>
                </a:lnTo>
                <a:lnTo>
                  <a:pt x="357" y="173"/>
                </a:lnTo>
                <a:lnTo>
                  <a:pt x="345" y="195"/>
                </a:lnTo>
                <a:lnTo>
                  <a:pt x="338" y="218"/>
                </a:lnTo>
                <a:lnTo>
                  <a:pt x="335" y="244"/>
                </a:lnTo>
                <a:lnTo>
                  <a:pt x="338" y="271"/>
                </a:lnTo>
                <a:lnTo>
                  <a:pt x="345" y="295"/>
                </a:lnTo>
                <a:lnTo>
                  <a:pt x="357" y="316"/>
                </a:lnTo>
                <a:lnTo>
                  <a:pt x="373" y="335"/>
                </a:lnTo>
                <a:lnTo>
                  <a:pt x="391" y="351"/>
                </a:lnTo>
                <a:lnTo>
                  <a:pt x="414" y="363"/>
                </a:lnTo>
                <a:lnTo>
                  <a:pt x="438" y="371"/>
                </a:lnTo>
                <a:lnTo>
                  <a:pt x="464" y="373"/>
                </a:lnTo>
                <a:lnTo>
                  <a:pt x="489" y="371"/>
                </a:lnTo>
                <a:lnTo>
                  <a:pt x="514" y="363"/>
                </a:lnTo>
                <a:lnTo>
                  <a:pt x="536" y="351"/>
                </a:lnTo>
                <a:lnTo>
                  <a:pt x="555" y="335"/>
                </a:lnTo>
                <a:lnTo>
                  <a:pt x="570" y="316"/>
                </a:lnTo>
                <a:lnTo>
                  <a:pt x="582" y="295"/>
                </a:lnTo>
                <a:lnTo>
                  <a:pt x="589" y="271"/>
                </a:lnTo>
                <a:lnTo>
                  <a:pt x="592" y="244"/>
                </a:lnTo>
                <a:lnTo>
                  <a:pt x="589" y="218"/>
                </a:lnTo>
                <a:lnTo>
                  <a:pt x="582" y="195"/>
                </a:lnTo>
                <a:lnTo>
                  <a:pt x="570" y="173"/>
                </a:lnTo>
                <a:lnTo>
                  <a:pt x="555" y="154"/>
                </a:lnTo>
                <a:lnTo>
                  <a:pt x="536" y="138"/>
                </a:lnTo>
                <a:lnTo>
                  <a:pt x="514" y="125"/>
                </a:lnTo>
                <a:lnTo>
                  <a:pt x="489" y="118"/>
                </a:lnTo>
                <a:lnTo>
                  <a:pt x="464" y="116"/>
                </a:lnTo>
                <a:close/>
                <a:moveTo>
                  <a:pt x="1489" y="0"/>
                </a:moveTo>
                <a:lnTo>
                  <a:pt x="1528" y="3"/>
                </a:lnTo>
                <a:lnTo>
                  <a:pt x="1566" y="13"/>
                </a:lnTo>
                <a:lnTo>
                  <a:pt x="1600" y="28"/>
                </a:lnTo>
                <a:lnTo>
                  <a:pt x="1633" y="48"/>
                </a:lnTo>
                <a:lnTo>
                  <a:pt x="1661" y="72"/>
                </a:lnTo>
                <a:lnTo>
                  <a:pt x="1686" y="100"/>
                </a:lnTo>
                <a:lnTo>
                  <a:pt x="1706" y="132"/>
                </a:lnTo>
                <a:lnTo>
                  <a:pt x="1720" y="168"/>
                </a:lnTo>
                <a:lnTo>
                  <a:pt x="1730" y="204"/>
                </a:lnTo>
                <a:lnTo>
                  <a:pt x="1733" y="244"/>
                </a:lnTo>
                <a:lnTo>
                  <a:pt x="1730" y="284"/>
                </a:lnTo>
                <a:lnTo>
                  <a:pt x="1720" y="321"/>
                </a:lnTo>
                <a:lnTo>
                  <a:pt x="1706" y="357"/>
                </a:lnTo>
                <a:lnTo>
                  <a:pt x="1686" y="389"/>
                </a:lnTo>
                <a:lnTo>
                  <a:pt x="1661" y="417"/>
                </a:lnTo>
                <a:lnTo>
                  <a:pt x="1633" y="441"/>
                </a:lnTo>
                <a:lnTo>
                  <a:pt x="1600" y="461"/>
                </a:lnTo>
                <a:lnTo>
                  <a:pt x="1566" y="476"/>
                </a:lnTo>
                <a:lnTo>
                  <a:pt x="1528" y="485"/>
                </a:lnTo>
                <a:lnTo>
                  <a:pt x="1489" y="488"/>
                </a:lnTo>
                <a:lnTo>
                  <a:pt x="1449" y="485"/>
                </a:lnTo>
                <a:lnTo>
                  <a:pt x="1411" y="476"/>
                </a:lnTo>
                <a:lnTo>
                  <a:pt x="1376" y="461"/>
                </a:lnTo>
                <a:lnTo>
                  <a:pt x="1345" y="441"/>
                </a:lnTo>
                <a:lnTo>
                  <a:pt x="1316" y="417"/>
                </a:lnTo>
                <a:lnTo>
                  <a:pt x="1291" y="389"/>
                </a:lnTo>
                <a:lnTo>
                  <a:pt x="1271" y="357"/>
                </a:lnTo>
                <a:lnTo>
                  <a:pt x="1256" y="321"/>
                </a:lnTo>
                <a:lnTo>
                  <a:pt x="1248" y="284"/>
                </a:lnTo>
                <a:lnTo>
                  <a:pt x="1245" y="244"/>
                </a:lnTo>
                <a:lnTo>
                  <a:pt x="1248" y="204"/>
                </a:lnTo>
                <a:lnTo>
                  <a:pt x="1256" y="168"/>
                </a:lnTo>
                <a:lnTo>
                  <a:pt x="1271" y="132"/>
                </a:lnTo>
                <a:lnTo>
                  <a:pt x="1291" y="100"/>
                </a:lnTo>
                <a:lnTo>
                  <a:pt x="1316" y="72"/>
                </a:lnTo>
                <a:lnTo>
                  <a:pt x="1345" y="48"/>
                </a:lnTo>
                <a:lnTo>
                  <a:pt x="1376" y="28"/>
                </a:lnTo>
                <a:lnTo>
                  <a:pt x="1411" y="13"/>
                </a:lnTo>
                <a:lnTo>
                  <a:pt x="1449" y="3"/>
                </a:lnTo>
                <a:lnTo>
                  <a:pt x="1489" y="0"/>
                </a:lnTo>
                <a:close/>
                <a:moveTo>
                  <a:pt x="464" y="0"/>
                </a:moveTo>
                <a:lnTo>
                  <a:pt x="503" y="3"/>
                </a:lnTo>
                <a:lnTo>
                  <a:pt x="541" y="13"/>
                </a:lnTo>
                <a:lnTo>
                  <a:pt x="576" y="28"/>
                </a:lnTo>
                <a:lnTo>
                  <a:pt x="608" y="48"/>
                </a:lnTo>
                <a:lnTo>
                  <a:pt x="637" y="72"/>
                </a:lnTo>
                <a:lnTo>
                  <a:pt x="661" y="100"/>
                </a:lnTo>
                <a:lnTo>
                  <a:pt x="681" y="132"/>
                </a:lnTo>
                <a:lnTo>
                  <a:pt x="696" y="168"/>
                </a:lnTo>
                <a:lnTo>
                  <a:pt x="705" y="204"/>
                </a:lnTo>
                <a:lnTo>
                  <a:pt x="708" y="244"/>
                </a:lnTo>
                <a:lnTo>
                  <a:pt x="705" y="284"/>
                </a:lnTo>
                <a:lnTo>
                  <a:pt x="696" y="321"/>
                </a:lnTo>
                <a:lnTo>
                  <a:pt x="681" y="357"/>
                </a:lnTo>
                <a:lnTo>
                  <a:pt x="661" y="389"/>
                </a:lnTo>
                <a:lnTo>
                  <a:pt x="637" y="417"/>
                </a:lnTo>
                <a:lnTo>
                  <a:pt x="608" y="441"/>
                </a:lnTo>
                <a:lnTo>
                  <a:pt x="576" y="461"/>
                </a:lnTo>
                <a:lnTo>
                  <a:pt x="541" y="476"/>
                </a:lnTo>
                <a:lnTo>
                  <a:pt x="503" y="485"/>
                </a:lnTo>
                <a:lnTo>
                  <a:pt x="464" y="488"/>
                </a:lnTo>
                <a:lnTo>
                  <a:pt x="424" y="485"/>
                </a:lnTo>
                <a:lnTo>
                  <a:pt x="386" y="476"/>
                </a:lnTo>
                <a:lnTo>
                  <a:pt x="351" y="461"/>
                </a:lnTo>
                <a:lnTo>
                  <a:pt x="320" y="441"/>
                </a:lnTo>
                <a:lnTo>
                  <a:pt x="292" y="417"/>
                </a:lnTo>
                <a:lnTo>
                  <a:pt x="266" y="389"/>
                </a:lnTo>
                <a:lnTo>
                  <a:pt x="246" y="357"/>
                </a:lnTo>
                <a:lnTo>
                  <a:pt x="232" y="321"/>
                </a:lnTo>
                <a:lnTo>
                  <a:pt x="222" y="284"/>
                </a:lnTo>
                <a:lnTo>
                  <a:pt x="219" y="244"/>
                </a:lnTo>
                <a:lnTo>
                  <a:pt x="222" y="204"/>
                </a:lnTo>
                <a:lnTo>
                  <a:pt x="232" y="168"/>
                </a:lnTo>
                <a:lnTo>
                  <a:pt x="246" y="132"/>
                </a:lnTo>
                <a:lnTo>
                  <a:pt x="266" y="100"/>
                </a:lnTo>
                <a:lnTo>
                  <a:pt x="292" y="72"/>
                </a:lnTo>
                <a:lnTo>
                  <a:pt x="320" y="48"/>
                </a:lnTo>
                <a:lnTo>
                  <a:pt x="351" y="28"/>
                </a:lnTo>
                <a:lnTo>
                  <a:pt x="386" y="13"/>
                </a:lnTo>
                <a:lnTo>
                  <a:pt x="424" y="3"/>
                </a:lnTo>
                <a:lnTo>
                  <a:pt x="46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BD9C181-5F90-49D9-8C5C-774A48C5F274}"/>
              </a:ext>
            </a:extLst>
          </p:cNvPr>
          <p:cNvCxnSpPr>
            <a:cxnSpLocks/>
          </p:cNvCxnSpPr>
          <p:nvPr/>
        </p:nvCxnSpPr>
        <p:spPr>
          <a:xfrm>
            <a:off x="5131041" y="3086793"/>
            <a:ext cx="0" cy="3176809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EDF73472-10D4-4C02-A3C3-A7399C6136CF}"/>
              </a:ext>
            </a:extLst>
          </p:cNvPr>
          <p:cNvSpPr txBox="1"/>
          <p:nvPr/>
        </p:nvSpPr>
        <p:spPr>
          <a:xfrm>
            <a:off x="1009427" y="2467699"/>
            <a:ext cx="9289936" cy="46386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 anchor="ctr">
            <a:noAutofit/>
          </a:bodyPr>
          <a:lstStyle/>
          <a:p>
            <a:r>
              <a:rPr lang="de-DE" sz="1400" b="1" dirty="0">
                <a:solidFill>
                  <a:srgbClr val="005BBB"/>
                </a:solidFill>
                <a:cs typeface="Calibri" panose="020F0502020204030204" pitchFamily="34" charset="0"/>
              </a:rPr>
              <a:t>Basis: Regelmäßige OTT-Nutzer (mind. einmal / Monat)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437A59D-D3BF-420E-9532-7FFFCAE4913E}"/>
              </a:ext>
            </a:extLst>
          </p:cNvPr>
          <p:cNvSpPr txBox="1"/>
          <p:nvPr/>
        </p:nvSpPr>
        <p:spPr>
          <a:xfrm>
            <a:off x="7688221" y="2468799"/>
            <a:ext cx="261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solidFill>
                  <a:srgbClr val="005BBB"/>
                </a:solidFill>
              </a:rPr>
              <a:t>Ø </a:t>
            </a:r>
            <a:r>
              <a:rPr lang="de-DE" sz="2400" b="1" dirty="0">
                <a:solidFill>
                  <a:srgbClr val="005BBB"/>
                </a:solidFill>
              </a:rPr>
              <a:t>46</a:t>
            </a:r>
            <a:r>
              <a:rPr lang="de-DE" sz="1400" b="1" dirty="0">
                <a:solidFill>
                  <a:srgbClr val="005BBB"/>
                </a:solidFill>
              </a:rPr>
              <a:t> Jahre, </a:t>
            </a:r>
            <a:r>
              <a:rPr lang="de-DE" sz="2400" b="1" dirty="0">
                <a:solidFill>
                  <a:srgbClr val="005BBB"/>
                </a:solidFill>
              </a:rPr>
              <a:t>56</a:t>
            </a:r>
            <a:r>
              <a:rPr lang="de-DE" sz="1400" b="1" dirty="0">
                <a:solidFill>
                  <a:srgbClr val="005BBB"/>
                </a:solidFill>
              </a:rPr>
              <a:t>% männlich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3D97C04-99CE-4838-8400-E460959FFF55}"/>
              </a:ext>
            </a:extLst>
          </p:cNvPr>
          <p:cNvGrpSpPr>
            <a:grpSpLocks noChangeAspect="1"/>
          </p:cNvGrpSpPr>
          <p:nvPr/>
        </p:nvGrpSpPr>
        <p:grpSpPr>
          <a:xfrm>
            <a:off x="10508689" y="2314983"/>
            <a:ext cx="1065618" cy="769297"/>
            <a:chOff x="8389119" y="1796482"/>
            <a:chExt cx="997333" cy="720000"/>
          </a:xfrm>
        </p:grpSpPr>
        <p:pic>
          <p:nvPicPr>
            <p:cNvPr id="37" name="Picture 8" descr="Bild">
              <a:extLst>
                <a:ext uri="{FF2B5EF4-FFF2-40B4-BE49-F238E27FC236}">
                  <a16:creationId xmlns:a16="http://schemas.microsoft.com/office/drawing/2014/main" id="{8458E0EC-A2CC-461B-9A70-BB6815430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119" y="1796482"/>
              <a:ext cx="99733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Bild">
              <a:extLst>
                <a:ext uri="{FF2B5EF4-FFF2-40B4-BE49-F238E27FC236}">
                  <a16:creationId xmlns:a16="http://schemas.microsoft.com/office/drawing/2014/main" id="{A59C2ABA-44BD-4E41-AA56-8B9F01677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785" y="1991879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C9906C0-DC99-4830-9B07-8914F40E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4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257399" y="2110189"/>
            <a:ext cx="781607" cy="385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Diagramm 23"/>
          <p:cNvGraphicFramePr/>
          <p:nvPr>
            <p:extLst>
              <p:ext uri="{D42A27DB-BD31-4B8C-83A1-F6EECF244321}">
                <p14:modId xmlns:p14="http://schemas.microsoft.com/office/powerpoint/2010/main" val="30076764"/>
              </p:ext>
            </p:extLst>
          </p:nvPr>
        </p:nvGraphicFramePr>
        <p:xfrm>
          <a:off x="975663" y="1594208"/>
          <a:ext cx="10634745" cy="502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Kantar – Digitalisierungsbericht 2020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247279" y="1711649"/>
            <a:ext cx="2436775" cy="4027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 anchorCtr="0">
            <a:spAutoFit/>
          </a:bodyPr>
          <a:lstStyle/>
          <a:p>
            <a:pPr lvl="0" defTabSz="1300460" fontAlgn="b"/>
            <a:r>
              <a:rPr lang="de-DE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rPr>
              <a:t>TV-Haushalte in Prozent</a:t>
            </a:r>
            <a:endParaRPr lang="de-DE" sz="12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OTT-</a:t>
            </a:r>
            <a:r>
              <a:rPr lang="de-DE" dirty="0" err="1"/>
              <a:t>only</a:t>
            </a:r>
            <a:r>
              <a:rPr lang="de-DE" dirty="0"/>
              <a:t> als Zukunftsszenario?</a:t>
            </a:r>
          </a:p>
        </p:txBody>
      </p:sp>
      <p:sp>
        <p:nvSpPr>
          <p:cNvPr id="50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103313" y="6588943"/>
            <a:ext cx="10009062" cy="287338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Angaben in Prozent; befragt wurden alle, die an mindestens einem TV-Gerät OTT nutzen und eine klassische TV-Empfangsart haben. Summe der Einzelwerte kann aufgrund von Rundungen von der Summe gesamt abweichen. </a:t>
            </a:r>
            <a:br>
              <a:rPr lang="de-DE" dirty="0"/>
            </a:br>
            <a:r>
              <a:rPr lang="de-DE" dirty="0"/>
              <a:t>Basis: 38,520 Mio. TV-Haushalte in Deutschland (n=7.786) </a:t>
            </a:r>
          </a:p>
        </p:txBody>
      </p:sp>
      <p:grpSp>
        <p:nvGrpSpPr>
          <p:cNvPr id="52" name="Gruppieren 51"/>
          <p:cNvGrpSpPr/>
          <p:nvPr/>
        </p:nvGrpSpPr>
        <p:grpSpPr>
          <a:xfrm>
            <a:off x="11538173" y="4074273"/>
            <a:ext cx="1732923" cy="1756992"/>
            <a:chOff x="11231765" y="3768369"/>
            <a:chExt cx="1732923" cy="1756992"/>
          </a:xfrm>
        </p:grpSpPr>
        <p:sp>
          <p:nvSpPr>
            <p:cNvPr id="53" name="Textfeld 52"/>
            <p:cNvSpPr txBox="1"/>
            <p:nvPr/>
          </p:nvSpPr>
          <p:spPr>
            <a:xfrm>
              <a:off x="11385042" y="3768369"/>
              <a:ext cx="1579646" cy="1756992"/>
            </a:xfrm>
            <a:prstGeom prst="rect">
              <a:avLst/>
            </a:prstGeom>
            <a:noFill/>
          </p:spPr>
          <p:txBody>
            <a:bodyPr wrap="square" lIns="108000" tIns="108000" rIns="108000" bIns="108000" rtlCol="0" anchor="ctr" anchorCtr="0">
              <a:spAutoFit/>
            </a:bodyPr>
            <a:lstStyle/>
            <a:p>
              <a:endParaRPr lang="de-DE" sz="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Ja, aber nicht an allen TV-Geräten</a:t>
              </a:r>
            </a:p>
            <a:p>
              <a:endParaRPr lang="de-DE" sz="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de-DE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Ja, komplett</a:t>
              </a:r>
            </a:p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endParaRPr lang="de-DE" sz="1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4" name="Rechteck 53"/>
            <p:cNvSpPr>
              <a:spLocks noChangeAspect="1"/>
            </p:cNvSpPr>
            <p:nvPr/>
          </p:nvSpPr>
          <p:spPr>
            <a:xfrm>
              <a:off x="11232000" y="4585227"/>
              <a:ext cx="144000" cy="144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Rechteck 54"/>
            <p:cNvSpPr>
              <a:spLocks noChangeAspect="1"/>
            </p:cNvSpPr>
            <p:nvPr/>
          </p:nvSpPr>
          <p:spPr>
            <a:xfrm>
              <a:off x="11231765" y="4153179"/>
              <a:ext cx="144000" cy="14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11547208" y="3864930"/>
            <a:ext cx="1246018" cy="2881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0" bIns="36000" rtlCol="0" anchor="ctr" anchorCtr="0">
            <a:spAutoFit/>
          </a:bodyPr>
          <a:lstStyle/>
          <a:p>
            <a:pPr algn="ctr"/>
            <a:r>
              <a:rPr lang="de-DE" sz="1400" dirty="0"/>
              <a:t>Summe</a:t>
            </a:r>
          </a:p>
        </p:txBody>
      </p:sp>
      <p:sp>
        <p:nvSpPr>
          <p:cNvPr id="6" name="Rechteck 5"/>
          <p:cNvSpPr/>
          <p:nvPr/>
        </p:nvSpPr>
        <p:spPr>
          <a:xfrm>
            <a:off x="1257400" y="2110189"/>
            <a:ext cx="5606950" cy="7442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i="1" dirty="0">
                <a:solidFill>
                  <a:srgbClr val="7F7F7F"/>
                </a:solidFill>
              </a:rPr>
              <a:t>„ Planen Sie in den nächsten 2 Jahren komplett auf Ihren TV-Empfang über &lt;Kabel / Satellit / IPTV / DVB-T / DVB-T2 HD...&gt; zu verzichten und nur noch über das Internet fernzusehen? “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11375343" y="5505248"/>
            <a:ext cx="1524538" cy="563522"/>
            <a:chOff x="11238747" y="6455534"/>
            <a:chExt cx="1966749" cy="726913"/>
          </a:xfrm>
        </p:grpSpPr>
        <p:sp>
          <p:nvSpPr>
            <p:cNvPr id="44" name="Rectangle 154"/>
            <p:cNvSpPr>
              <a:spLocks noChangeArrowheads="1"/>
            </p:cNvSpPr>
            <p:nvPr/>
          </p:nvSpPr>
          <p:spPr bwMode="auto">
            <a:xfrm>
              <a:off x="11525932" y="6870473"/>
              <a:ext cx="108000" cy="108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70872" tIns="35436" rIns="70872" bIns="35436" numCol="1" anchor="t" anchorCtr="0" compatLnSpc="1">
              <a:prstTxWarp prst="textNoShape">
                <a:avLst/>
              </a:prstTxWarp>
            </a:bodyPr>
            <a:lstStyle/>
            <a:p>
              <a:endParaRPr lang="de-DE" sz="1100">
                <a:solidFill>
                  <a:prstClr val="black"/>
                </a:solidFill>
                <a:cs typeface="Calibri" pitchFamily="34" charset="0"/>
              </a:endParaRPr>
            </a:p>
          </p:txBody>
        </p:sp>
        <p:sp>
          <p:nvSpPr>
            <p:cNvPr id="45" name="Rectangle 155"/>
            <p:cNvSpPr>
              <a:spLocks noChangeArrowheads="1"/>
            </p:cNvSpPr>
            <p:nvPr/>
          </p:nvSpPr>
          <p:spPr bwMode="auto">
            <a:xfrm>
              <a:off x="11710350" y="6745731"/>
              <a:ext cx="1495146" cy="43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Verzicht auf klass. </a:t>
              </a:r>
              <a:br>
                <a:rPr lang="de-DE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</a:br>
              <a:r>
                <a:rPr lang="de-DE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TV-Empfang geplant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11238747" y="6455534"/>
              <a:ext cx="1244338" cy="33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708822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1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Calibri" pitchFamily="34" charset="0"/>
                </a:rPr>
                <a:t>Mio. TV-HH</a:t>
              </a:r>
            </a:p>
          </p:txBody>
        </p:sp>
      </p:grpSp>
      <p:graphicFrame>
        <p:nvGraphicFramePr>
          <p:cNvPr id="42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84860"/>
              </p:ext>
            </p:extLst>
          </p:nvPr>
        </p:nvGraphicFramePr>
        <p:xfrm>
          <a:off x="1247276" y="4848856"/>
          <a:ext cx="10304255" cy="11444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926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27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NRW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RP SL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 HH MV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SN ST 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138">
                <a:tc gridSpan="13">
                  <a:txBody>
                    <a:bodyPr/>
                    <a:lstStyle/>
                    <a:p>
                      <a:pPr marL="0" algn="l" defTabSz="1300460" rtl="0" eaLnBrk="1" fontAlgn="b" latinLnBrk="0" hangingPunct="1"/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TV-Haushalte in Millionen</a:t>
                      </a:r>
                      <a:endParaRPr lang="de-D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11622" marR="7383" marT="73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1300460" rtl="0" eaLnBrk="1" fontAlgn="b" latinLnBrk="0" hangingPunct="1"/>
                      <a:endParaRPr lang="de-DE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38,520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1,195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1,765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4,884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5,933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0,338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2,816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3,755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8,221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2,344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3,079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2,006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4,190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1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3,465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0,079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0,448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0,490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0,020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0,279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0,393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0,885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0,189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0,211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0,094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BC7E49-A5B9-4128-B054-CE32F9EB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598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6F6159-578A-4FD2-9F94-F23C4982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23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Übertragungswege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2118981" y="3243475"/>
            <a:ext cx="2088232" cy="2088000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5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698B38E-BA4A-4D88-93C3-626FE135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91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Diagramm 46"/>
          <p:cNvGraphicFramePr/>
          <p:nvPr>
            <p:extLst>
              <p:ext uri="{D42A27DB-BD31-4B8C-83A1-F6EECF244321}">
                <p14:modId xmlns:p14="http://schemas.microsoft.com/office/powerpoint/2010/main" val="2764020321"/>
              </p:ext>
            </p:extLst>
          </p:nvPr>
        </p:nvGraphicFramePr>
        <p:xfrm>
          <a:off x="800101" y="2276476"/>
          <a:ext cx="11382374" cy="411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8" name="Gerade Verbindung 47"/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 der Übertragungswege inkl. Differenzierung IPTV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103313" y="1619250"/>
            <a:ext cx="10480130" cy="721221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de-DE" dirty="0"/>
              <a:t>Online-Übertragungswege legen erneut stark zu. Das gilt sowohl für IPTV als auch den ausschließlichen Empfang per </a:t>
            </a:r>
            <a:r>
              <a:rPr lang="de-DE" dirty="0" err="1"/>
              <a:t>Connected</a:t>
            </a:r>
            <a:r>
              <a:rPr lang="de-DE" dirty="0"/>
              <a:t> TV. Kabel und Satellit leicht rückläufig.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Kantar – Digitalisierungsbericht 2020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Angaben in Prozent; Summe &gt; 100% wegen Mehrfachempfang; </a:t>
            </a:r>
          </a:p>
          <a:p>
            <a:pPr>
              <a:spcBef>
                <a:spcPts val="0"/>
              </a:spcBef>
            </a:pPr>
            <a:r>
              <a:rPr lang="de-DE" dirty="0" err="1"/>
              <a:t>Connected</a:t>
            </a:r>
            <a:r>
              <a:rPr lang="de-DE" dirty="0"/>
              <a:t> TV: TV-Gerät direkt oder über ein anderes Gerät mit dem Internet verbunden (nicht zwingend permanente Verbindung)</a:t>
            </a:r>
            <a:br>
              <a:rPr lang="de-DE" dirty="0"/>
            </a:br>
            <a:r>
              <a:rPr lang="de-DE" dirty="0"/>
              <a:t>Basis: 37,977 / 38,157 / 38,557 / 38,899 / 38,076 / 38,306 / 38,697 / 38,491 / 38,520 Mio. TV-HH in Deutschland (n=7.786)</a:t>
            </a:r>
          </a:p>
        </p:txBody>
      </p:sp>
      <p:grpSp>
        <p:nvGrpSpPr>
          <p:cNvPr id="52" name="Gruppieren 51"/>
          <p:cNvGrpSpPr>
            <a:grpSpLocks noChangeAspect="1"/>
          </p:cNvGrpSpPr>
          <p:nvPr/>
        </p:nvGrpSpPr>
        <p:grpSpPr>
          <a:xfrm>
            <a:off x="2284744" y="3598472"/>
            <a:ext cx="1152000" cy="431673"/>
            <a:chOff x="3848680" y="4107982"/>
            <a:chExt cx="1566260" cy="586849"/>
          </a:xfrm>
        </p:grpSpPr>
        <p:sp>
          <p:nvSpPr>
            <p:cNvPr id="53" name="Textfeld 52"/>
            <p:cNvSpPr txBox="1"/>
            <p:nvPr/>
          </p:nvSpPr>
          <p:spPr>
            <a:xfrm>
              <a:off x="3848680" y="4107982"/>
              <a:ext cx="1566260" cy="46025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5BBB"/>
                  </a:solidFill>
                  <a:cs typeface="Calibri" pitchFamily="34" charset="0"/>
                </a:rPr>
                <a:t>16,802 Mio.</a:t>
              </a:r>
            </a:p>
          </p:txBody>
        </p:sp>
        <p:cxnSp>
          <p:nvCxnSpPr>
            <p:cNvPr id="54" name="Gerade Verbindung 6"/>
            <p:cNvCxnSpPr>
              <a:stCxn id="53" idx="2"/>
            </p:cNvCxnSpPr>
            <p:nvPr/>
          </p:nvCxnSpPr>
          <p:spPr>
            <a:xfrm>
              <a:off x="4631810" y="4568238"/>
              <a:ext cx="1" cy="12659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ieren 54"/>
          <p:cNvGrpSpPr>
            <a:grpSpLocks noChangeAspect="1"/>
          </p:cNvGrpSpPr>
          <p:nvPr/>
        </p:nvGrpSpPr>
        <p:grpSpPr>
          <a:xfrm>
            <a:off x="4292796" y="3600270"/>
            <a:ext cx="1152000" cy="431673"/>
            <a:chOff x="3848680" y="4107982"/>
            <a:chExt cx="1566260" cy="586849"/>
          </a:xfrm>
        </p:grpSpPr>
        <p:sp>
          <p:nvSpPr>
            <p:cNvPr id="61" name="Textfeld 60"/>
            <p:cNvSpPr txBox="1"/>
            <p:nvPr/>
          </p:nvSpPr>
          <p:spPr>
            <a:xfrm>
              <a:off x="3848680" y="4107982"/>
              <a:ext cx="1566260" cy="502098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8AC1EA"/>
                  </a:solidFill>
                  <a:cs typeface="Calibri" pitchFamily="34" charset="0"/>
                </a:rPr>
                <a:t>16,983 Mio</a:t>
              </a:r>
              <a:r>
                <a:rPr lang="de-DE" sz="1800" b="1" dirty="0">
                  <a:solidFill>
                    <a:srgbClr val="8AC1EA"/>
                  </a:solidFill>
                  <a:cs typeface="Calibri" pitchFamily="34" charset="0"/>
                </a:rPr>
                <a:t>.</a:t>
              </a:r>
            </a:p>
          </p:txBody>
        </p:sp>
        <p:cxnSp>
          <p:nvCxnSpPr>
            <p:cNvPr id="63" name="Gerade Verbindung 41"/>
            <p:cNvCxnSpPr>
              <a:stCxn id="61" idx="2"/>
            </p:cNvCxnSpPr>
            <p:nvPr/>
          </p:nvCxnSpPr>
          <p:spPr>
            <a:xfrm>
              <a:off x="4631810" y="4610080"/>
              <a:ext cx="1" cy="8475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pieren 63"/>
          <p:cNvGrpSpPr>
            <a:grpSpLocks noChangeAspect="1"/>
          </p:cNvGrpSpPr>
          <p:nvPr/>
        </p:nvGrpSpPr>
        <p:grpSpPr>
          <a:xfrm>
            <a:off x="6297174" y="4801128"/>
            <a:ext cx="1152000" cy="431672"/>
            <a:chOff x="3848680" y="4107982"/>
            <a:chExt cx="1566260" cy="586848"/>
          </a:xfrm>
        </p:grpSpPr>
        <p:sp>
          <p:nvSpPr>
            <p:cNvPr id="65" name="Textfeld 64"/>
            <p:cNvSpPr txBox="1"/>
            <p:nvPr/>
          </p:nvSpPr>
          <p:spPr>
            <a:xfrm>
              <a:off x="3848680" y="4107982"/>
              <a:ext cx="1566260" cy="460256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6B7D8F"/>
                  </a:solidFill>
                  <a:cs typeface="Calibri" pitchFamily="34" charset="0"/>
                </a:rPr>
                <a:t>2,410 Mio.</a:t>
              </a:r>
            </a:p>
          </p:txBody>
        </p:sp>
        <p:cxnSp>
          <p:nvCxnSpPr>
            <p:cNvPr id="66" name="Gerade Verbindung 55"/>
            <p:cNvCxnSpPr>
              <a:stCxn id="65" idx="2"/>
            </p:cNvCxnSpPr>
            <p:nvPr/>
          </p:nvCxnSpPr>
          <p:spPr>
            <a:xfrm>
              <a:off x="4631810" y="4568238"/>
              <a:ext cx="1" cy="126592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feld 66"/>
          <p:cNvSpPr txBox="1"/>
          <p:nvPr/>
        </p:nvSpPr>
        <p:spPr>
          <a:xfrm>
            <a:off x="2265494" y="3296544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5BBB"/>
                </a:solidFill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rgbClr val="005BBB"/>
              </a:solidFill>
              <a:cs typeface="Calibri" panose="020F0502020204030204" pitchFamily="34" charset="0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4283412" y="3303499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rgbClr val="8AC1EA"/>
                </a:solidFill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rgbClr val="8AC1EA"/>
              </a:solidFill>
              <a:cs typeface="Calibri" panose="020F050202020403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285158" y="4498651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rgbClr val="6B7D8F"/>
                </a:solidFill>
                <a:cs typeface="Calibri" panose="020F0502020204030204" pitchFamily="34" charset="0"/>
              </a:rPr>
              <a:t>Terrestrik</a:t>
            </a:r>
            <a:endParaRPr lang="de-DE" sz="1400" b="1" dirty="0">
              <a:solidFill>
                <a:srgbClr val="6B7D8F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70" name="Tabelle 69"/>
          <p:cNvGraphicFramePr>
            <a:graphicFrameLocks noGrp="1"/>
          </p:cNvGraphicFramePr>
          <p:nvPr/>
        </p:nvGraphicFramePr>
        <p:xfrm>
          <a:off x="1270531" y="5181600"/>
          <a:ext cx="1699200" cy="537914"/>
        </p:xfrm>
        <a:graphic>
          <a:graphicData uri="http://schemas.openxmlformats.org/drawingml/2006/table">
            <a:tbl>
              <a:tblPr firstRow="1" bandRow="1"/>
              <a:tblGrid>
                <a:gridCol w="18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619990352"/>
                    </a:ext>
                  </a:extLst>
                </a:gridCol>
                <a:gridCol w="18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914"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2012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2013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2014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</a:t>
                      </a:r>
                      <a:endParaRPr lang="de-DE" sz="2000" dirty="0"/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4017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8035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12052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6069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20086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24104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8121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32138" algn="l" defTabSz="100803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2016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2017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  <a:endParaRPr kumimoji="0" lang="de-DE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1" name="Gruppieren 70"/>
          <p:cNvGrpSpPr>
            <a:grpSpLocks noChangeAspect="1"/>
          </p:cNvGrpSpPr>
          <p:nvPr/>
        </p:nvGrpSpPr>
        <p:grpSpPr>
          <a:xfrm>
            <a:off x="8312410" y="4640318"/>
            <a:ext cx="1152000" cy="431672"/>
            <a:chOff x="3848680" y="4107982"/>
            <a:chExt cx="1566260" cy="586848"/>
          </a:xfrm>
        </p:grpSpPr>
        <p:sp>
          <p:nvSpPr>
            <p:cNvPr id="72" name="Textfeld 71"/>
            <p:cNvSpPr txBox="1"/>
            <p:nvPr/>
          </p:nvSpPr>
          <p:spPr>
            <a:xfrm>
              <a:off x="3848680" y="4107982"/>
              <a:ext cx="1566260" cy="4602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1B3853"/>
                  </a:solidFill>
                  <a:cs typeface="Calibri" pitchFamily="34" charset="0"/>
                </a:rPr>
                <a:t>4,093 Mio.</a:t>
              </a:r>
            </a:p>
          </p:txBody>
        </p:sp>
        <p:cxnSp>
          <p:nvCxnSpPr>
            <p:cNvPr id="73" name="Gerade Verbindung 58"/>
            <p:cNvCxnSpPr>
              <a:stCxn id="72" idx="2"/>
            </p:cNvCxnSpPr>
            <p:nvPr/>
          </p:nvCxnSpPr>
          <p:spPr>
            <a:xfrm>
              <a:off x="4631810" y="4568238"/>
              <a:ext cx="1" cy="126592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feld 73"/>
          <p:cNvSpPr txBox="1"/>
          <p:nvPr/>
        </p:nvSpPr>
        <p:spPr>
          <a:xfrm>
            <a:off x="8284960" y="4343647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rgbClr val="1B3853"/>
                </a:solidFill>
                <a:cs typeface="Calibri" panose="020F0502020204030204" pitchFamily="34" charset="0"/>
              </a:rPr>
              <a:t>IPTV</a:t>
            </a:r>
          </a:p>
        </p:txBody>
      </p:sp>
      <p:grpSp>
        <p:nvGrpSpPr>
          <p:cNvPr id="35" name="Gruppieren 34"/>
          <p:cNvGrpSpPr>
            <a:grpSpLocks noChangeAspect="1"/>
          </p:cNvGrpSpPr>
          <p:nvPr/>
        </p:nvGrpSpPr>
        <p:grpSpPr>
          <a:xfrm>
            <a:off x="10308161" y="4783268"/>
            <a:ext cx="1152000" cy="431673"/>
            <a:chOff x="3848680" y="4107982"/>
            <a:chExt cx="1566260" cy="586849"/>
          </a:xfrm>
        </p:grpSpPr>
        <p:sp>
          <p:nvSpPr>
            <p:cNvPr id="36" name="Textfeld 35"/>
            <p:cNvSpPr txBox="1"/>
            <p:nvPr/>
          </p:nvSpPr>
          <p:spPr>
            <a:xfrm>
              <a:off x="3848680" y="4107982"/>
              <a:ext cx="1566260" cy="46025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004372"/>
                  </a:solidFill>
                  <a:cs typeface="Calibri" pitchFamily="34" charset="0"/>
                </a:rPr>
                <a:t>1,104 Mio.</a:t>
              </a:r>
            </a:p>
          </p:txBody>
        </p:sp>
        <p:cxnSp>
          <p:nvCxnSpPr>
            <p:cNvPr id="45" name="Gerade Verbindung 58"/>
            <p:cNvCxnSpPr>
              <a:stCxn id="36" idx="2"/>
            </p:cNvCxnSpPr>
            <p:nvPr/>
          </p:nvCxnSpPr>
          <p:spPr>
            <a:xfrm>
              <a:off x="4631810" y="4568238"/>
              <a:ext cx="1" cy="12659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feld 45"/>
          <p:cNvSpPr txBox="1"/>
          <p:nvPr/>
        </p:nvSpPr>
        <p:spPr>
          <a:xfrm>
            <a:off x="9926739" y="4232955"/>
            <a:ext cx="1923832" cy="58478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rgbClr val="004372"/>
                </a:solidFill>
                <a:cs typeface="Calibri" panose="020F0502020204030204" pitchFamily="34" charset="0"/>
              </a:rPr>
              <a:t>Connected TV </a:t>
            </a:r>
            <a:br>
              <a:rPr lang="de-DE" sz="1600" b="1" dirty="0">
                <a:solidFill>
                  <a:srgbClr val="004372"/>
                </a:solidFill>
                <a:cs typeface="Calibri" panose="020F0502020204030204" pitchFamily="34" charset="0"/>
              </a:rPr>
            </a:br>
            <a:r>
              <a:rPr lang="de-DE" sz="1600" b="1" dirty="0">
                <a:solidFill>
                  <a:srgbClr val="004372"/>
                </a:solidFill>
                <a:cs typeface="Calibri" panose="020F0502020204030204" pitchFamily="34" charset="0"/>
              </a:rPr>
              <a:t>ONLY</a:t>
            </a:r>
          </a:p>
        </p:txBody>
      </p:sp>
      <p:sp>
        <p:nvSpPr>
          <p:cNvPr id="51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14B197-622A-4CC1-B489-E23636FE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8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Verteilung der Übertragungswege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Bremen 2018-2020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103312" y="6569202"/>
            <a:ext cx="10293080" cy="306261"/>
          </a:xfrm>
        </p:spPr>
        <p:txBody>
          <a:bodyPr/>
          <a:lstStyle/>
          <a:p>
            <a:r>
              <a:rPr lang="de-DE" dirty="0"/>
              <a:t>Angaben in Prozent; Summe &gt; 100% wegen Mehrfachempfang; </a:t>
            </a:r>
            <a:br>
              <a:rPr lang="de-DE" dirty="0"/>
            </a:br>
            <a:r>
              <a:rPr lang="de-DE" dirty="0"/>
              <a:t>Basis: 0,347 / 0,342 / 0,338 Mio. TV-Haushalte in Bremen  (n=539)</a:t>
            </a:r>
          </a:p>
        </p:txBody>
      </p:sp>
      <p:graphicFrame>
        <p:nvGraphicFramePr>
          <p:cNvPr id="18" name="Diagramm 17"/>
          <p:cNvGraphicFramePr/>
          <p:nvPr/>
        </p:nvGraphicFramePr>
        <p:xfrm>
          <a:off x="1136088" y="2497355"/>
          <a:ext cx="10577857" cy="383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Freeform 49"/>
          <p:cNvSpPr>
            <a:spLocks noChangeAspect="1" noEditPoints="1"/>
          </p:cNvSpPr>
          <p:nvPr/>
        </p:nvSpPr>
        <p:spPr bwMode="auto">
          <a:xfrm>
            <a:off x="11944821" y="97690"/>
            <a:ext cx="508459" cy="521950"/>
          </a:xfrm>
          <a:custGeom>
            <a:avLst/>
            <a:gdLst>
              <a:gd name="T0" fmla="*/ 2104 w 3920"/>
              <a:gd name="T1" fmla="*/ 42 h 4024"/>
              <a:gd name="T2" fmla="*/ 1986 w 3920"/>
              <a:gd name="T3" fmla="*/ 2 h 4024"/>
              <a:gd name="T4" fmla="*/ 1884 w 3920"/>
              <a:gd name="T5" fmla="*/ 12 h 4024"/>
              <a:gd name="T6" fmla="*/ 1778 w 3920"/>
              <a:gd name="T7" fmla="*/ 74 h 4024"/>
              <a:gd name="T8" fmla="*/ 26 w 3920"/>
              <a:gd name="T9" fmla="*/ 1848 h 4024"/>
              <a:gd name="T10" fmla="*/ 0 w 3920"/>
              <a:gd name="T11" fmla="*/ 1972 h 4024"/>
              <a:gd name="T12" fmla="*/ 16 w 3920"/>
              <a:gd name="T13" fmla="*/ 2034 h 4024"/>
              <a:gd name="T14" fmla="*/ 66 w 3920"/>
              <a:gd name="T15" fmla="*/ 2108 h 4024"/>
              <a:gd name="T16" fmla="*/ 138 w 3920"/>
              <a:gd name="T17" fmla="*/ 2160 h 4024"/>
              <a:gd name="T18" fmla="*/ 228 w 3920"/>
              <a:gd name="T19" fmla="*/ 2182 h 4024"/>
              <a:gd name="T20" fmla="*/ 274 w 3920"/>
              <a:gd name="T21" fmla="*/ 2192 h 4024"/>
              <a:gd name="T22" fmla="*/ 282 w 3920"/>
              <a:gd name="T23" fmla="*/ 3840 h 4024"/>
              <a:gd name="T24" fmla="*/ 334 w 3920"/>
              <a:gd name="T25" fmla="*/ 3940 h 4024"/>
              <a:gd name="T26" fmla="*/ 428 w 3920"/>
              <a:gd name="T27" fmla="*/ 4006 h 4024"/>
              <a:gd name="T28" fmla="*/ 1326 w 3920"/>
              <a:gd name="T29" fmla="*/ 4024 h 4024"/>
              <a:gd name="T30" fmla="*/ 1422 w 3920"/>
              <a:gd name="T31" fmla="*/ 4006 h 4024"/>
              <a:gd name="T32" fmla="*/ 1518 w 3920"/>
              <a:gd name="T33" fmla="*/ 3940 h 4024"/>
              <a:gd name="T34" fmla="*/ 1570 w 3920"/>
              <a:gd name="T35" fmla="*/ 3840 h 4024"/>
              <a:gd name="T36" fmla="*/ 1576 w 3920"/>
              <a:gd name="T37" fmla="*/ 2813 h 4024"/>
              <a:gd name="T38" fmla="*/ 2316 w 3920"/>
              <a:gd name="T39" fmla="*/ 2805 h 4024"/>
              <a:gd name="T40" fmla="*/ 2346 w 3920"/>
              <a:gd name="T41" fmla="*/ 2817 h 4024"/>
              <a:gd name="T42" fmla="*/ 2356 w 3920"/>
              <a:gd name="T43" fmla="*/ 3862 h 4024"/>
              <a:gd name="T44" fmla="*/ 2418 w 3920"/>
              <a:gd name="T45" fmla="*/ 3956 h 4024"/>
              <a:gd name="T46" fmla="*/ 2520 w 3920"/>
              <a:gd name="T47" fmla="*/ 4014 h 4024"/>
              <a:gd name="T48" fmla="*/ 3394 w 3920"/>
              <a:gd name="T49" fmla="*/ 4024 h 4024"/>
              <a:gd name="T50" fmla="*/ 3514 w 3920"/>
              <a:gd name="T51" fmla="*/ 3996 h 4024"/>
              <a:gd name="T52" fmla="*/ 3600 w 3920"/>
              <a:gd name="T53" fmla="*/ 3922 h 4024"/>
              <a:gd name="T54" fmla="*/ 3642 w 3920"/>
              <a:gd name="T55" fmla="*/ 3816 h 4024"/>
              <a:gd name="T56" fmla="*/ 3654 w 3920"/>
              <a:gd name="T57" fmla="*/ 2186 h 4024"/>
              <a:gd name="T58" fmla="*/ 3710 w 3920"/>
              <a:gd name="T59" fmla="*/ 2180 h 4024"/>
              <a:gd name="T60" fmla="*/ 3798 w 3920"/>
              <a:gd name="T61" fmla="*/ 2152 h 4024"/>
              <a:gd name="T62" fmla="*/ 3866 w 3920"/>
              <a:gd name="T63" fmla="*/ 2096 h 4024"/>
              <a:gd name="T64" fmla="*/ 3904 w 3920"/>
              <a:gd name="T65" fmla="*/ 2034 h 4024"/>
              <a:gd name="T66" fmla="*/ 3920 w 3920"/>
              <a:gd name="T67" fmla="*/ 1940 h 4024"/>
              <a:gd name="T68" fmla="*/ 3866 w 3920"/>
              <a:gd name="T69" fmla="*/ 1808 h 4024"/>
              <a:gd name="T70" fmla="*/ 3646 w 3920"/>
              <a:gd name="T71" fmla="*/ 1950 h 4024"/>
              <a:gd name="T72" fmla="*/ 3520 w 3920"/>
              <a:gd name="T73" fmla="*/ 1994 h 4024"/>
              <a:gd name="T74" fmla="*/ 3450 w 3920"/>
              <a:gd name="T75" fmla="*/ 2062 h 4024"/>
              <a:gd name="T76" fmla="*/ 3410 w 3920"/>
              <a:gd name="T77" fmla="*/ 2170 h 4024"/>
              <a:gd name="T78" fmla="*/ 3394 w 3920"/>
              <a:gd name="T79" fmla="*/ 3790 h 4024"/>
              <a:gd name="T80" fmla="*/ 2578 w 3920"/>
              <a:gd name="T81" fmla="*/ 2817 h 4024"/>
              <a:gd name="T82" fmla="*/ 2560 w 3920"/>
              <a:gd name="T83" fmla="*/ 2729 h 4024"/>
              <a:gd name="T84" fmla="*/ 2512 w 3920"/>
              <a:gd name="T85" fmla="*/ 2653 h 4024"/>
              <a:gd name="T86" fmla="*/ 2444 w 3920"/>
              <a:gd name="T87" fmla="*/ 2603 h 4024"/>
              <a:gd name="T88" fmla="*/ 2316 w 3920"/>
              <a:gd name="T89" fmla="*/ 2571 h 4024"/>
              <a:gd name="T90" fmla="*/ 1526 w 3920"/>
              <a:gd name="T91" fmla="*/ 2581 h 4024"/>
              <a:gd name="T92" fmla="*/ 1416 w 3920"/>
              <a:gd name="T93" fmla="*/ 2645 h 4024"/>
              <a:gd name="T94" fmla="*/ 1380 w 3920"/>
              <a:gd name="T95" fmla="*/ 2687 h 4024"/>
              <a:gd name="T96" fmla="*/ 1342 w 3920"/>
              <a:gd name="T97" fmla="*/ 2793 h 4024"/>
              <a:gd name="T98" fmla="*/ 1326 w 3920"/>
              <a:gd name="T99" fmla="*/ 3790 h 4024"/>
              <a:gd name="T100" fmla="*/ 510 w 3920"/>
              <a:gd name="T101" fmla="*/ 2194 h 4024"/>
              <a:gd name="T102" fmla="*/ 492 w 3920"/>
              <a:gd name="T103" fmla="*/ 2106 h 4024"/>
              <a:gd name="T104" fmla="*/ 442 w 3920"/>
              <a:gd name="T105" fmla="*/ 2030 h 4024"/>
              <a:gd name="T106" fmla="*/ 328 w 3920"/>
              <a:gd name="T107" fmla="*/ 1962 h 4024"/>
              <a:gd name="T108" fmla="*/ 242 w 3920"/>
              <a:gd name="T109" fmla="*/ 1948 h 4024"/>
              <a:gd name="T110" fmla="*/ 1960 w 3920"/>
              <a:gd name="T111" fmla="*/ 234 h 4024"/>
              <a:gd name="T112" fmla="*/ 3672 w 3920"/>
              <a:gd name="T113" fmla="*/ 1950 h 4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920" h="4024">
                <a:moveTo>
                  <a:pt x="3854" y="1794"/>
                </a:moveTo>
                <a:lnTo>
                  <a:pt x="2142" y="74"/>
                </a:lnTo>
                <a:lnTo>
                  <a:pt x="2142" y="74"/>
                </a:lnTo>
                <a:lnTo>
                  <a:pt x="2124" y="58"/>
                </a:lnTo>
                <a:lnTo>
                  <a:pt x="2104" y="42"/>
                </a:lnTo>
                <a:lnTo>
                  <a:pt x="2082" y="30"/>
                </a:lnTo>
                <a:lnTo>
                  <a:pt x="2060" y="20"/>
                </a:lnTo>
                <a:lnTo>
                  <a:pt x="2036" y="12"/>
                </a:lnTo>
                <a:lnTo>
                  <a:pt x="2010" y="6"/>
                </a:lnTo>
                <a:lnTo>
                  <a:pt x="1986" y="2"/>
                </a:lnTo>
                <a:lnTo>
                  <a:pt x="1960" y="0"/>
                </a:lnTo>
                <a:lnTo>
                  <a:pt x="1960" y="0"/>
                </a:lnTo>
                <a:lnTo>
                  <a:pt x="1934" y="2"/>
                </a:lnTo>
                <a:lnTo>
                  <a:pt x="1908" y="6"/>
                </a:lnTo>
                <a:lnTo>
                  <a:pt x="1884" y="12"/>
                </a:lnTo>
                <a:lnTo>
                  <a:pt x="1860" y="20"/>
                </a:lnTo>
                <a:lnTo>
                  <a:pt x="1838" y="30"/>
                </a:lnTo>
                <a:lnTo>
                  <a:pt x="1816" y="42"/>
                </a:lnTo>
                <a:lnTo>
                  <a:pt x="1796" y="58"/>
                </a:lnTo>
                <a:lnTo>
                  <a:pt x="1778" y="74"/>
                </a:lnTo>
                <a:lnTo>
                  <a:pt x="66" y="1794"/>
                </a:lnTo>
                <a:lnTo>
                  <a:pt x="66" y="1794"/>
                </a:lnTo>
                <a:lnTo>
                  <a:pt x="54" y="1808"/>
                </a:lnTo>
                <a:lnTo>
                  <a:pt x="44" y="1820"/>
                </a:lnTo>
                <a:lnTo>
                  <a:pt x="26" y="1848"/>
                </a:lnTo>
                <a:lnTo>
                  <a:pt x="12" y="1878"/>
                </a:lnTo>
                <a:lnTo>
                  <a:pt x="4" y="1908"/>
                </a:lnTo>
                <a:lnTo>
                  <a:pt x="0" y="1940"/>
                </a:lnTo>
                <a:lnTo>
                  <a:pt x="0" y="1956"/>
                </a:lnTo>
                <a:lnTo>
                  <a:pt x="0" y="1972"/>
                </a:lnTo>
                <a:lnTo>
                  <a:pt x="2" y="1988"/>
                </a:lnTo>
                <a:lnTo>
                  <a:pt x="6" y="2004"/>
                </a:lnTo>
                <a:lnTo>
                  <a:pt x="10" y="2020"/>
                </a:lnTo>
                <a:lnTo>
                  <a:pt x="16" y="2034"/>
                </a:lnTo>
                <a:lnTo>
                  <a:pt x="16" y="2034"/>
                </a:lnTo>
                <a:lnTo>
                  <a:pt x="24" y="2052"/>
                </a:lnTo>
                <a:lnTo>
                  <a:pt x="32" y="2066"/>
                </a:lnTo>
                <a:lnTo>
                  <a:pt x="42" y="2082"/>
                </a:lnTo>
                <a:lnTo>
                  <a:pt x="54" y="2096"/>
                </a:lnTo>
                <a:lnTo>
                  <a:pt x="66" y="2108"/>
                </a:lnTo>
                <a:lnTo>
                  <a:pt x="78" y="2120"/>
                </a:lnTo>
                <a:lnTo>
                  <a:pt x="92" y="2132"/>
                </a:lnTo>
                <a:lnTo>
                  <a:pt x="108" y="2142"/>
                </a:lnTo>
                <a:lnTo>
                  <a:pt x="122" y="2152"/>
                </a:lnTo>
                <a:lnTo>
                  <a:pt x="138" y="2160"/>
                </a:lnTo>
                <a:lnTo>
                  <a:pt x="156" y="2166"/>
                </a:lnTo>
                <a:lnTo>
                  <a:pt x="172" y="2172"/>
                </a:lnTo>
                <a:lnTo>
                  <a:pt x="190" y="2176"/>
                </a:lnTo>
                <a:lnTo>
                  <a:pt x="210" y="2180"/>
                </a:lnTo>
                <a:lnTo>
                  <a:pt x="228" y="2182"/>
                </a:lnTo>
                <a:lnTo>
                  <a:pt x="248" y="2182"/>
                </a:lnTo>
                <a:lnTo>
                  <a:pt x="248" y="2182"/>
                </a:lnTo>
                <a:lnTo>
                  <a:pt x="258" y="2184"/>
                </a:lnTo>
                <a:lnTo>
                  <a:pt x="266" y="2186"/>
                </a:lnTo>
                <a:lnTo>
                  <a:pt x="274" y="2192"/>
                </a:lnTo>
                <a:lnTo>
                  <a:pt x="276" y="2194"/>
                </a:lnTo>
                <a:lnTo>
                  <a:pt x="276" y="3794"/>
                </a:lnTo>
                <a:lnTo>
                  <a:pt x="276" y="3794"/>
                </a:lnTo>
                <a:lnTo>
                  <a:pt x="278" y="3816"/>
                </a:lnTo>
                <a:lnTo>
                  <a:pt x="282" y="3840"/>
                </a:lnTo>
                <a:lnTo>
                  <a:pt x="288" y="3862"/>
                </a:lnTo>
                <a:lnTo>
                  <a:pt x="296" y="3882"/>
                </a:lnTo>
                <a:lnTo>
                  <a:pt x="306" y="3902"/>
                </a:lnTo>
                <a:lnTo>
                  <a:pt x="320" y="3922"/>
                </a:lnTo>
                <a:lnTo>
                  <a:pt x="334" y="3940"/>
                </a:lnTo>
                <a:lnTo>
                  <a:pt x="350" y="3956"/>
                </a:lnTo>
                <a:lnTo>
                  <a:pt x="368" y="3972"/>
                </a:lnTo>
                <a:lnTo>
                  <a:pt x="386" y="3984"/>
                </a:lnTo>
                <a:lnTo>
                  <a:pt x="406" y="3996"/>
                </a:lnTo>
                <a:lnTo>
                  <a:pt x="428" y="4006"/>
                </a:lnTo>
                <a:lnTo>
                  <a:pt x="452" y="4014"/>
                </a:lnTo>
                <a:lnTo>
                  <a:pt x="474" y="4020"/>
                </a:lnTo>
                <a:lnTo>
                  <a:pt x="500" y="4022"/>
                </a:lnTo>
                <a:lnTo>
                  <a:pt x="524" y="4024"/>
                </a:lnTo>
                <a:lnTo>
                  <a:pt x="1326" y="4024"/>
                </a:lnTo>
                <a:lnTo>
                  <a:pt x="1326" y="4024"/>
                </a:lnTo>
                <a:lnTo>
                  <a:pt x="1352" y="4022"/>
                </a:lnTo>
                <a:lnTo>
                  <a:pt x="1376" y="4020"/>
                </a:lnTo>
                <a:lnTo>
                  <a:pt x="1400" y="4014"/>
                </a:lnTo>
                <a:lnTo>
                  <a:pt x="1422" y="4006"/>
                </a:lnTo>
                <a:lnTo>
                  <a:pt x="1444" y="3996"/>
                </a:lnTo>
                <a:lnTo>
                  <a:pt x="1464" y="3984"/>
                </a:lnTo>
                <a:lnTo>
                  <a:pt x="1484" y="3972"/>
                </a:lnTo>
                <a:lnTo>
                  <a:pt x="1502" y="3956"/>
                </a:lnTo>
                <a:lnTo>
                  <a:pt x="1518" y="3940"/>
                </a:lnTo>
                <a:lnTo>
                  <a:pt x="1532" y="3922"/>
                </a:lnTo>
                <a:lnTo>
                  <a:pt x="1544" y="3902"/>
                </a:lnTo>
                <a:lnTo>
                  <a:pt x="1554" y="3882"/>
                </a:lnTo>
                <a:lnTo>
                  <a:pt x="1564" y="3862"/>
                </a:lnTo>
                <a:lnTo>
                  <a:pt x="1570" y="3840"/>
                </a:lnTo>
                <a:lnTo>
                  <a:pt x="1574" y="3816"/>
                </a:lnTo>
                <a:lnTo>
                  <a:pt x="1574" y="3794"/>
                </a:lnTo>
                <a:lnTo>
                  <a:pt x="1574" y="2817"/>
                </a:lnTo>
                <a:lnTo>
                  <a:pt x="1576" y="2813"/>
                </a:lnTo>
                <a:lnTo>
                  <a:pt x="1576" y="2813"/>
                </a:lnTo>
                <a:lnTo>
                  <a:pt x="1586" y="2809"/>
                </a:lnTo>
                <a:lnTo>
                  <a:pt x="1592" y="2805"/>
                </a:lnTo>
                <a:lnTo>
                  <a:pt x="1604" y="2805"/>
                </a:lnTo>
                <a:lnTo>
                  <a:pt x="2316" y="2805"/>
                </a:lnTo>
                <a:lnTo>
                  <a:pt x="2316" y="2805"/>
                </a:lnTo>
                <a:lnTo>
                  <a:pt x="2326" y="2805"/>
                </a:lnTo>
                <a:lnTo>
                  <a:pt x="2332" y="2807"/>
                </a:lnTo>
                <a:lnTo>
                  <a:pt x="2338" y="2811"/>
                </a:lnTo>
                <a:lnTo>
                  <a:pt x="2344" y="2813"/>
                </a:lnTo>
                <a:lnTo>
                  <a:pt x="2346" y="2817"/>
                </a:lnTo>
                <a:lnTo>
                  <a:pt x="2346" y="3794"/>
                </a:lnTo>
                <a:lnTo>
                  <a:pt x="2346" y="3794"/>
                </a:lnTo>
                <a:lnTo>
                  <a:pt x="2346" y="3816"/>
                </a:lnTo>
                <a:lnTo>
                  <a:pt x="2350" y="3840"/>
                </a:lnTo>
                <a:lnTo>
                  <a:pt x="2356" y="3862"/>
                </a:lnTo>
                <a:lnTo>
                  <a:pt x="2364" y="3882"/>
                </a:lnTo>
                <a:lnTo>
                  <a:pt x="2376" y="3902"/>
                </a:lnTo>
                <a:lnTo>
                  <a:pt x="2388" y="3922"/>
                </a:lnTo>
                <a:lnTo>
                  <a:pt x="2402" y="3940"/>
                </a:lnTo>
                <a:lnTo>
                  <a:pt x="2418" y="3956"/>
                </a:lnTo>
                <a:lnTo>
                  <a:pt x="2436" y="3972"/>
                </a:lnTo>
                <a:lnTo>
                  <a:pt x="2454" y="3984"/>
                </a:lnTo>
                <a:lnTo>
                  <a:pt x="2476" y="3996"/>
                </a:lnTo>
                <a:lnTo>
                  <a:pt x="2496" y="4006"/>
                </a:lnTo>
                <a:lnTo>
                  <a:pt x="2520" y="4014"/>
                </a:lnTo>
                <a:lnTo>
                  <a:pt x="2544" y="4020"/>
                </a:lnTo>
                <a:lnTo>
                  <a:pt x="2568" y="4022"/>
                </a:lnTo>
                <a:lnTo>
                  <a:pt x="2594" y="4024"/>
                </a:lnTo>
                <a:lnTo>
                  <a:pt x="3394" y="4024"/>
                </a:lnTo>
                <a:lnTo>
                  <a:pt x="3394" y="4024"/>
                </a:lnTo>
                <a:lnTo>
                  <a:pt x="3420" y="4022"/>
                </a:lnTo>
                <a:lnTo>
                  <a:pt x="3444" y="4020"/>
                </a:lnTo>
                <a:lnTo>
                  <a:pt x="3468" y="4014"/>
                </a:lnTo>
                <a:lnTo>
                  <a:pt x="3492" y="4006"/>
                </a:lnTo>
                <a:lnTo>
                  <a:pt x="3514" y="3996"/>
                </a:lnTo>
                <a:lnTo>
                  <a:pt x="3534" y="3984"/>
                </a:lnTo>
                <a:lnTo>
                  <a:pt x="3552" y="3972"/>
                </a:lnTo>
                <a:lnTo>
                  <a:pt x="3570" y="3956"/>
                </a:lnTo>
                <a:lnTo>
                  <a:pt x="3586" y="3940"/>
                </a:lnTo>
                <a:lnTo>
                  <a:pt x="3600" y="3922"/>
                </a:lnTo>
                <a:lnTo>
                  <a:pt x="3612" y="3902"/>
                </a:lnTo>
                <a:lnTo>
                  <a:pt x="3624" y="3882"/>
                </a:lnTo>
                <a:lnTo>
                  <a:pt x="3632" y="3862"/>
                </a:lnTo>
                <a:lnTo>
                  <a:pt x="3638" y="3840"/>
                </a:lnTo>
                <a:lnTo>
                  <a:pt x="3642" y="3816"/>
                </a:lnTo>
                <a:lnTo>
                  <a:pt x="3642" y="3794"/>
                </a:lnTo>
                <a:lnTo>
                  <a:pt x="3642" y="2194"/>
                </a:lnTo>
                <a:lnTo>
                  <a:pt x="3646" y="2192"/>
                </a:lnTo>
                <a:lnTo>
                  <a:pt x="3646" y="2192"/>
                </a:lnTo>
                <a:lnTo>
                  <a:pt x="3654" y="2186"/>
                </a:lnTo>
                <a:lnTo>
                  <a:pt x="3662" y="2184"/>
                </a:lnTo>
                <a:lnTo>
                  <a:pt x="3672" y="2182"/>
                </a:lnTo>
                <a:lnTo>
                  <a:pt x="3672" y="2182"/>
                </a:lnTo>
                <a:lnTo>
                  <a:pt x="3692" y="2182"/>
                </a:lnTo>
                <a:lnTo>
                  <a:pt x="3710" y="2180"/>
                </a:lnTo>
                <a:lnTo>
                  <a:pt x="3728" y="2176"/>
                </a:lnTo>
                <a:lnTo>
                  <a:pt x="3746" y="2172"/>
                </a:lnTo>
                <a:lnTo>
                  <a:pt x="3764" y="2166"/>
                </a:lnTo>
                <a:lnTo>
                  <a:pt x="3782" y="2160"/>
                </a:lnTo>
                <a:lnTo>
                  <a:pt x="3798" y="2152"/>
                </a:lnTo>
                <a:lnTo>
                  <a:pt x="3812" y="2142"/>
                </a:lnTo>
                <a:lnTo>
                  <a:pt x="3828" y="2132"/>
                </a:lnTo>
                <a:lnTo>
                  <a:pt x="3842" y="2120"/>
                </a:lnTo>
                <a:lnTo>
                  <a:pt x="3854" y="2108"/>
                </a:lnTo>
                <a:lnTo>
                  <a:pt x="3866" y="2096"/>
                </a:lnTo>
                <a:lnTo>
                  <a:pt x="3878" y="2082"/>
                </a:lnTo>
                <a:lnTo>
                  <a:pt x="3888" y="2066"/>
                </a:lnTo>
                <a:lnTo>
                  <a:pt x="3896" y="2052"/>
                </a:lnTo>
                <a:lnTo>
                  <a:pt x="3904" y="2034"/>
                </a:lnTo>
                <a:lnTo>
                  <a:pt x="3904" y="2034"/>
                </a:lnTo>
                <a:lnTo>
                  <a:pt x="3910" y="2020"/>
                </a:lnTo>
                <a:lnTo>
                  <a:pt x="3914" y="2004"/>
                </a:lnTo>
                <a:lnTo>
                  <a:pt x="3918" y="1988"/>
                </a:lnTo>
                <a:lnTo>
                  <a:pt x="3920" y="1972"/>
                </a:lnTo>
                <a:lnTo>
                  <a:pt x="3920" y="1940"/>
                </a:lnTo>
                <a:lnTo>
                  <a:pt x="3916" y="1908"/>
                </a:lnTo>
                <a:lnTo>
                  <a:pt x="3908" y="1878"/>
                </a:lnTo>
                <a:lnTo>
                  <a:pt x="3894" y="1848"/>
                </a:lnTo>
                <a:lnTo>
                  <a:pt x="3876" y="1820"/>
                </a:lnTo>
                <a:lnTo>
                  <a:pt x="3866" y="1808"/>
                </a:lnTo>
                <a:lnTo>
                  <a:pt x="3854" y="1794"/>
                </a:lnTo>
                <a:lnTo>
                  <a:pt x="3854" y="1794"/>
                </a:lnTo>
                <a:close/>
                <a:moveTo>
                  <a:pt x="3672" y="1950"/>
                </a:moveTo>
                <a:lnTo>
                  <a:pt x="3672" y="1950"/>
                </a:lnTo>
                <a:lnTo>
                  <a:pt x="3646" y="1950"/>
                </a:lnTo>
                <a:lnTo>
                  <a:pt x="3618" y="1954"/>
                </a:lnTo>
                <a:lnTo>
                  <a:pt x="3592" y="1960"/>
                </a:lnTo>
                <a:lnTo>
                  <a:pt x="3568" y="1970"/>
                </a:lnTo>
                <a:lnTo>
                  <a:pt x="3544" y="1980"/>
                </a:lnTo>
                <a:lnTo>
                  <a:pt x="3520" y="1994"/>
                </a:lnTo>
                <a:lnTo>
                  <a:pt x="3500" y="2010"/>
                </a:lnTo>
                <a:lnTo>
                  <a:pt x="3480" y="2028"/>
                </a:lnTo>
                <a:lnTo>
                  <a:pt x="3480" y="2028"/>
                </a:lnTo>
                <a:lnTo>
                  <a:pt x="3464" y="2044"/>
                </a:lnTo>
                <a:lnTo>
                  <a:pt x="3450" y="2062"/>
                </a:lnTo>
                <a:lnTo>
                  <a:pt x="3438" y="2082"/>
                </a:lnTo>
                <a:lnTo>
                  <a:pt x="3428" y="2104"/>
                </a:lnTo>
                <a:lnTo>
                  <a:pt x="3420" y="2126"/>
                </a:lnTo>
                <a:lnTo>
                  <a:pt x="3414" y="2148"/>
                </a:lnTo>
                <a:lnTo>
                  <a:pt x="3410" y="2170"/>
                </a:lnTo>
                <a:lnTo>
                  <a:pt x="3410" y="2194"/>
                </a:lnTo>
                <a:lnTo>
                  <a:pt x="3410" y="3786"/>
                </a:lnTo>
                <a:lnTo>
                  <a:pt x="3410" y="3786"/>
                </a:lnTo>
                <a:lnTo>
                  <a:pt x="3404" y="3790"/>
                </a:lnTo>
                <a:lnTo>
                  <a:pt x="3394" y="3790"/>
                </a:lnTo>
                <a:lnTo>
                  <a:pt x="2594" y="3790"/>
                </a:lnTo>
                <a:lnTo>
                  <a:pt x="2594" y="3790"/>
                </a:lnTo>
                <a:lnTo>
                  <a:pt x="2584" y="3790"/>
                </a:lnTo>
                <a:lnTo>
                  <a:pt x="2578" y="3786"/>
                </a:lnTo>
                <a:lnTo>
                  <a:pt x="2578" y="2817"/>
                </a:lnTo>
                <a:lnTo>
                  <a:pt x="2578" y="2817"/>
                </a:lnTo>
                <a:lnTo>
                  <a:pt x="2578" y="2793"/>
                </a:lnTo>
                <a:lnTo>
                  <a:pt x="2574" y="2771"/>
                </a:lnTo>
                <a:lnTo>
                  <a:pt x="2568" y="2749"/>
                </a:lnTo>
                <a:lnTo>
                  <a:pt x="2560" y="2729"/>
                </a:lnTo>
                <a:lnTo>
                  <a:pt x="2552" y="2707"/>
                </a:lnTo>
                <a:lnTo>
                  <a:pt x="2540" y="2689"/>
                </a:lnTo>
                <a:lnTo>
                  <a:pt x="2526" y="2669"/>
                </a:lnTo>
                <a:lnTo>
                  <a:pt x="2512" y="2653"/>
                </a:lnTo>
                <a:lnTo>
                  <a:pt x="2512" y="2653"/>
                </a:lnTo>
                <a:lnTo>
                  <a:pt x="2508" y="2647"/>
                </a:lnTo>
                <a:lnTo>
                  <a:pt x="2508" y="2647"/>
                </a:lnTo>
                <a:lnTo>
                  <a:pt x="2488" y="2631"/>
                </a:lnTo>
                <a:lnTo>
                  <a:pt x="2466" y="2615"/>
                </a:lnTo>
                <a:lnTo>
                  <a:pt x="2444" y="2603"/>
                </a:lnTo>
                <a:lnTo>
                  <a:pt x="2420" y="2591"/>
                </a:lnTo>
                <a:lnTo>
                  <a:pt x="2396" y="2583"/>
                </a:lnTo>
                <a:lnTo>
                  <a:pt x="2370" y="2577"/>
                </a:lnTo>
                <a:lnTo>
                  <a:pt x="2342" y="2573"/>
                </a:lnTo>
                <a:lnTo>
                  <a:pt x="2316" y="2571"/>
                </a:lnTo>
                <a:lnTo>
                  <a:pt x="1604" y="2571"/>
                </a:lnTo>
                <a:lnTo>
                  <a:pt x="1604" y="2571"/>
                </a:lnTo>
                <a:lnTo>
                  <a:pt x="1578" y="2573"/>
                </a:lnTo>
                <a:lnTo>
                  <a:pt x="1552" y="2575"/>
                </a:lnTo>
                <a:lnTo>
                  <a:pt x="1526" y="2581"/>
                </a:lnTo>
                <a:lnTo>
                  <a:pt x="1502" y="2591"/>
                </a:lnTo>
                <a:lnTo>
                  <a:pt x="1478" y="2601"/>
                </a:lnTo>
                <a:lnTo>
                  <a:pt x="1456" y="2613"/>
                </a:lnTo>
                <a:lnTo>
                  <a:pt x="1436" y="2627"/>
                </a:lnTo>
                <a:lnTo>
                  <a:pt x="1416" y="2645"/>
                </a:lnTo>
                <a:lnTo>
                  <a:pt x="1416" y="2645"/>
                </a:lnTo>
                <a:lnTo>
                  <a:pt x="1410" y="2651"/>
                </a:lnTo>
                <a:lnTo>
                  <a:pt x="1410" y="2651"/>
                </a:lnTo>
                <a:lnTo>
                  <a:pt x="1394" y="2669"/>
                </a:lnTo>
                <a:lnTo>
                  <a:pt x="1380" y="2687"/>
                </a:lnTo>
                <a:lnTo>
                  <a:pt x="1368" y="2707"/>
                </a:lnTo>
                <a:lnTo>
                  <a:pt x="1358" y="2727"/>
                </a:lnTo>
                <a:lnTo>
                  <a:pt x="1352" y="2749"/>
                </a:lnTo>
                <a:lnTo>
                  <a:pt x="1346" y="2771"/>
                </a:lnTo>
                <a:lnTo>
                  <a:pt x="1342" y="2793"/>
                </a:lnTo>
                <a:lnTo>
                  <a:pt x="1342" y="2817"/>
                </a:lnTo>
                <a:lnTo>
                  <a:pt x="1342" y="3786"/>
                </a:lnTo>
                <a:lnTo>
                  <a:pt x="1342" y="3786"/>
                </a:lnTo>
                <a:lnTo>
                  <a:pt x="1336" y="3790"/>
                </a:lnTo>
                <a:lnTo>
                  <a:pt x="1326" y="3790"/>
                </a:lnTo>
                <a:lnTo>
                  <a:pt x="524" y="3790"/>
                </a:lnTo>
                <a:lnTo>
                  <a:pt x="524" y="3790"/>
                </a:lnTo>
                <a:lnTo>
                  <a:pt x="516" y="3790"/>
                </a:lnTo>
                <a:lnTo>
                  <a:pt x="510" y="3786"/>
                </a:lnTo>
                <a:lnTo>
                  <a:pt x="510" y="2194"/>
                </a:lnTo>
                <a:lnTo>
                  <a:pt x="510" y="2194"/>
                </a:lnTo>
                <a:lnTo>
                  <a:pt x="508" y="2172"/>
                </a:lnTo>
                <a:lnTo>
                  <a:pt x="506" y="2148"/>
                </a:lnTo>
                <a:lnTo>
                  <a:pt x="500" y="2126"/>
                </a:lnTo>
                <a:lnTo>
                  <a:pt x="492" y="2106"/>
                </a:lnTo>
                <a:lnTo>
                  <a:pt x="482" y="2084"/>
                </a:lnTo>
                <a:lnTo>
                  <a:pt x="470" y="2066"/>
                </a:lnTo>
                <a:lnTo>
                  <a:pt x="456" y="2046"/>
                </a:lnTo>
                <a:lnTo>
                  <a:pt x="442" y="2030"/>
                </a:lnTo>
                <a:lnTo>
                  <a:pt x="442" y="2030"/>
                </a:lnTo>
                <a:lnTo>
                  <a:pt x="422" y="2012"/>
                </a:lnTo>
                <a:lnTo>
                  <a:pt x="402" y="1996"/>
                </a:lnTo>
                <a:lnTo>
                  <a:pt x="378" y="1982"/>
                </a:lnTo>
                <a:lnTo>
                  <a:pt x="354" y="1970"/>
                </a:lnTo>
                <a:lnTo>
                  <a:pt x="328" y="1962"/>
                </a:lnTo>
                <a:lnTo>
                  <a:pt x="302" y="1954"/>
                </a:lnTo>
                <a:lnTo>
                  <a:pt x="276" y="1950"/>
                </a:lnTo>
                <a:lnTo>
                  <a:pt x="248" y="1950"/>
                </a:lnTo>
                <a:lnTo>
                  <a:pt x="248" y="1950"/>
                </a:lnTo>
                <a:lnTo>
                  <a:pt x="242" y="1948"/>
                </a:lnTo>
                <a:lnTo>
                  <a:pt x="1944" y="238"/>
                </a:lnTo>
                <a:lnTo>
                  <a:pt x="1944" y="238"/>
                </a:lnTo>
                <a:lnTo>
                  <a:pt x="1948" y="236"/>
                </a:lnTo>
                <a:lnTo>
                  <a:pt x="1960" y="234"/>
                </a:lnTo>
                <a:lnTo>
                  <a:pt x="1960" y="234"/>
                </a:lnTo>
                <a:lnTo>
                  <a:pt x="1970" y="236"/>
                </a:lnTo>
                <a:lnTo>
                  <a:pt x="1976" y="238"/>
                </a:lnTo>
                <a:lnTo>
                  <a:pt x="3678" y="1948"/>
                </a:lnTo>
                <a:lnTo>
                  <a:pt x="3678" y="1948"/>
                </a:lnTo>
                <a:lnTo>
                  <a:pt x="3672" y="1950"/>
                </a:lnTo>
                <a:lnTo>
                  <a:pt x="3672" y="19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3313" y="7020991"/>
            <a:ext cx="3824306" cy="214835"/>
          </a:xfrm>
        </p:spPr>
        <p:txBody>
          <a:bodyPr/>
          <a:lstStyle/>
          <a:p>
            <a:r>
              <a:rPr lang="de-DE" dirty="0"/>
              <a:t>Kantar – Digitalisierungsbericht 2020</a:t>
            </a:r>
            <a:endParaRPr lang="en-GB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71D513D-4C13-4642-9A01-A58AC933F7B9}"/>
              </a:ext>
            </a:extLst>
          </p:cNvPr>
          <p:cNvGrpSpPr/>
          <p:nvPr/>
        </p:nvGrpSpPr>
        <p:grpSpPr>
          <a:xfrm>
            <a:off x="2197632" y="3386610"/>
            <a:ext cx="1214096" cy="454941"/>
            <a:chOff x="3848680" y="4107982"/>
            <a:chExt cx="1566260" cy="586848"/>
          </a:xfrm>
        </p:grpSpPr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403D0EF0-29CB-44C6-8C50-B408694892D9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1"/>
                  </a:solidFill>
                  <a:latin typeface="Calibri" pitchFamily="34" charset="0"/>
                  <a:cs typeface="Calibri" pitchFamily="34" charset="0"/>
                </a:rPr>
                <a:t>0,188 Mio.</a:t>
              </a:r>
            </a:p>
          </p:txBody>
        </p:sp>
        <p:cxnSp>
          <p:nvCxnSpPr>
            <p:cNvPr id="50" name="Gerade Verbindung 6">
              <a:extLst>
                <a:ext uri="{FF2B5EF4-FFF2-40B4-BE49-F238E27FC236}">
                  <a16:creationId xmlns:a16="http://schemas.microsoft.com/office/drawing/2014/main" id="{4C95FFD8-1A99-4A88-9535-2D4545053724}"/>
                </a:ext>
              </a:extLst>
            </p:cNvPr>
            <p:cNvCxnSpPr>
              <a:stCxn id="49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00536B8-484A-4663-8B36-8F8BF317F918}"/>
              </a:ext>
            </a:extLst>
          </p:cNvPr>
          <p:cNvGrpSpPr/>
          <p:nvPr/>
        </p:nvGrpSpPr>
        <p:grpSpPr>
          <a:xfrm>
            <a:off x="4085826" y="4266776"/>
            <a:ext cx="1214096" cy="454941"/>
            <a:chOff x="3848680" y="4107982"/>
            <a:chExt cx="1566260" cy="586848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29909EEB-55BE-4B68-AD39-92DE4B15DDC2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7641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0,073 Mio</a:t>
              </a:r>
              <a:r>
                <a:rPr lang="de-DE" sz="1800" b="1" dirty="0">
                  <a:solidFill>
                    <a:schemeClr val="accent4"/>
                  </a:solidFill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cxnSp>
          <p:nvCxnSpPr>
            <p:cNvPr id="56" name="Gerade Verbindung 41">
              <a:extLst>
                <a:ext uri="{FF2B5EF4-FFF2-40B4-BE49-F238E27FC236}">
                  <a16:creationId xmlns:a16="http://schemas.microsoft.com/office/drawing/2014/main" id="{B2DC9241-92F8-4EF7-A807-C16E7B4CD3A6}"/>
                </a:ext>
              </a:extLst>
            </p:cNvPr>
            <p:cNvCxnSpPr>
              <a:stCxn id="55" idx="2"/>
            </p:cNvCxnSpPr>
            <p:nvPr/>
          </p:nvCxnSpPr>
          <p:spPr>
            <a:xfrm>
              <a:off x="4631810" y="4584399"/>
              <a:ext cx="1" cy="11043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7470E326-2836-4A91-943C-BA66A0BEBC1F}"/>
              </a:ext>
            </a:extLst>
          </p:cNvPr>
          <p:cNvGrpSpPr/>
          <p:nvPr/>
        </p:nvGrpSpPr>
        <p:grpSpPr>
          <a:xfrm>
            <a:off x="5923056" y="4484220"/>
            <a:ext cx="1214096" cy="454941"/>
            <a:chOff x="3848680" y="4107982"/>
            <a:chExt cx="1566260" cy="586848"/>
          </a:xfrm>
        </p:grpSpPr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C791889F-4310-4DCB-8C90-3BF9A15CD6CF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accent5"/>
                  </a:solidFill>
                  <a:latin typeface="Calibri" pitchFamily="34" charset="0"/>
                  <a:cs typeface="Calibri" pitchFamily="34" charset="0"/>
                </a:rPr>
                <a:t>0,055 Mio.</a:t>
              </a:r>
            </a:p>
          </p:txBody>
        </p:sp>
        <p:cxnSp>
          <p:nvCxnSpPr>
            <p:cNvPr id="59" name="Gerade Verbindung 55">
              <a:extLst>
                <a:ext uri="{FF2B5EF4-FFF2-40B4-BE49-F238E27FC236}">
                  <a16:creationId xmlns:a16="http://schemas.microsoft.com/office/drawing/2014/main" id="{2DA3515C-3C96-4040-BA0D-2DB69DEFE2E9}"/>
                </a:ext>
              </a:extLst>
            </p:cNvPr>
            <p:cNvCxnSpPr>
              <a:stCxn id="58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A74769FC-13A8-4B2B-BACC-C03AC6F2AADA}"/>
              </a:ext>
            </a:extLst>
          </p:cNvPr>
          <p:cNvSpPr txBox="1"/>
          <p:nvPr/>
        </p:nvSpPr>
        <p:spPr>
          <a:xfrm>
            <a:off x="2197632" y="3094309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Kabel</a:t>
            </a:r>
            <a:endParaRPr lang="de-DE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76800165-73D0-4895-9B33-22C000CEC297}"/>
              </a:ext>
            </a:extLst>
          </p:cNvPr>
          <p:cNvSpPr txBox="1"/>
          <p:nvPr/>
        </p:nvSpPr>
        <p:spPr>
          <a:xfrm>
            <a:off x="4095692" y="3979632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</a:t>
            </a:r>
            <a:endParaRPr lang="de-DE" sz="1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6882625C-491C-47DB-959C-938323CB7F7A}"/>
              </a:ext>
            </a:extLst>
          </p:cNvPr>
          <p:cNvSpPr txBox="1"/>
          <p:nvPr/>
        </p:nvSpPr>
        <p:spPr>
          <a:xfrm>
            <a:off x="5930290" y="4191368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Terrestrik</a:t>
            </a:r>
            <a:endParaRPr lang="de-DE" sz="16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1AE856D-7992-4268-B713-4D9746F630FC}"/>
              </a:ext>
            </a:extLst>
          </p:cNvPr>
          <p:cNvGrpSpPr/>
          <p:nvPr/>
        </p:nvGrpSpPr>
        <p:grpSpPr>
          <a:xfrm>
            <a:off x="7772533" y="4552857"/>
            <a:ext cx="1214096" cy="454941"/>
            <a:chOff x="3848680" y="4107982"/>
            <a:chExt cx="1566260" cy="586848"/>
          </a:xfrm>
        </p:grpSpPr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0335FE7F-6893-491B-8842-1BBE3139E94D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rgbClr val="1B385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1B3853"/>
                  </a:solidFill>
                  <a:latin typeface="Calibri" pitchFamily="34" charset="0"/>
                  <a:cs typeface="Calibri" pitchFamily="34" charset="0"/>
                </a:rPr>
                <a:t>0,051 Mio.</a:t>
              </a:r>
            </a:p>
          </p:txBody>
        </p:sp>
        <p:cxnSp>
          <p:nvCxnSpPr>
            <p:cNvPr id="65" name="Gerade Verbindung 58">
              <a:extLst>
                <a:ext uri="{FF2B5EF4-FFF2-40B4-BE49-F238E27FC236}">
                  <a16:creationId xmlns:a16="http://schemas.microsoft.com/office/drawing/2014/main" id="{CA1B61C6-C7F5-45FB-AC44-29B59C2D66D3}"/>
                </a:ext>
              </a:extLst>
            </p:cNvPr>
            <p:cNvCxnSpPr>
              <a:stCxn id="64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0C455D1A-1A3E-4FF9-94A4-BF27E432836F}"/>
              </a:ext>
            </a:extLst>
          </p:cNvPr>
          <p:cNvSpPr txBox="1"/>
          <p:nvPr/>
        </p:nvSpPr>
        <p:spPr>
          <a:xfrm>
            <a:off x="7764333" y="4265811"/>
            <a:ext cx="1214096" cy="338564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>
                <a:solidFill>
                  <a:srgbClr val="1B38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IPTV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8EB48884-06AA-412E-86A8-A69C2DB22D1F}"/>
              </a:ext>
            </a:extLst>
          </p:cNvPr>
          <p:cNvGrpSpPr/>
          <p:nvPr/>
        </p:nvGrpSpPr>
        <p:grpSpPr>
          <a:xfrm>
            <a:off x="9641745" y="4743877"/>
            <a:ext cx="1214096" cy="454941"/>
            <a:chOff x="3848680" y="4107982"/>
            <a:chExt cx="1566260" cy="586848"/>
          </a:xfrm>
        </p:grpSpPr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3DFD0192-9EC7-4F54-B452-F5D4A0283999}"/>
                </a:ext>
              </a:extLst>
            </p:cNvPr>
            <p:cNvSpPr txBox="1"/>
            <p:nvPr/>
          </p:nvSpPr>
          <p:spPr>
            <a:xfrm>
              <a:off x="3848680" y="4107982"/>
              <a:ext cx="1566260" cy="436715"/>
            </a:xfrm>
            <a:prstGeom prst="rect">
              <a:avLst/>
            </a:prstGeom>
            <a:noFill/>
            <a:ln w="19050">
              <a:solidFill>
                <a:srgbClr val="00437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rgbClr val="1B3853"/>
                  </a:solidFill>
                  <a:latin typeface="Calibri" pitchFamily="34" charset="0"/>
                  <a:cs typeface="Calibri" pitchFamily="34" charset="0"/>
                </a:rPr>
                <a:t>0,007 Mio.</a:t>
              </a:r>
            </a:p>
          </p:txBody>
        </p:sp>
        <p:cxnSp>
          <p:nvCxnSpPr>
            <p:cNvPr id="69" name="Gerade Verbindung 58">
              <a:extLst>
                <a:ext uri="{FF2B5EF4-FFF2-40B4-BE49-F238E27FC236}">
                  <a16:creationId xmlns:a16="http://schemas.microsoft.com/office/drawing/2014/main" id="{0A3C6219-A16C-4E04-99EB-FF3C2BB958B9}"/>
                </a:ext>
              </a:extLst>
            </p:cNvPr>
            <p:cNvCxnSpPr>
              <a:stCxn id="68" idx="2"/>
            </p:cNvCxnSpPr>
            <p:nvPr/>
          </p:nvCxnSpPr>
          <p:spPr>
            <a:xfrm>
              <a:off x="4631810" y="4544697"/>
              <a:ext cx="1" cy="150133"/>
            </a:xfrm>
            <a:prstGeom prst="line">
              <a:avLst/>
            </a:prstGeom>
            <a:ln w="19050">
              <a:solidFill>
                <a:srgbClr val="0043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feld 69">
            <a:extLst>
              <a:ext uri="{FF2B5EF4-FFF2-40B4-BE49-F238E27FC236}">
                <a16:creationId xmlns:a16="http://schemas.microsoft.com/office/drawing/2014/main" id="{2742CAE8-19DB-4648-AB19-FF0BA24BC24F}"/>
              </a:ext>
            </a:extLst>
          </p:cNvPr>
          <p:cNvSpPr txBox="1"/>
          <p:nvPr/>
        </p:nvSpPr>
        <p:spPr>
          <a:xfrm>
            <a:off x="9633545" y="4168071"/>
            <a:ext cx="1214096" cy="58478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algn="ctr"/>
            <a:r>
              <a:rPr lang="de-DE" sz="1600" b="1" dirty="0" err="1">
                <a:solidFill>
                  <a:srgbClr val="00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de-DE" sz="1600" b="1" dirty="0">
                <a:solidFill>
                  <a:srgbClr val="0043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TV ONLY</a:t>
            </a:r>
          </a:p>
        </p:txBody>
      </p:sp>
      <p:graphicFrame>
        <p:nvGraphicFramePr>
          <p:cNvPr id="71" name="Tabelle 70">
            <a:extLst>
              <a:ext uri="{FF2B5EF4-FFF2-40B4-BE49-F238E27FC236}">
                <a16:creationId xmlns:a16="http://schemas.microsoft.com/office/drawing/2014/main" id="{1655BB75-63BA-495E-9F15-B1004AB3416C}"/>
              </a:ext>
            </a:extLst>
          </p:cNvPr>
          <p:cNvGraphicFramePr>
            <a:graphicFrameLocks noGrp="1"/>
          </p:cNvGraphicFramePr>
          <p:nvPr/>
        </p:nvGraphicFramePr>
        <p:xfrm>
          <a:off x="1641989" y="5449400"/>
          <a:ext cx="1406010" cy="382605"/>
        </p:xfrm>
        <a:graphic>
          <a:graphicData uri="http://schemas.openxmlformats.org/drawingml/2006/table">
            <a:tbl>
              <a:tblPr firstRow="1" bandRow="1"/>
              <a:tblGrid>
                <a:gridCol w="46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70">
                  <a:extLst>
                    <a:ext uri="{9D8B030D-6E8A-4147-A177-3AD203B41FA5}">
                      <a16:colId xmlns:a16="http://schemas.microsoft.com/office/drawing/2014/main" val="1020374717"/>
                    </a:ext>
                  </a:extLst>
                </a:gridCol>
                <a:gridCol w="46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60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kumimoji="0" lang="de-DE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7" name="Gerade Verbindung 47">
            <a:extLst>
              <a:ext uri="{FF2B5EF4-FFF2-40B4-BE49-F238E27FC236}">
                <a16:creationId xmlns:a16="http://schemas.microsoft.com/office/drawing/2014/main" id="{0F8FD5E4-CAE8-4866-A028-1696BF9E1840}"/>
              </a:ext>
            </a:extLst>
          </p:cNvPr>
          <p:cNvCxnSpPr/>
          <p:nvPr/>
        </p:nvCxnSpPr>
        <p:spPr>
          <a:xfrm flipV="1">
            <a:off x="1095151" y="5752213"/>
            <a:ext cx="10062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4A8699-3968-4C2F-8BDD-A23A287A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724E-7023-4BDA-A2C2-4B25A53C7EB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7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category"/>
        </p:bldSub>
      </p:bldGraphic>
      <p:bldP spid="60" grpId="0"/>
      <p:bldP spid="61" grpId="0"/>
      <p:bldP spid="62" grpId="0"/>
      <p:bldP spid="66" grpId="0"/>
      <p:bldP spid="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OXDOCUMENTCLASSIFICATIONVERSION" val="1"/>
  <p:tag name="ESKATOOLS_ISFOXSHOWSHAPES" val="0"/>
  <p:tag name="A71660D270C64F5BBB8F27F5E85BE6370" val="KT\pra114424;e3171716-98b2-4896-b5c7-e8b8ab69e33b;Restricted use;2016-07-11T11:20:49;;|"/>
  <p:tag name="A71660D270C64F5BBB8F27F5E85BE630" val="1"/>
  <p:tag name="EXCLUDEHIDDENSLIDES" val="False"/>
  <p:tag name="NUMBEROFPAGES" val="64"/>
  <p:tag name="ISFOXLABELUSERINTERACTION" val="True"/>
  <p:tag name="ISFOXOLDCLASSIFICATIONID" val="00000000-0000-0000-0000-000000000000"/>
  <p:tag name="ISFOXCLASSIFICATIONID" val="e3171716-98b2-4896-b5c7-e8b8ab69e33b"/>
  <p:tag name="ISFOXCLASSIFICATIONNAME" val="Restricted use"/>
  <p:tag name="ISFOXSHOWCLASSIFICATIONREQUESTDIALOG" val="False"/>
  <p:tag name="ISFOXCLASSIFICATIONINKEYWORDS" val="Restricted use"/>
  <p:tag name="ISFOXDOVERSIONINGONSAVE" val="0"/>
</p:tagLst>
</file>

<file path=ppt/theme/theme1.xml><?xml version="1.0" encoding="utf-8"?>
<a:theme xmlns:a="http://schemas.openxmlformats.org/drawingml/2006/main" name="dma Presentation Vorlage 16-9">
  <a:themeElements>
    <a:clrScheme name="dma Colors">
      <a:dk1>
        <a:sysClr val="windowText" lastClr="000000"/>
      </a:dk1>
      <a:lt1>
        <a:srgbClr val="FFFFFF"/>
      </a:lt1>
      <a:dk2>
        <a:srgbClr val="FF7D00"/>
      </a:dk2>
      <a:lt2>
        <a:srgbClr val="DCDCDC"/>
      </a:lt2>
      <a:accent1>
        <a:srgbClr val="005BBB"/>
      </a:accent1>
      <a:accent2>
        <a:srgbClr val="004372"/>
      </a:accent2>
      <a:accent3>
        <a:srgbClr val="1B3853"/>
      </a:accent3>
      <a:accent4>
        <a:srgbClr val="8AC1EA"/>
      </a:accent4>
      <a:accent5>
        <a:srgbClr val="6B7D8F"/>
      </a:accent5>
      <a:accent6>
        <a:srgbClr val="95A0A2"/>
      </a:accent6>
      <a:hlink>
        <a:srgbClr val="005BBB"/>
      </a:hlink>
      <a:folHlink>
        <a:srgbClr val="7DBC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lIns="108000" tIns="108000" rIns="108000" bIns="108000" rtlCol="0" anchor="ctr" anchorCtr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ma Colors">
    <a:dk1>
      <a:sysClr val="windowText" lastClr="000000"/>
    </a:dk1>
    <a:lt1>
      <a:srgbClr val="FFFFFF"/>
    </a:lt1>
    <a:dk2>
      <a:srgbClr val="FF7D00"/>
    </a:dk2>
    <a:lt2>
      <a:srgbClr val="DCDCDC"/>
    </a:lt2>
    <a:accent1>
      <a:srgbClr val="005BBB"/>
    </a:accent1>
    <a:accent2>
      <a:srgbClr val="004372"/>
    </a:accent2>
    <a:accent3>
      <a:srgbClr val="1B3853"/>
    </a:accent3>
    <a:accent4>
      <a:srgbClr val="8AC1EA"/>
    </a:accent4>
    <a:accent5>
      <a:srgbClr val="6B7D8F"/>
    </a:accent5>
    <a:accent6>
      <a:srgbClr val="95A0A2"/>
    </a:accent6>
    <a:hlink>
      <a:srgbClr val="005BBB"/>
    </a:hlink>
    <a:folHlink>
      <a:srgbClr val="7DBCFF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dma Presentation Vorlage 16-9</Template>
  <TotalTime>0</TotalTime>
  <Words>6025</Words>
  <Application>Microsoft Office PowerPoint</Application>
  <PresentationFormat>Benutzerdefiniert</PresentationFormat>
  <Paragraphs>1806</Paragraphs>
  <Slides>63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Symbol</vt:lpstr>
      <vt:lpstr>Tahoma</vt:lpstr>
      <vt:lpstr>TheSansOsF ExtraLight</vt:lpstr>
      <vt:lpstr>Wingdings</vt:lpstr>
      <vt:lpstr>dma Presentation Vorlage 16-9</vt:lpstr>
      <vt:lpstr>Digitalisierungsbericht 2020 – Bremen  Zentrale Ergebnisse aus dem Digitalisierungsbericht Video auf Länderebene im Vergleich</vt:lpstr>
      <vt:lpstr>Inhalt</vt:lpstr>
      <vt:lpstr>Methodische Hinweise</vt:lpstr>
      <vt:lpstr>Methodische Hinweise</vt:lpstr>
      <vt:lpstr>Methodische Hinweise</vt:lpstr>
      <vt:lpstr>Stichprobe Video-Digitalisierungsbericht</vt:lpstr>
      <vt:lpstr>Verteilung der Übertragungswege</vt:lpstr>
      <vt:lpstr>Verteilung der Übertragungswege inkl. Differenzierung IPTV</vt:lpstr>
      <vt:lpstr>Verteilung der Übertragungswege</vt:lpstr>
      <vt:lpstr>Verteilung der Übertragungswege in den Bundesländern</vt:lpstr>
      <vt:lpstr>TV-Empfang in HD</vt:lpstr>
      <vt:lpstr>Ausstattung der TV-Haushalte mit HDTV-Geräten in den Bundesländern</vt:lpstr>
      <vt:lpstr>TV-Empfang in HD im Trend</vt:lpstr>
      <vt:lpstr>HDTV-Empfang in den Bundesländern – gesamt </vt:lpstr>
      <vt:lpstr>TV-Empfang in HD im Trend nach Empfangsweg</vt:lpstr>
      <vt:lpstr>HDTV-Empfang über Satellit in den Bundesländern</vt:lpstr>
      <vt:lpstr>HDTV-Empfang über Kabel in den Bundesländern</vt:lpstr>
      <vt:lpstr>HDTV-Empfang über IPTV in den Bundesländern</vt:lpstr>
      <vt:lpstr>TV-Empfang in HD: Private Programme in HD</vt:lpstr>
      <vt:lpstr>HDTV-Empfang: Private in HD in den Bundesländern</vt:lpstr>
      <vt:lpstr>Connected TV - Haushaltsausstattung</vt:lpstr>
      <vt:lpstr>Smart TV – Ausstattung</vt:lpstr>
      <vt:lpstr>Smart TV – Anschlussquote</vt:lpstr>
      <vt:lpstr>Smart TV – Anschlussquote</vt:lpstr>
      <vt:lpstr>Smart TV – Ausstattung und Anschlussquote in den Bundesländern</vt:lpstr>
      <vt:lpstr>Anzahl angeschlossener Smart TVs </vt:lpstr>
      <vt:lpstr>Anzahl angeschlossener Smart TVs in den Bundesländern</vt:lpstr>
      <vt:lpstr>Connected TV – inkl. über PC, Laptop, Tablet, Smartphone</vt:lpstr>
      <vt:lpstr>Connected TV – inkl. Peripheriegeräte und „Workaround“</vt:lpstr>
      <vt:lpstr>Connected TV nach „Anschlussart“ in den Bundesländern</vt:lpstr>
      <vt:lpstr>Anzahl Connected TVs</vt:lpstr>
      <vt:lpstr>TV-HH nach Anzahl Connected TVs in den Bundesländern</vt:lpstr>
      <vt:lpstr>Fernseh- und Videonutzung</vt:lpstr>
      <vt:lpstr>Zugang zu klassischem TV-Empfang am TV-Gerät in den Bundesländern</vt:lpstr>
      <vt:lpstr>Zugang zu OTT-Nutzungsmöglichkeiten (alle Bildschirmgeräte)</vt:lpstr>
      <vt:lpstr>Übersicht Zugang zu TV- und OTT-Nutzungsmöglichkeiten</vt:lpstr>
      <vt:lpstr>Wichtigstes Gerät zur Bewegtbildnutzung</vt:lpstr>
      <vt:lpstr>Wichtigstes Gerät allgemein und zur Videonutzung</vt:lpstr>
      <vt:lpstr>Wichtigstes Gerät zur Videonutzung in den Bundesländern</vt:lpstr>
      <vt:lpstr>Alle Geräte: Nutzungsanteile im Trend</vt:lpstr>
      <vt:lpstr>Alle Geräte: TV- und Videonutzung – Nutzungsanteile</vt:lpstr>
      <vt:lpstr>TV- und Videonutzung – Nutzungsanteile in den Bundesländern</vt:lpstr>
      <vt:lpstr>TV- und Videonutzung – Nutzungsanteile 14-29 Jährige</vt:lpstr>
      <vt:lpstr>Fokus OTT-Nutzung</vt:lpstr>
      <vt:lpstr>Alle Geräte: Nutzung von Videoinhalten aus dem Internet (OTT)</vt:lpstr>
      <vt:lpstr>Alle Geräte: Regelmäßige OTT-Nutzung</vt:lpstr>
      <vt:lpstr>Alle Geräte: Regelmäßige OTT-Nutzung</vt:lpstr>
      <vt:lpstr>OTT-Nutzung in den Bundesländern: Monatliche Nutzer</vt:lpstr>
      <vt:lpstr>Regelmäßige Nutzung von Videoportalen</vt:lpstr>
      <vt:lpstr>Regelmäßige Nutzung von Videoportalen</vt:lpstr>
      <vt:lpstr>Top 3 Nutzung Videoportale: Nutzung mind. einmal pro Monat</vt:lpstr>
      <vt:lpstr>Regelmäßige Nutzung von Online Video-Angeboten von TV-Sendern</vt:lpstr>
      <vt:lpstr>Regelmäßige Nutzung von Online Video-Angeboten von TV-Sendern</vt:lpstr>
      <vt:lpstr>Top 3 Nutzung Angebote von TV-Sendern: Nutzung mind. einmal pro Monat </vt:lpstr>
      <vt:lpstr>Regelmäßige Nutzung von Video-Streaming-Diensten </vt:lpstr>
      <vt:lpstr>Regelmäßige Nutzung von Video-Streaming-Diensten </vt:lpstr>
      <vt:lpstr>Top 3 Nutzung Video-Streaming-Dienste: Nutzung mind. einmal pro Monat </vt:lpstr>
      <vt:lpstr>OTT-Nutzung gesamt: Genutzte Geräte</vt:lpstr>
      <vt:lpstr>OTT-Nutzung gesamt: Genutzte Geräte</vt:lpstr>
      <vt:lpstr>OTT-Nutzung gesamt: Genutzte Geräte – Regelmäßige Nutzer </vt:lpstr>
      <vt:lpstr>OTT-Nutzung gesamt: Genutzte Geräte – Regelmäßige Nutzer </vt:lpstr>
      <vt:lpstr>OTT-only als Zukunftsszenario?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Veranstaltungstitel (Anlass) Titel der Präsentation</dc:title>
  <dc:creator>Kathleen S. Hiller</dc:creator>
  <cp:keywords>Restricted use;</cp:keywords>
  <cp:lastModifiedBy>Riedel, Franziska</cp:lastModifiedBy>
  <cp:revision>2283</cp:revision>
  <cp:lastPrinted>2020-09-29T10:36:40Z</cp:lastPrinted>
  <dcterms:created xsi:type="dcterms:W3CDTF">2016-07-02T13:17:36Z</dcterms:created>
  <dcterms:modified xsi:type="dcterms:W3CDTF">2020-11-02T18:31:44Z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71660d270c64f5bbb8f27ffa23">
    <vt:bool>false</vt:bool>
  </property>
  <property fmtid="{D5CDD505-2E9C-101B-9397-08002B2CF9AE}" pid="3" name="ISFOXClassification">
    <vt:lpwstr>Restricted use</vt:lpwstr>
  </property>
</Properties>
</file>