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theme/themeOverride37.xml" ContentType="application/vnd.openxmlformats-officedocument.themeOverride+xml"/>
  <Override PartName="/ppt/charts/chart38.xml" ContentType="application/vnd.openxmlformats-officedocument.drawingml.chart+xml"/>
  <Override PartName="/ppt/theme/themeOverride38.xml" ContentType="application/vnd.openxmlformats-officedocument.themeOverride+xml"/>
  <Override PartName="/ppt/notesSlides/notesSlide8.xml" ContentType="application/vnd.openxmlformats-officedocument.presentationml.notesSlide+xml"/>
  <Override PartName="/ppt/charts/chart39.xml" ContentType="application/vnd.openxmlformats-officedocument.drawingml.chart+xml"/>
  <Override PartName="/ppt/theme/themeOverride39.xml" ContentType="application/vnd.openxmlformats-officedocument.themeOverride+xml"/>
  <Override PartName="/ppt/charts/chart40.xml" ContentType="application/vnd.openxmlformats-officedocument.drawingml.chart+xml"/>
  <Override PartName="/ppt/theme/themeOverride40.xml" ContentType="application/vnd.openxmlformats-officedocument.themeOverride+xml"/>
  <Override PartName="/ppt/charts/chart41.xml" ContentType="application/vnd.openxmlformats-officedocument.drawingml.chart+xml"/>
  <Override PartName="/ppt/theme/themeOverride41.xml" ContentType="application/vnd.openxmlformats-officedocument.themeOverride+xml"/>
  <Override PartName="/ppt/charts/chart42.xml" ContentType="application/vnd.openxmlformats-officedocument.drawingml.chart+xml"/>
  <Override PartName="/ppt/theme/themeOverride42.xml" ContentType="application/vnd.openxmlformats-officedocument.themeOverride+xml"/>
  <Override PartName="/ppt/charts/chart43.xml" ContentType="application/vnd.openxmlformats-officedocument.drawingml.chart+xml"/>
  <Override PartName="/ppt/theme/themeOverride43.xml" ContentType="application/vnd.openxmlformats-officedocument.themeOverride+xml"/>
  <Override PartName="/ppt/charts/chart44.xml" ContentType="application/vnd.openxmlformats-officedocument.drawingml.chart+xml"/>
  <Override PartName="/ppt/theme/themeOverride44.xml" ContentType="application/vnd.openxmlformats-officedocument.themeOverride+xml"/>
  <Override PartName="/ppt/charts/chart45.xml" ContentType="application/vnd.openxmlformats-officedocument.drawingml.chart+xml"/>
  <Override PartName="/ppt/theme/themeOverride45.xml" ContentType="application/vnd.openxmlformats-officedocument.themeOverride+xml"/>
  <Override PartName="/ppt/charts/chart46.xml" ContentType="application/vnd.openxmlformats-officedocument.drawingml.chart+xml"/>
  <Override PartName="/ppt/theme/themeOverride46.xml" ContentType="application/vnd.openxmlformats-officedocument.themeOverride+xml"/>
  <Override PartName="/ppt/charts/chart47.xml" ContentType="application/vnd.openxmlformats-officedocument.drawingml.chart+xml"/>
  <Override PartName="/ppt/theme/themeOverride47.xml" ContentType="application/vnd.openxmlformats-officedocument.themeOverride+xml"/>
  <Override PartName="/ppt/charts/chart48.xml" ContentType="application/vnd.openxmlformats-officedocument.drawingml.chart+xml"/>
  <Override PartName="/ppt/theme/themeOverride48.xml" ContentType="application/vnd.openxmlformats-officedocument.themeOverride+xml"/>
  <Override PartName="/ppt/charts/chart49.xml" ContentType="application/vnd.openxmlformats-officedocument.drawingml.chart+xml"/>
  <Override PartName="/ppt/theme/themeOverride49.xml" ContentType="application/vnd.openxmlformats-officedocument.themeOverride+xml"/>
  <Override PartName="/ppt/charts/chart50.xml" ContentType="application/vnd.openxmlformats-officedocument.drawingml.chart+xml"/>
  <Override PartName="/ppt/theme/themeOverride50.xml" ContentType="application/vnd.openxmlformats-officedocument.themeOverride+xml"/>
  <Override PartName="/ppt/charts/chart51.xml" ContentType="application/vnd.openxmlformats-officedocument.drawingml.chart+xml"/>
  <Override PartName="/ppt/theme/themeOverride51.xml" ContentType="application/vnd.openxmlformats-officedocument.themeOverride+xml"/>
  <Override PartName="/ppt/charts/chart52.xml" ContentType="application/vnd.openxmlformats-officedocument.drawingml.chart+xml"/>
  <Override PartName="/ppt/theme/themeOverride52.xml" ContentType="application/vnd.openxmlformats-officedocument.themeOverride+xml"/>
  <Override PartName="/ppt/charts/chart53.xml" ContentType="application/vnd.openxmlformats-officedocument.drawingml.chart+xml"/>
  <Override PartName="/ppt/theme/themeOverride53.xml" ContentType="application/vnd.openxmlformats-officedocument.themeOverride+xml"/>
  <Override PartName="/ppt/charts/chart54.xml" ContentType="application/vnd.openxmlformats-officedocument.drawingml.chart+xml"/>
  <Override PartName="/ppt/theme/themeOverride54.xml" ContentType="application/vnd.openxmlformats-officedocument.themeOverride+xml"/>
  <Override PartName="/ppt/charts/chart55.xml" ContentType="application/vnd.openxmlformats-officedocument.drawingml.chart+xml"/>
  <Override PartName="/ppt/theme/themeOverride55.xml" ContentType="application/vnd.openxmlformats-officedocument.themeOverride+xml"/>
  <Override PartName="/ppt/charts/chart56.xml" ContentType="application/vnd.openxmlformats-officedocument.drawingml.chart+xml"/>
  <Override PartName="/ppt/theme/themeOverride56.xml" ContentType="application/vnd.openxmlformats-officedocument.themeOverride+xml"/>
  <Override PartName="/ppt/charts/chart57.xml" ContentType="application/vnd.openxmlformats-officedocument.drawingml.chart+xml"/>
  <Override PartName="/ppt/theme/themeOverride57.xml" ContentType="application/vnd.openxmlformats-officedocument.themeOverride+xml"/>
  <Override PartName="/ppt/charts/chart58.xml" ContentType="application/vnd.openxmlformats-officedocument.drawingml.chart+xml"/>
  <Override PartName="/ppt/theme/themeOverride58.xml" ContentType="application/vnd.openxmlformats-officedocument.themeOverride+xml"/>
  <Override PartName="/ppt/charts/chart59.xml" ContentType="application/vnd.openxmlformats-officedocument.drawingml.chart+xml"/>
  <Override PartName="/ppt/theme/themeOverride59.xml" ContentType="application/vnd.openxmlformats-officedocument.themeOverride+xml"/>
  <Override PartName="/ppt/charts/chart60.xml" ContentType="application/vnd.openxmlformats-officedocument.drawingml.chart+xml"/>
  <Override PartName="/ppt/theme/themeOverride60.xml" ContentType="application/vnd.openxmlformats-officedocument.themeOverride+xml"/>
  <Override PartName="/ppt/charts/chart61.xml" ContentType="application/vnd.openxmlformats-officedocument.drawingml.chart+xml"/>
  <Override PartName="/ppt/theme/themeOverride61.xml" ContentType="application/vnd.openxmlformats-officedocument.themeOverride+xml"/>
  <Override PartName="/ppt/charts/chart62.xml" ContentType="application/vnd.openxmlformats-officedocument.drawingml.chart+xml"/>
  <Override PartName="/ppt/theme/themeOverride62.xml" ContentType="application/vnd.openxmlformats-officedocument.themeOverride+xml"/>
  <Override PartName="/ppt/charts/chart63.xml" ContentType="application/vnd.openxmlformats-officedocument.drawingml.chart+xml"/>
  <Override PartName="/ppt/theme/themeOverride63.xml" ContentType="application/vnd.openxmlformats-officedocument.themeOverride+xml"/>
  <Override PartName="/ppt/charts/chart64.xml" ContentType="application/vnd.openxmlformats-officedocument.drawingml.chart+xml"/>
  <Override PartName="/ppt/theme/themeOverride64.xml" ContentType="application/vnd.openxmlformats-officedocument.themeOverride+xml"/>
  <Override PartName="/ppt/charts/chart65.xml" ContentType="application/vnd.openxmlformats-officedocument.drawingml.chart+xml"/>
  <Override PartName="/ppt/theme/themeOverride65.xml" ContentType="application/vnd.openxmlformats-officedocument.themeOverride+xml"/>
  <Override PartName="/ppt/charts/chart66.xml" ContentType="application/vnd.openxmlformats-officedocument.drawingml.chart+xml"/>
  <Override PartName="/ppt/theme/themeOverride66.xml" ContentType="application/vnd.openxmlformats-officedocument.themeOverride+xml"/>
  <Override PartName="/ppt/charts/chart67.xml" ContentType="application/vnd.openxmlformats-officedocument.drawingml.chart+xml"/>
  <Override PartName="/ppt/theme/themeOverride67.xml" ContentType="application/vnd.openxmlformats-officedocument.themeOverride+xml"/>
  <Override PartName="/ppt/charts/chart68.xml" ContentType="application/vnd.openxmlformats-officedocument.drawingml.chart+xml"/>
  <Override PartName="/ppt/theme/themeOverride68.xml" ContentType="application/vnd.openxmlformats-officedocument.themeOverride+xml"/>
  <Override PartName="/ppt/charts/chart69.xml" ContentType="application/vnd.openxmlformats-officedocument.drawingml.chart+xml"/>
  <Override PartName="/ppt/theme/themeOverride69.xml" ContentType="application/vnd.openxmlformats-officedocument.themeOverride+xml"/>
  <Override PartName="/ppt/charts/chart70.xml" ContentType="application/vnd.openxmlformats-officedocument.drawingml.chart+xml"/>
  <Override PartName="/ppt/theme/themeOverride70.xml" ContentType="application/vnd.openxmlformats-officedocument.themeOverride+xml"/>
  <Override PartName="/ppt/charts/chart71.xml" ContentType="application/vnd.openxmlformats-officedocument.drawingml.chart+xml"/>
  <Override PartName="/ppt/theme/themeOverride71.xml" ContentType="application/vnd.openxmlformats-officedocument.themeOverride+xml"/>
  <Override PartName="/ppt/charts/chart72.xml" ContentType="application/vnd.openxmlformats-officedocument.drawingml.chart+xml"/>
  <Override PartName="/ppt/theme/themeOverride72.xml" ContentType="application/vnd.openxmlformats-officedocument.themeOverride+xml"/>
  <Override PartName="/ppt/charts/chart73.xml" ContentType="application/vnd.openxmlformats-officedocument.drawingml.chart+xml"/>
  <Override PartName="/ppt/theme/themeOverride73.xml" ContentType="application/vnd.openxmlformats-officedocument.themeOverride+xml"/>
  <Override PartName="/ppt/charts/chart74.xml" ContentType="application/vnd.openxmlformats-officedocument.drawingml.chart+xml"/>
  <Override PartName="/ppt/theme/themeOverride74.xml" ContentType="application/vnd.openxmlformats-officedocument.themeOverride+xml"/>
  <Override PartName="/ppt/charts/chart75.xml" ContentType="application/vnd.openxmlformats-officedocument.drawingml.chart+xml"/>
  <Override PartName="/ppt/theme/themeOverride75.xml" ContentType="application/vnd.openxmlformats-officedocument.themeOverride+xml"/>
  <Override PartName="/ppt/charts/chart76.xml" ContentType="application/vnd.openxmlformats-officedocument.drawingml.chart+xml"/>
  <Override PartName="/ppt/theme/themeOverride76.xml" ContentType="application/vnd.openxmlformats-officedocument.themeOverride+xml"/>
  <Override PartName="/ppt/charts/chart77.xml" ContentType="application/vnd.openxmlformats-officedocument.drawingml.chart+xml"/>
  <Override PartName="/ppt/theme/themeOverride77.xml" ContentType="application/vnd.openxmlformats-officedocument.themeOverride+xml"/>
  <Override PartName="/ppt/charts/chart78.xml" ContentType="application/vnd.openxmlformats-officedocument.drawingml.chart+xml"/>
  <Override PartName="/ppt/theme/themeOverride78.xml" ContentType="application/vnd.openxmlformats-officedocument.themeOverride+xml"/>
  <Override PartName="/ppt/charts/chart79.xml" ContentType="application/vnd.openxmlformats-officedocument.drawingml.chart+xml"/>
  <Override PartName="/ppt/theme/themeOverride79.xml" ContentType="application/vnd.openxmlformats-officedocument.themeOverride+xml"/>
  <Override PartName="/ppt/charts/chart80.xml" ContentType="application/vnd.openxmlformats-officedocument.drawingml.chart+xml"/>
  <Override PartName="/ppt/theme/themeOverride80.xml" ContentType="application/vnd.openxmlformats-officedocument.themeOverride+xml"/>
  <Override PartName="/ppt/charts/chart81.xml" ContentType="application/vnd.openxmlformats-officedocument.drawingml.chart+xml"/>
  <Override PartName="/ppt/theme/themeOverride81.xml" ContentType="application/vnd.openxmlformats-officedocument.themeOverride+xml"/>
  <Override PartName="/ppt/charts/chart82.xml" ContentType="application/vnd.openxmlformats-officedocument.drawingml.chart+xml"/>
  <Override PartName="/ppt/theme/themeOverride82.xml" ContentType="application/vnd.openxmlformats-officedocument.themeOverride+xml"/>
  <Override PartName="/ppt/charts/chart83.xml" ContentType="application/vnd.openxmlformats-officedocument.drawingml.chart+xml"/>
  <Override PartName="/ppt/theme/themeOverride83.xml" ContentType="application/vnd.openxmlformats-officedocument.themeOverride+xml"/>
  <Override PartName="/ppt/charts/chart84.xml" ContentType="application/vnd.openxmlformats-officedocument.drawingml.chart+xml"/>
  <Override PartName="/ppt/theme/themeOverride84.xml" ContentType="application/vnd.openxmlformats-officedocument.themeOverride+xml"/>
  <Override PartName="/ppt/charts/chart85.xml" ContentType="application/vnd.openxmlformats-officedocument.drawingml.chart+xml"/>
  <Override PartName="/ppt/theme/themeOverride85.xml" ContentType="application/vnd.openxmlformats-officedocument.themeOverride+xml"/>
  <Override PartName="/ppt/charts/chart86.xml" ContentType="application/vnd.openxmlformats-officedocument.drawingml.chart+xml"/>
  <Override PartName="/ppt/theme/themeOverride8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54"/>
  </p:notesMasterIdLst>
  <p:sldIdLst>
    <p:sldId id="259" r:id="rId2"/>
    <p:sldId id="323" r:id="rId3"/>
    <p:sldId id="381" r:id="rId4"/>
    <p:sldId id="325" r:id="rId5"/>
    <p:sldId id="270" r:id="rId6"/>
    <p:sldId id="257" r:id="rId7"/>
    <p:sldId id="382" r:id="rId8"/>
    <p:sldId id="383" r:id="rId9"/>
    <p:sldId id="391" r:id="rId10"/>
    <p:sldId id="384" r:id="rId11"/>
    <p:sldId id="385" r:id="rId12"/>
    <p:sldId id="386" r:id="rId13"/>
    <p:sldId id="387" r:id="rId14"/>
    <p:sldId id="388" r:id="rId15"/>
    <p:sldId id="389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1" r:id="rId36"/>
    <p:sldId id="413" r:id="rId37"/>
    <p:sldId id="414" r:id="rId38"/>
    <p:sldId id="415" r:id="rId39"/>
    <p:sldId id="416" r:id="rId40"/>
    <p:sldId id="417" r:id="rId41"/>
    <p:sldId id="418" r:id="rId42"/>
    <p:sldId id="419" r:id="rId43"/>
    <p:sldId id="420" r:id="rId44"/>
    <p:sldId id="421" r:id="rId45"/>
    <p:sldId id="422" r:id="rId46"/>
    <p:sldId id="423" r:id="rId47"/>
    <p:sldId id="424" r:id="rId48"/>
    <p:sldId id="425" r:id="rId49"/>
    <p:sldId id="426" r:id="rId50"/>
    <p:sldId id="427" r:id="rId51"/>
    <p:sldId id="428" r:id="rId52"/>
    <p:sldId id="429" r:id="rId5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ziska Riedel" initials="F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25" autoAdjust="0"/>
    <p:restoredTop sz="96357" autoAdjust="0"/>
  </p:normalViewPr>
  <p:slideViewPr>
    <p:cSldViewPr snapToGrid="0" snapToObjects="1">
      <p:cViewPr varScale="1">
        <p:scale>
          <a:sx n="67" d="100"/>
          <a:sy n="67" d="100"/>
        </p:scale>
        <p:origin x="273" y="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7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8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39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40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41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42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43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44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45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46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47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48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49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50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51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52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53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54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55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56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57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58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59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60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61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62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2.xlsx"/><Relationship Id="rId1" Type="http://schemas.openxmlformats.org/officeDocument/2006/relationships/themeOverride" Target="../theme/themeOverride63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64.xm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4.xlsx"/><Relationship Id="rId1" Type="http://schemas.openxmlformats.org/officeDocument/2006/relationships/themeOverride" Target="../theme/themeOverride65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5.xlsx"/><Relationship Id="rId1" Type="http://schemas.openxmlformats.org/officeDocument/2006/relationships/themeOverride" Target="../theme/themeOverride66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67.xm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7.xlsx"/><Relationship Id="rId1" Type="http://schemas.openxmlformats.org/officeDocument/2006/relationships/themeOverride" Target="../theme/themeOverride68.xm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8.xlsx"/><Relationship Id="rId1" Type="http://schemas.openxmlformats.org/officeDocument/2006/relationships/themeOverride" Target="../theme/themeOverride69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9.xlsx"/><Relationship Id="rId1" Type="http://schemas.openxmlformats.org/officeDocument/2006/relationships/themeOverride" Target="../theme/themeOverride70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0.xlsx"/><Relationship Id="rId1" Type="http://schemas.openxmlformats.org/officeDocument/2006/relationships/themeOverride" Target="../theme/themeOverride71.xm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1.xlsx"/><Relationship Id="rId1" Type="http://schemas.openxmlformats.org/officeDocument/2006/relationships/themeOverride" Target="../theme/themeOverride72.xm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2.xlsx"/><Relationship Id="rId1" Type="http://schemas.openxmlformats.org/officeDocument/2006/relationships/themeOverride" Target="../theme/themeOverride73.xml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3.xlsx"/><Relationship Id="rId1" Type="http://schemas.openxmlformats.org/officeDocument/2006/relationships/themeOverride" Target="../theme/themeOverride74.xml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4.xlsx"/><Relationship Id="rId1" Type="http://schemas.openxmlformats.org/officeDocument/2006/relationships/themeOverride" Target="../theme/themeOverride75.xml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5.xlsx"/><Relationship Id="rId1" Type="http://schemas.openxmlformats.org/officeDocument/2006/relationships/themeOverride" Target="../theme/themeOverride76.xm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6.xlsx"/><Relationship Id="rId1" Type="http://schemas.openxmlformats.org/officeDocument/2006/relationships/themeOverride" Target="../theme/themeOverride77.xml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7.xlsx"/><Relationship Id="rId1" Type="http://schemas.openxmlformats.org/officeDocument/2006/relationships/themeOverride" Target="../theme/themeOverride78.xml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8.xlsx"/><Relationship Id="rId1" Type="http://schemas.openxmlformats.org/officeDocument/2006/relationships/themeOverride" Target="../theme/themeOverride79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9.xlsx"/><Relationship Id="rId1" Type="http://schemas.openxmlformats.org/officeDocument/2006/relationships/themeOverride" Target="../theme/themeOverride80.xml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0.xlsx"/><Relationship Id="rId1" Type="http://schemas.openxmlformats.org/officeDocument/2006/relationships/themeOverride" Target="../theme/themeOverride81.xml"/></Relationships>
</file>

<file path=ppt/charts/_rels/chart8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1.xlsx"/><Relationship Id="rId1" Type="http://schemas.openxmlformats.org/officeDocument/2006/relationships/themeOverride" Target="../theme/themeOverride82.xml"/></Relationships>
</file>

<file path=ppt/charts/_rels/chart8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2.xlsx"/><Relationship Id="rId1" Type="http://schemas.openxmlformats.org/officeDocument/2006/relationships/themeOverride" Target="../theme/themeOverride83.xml"/></Relationships>
</file>

<file path=ppt/charts/_rels/chart8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3.xlsx"/><Relationship Id="rId1" Type="http://schemas.openxmlformats.org/officeDocument/2006/relationships/themeOverride" Target="../theme/themeOverride84.xml"/></Relationships>
</file>

<file path=ppt/charts/_rels/chart8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4.xlsx"/><Relationship Id="rId1" Type="http://schemas.openxmlformats.org/officeDocument/2006/relationships/themeOverride" Target="../theme/themeOverride85.xml"/></Relationships>
</file>

<file path=ppt/charts/_rels/chart8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5.xlsx"/><Relationship Id="rId1" Type="http://schemas.openxmlformats.org/officeDocument/2006/relationships/themeOverride" Target="../theme/themeOverride8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6778245030430383E-2"/>
          <c:y val="9.3433708747634153E-2"/>
          <c:w val="0.88284517799186712"/>
          <c:h val="0.75405038932739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C64-4F73-93F7-31D8D8F7C8CB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  <c:pt idx="4">
                  <c:v>Connected</c:v>
                </c:pt>
              </c:strCache>
            </c:strRef>
          </c:cat>
          <c:val>
            <c:numRef>
              <c:f>Tabelle1!$B$2:$B$6</c:f>
              <c:numCache>
                <c:formatCode>0.0\ </c:formatCode>
                <c:ptCount val="5"/>
                <c:pt idx="0">
                  <c:v>47.9</c:v>
                </c:pt>
                <c:pt idx="1">
                  <c:v>45.6</c:v>
                </c:pt>
                <c:pt idx="2">
                  <c:v>12.5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64-4F73-93F7-31D8D8F7C8C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C64-4F73-93F7-31D8D8F7C8CB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  <c:pt idx="4">
                  <c:v>Connected</c:v>
                </c:pt>
              </c:strCache>
            </c:strRef>
          </c:cat>
          <c:val>
            <c:numRef>
              <c:f>Tabelle1!$C$2:$C$6</c:f>
              <c:numCache>
                <c:formatCode>0.0\ </c:formatCode>
                <c:ptCount val="5"/>
                <c:pt idx="0">
                  <c:v>46.3</c:v>
                </c:pt>
                <c:pt idx="1">
                  <c:v>46.2</c:v>
                </c:pt>
                <c:pt idx="2">
                  <c:v>11</c:v>
                </c:pt>
                <c:pt idx="3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64-4F73-93F7-31D8D8F7C8C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C64-4F73-93F7-31D8D8F7C8C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C64-4F73-93F7-31D8D8F7C8C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C64-4F73-93F7-31D8D8F7C8C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C64-4F73-93F7-31D8D8F7C8C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DC64-4F73-93F7-31D8D8F7C8CB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  <c:pt idx="4">
                  <c:v>Connected</c:v>
                </c:pt>
              </c:strCache>
            </c:strRef>
          </c:cat>
          <c:val>
            <c:numRef>
              <c:f>Tabelle1!$D$2:$D$6</c:f>
              <c:numCache>
                <c:formatCode>0.0\ </c:formatCode>
                <c:ptCount val="5"/>
                <c:pt idx="0">
                  <c:v>46.3</c:v>
                </c:pt>
                <c:pt idx="1">
                  <c:v>46.1</c:v>
                </c:pt>
                <c:pt idx="2">
                  <c:v>10</c:v>
                </c:pt>
                <c:pt idx="3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C64-4F73-93F7-31D8D8F7C8CB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DC64-4F73-93F7-31D8D8F7C8C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DC64-4F73-93F7-31D8D8F7C8C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DC64-4F73-93F7-31D8D8F7C8C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DC64-4F73-93F7-31D8D8F7C8C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DC64-4F73-93F7-31D8D8F7C8CB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</c:spPr>
              <c:txPr>
                <a:bodyPr rot="-540000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DC64-4F73-93F7-31D8D8F7C8CB}"/>
                </c:ext>
              </c:extLst>
            </c:dLbl>
            <c:spPr>
              <a:ln>
                <a:noFill/>
              </a:ln>
            </c:spPr>
            <c:txPr>
              <a:bodyPr rot="-5400000" vert="horz"/>
              <a:lstStyle/>
              <a:p>
                <a:pPr>
                  <a:defRPr sz="12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  <c:pt idx="4">
                  <c:v>Connected</c:v>
                </c:pt>
              </c:strCache>
            </c:strRef>
          </c:cat>
          <c:val>
            <c:numRef>
              <c:f>Tabelle1!$E$2:$E$6</c:f>
              <c:numCache>
                <c:formatCode>0.0\ </c:formatCode>
                <c:ptCount val="5"/>
                <c:pt idx="0">
                  <c:v>46.1</c:v>
                </c:pt>
                <c:pt idx="1">
                  <c:v>46.5</c:v>
                </c:pt>
                <c:pt idx="2">
                  <c:v>9.6999999999999993</c:v>
                </c:pt>
                <c:pt idx="3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C64-4F73-93F7-31D8D8F7C8CB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DC64-4F73-93F7-31D8D8F7C8C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DC64-4F73-93F7-31D8D8F7C8C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DC64-4F73-93F7-31D8D8F7C8C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DC64-4F73-93F7-31D8D8F7C8C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DC64-4F73-93F7-31D8D8F7C8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  <c:pt idx="4">
                  <c:v>Connected</c:v>
                </c:pt>
              </c:strCache>
            </c:strRef>
          </c:cat>
          <c:val>
            <c:numRef>
              <c:f>Tabelle1!$F$2:$F$6</c:f>
              <c:numCache>
                <c:formatCode>0.0\ </c:formatCode>
                <c:ptCount val="5"/>
                <c:pt idx="0">
                  <c:v>45.9</c:v>
                </c:pt>
                <c:pt idx="1">
                  <c:v>46.5</c:v>
                </c:pt>
                <c:pt idx="2">
                  <c:v>9</c:v>
                </c:pt>
                <c:pt idx="3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C64-4F73-93F7-31D8D8F7C8CB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DC64-4F73-93F7-31D8D8F7C8C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DC64-4F73-93F7-31D8D8F7C8C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DC64-4F73-93F7-31D8D8F7C8C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DC64-4F73-93F7-31D8D8F7C8C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DC64-4F73-93F7-31D8D8F7C8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  <c:pt idx="4">
                  <c:v>Connected</c:v>
                </c:pt>
              </c:strCache>
            </c:strRef>
          </c:cat>
          <c:val>
            <c:numRef>
              <c:f>Tabelle1!$G$2:$G$6</c:f>
              <c:numCache>
                <c:formatCode>General</c:formatCode>
                <c:ptCount val="5"/>
                <c:pt idx="0">
                  <c:v>45.9</c:v>
                </c:pt>
                <c:pt idx="1">
                  <c:v>45.7</c:v>
                </c:pt>
                <c:pt idx="2">
                  <c:v>7.4</c:v>
                </c:pt>
                <c:pt idx="3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DC64-4F73-93F7-31D8D8F7C8CB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DC64-4F73-93F7-31D8D8F7C8C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DC64-4F73-93F7-31D8D8F7C8C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DC64-4F73-93F7-31D8D8F7C8C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DC64-4F73-93F7-31D8D8F7C8C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DC64-4F73-93F7-31D8D8F7C8CB}"/>
              </c:ext>
            </c:extLst>
          </c:dPt>
          <c:dLbls>
            <c:dLbl>
              <c:idx val="4"/>
              <c:layout>
                <c:manualLayout>
                  <c:x val="-2.2315204192025319E-3"/>
                  <c:y val="3.77028235998837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C64-4F73-93F7-31D8D8F7C8CB}"/>
                </c:ext>
              </c:extLst>
            </c:dLbl>
            <c:numFmt formatCode="#,##0.0" sourceLinked="0"/>
            <c:spPr>
              <a:ln>
                <a:noFill/>
              </a:ln>
            </c:spPr>
            <c:txPr>
              <a:bodyPr rot="-5400000" vert="horz"/>
              <a:lstStyle/>
              <a:p>
                <a:pPr>
                  <a:defRPr sz="12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  <c:pt idx="4">
                  <c:v>Connected</c:v>
                </c:pt>
              </c:strCache>
            </c:strRef>
          </c:cat>
          <c:val>
            <c:numRef>
              <c:f>Tabelle1!$H$2:$H$6</c:f>
              <c:numCache>
                <c:formatCode>General</c:formatCode>
                <c:ptCount val="5"/>
                <c:pt idx="0">
                  <c:v>45.1</c:v>
                </c:pt>
                <c:pt idx="1">
                  <c:v>45</c:v>
                </c:pt>
                <c:pt idx="2">
                  <c:v>6.4</c:v>
                </c:pt>
                <c:pt idx="3">
                  <c:v>7.9</c:v>
                </c:pt>
                <c:pt idx="4" formatCode="0.0\ 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DC64-4F73-93F7-31D8D8F7C8CB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DC64-4F73-93F7-31D8D8F7C8C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DC64-4F73-93F7-31D8D8F7C8C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DC64-4F73-93F7-31D8D8F7C8C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DC64-4F73-93F7-31D8D8F7C8C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DC64-4F73-93F7-31D8D8F7C8CB}"/>
              </c:ext>
            </c:extLst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</c:spPr>
              <c:txPr>
                <a:bodyPr rot="-540000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DC64-4F73-93F7-31D8D8F7C8CB}"/>
                </c:ext>
              </c:extLst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</c:spPr>
              <c:txPr>
                <a:bodyPr rot="-540000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DC64-4F73-93F7-31D8D8F7C8CB}"/>
                </c:ext>
              </c:extLst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</c:spPr>
              <c:txPr>
                <a:bodyPr rot="-540000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DC64-4F73-93F7-31D8D8F7C8CB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</c:spPr>
              <c:txPr>
                <a:bodyPr rot="-540000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DC64-4F73-93F7-31D8D8F7C8CB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</c:spPr>
              <c:txPr>
                <a:bodyPr rot="-540000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DC64-4F73-93F7-31D8D8F7C8C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  <c:pt idx="4">
                  <c:v>Connected</c:v>
                </c:pt>
              </c:strCache>
            </c:strRef>
          </c:cat>
          <c:val>
            <c:numRef>
              <c:f>Tabelle1!$I$2:$I$6</c:f>
              <c:numCache>
                <c:formatCode>0.0\ </c:formatCode>
                <c:ptCount val="5"/>
                <c:pt idx="0">
                  <c:v>44.7</c:v>
                </c:pt>
                <c:pt idx="1">
                  <c:v>44.8</c:v>
                </c:pt>
                <c:pt idx="2">
                  <c:v>6</c:v>
                </c:pt>
                <c:pt idx="3">
                  <c:v>8.6</c:v>
                </c:pt>
                <c:pt idx="4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DC64-4F73-93F7-31D8D8F7C8CB}"/>
            </c:ext>
          </c:extLst>
        </c:ser>
        <c:ser>
          <c:idx val="8"/>
          <c:order val="8"/>
          <c:tx>
            <c:strRef>
              <c:f>Tabelle1!$J$1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DCDCDC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DC64-4F73-93F7-31D8D8F7C8C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C-DC64-4F73-93F7-31D8D8F7C8C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DC64-4F73-93F7-31D8D8F7C8C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DC64-4F73-93F7-31D8D8F7C8C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DC64-4F73-93F7-31D8D8F7C8CB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fld id="{0CBAB2FF-09DD-43F2-AC36-0F2F48F34B7A}" type="VALUE">
                      <a:rPr lang="en-US" sz="1200" b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[WERT]</a:t>
                    </a:fld>
                    <a:endParaRPr lang="de-DE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E-DC64-4F73-93F7-31D8D8F7C8C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noAutofit/>
                </a:bodyPr>
                <a:lstStyle/>
                <a:p>
                  <a:pPr>
                    <a:defRPr sz="1200" b="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394746649512658E-2"/>
                      <c:h val="6.9617621447203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F-DC64-4F73-93F7-31D8D8F7C8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  <c:pt idx="4">
                  <c:v>Connected</c:v>
                </c:pt>
              </c:strCache>
            </c:strRef>
          </c:cat>
          <c:val>
            <c:numRef>
              <c:f>Tabelle1!$J$2:$J$6</c:f>
              <c:numCache>
                <c:formatCode>0.0\ </c:formatCode>
                <c:ptCount val="5"/>
                <c:pt idx="0">
                  <c:v>43.6</c:v>
                </c:pt>
                <c:pt idx="1">
                  <c:v>44.1</c:v>
                </c:pt>
                <c:pt idx="2">
                  <c:v>6.3</c:v>
                </c:pt>
                <c:pt idx="3">
                  <c:v>10.6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DC64-4F73-93F7-31D8D8F7C8CB}"/>
            </c:ext>
          </c:extLst>
        </c:ser>
        <c:ser>
          <c:idx val="9"/>
          <c:order val="9"/>
          <c:tx>
            <c:strRef>
              <c:f>Tabelle1!$K$1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2-DC64-4F73-93F7-31D8D8F7C8CB}"/>
              </c:ext>
            </c:extLst>
          </c:dPt>
          <c:dPt>
            <c:idx val="2"/>
            <c:invertIfNegative val="0"/>
            <c:bubble3D val="0"/>
            <c:spPr>
              <a:solidFill>
                <a:srgbClr val="6B7D8F"/>
              </a:solidFill>
            </c:spPr>
            <c:extLst>
              <c:ext xmlns:c16="http://schemas.microsoft.com/office/drawing/2014/chart" uri="{C3380CC4-5D6E-409C-BE32-E72D297353CC}">
                <c16:uniqueId val="{00000034-DC64-4F73-93F7-31D8D8F7C8C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6-DC64-4F73-93F7-31D8D8F7C8C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8-DC64-4F73-93F7-31D8D8F7C8CB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accent4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2-DC64-4F73-93F7-31D8D8F7C8C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6B7D8F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4-DC64-4F73-93F7-31D8D8F7C8C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accent3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6-DC64-4F73-93F7-31D8D8F7C8C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accent2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8-DC64-4F73-93F7-31D8D8F7C8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  <c:pt idx="4">
                  <c:v>Connected</c:v>
                </c:pt>
              </c:strCache>
            </c:strRef>
          </c:cat>
          <c:val>
            <c:numRef>
              <c:f>Tabelle1!$K$2:$K$6</c:f>
              <c:numCache>
                <c:formatCode>0.0\ </c:formatCode>
                <c:ptCount val="5"/>
                <c:pt idx="0">
                  <c:v>43.7</c:v>
                </c:pt>
                <c:pt idx="1">
                  <c:v>43.5</c:v>
                </c:pt>
                <c:pt idx="2">
                  <c:v>6.7</c:v>
                </c:pt>
                <c:pt idx="3">
                  <c:v>10.1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DC64-4F73-93F7-31D8D8F7C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10"/>
        <c:axId val="276196352"/>
        <c:axId val="276210432"/>
      </c:barChart>
      <c:catAx>
        <c:axId val="2761963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76210432"/>
        <c:crosses val="autoZero"/>
        <c:auto val="1"/>
        <c:lblAlgn val="ctr"/>
        <c:lblOffset val="100"/>
        <c:noMultiLvlLbl val="0"/>
      </c:catAx>
      <c:valAx>
        <c:axId val="276210432"/>
        <c:scaling>
          <c:orientation val="minMax"/>
          <c:max val="100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276196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Quote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numFmt formatCode="0&quot;%&quot;" sourceLinked="0"/>
              <c:spPr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3FB-4717-827B-BB871973760F}"/>
                </c:ext>
              </c:extLst>
            </c:dLbl>
            <c:numFmt formatCode="0&quot;%&quot;" sourceLinked="0"/>
            <c:spPr>
              <a:ln>
                <a:solidFill>
                  <a:schemeClr val="accent2"/>
                </a:solidFill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0.0</c:formatCode>
                <c:ptCount val="14"/>
                <c:pt idx="0">
                  <c:v>92.915601023017899</c:v>
                </c:pt>
                <c:pt idx="1">
                  <c:v>100</c:v>
                </c:pt>
                <c:pt idx="2">
                  <c:v>97.628458498023718</c:v>
                </c:pt>
                <c:pt idx="3">
                  <c:v>86.167800453514744</c:v>
                </c:pt>
                <c:pt idx="4">
                  <c:v>94.479830148619968</c:v>
                </c:pt>
                <c:pt idx="5">
                  <c:v>95.65217391304347</c:v>
                </c:pt>
                <c:pt idx="6">
                  <c:v>85.666666666666671</c:v>
                </c:pt>
                <c:pt idx="7">
                  <c:v>96.440872560275551</c:v>
                </c:pt>
                <c:pt idx="8">
                  <c:v>91.489361702127653</c:v>
                </c:pt>
                <c:pt idx="9">
                  <c:v>88.965517241379317</c:v>
                </c:pt>
                <c:pt idx="10">
                  <c:v>92.915531335149865</c:v>
                </c:pt>
                <c:pt idx="11">
                  <c:v>91.447368421052644</c:v>
                </c:pt>
                <c:pt idx="12">
                  <c:v>94.845360824742258</c:v>
                </c:pt>
                <c:pt idx="13">
                  <c:v>93.377483443708599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FB-4717-827B-BB871973760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IPTV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0.0\ </c:formatCode>
                <c:ptCount val="14"/>
                <c:pt idx="0">
                  <c:v>10.1</c:v>
                </c:pt>
                <c:pt idx="1">
                  <c:v>8.9</c:v>
                </c:pt>
                <c:pt idx="2">
                  <c:v>14</c:v>
                </c:pt>
                <c:pt idx="3">
                  <c:v>8.9</c:v>
                </c:pt>
                <c:pt idx="4">
                  <c:v>7.8</c:v>
                </c:pt>
                <c:pt idx="5">
                  <c:v>13.6</c:v>
                </c:pt>
                <c:pt idx="6">
                  <c:v>8</c:v>
                </c:pt>
                <c:pt idx="7">
                  <c:v>10.6</c:v>
                </c:pt>
                <c:pt idx="8">
                  <c:v>14.5</c:v>
                </c:pt>
                <c:pt idx="9">
                  <c:v>10.6</c:v>
                </c:pt>
                <c:pt idx="10">
                  <c:v>11.9</c:v>
                </c:pt>
                <c:pt idx="11">
                  <c:v>7.5</c:v>
                </c:pt>
                <c:pt idx="12">
                  <c:v>8.6</c:v>
                </c:pt>
                <c:pt idx="13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FB-4717-827B-BB8719737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761666176"/>
        <c:axId val="761665784"/>
      </c:barChart>
      <c:barChart>
        <c:barDir val="col"/>
        <c:grouping val="clustere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HD</c:v>
                </c:pt>
              </c:strCache>
            </c:strRef>
          </c:tx>
          <c:spPr>
            <a:pattFill prst="pct5">
              <a:fgClr>
                <a:schemeClr val="accent2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0"/>
                  <c:y val="5.41389788400855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FB-4717-827B-BB871973760F}"/>
                </c:ext>
              </c:extLst>
            </c:dLbl>
            <c:dLbl>
              <c:idx val="1"/>
              <c:layout>
                <c:manualLayout>
                  <c:x val="0"/>
                  <c:y val="5.41389788400855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FB-4717-827B-BB871973760F}"/>
                </c:ext>
              </c:extLst>
            </c:dLbl>
            <c:dLbl>
              <c:idx val="3"/>
              <c:layout>
                <c:manualLayout>
                  <c:x val="2.3821832202765435E-3"/>
                  <c:y val="4.7506226778807004E-2"/>
                </c:manualLayout>
              </c:layout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glow rad="127000">
                          <a:srgbClr val="FFFFFF"/>
                        </a:glow>
                      </a:effectLst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FB-4717-827B-BB871973760F}"/>
                </c:ext>
              </c:extLst>
            </c:dLbl>
            <c:dLbl>
              <c:idx val="4"/>
              <c:layout>
                <c:manualLayout>
                  <c:x val="-4.3672854525861063E-17"/>
                  <c:y val="5.108642578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FB-4717-827B-BB871973760F}"/>
                </c:ext>
              </c:extLst>
            </c:dLbl>
            <c:dLbl>
              <c:idx val="6"/>
              <c:layout>
                <c:manualLayout>
                  <c:x val="0"/>
                  <c:y val="5.78020822730048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FB-4717-827B-BB871973760F}"/>
                </c:ext>
              </c:extLst>
            </c:dLbl>
            <c:dLbl>
              <c:idx val="8"/>
              <c:layout>
                <c:manualLayout>
                  <c:x val="2.3821832202765435E-3"/>
                  <c:y val="5.35284284660016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FB-4717-827B-BB871973760F}"/>
                </c:ext>
              </c:extLst>
            </c:dLbl>
            <c:dLbl>
              <c:idx val="9"/>
              <c:layout>
                <c:manualLayout>
                  <c:x val="0"/>
                  <c:y val="5.32799139861563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FB-4717-827B-BB871973760F}"/>
                </c:ext>
              </c:extLst>
            </c:dLbl>
            <c:dLbl>
              <c:idx val="10"/>
              <c:layout>
                <c:manualLayout>
                  <c:x val="1.1910916101382717E-3"/>
                  <c:y val="5.0031133894035018E-2"/>
                </c:manualLayout>
              </c:layout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glow rad="127000">
                          <a:srgbClr val="FFFFFF"/>
                        </a:glow>
                      </a:effectLst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3FB-4717-827B-BB871973760F}"/>
                </c:ext>
              </c:extLst>
            </c:dLbl>
            <c:dLbl>
              <c:idx val="12"/>
              <c:layout>
                <c:manualLayout>
                  <c:x val="-1.7469141810344425E-16"/>
                  <c:y val="5.14484616754885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3FB-4717-827B-BB871973760F}"/>
                </c:ext>
              </c:extLst>
            </c:dLbl>
            <c:dLbl>
              <c:idx val="13"/>
              <c:layout>
                <c:manualLayout>
                  <c:x val="1.1910916101382717E-3"/>
                  <c:y val="5.6829694816266194E-2"/>
                </c:manualLayout>
              </c:layout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 tIns="46800"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glow rad="254000">
                          <a:schemeClr val="bg1"/>
                        </a:glow>
                      </a:effectLst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D3FB-4717-827B-BB871973760F}"/>
                </c:ext>
              </c:extLst>
            </c:dLbl>
            <c:dLbl>
              <c:idx val="14"/>
              <c:layout>
                <c:manualLayout>
                  <c:x val="-1.1910916101382717E-3"/>
                  <c:y val="4.7506226778807004E-2"/>
                </c:manualLayout>
              </c:layout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glow rad="127000">
                          <a:srgbClr val="FFFFFF"/>
                        </a:glow>
                      </a:effectLst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3FB-4717-827B-BB871973760F}"/>
                </c:ext>
              </c:extLst>
            </c:dLbl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effectLst>
                      <a:glow rad="254000">
                        <a:schemeClr val="bg1"/>
                      </a:glow>
                    </a:effectLst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Tabelle1!$D$2:$D$15</c:f>
              <c:numCache>
                <c:formatCode>0.0\ </c:formatCode>
                <c:ptCount val="14"/>
                <c:pt idx="0">
                  <c:v>9.4</c:v>
                </c:pt>
                <c:pt idx="1">
                  <c:v>8.9</c:v>
                </c:pt>
                <c:pt idx="2">
                  <c:v>13.6</c:v>
                </c:pt>
                <c:pt idx="3">
                  <c:v>7.7</c:v>
                </c:pt>
                <c:pt idx="4">
                  <c:v>7.4</c:v>
                </c:pt>
                <c:pt idx="5">
                  <c:v>12.9</c:v>
                </c:pt>
                <c:pt idx="6">
                  <c:v>6.9</c:v>
                </c:pt>
                <c:pt idx="7">
                  <c:v>10.199999999999999</c:v>
                </c:pt>
                <c:pt idx="8">
                  <c:v>13.3</c:v>
                </c:pt>
                <c:pt idx="9">
                  <c:v>9.4</c:v>
                </c:pt>
                <c:pt idx="10">
                  <c:v>11.1</c:v>
                </c:pt>
                <c:pt idx="11">
                  <c:v>6.9</c:v>
                </c:pt>
                <c:pt idx="12">
                  <c:v>8.3000000000000007</c:v>
                </c:pt>
                <c:pt idx="13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3FB-4717-827B-BB8719737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761663432"/>
        <c:axId val="761665392"/>
      </c:barChart>
      <c:catAx>
        <c:axId val="761666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761665784"/>
        <c:crosses val="autoZero"/>
        <c:auto val="1"/>
        <c:lblAlgn val="ctr"/>
        <c:lblOffset val="100"/>
        <c:noMultiLvlLbl val="0"/>
      </c:catAx>
      <c:valAx>
        <c:axId val="761665784"/>
        <c:scaling>
          <c:orientation val="minMax"/>
          <c:max val="10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761666176"/>
        <c:crosses val="autoZero"/>
        <c:crossBetween val="between"/>
      </c:valAx>
      <c:valAx>
        <c:axId val="761665392"/>
        <c:scaling>
          <c:orientation val="minMax"/>
          <c:max val="0"/>
        </c:scaling>
        <c:delete val="1"/>
        <c:axPos val="r"/>
        <c:numFmt formatCode="0.0\ " sourceLinked="1"/>
        <c:majorTickMark val="out"/>
        <c:minorTickMark val="none"/>
        <c:tickLblPos val="nextTo"/>
        <c:crossAx val="761663432"/>
        <c:crosses val="max"/>
        <c:crossBetween val="between"/>
      </c:valAx>
      <c:catAx>
        <c:axId val="7616634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61665392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6778245030430383E-2"/>
          <c:y val="4.0903768019606636E-2"/>
          <c:w val="0.85386488361801893"/>
          <c:h val="0.806580330055422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Private in HD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373-4442-ADD0-4F94570C5B1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373-4442-ADD0-4F94570C5B1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373-4442-ADD0-4F94570C5B1B}"/>
              </c:ext>
            </c:extLst>
          </c:dPt>
          <c:dPt>
            <c:idx val="5"/>
            <c:invertIfNegative val="0"/>
            <c:bubble3D val="0"/>
            <c:spPr>
              <a:solidFill>
                <a:srgbClr val="A5A5A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373-4442-ADD0-4F94570C5B1B}"/>
              </c:ext>
            </c:extLst>
          </c:dPt>
          <c:dPt>
            <c:idx val="6"/>
            <c:invertIfNegative val="0"/>
            <c:bubble3D val="0"/>
            <c:spPr>
              <a:solidFill>
                <a:srgbClr val="A5A5A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373-4442-ADD0-4F94570C5B1B}"/>
              </c:ext>
            </c:extLst>
          </c:dPt>
          <c:dPt>
            <c:idx val="7"/>
            <c:invertIfNegative val="0"/>
            <c:bubble3D val="0"/>
            <c:spPr>
              <a:solidFill>
                <a:srgbClr val="6B7D8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2373-4442-ADD0-4F94570C5B1B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2373-4442-ADD0-4F94570C5B1B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2373-4442-ADD0-4F94570C5B1B}"/>
              </c:ext>
            </c:extLst>
          </c:dPt>
          <c:dPt>
            <c:idx val="12"/>
            <c:invertIfNegative val="0"/>
            <c:bubble3D val="0"/>
            <c:spPr>
              <a:solidFill>
                <a:srgbClr val="A5A5A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2373-4442-ADD0-4F94570C5B1B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2373-4442-ADD0-4F94570C5B1B}"/>
              </c:ext>
            </c:extLst>
          </c:dPt>
          <c:dPt>
            <c:idx val="14"/>
            <c:invertIfNegative val="0"/>
            <c:bubble3D val="0"/>
            <c:spPr>
              <a:solidFill>
                <a:srgbClr val="A5A5A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2373-4442-ADD0-4F94570C5B1B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2373-4442-ADD0-4F94570C5B1B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2373-4442-ADD0-4F94570C5B1B}"/>
              </c:ext>
            </c:extLst>
          </c:dPt>
          <c:dPt>
            <c:idx val="19"/>
            <c:invertIfNegative val="0"/>
            <c:bubble3D val="0"/>
            <c:spPr>
              <a:solidFill>
                <a:srgbClr val="A5A5A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2373-4442-ADD0-4F94570C5B1B}"/>
              </c:ext>
            </c:extLst>
          </c:dPt>
          <c:dPt>
            <c:idx val="22"/>
            <c:invertIfNegative val="0"/>
            <c:bubble3D val="0"/>
            <c:spPr>
              <a:solidFill>
                <a:srgbClr val="A5A5A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2373-4442-ADD0-4F94570C5B1B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2373-4442-ADD0-4F94570C5B1B}"/>
              </c:ext>
            </c:extLst>
          </c:dPt>
          <c:dPt>
            <c:idx val="25"/>
            <c:invertIfNegative val="0"/>
            <c:bubble3D val="0"/>
            <c:spPr>
              <a:solidFill>
                <a:srgbClr val="8AC1EA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373-4442-ADD0-4F94570C5B1B}"/>
              </c:ext>
            </c:extLst>
          </c:dPt>
          <c:dPt>
            <c:idx val="26"/>
            <c:invertIfNegative val="0"/>
            <c:bubble3D val="0"/>
            <c:spPr>
              <a:solidFill>
                <a:srgbClr val="A5A5A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2373-4442-ADD0-4F94570C5B1B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5-2373-4442-ADD0-4F94570C5B1B}"/>
              </c:ext>
            </c:extLst>
          </c:dPt>
          <c:dPt>
            <c:idx val="30"/>
            <c:invertIfNegative val="0"/>
            <c:bubble3D val="0"/>
            <c:spPr>
              <a:solidFill>
                <a:srgbClr val="A5A5A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7-2373-4442-ADD0-4F94570C5B1B}"/>
              </c:ext>
            </c:extLst>
          </c:dPt>
          <c:dPt>
            <c:idx val="33"/>
            <c:invertIfNegative val="0"/>
            <c:bubble3D val="0"/>
            <c:spPr>
              <a:solidFill>
                <a:srgbClr val="A5A5A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9-2373-4442-ADD0-4F94570C5B1B}"/>
              </c:ext>
            </c:extLst>
          </c:dPt>
          <c:dPt>
            <c:idx val="34"/>
            <c:invertIfNegative val="0"/>
            <c:bubble3D val="0"/>
            <c:spPr>
              <a:solidFill>
                <a:srgbClr val="1B385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B-2373-4442-ADD0-4F94570C5B1B}"/>
              </c:ext>
            </c:extLst>
          </c:dPt>
          <c:dPt>
            <c:idx val="38"/>
            <c:invertIfNegative val="0"/>
            <c:bubble3D val="0"/>
            <c:spPr>
              <a:solidFill>
                <a:srgbClr val="3B97D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D-2373-4442-ADD0-4F94570C5B1B}"/>
              </c:ext>
            </c:extLst>
          </c:dPt>
          <c:dPt>
            <c:idx val="43"/>
            <c:invertIfNegative val="0"/>
            <c:bubble3D val="0"/>
            <c:spPr>
              <a:solidFill>
                <a:srgbClr val="3B97D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F-2373-4442-ADD0-4F94570C5B1B}"/>
              </c:ext>
            </c:extLst>
          </c:dPt>
          <c:dLbls>
            <c:dLbl>
              <c:idx val="6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>
                      <a:solidFill>
                        <a:srgbClr val="6B7D8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373-4442-ADD0-4F94570C5B1B}"/>
                </c:ext>
              </c:extLst>
            </c:dLbl>
            <c:dLbl>
              <c:idx val="7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373-4442-ADD0-4F94570C5B1B}"/>
                </c:ext>
              </c:extLst>
            </c:dLbl>
            <c:dLbl>
              <c:idx val="14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>
                      <a:solidFill>
                        <a:srgbClr val="6B7D8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2373-4442-ADD0-4F94570C5B1B}"/>
                </c:ext>
              </c:extLst>
            </c:dLbl>
            <c:dLbl>
              <c:idx val="16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2373-4442-ADD0-4F94570C5B1B}"/>
                </c:ext>
              </c:extLst>
            </c:dLbl>
            <c:dLbl>
              <c:idx val="22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rgbClr val="6B7D8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2373-4442-ADD0-4F94570C5B1B}"/>
                </c:ext>
              </c:extLst>
            </c:dLbl>
            <c:dLbl>
              <c:idx val="25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2373-4442-ADD0-4F94570C5B1B}"/>
                </c:ext>
              </c:extLst>
            </c:dLbl>
            <c:dLbl>
              <c:idx val="26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2373-4442-ADD0-4F94570C5B1B}"/>
                </c:ext>
              </c:extLst>
            </c:dLbl>
            <c:dLbl>
              <c:idx val="30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>
                      <a:solidFill>
                        <a:srgbClr val="6B7D8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2373-4442-ADD0-4F94570C5B1B}"/>
                </c:ext>
              </c:extLst>
            </c:dLbl>
            <c:dLbl>
              <c:idx val="33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>
                      <a:solidFill>
                        <a:srgbClr val="6B7D8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2373-4442-ADD0-4F94570C5B1B}"/>
                </c:ext>
              </c:extLst>
            </c:dLbl>
            <c:dLbl>
              <c:idx val="34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2373-4442-ADD0-4F94570C5B1B}"/>
                </c:ext>
              </c:extLst>
            </c:dLbl>
            <c:dLbl>
              <c:idx val="38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2373-4442-ADD0-4F94570C5B1B}"/>
                </c:ext>
              </c:extLst>
            </c:dLbl>
            <c:dLbl>
              <c:idx val="43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2373-4442-ADD0-4F94570C5B1B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Tabelle1!$A$2:$A$45</c:f>
              <c:numCache>
                <c:formatCode>General</c:formatCode>
                <c:ptCount val="4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  <c:pt idx="34">
                  <c:v>2021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</c:numCache>
            </c:numRef>
          </c:cat>
          <c:val>
            <c:numRef>
              <c:f>Tabelle1!$B$2:$B$45</c:f>
              <c:numCache>
                <c:formatCode>General</c:formatCode>
                <c:ptCount val="44"/>
                <c:pt idx="0">
                  <c:v>17.7</c:v>
                </c:pt>
                <c:pt idx="1">
                  <c:v>18.8</c:v>
                </c:pt>
                <c:pt idx="2">
                  <c:v>19.8</c:v>
                </c:pt>
                <c:pt idx="3">
                  <c:v>28.2</c:v>
                </c:pt>
                <c:pt idx="4" formatCode="0.0\ ">
                  <c:v>28.6</c:v>
                </c:pt>
                <c:pt idx="5" formatCode="0.0\ ">
                  <c:v>31.3</c:v>
                </c:pt>
                <c:pt idx="6" formatCode="0.0\ ">
                  <c:v>33.9</c:v>
                </c:pt>
                <c:pt idx="7" formatCode="0.0\ ">
                  <c:v>36.200000000000003</c:v>
                </c:pt>
                <c:pt idx="9">
                  <c:v>17.5</c:v>
                </c:pt>
                <c:pt idx="10">
                  <c:v>19</c:v>
                </c:pt>
                <c:pt idx="11">
                  <c:v>19.7</c:v>
                </c:pt>
                <c:pt idx="12">
                  <c:v>29</c:v>
                </c:pt>
                <c:pt idx="13">
                  <c:v>33.5</c:v>
                </c:pt>
                <c:pt idx="14" formatCode="0.0\ ">
                  <c:v>38.1</c:v>
                </c:pt>
                <c:pt idx="15" formatCode="0.0\ ">
                  <c:v>42.5</c:v>
                </c:pt>
                <c:pt idx="16" formatCode="0.0\ ">
                  <c:v>44.1</c:v>
                </c:pt>
                <c:pt idx="18">
                  <c:v>18.3</c:v>
                </c:pt>
                <c:pt idx="19">
                  <c:v>18.399999999999999</c:v>
                </c:pt>
                <c:pt idx="20">
                  <c:v>19.399999999999999</c:v>
                </c:pt>
                <c:pt idx="21">
                  <c:v>17.8</c:v>
                </c:pt>
                <c:pt idx="22">
                  <c:v>14.5</c:v>
                </c:pt>
                <c:pt idx="23" formatCode="0.0\ ">
                  <c:v>15.5</c:v>
                </c:pt>
                <c:pt idx="24" formatCode="0.0\ ">
                  <c:v>16.5</c:v>
                </c:pt>
                <c:pt idx="25" formatCode="0.0\ ">
                  <c:v>18.3</c:v>
                </c:pt>
                <c:pt idx="27">
                  <c:v>27.3</c:v>
                </c:pt>
                <c:pt idx="28">
                  <c:v>34.200000000000003</c:v>
                </c:pt>
                <c:pt idx="29">
                  <c:v>31.1</c:v>
                </c:pt>
                <c:pt idx="30">
                  <c:v>58.8</c:v>
                </c:pt>
                <c:pt idx="31">
                  <c:v>48.9</c:v>
                </c:pt>
                <c:pt idx="32" formatCode="0.0\ ">
                  <c:v>50.6</c:v>
                </c:pt>
                <c:pt idx="33" formatCode="0.0\ ">
                  <c:v>52.8</c:v>
                </c:pt>
                <c:pt idx="34" formatCode="0.0\ ">
                  <c:v>58.2</c:v>
                </c:pt>
                <c:pt idx="39">
                  <c:v>45.3</c:v>
                </c:pt>
                <c:pt idx="40">
                  <c:v>53.2</c:v>
                </c:pt>
                <c:pt idx="41" formatCode="0.0\ ">
                  <c:v>52.5</c:v>
                </c:pt>
                <c:pt idx="42" formatCode="0.0\ ">
                  <c:v>43.9</c:v>
                </c:pt>
                <c:pt idx="43" formatCode="0.0\ ">
                  <c:v>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2373-4442-ADD0-4F94570C5B1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Ohne Private in HD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1-2373-4442-ADD0-4F94570C5B1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2-2373-4442-ADD0-4F94570C5B1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3-2373-4442-ADD0-4F94570C5B1B}"/>
              </c:ext>
            </c:extLst>
          </c:dPt>
          <c:dPt>
            <c:idx val="5"/>
            <c:invertIfNegative val="0"/>
            <c:bubble3D val="0"/>
            <c:spPr>
              <a:solidFill>
                <a:srgbClr val="DCDCD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5-2373-4442-ADD0-4F94570C5B1B}"/>
              </c:ext>
            </c:extLst>
          </c:dPt>
          <c:dPt>
            <c:idx val="6"/>
            <c:invertIfNegative val="0"/>
            <c:bubble3D val="0"/>
            <c:spPr>
              <a:solidFill>
                <a:srgbClr val="DCDCD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7-2373-4442-ADD0-4F94570C5B1B}"/>
              </c:ext>
            </c:extLst>
          </c:dPt>
          <c:dPt>
            <c:idx val="7"/>
            <c:invertIfNegative val="0"/>
            <c:bubble3D val="0"/>
            <c:spPr>
              <a:solidFill>
                <a:srgbClr val="C4CBD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9-2373-4442-ADD0-4F94570C5B1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A-2373-4442-ADD0-4F94570C5B1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B-2373-4442-ADD0-4F94570C5B1B}"/>
              </c:ext>
            </c:extLst>
          </c:dPt>
          <c:dPt>
            <c:idx val="12"/>
            <c:invertIfNegative val="0"/>
            <c:bubble3D val="0"/>
            <c:spPr>
              <a:solidFill>
                <a:srgbClr val="DCDCD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D-2373-4442-ADD0-4F94570C5B1B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E-2373-4442-ADD0-4F94570C5B1B}"/>
              </c:ext>
            </c:extLst>
          </c:dPt>
          <c:dPt>
            <c:idx val="14"/>
            <c:invertIfNegative val="0"/>
            <c:bubble3D val="0"/>
            <c:spPr>
              <a:solidFill>
                <a:srgbClr val="DCDCD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0-2373-4442-ADD0-4F94570C5B1B}"/>
              </c:ext>
            </c:extLst>
          </c:dPt>
          <c:dPt>
            <c:idx val="16"/>
            <c:invertIfNegative val="0"/>
            <c:bubble3D val="0"/>
            <c:spPr>
              <a:solidFill>
                <a:srgbClr val="BEDEF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2-2373-4442-ADD0-4F94570C5B1B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3-2373-4442-ADD0-4F94570C5B1B}"/>
              </c:ext>
            </c:extLst>
          </c:dPt>
          <c:dPt>
            <c:idx val="19"/>
            <c:invertIfNegative val="0"/>
            <c:bubble3D val="0"/>
            <c:spPr>
              <a:solidFill>
                <a:srgbClr val="DCDCD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5-2373-4442-ADD0-4F94570C5B1B}"/>
              </c:ext>
            </c:extLst>
          </c:dPt>
          <c:dPt>
            <c:idx val="22"/>
            <c:invertIfNegative val="0"/>
            <c:bubble3D val="0"/>
            <c:spPr>
              <a:solidFill>
                <a:srgbClr val="DCDCD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7-2373-4442-ADD0-4F94570C5B1B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8-2373-4442-ADD0-4F94570C5B1B}"/>
              </c:ext>
            </c:extLst>
          </c:dPt>
          <c:dPt>
            <c:idx val="25"/>
            <c:invertIfNegative val="0"/>
            <c:bubble3D val="0"/>
            <c:spPr>
              <a:solidFill>
                <a:srgbClr val="D0E6F7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A-2373-4442-ADD0-4F94570C5B1B}"/>
              </c:ext>
            </c:extLst>
          </c:dPt>
          <c:dPt>
            <c:idx val="26"/>
            <c:invertIfNegative val="0"/>
            <c:bubble3D val="0"/>
            <c:spPr>
              <a:solidFill>
                <a:srgbClr val="DCDCD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C-2373-4442-ADD0-4F94570C5B1B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D-2373-4442-ADD0-4F94570C5B1B}"/>
              </c:ext>
            </c:extLst>
          </c:dPt>
          <c:dPt>
            <c:idx val="30"/>
            <c:invertIfNegative val="0"/>
            <c:bubble3D val="0"/>
            <c:spPr>
              <a:solidFill>
                <a:srgbClr val="DCDCD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F-2373-4442-ADD0-4F94570C5B1B}"/>
              </c:ext>
            </c:extLst>
          </c:dPt>
          <c:dPt>
            <c:idx val="33"/>
            <c:invertIfNegative val="0"/>
            <c:bubble3D val="0"/>
            <c:spPr>
              <a:solidFill>
                <a:srgbClr val="DCDCD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51-2373-4442-ADD0-4F94570C5B1B}"/>
              </c:ext>
            </c:extLst>
          </c:dPt>
          <c:dPt>
            <c:idx val="34"/>
            <c:invertIfNegative val="0"/>
            <c:bubble3D val="0"/>
            <c:spPr>
              <a:solidFill>
                <a:srgbClr val="C3D8EB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53-2373-4442-ADD0-4F94570C5B1B}"/>
              </c:ext>
            </c:extLst>
          </c:dPt>
          <c:dPt>
            <c:idx val="38"/>
            <c:invertIfNegative val="0"/>
            <c:bubble3D val="0"/>
            <c:spPr>
              <a:solidFill>
                <a:srgbClr val="B9DAF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55-2373-4442-ADD0-4F94570C5B1B}"/>
              </c:ext>
            </c:extLst>
          </c:dPt>
          <c:dPt>
            <c:idx val="43"/>
            <c:invertIfNegative val="0"/>
            <c:bubble3D val="0"/>
            <c:spPr>
              <a:solidFill>
                <a:srgbClr val="B9DAF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57-2373-4442-ADD0-4F94570C5B1B}"/>
              </c:ext>
            </c:extLst>
          </c:dPt>
          <c:dLbls>
            <c:dLbl>
              <c:idx val="7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2373-4442-ADD0-4F94570C5B1B}"/>
                </c:ext>
              </c:extLst>
            </c:dLbl>
            <c:dLbl>
              <c:idx val="16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2-2373-4442-ADD0-4F94570C5B1B}"/>
                </c:ext>
              </c:extLst>
            </c:dLbl>
            <c:dLbl>
              <c:idx val="25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A-2373-4442-ADD0-4F94570C5B1B}"/>
                </c:ext>
              </c:extLst>
            </c:dLbl>
            <c:dLbl>
              <c:idx val="34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3-2373-4442-ADD0-4F94570C5B1B}"/>
                </c:ext>
              </c:extLst>
            </c:dLbl>
            <c:dLbl>
              <c:idx val="43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7-2373-4442-ADD0-4F94570C5B1B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>
                    <a:solidFill>
                      <a:srgbClr val="6B7D8F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Tabelle1!$A$2:$A$45</c:f>
              <c:numCache>
                <c:formatCode>General</c:formatCode>
                <c:ptCount val="4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  <c:pt idx="34">
                  <c:v>2021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</c:numCache>
            </c:numRef>
          </c:cat>
          <c:val>
            <c:numRef>
              <c:f>Tabelle1!$C$2:$C$45</c:f>
              <c:numCache>
                <c:formatCode>General</c:formatCode>
                <c:ptCount val="44"/>
                <c:pt idx="0">
                  <c:v>26.2</c:v>
                </c:pt>
                <c:pt idx="1">
                  <c:v>29.3</c:v>
                </c:pt>
                <c:pt idx="2">
                  <c:v>33.299999999999997</c:v>
                </c:pt>
                <c:pt idx="3">
                  <c:v>37.5</c:v>
                </c:pt>
                <c:pt idx="4">
                  <c:v>41.1</c:v>
                </c:pt>
                <c:pt idx="5">
                  <c:v>42</c:v>
                </c:pt>
                <c:pt idx="6">
                  <c:v>45.8</c:v>
                </c:pt>
                <c:pt idx="7" formatCode="0.0">
                  <c:v>43.899999999999991</c:v>
                </c:pt>
                <c:pt idx="9">
                  <c:v>18.7</c:v>
                </c:pt>
                <c:pt idx="10">
                  <c:v>23.5</c:v>
                </c:pt>
                <c:pt idx="11">
                  <c:v>26</c:v>
                </c:pt>
                <c:pt idx="12">
                  <c:v>29.3</c:v>
                </c:pt>
                <c:pt idx="13">
                  <c:v>28.799999999999997</c:v>
                </c:pt>
                <c:pt idx="14">
                  <c:v>29.9</c:v>
                </c:pt>
                <c:pt idx="15" formatCode="0.0\ ">
                  <c:v>35.700000000000003</c:v>
                </c:pt>
                <c:pt idx="16" formatCode="0.0">
                  <c:v>33.999999999999993</c:v>
                </c:pt>
                <c:pt idx="18">
                  <c:v>36.5</c:v>
                </c:pt>
                <c:pt idx="19">
                  <c:v>37.1</c:v>
                </c:pt>
                <c:pt idx="20">
                  <c:v>43.9</c:v>
                </c:pt>
                <c:pt idx="21">
                  <c:v>49.4</c:v>
                </c:pt>
                <c:pt idx="22">
                  <c:v>55.5</c:v>
                </c:pt>
                <c:pt idx="23">
                  <c:v>57</c:v>
                </c:pt>
                <c:pt idx="24" formatCode="0.0\ ">
                  <c:v>59.400000000000006</c:v>
                </c:pt>
                <c:pt idx="25" formatCode="0.0">
                  <c:v>58.7</c:v>
                </c:pt>
                <c:pt idx="27">
                  <c:v>28.9</c:v>
                </c:pt>
                <c:pt idx="28">
                  <c:v>36</c:v>
                </c:pt>
                <c:pt idx="29">
                  <c:v>40.200000000000003</c:v>
                </c:pt>
                <c:pt idx="30">
                  <c:v>24.6</c:v>
                </c:pt>
                <c:pt idx="31">
                  <c:v>37.199999999999996</c:v>
                </c:pt>
                <c:pt idx="32" formatCode="0.0\ ">
                  <c:v>35.999999999999993</c:v>
                </c:pt>
                <c:pt idx="33" formatCode="0.0\ ">
                  <c:v>36.5</c:v>
                </c:pt>
                <c:pt idx="34" formatCode="0.0">
                  <c:v>34.700000000000003</c:v>
                </c:pt>
                <c:pt idx="39">
                  <c:v>24.3</c:v>
                </c:pt>
                <c:pt idx="40">
                  <c:v>37</c:v>
                </c:pt>
                <c:pt idx="41">
                  <c:v>39.6</c:v>
                </c:pt>
                <c:pt idx="42" formatCode="0.0\ ">
                  <c:v>56.1</c:v>
                </c:pt>
                <c:pt idx="43" formatCode="0.0">
                  <c:v>59.4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2373-4442-ADD0-4F94570C5B1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HD gesamt</c:v>
                </c:pt>
              </c:strCache>
            </c:strRef>
          </c:tx>
          <c:spPr>
            <a:noFill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59-2373-4442-ADD0-4F94570C5B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5A-2373-4442-ADD0-4F94570C5B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5B-2373-4442-ADD0-4F94570C5B1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5C-2373-4442-ADD0-4F94570C5B1B}"/>
              </c:ext>
            </c:extLst>
          </c:dPt>
          <c:dLbls>
            <c:dLbl>
              <c:idx val="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D-2373-4442-ADD0-4F94570C5B1B}"/>
                </c:ext>
              </c:extLst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E-2373-4442-ADD0-4F94570C5B1B}"/>
                </c:ext>
              </c:extLst>
            </c:dLbl>
            <c:dLbl>
              <c:idx val="2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F-2373-4442-ADD0-4F94570C5B1B}"/>
                </c:ext>
              </c:extLst>
            </c:dLbl>
            <c:dLbl>
              <c:idx val="3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60-2373-4442-ADD0-4F94570C5B1B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2373-4442-ADD0-4F94570C5B1B}"/>
                </c:ext>
              </c:extLst>
            </c:dLbl>
            <c:dLbl>
              <c:idx val="43"/>
              <c:layout>
                <c:manualLayout>
                  <c:x val="-5.5360685941043083E-6"/>
                  <c:y val="5.833110504844603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de-DE"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23577451814058E-2"/>
                      <c:h val="4.35380508739945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62-2373-4442-ADD0-4F94570C5B1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2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Tabelle1!$A$2:$A$45</c:f>
              <c:numCache>
                <c:formatCode>General</c:formatCode>
                <c:ptCount val="4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  <c:pt idx="34">
                  <c:v>2021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</c:numCache>
            </c:numRef>
          </c:cat>
          <c:val>
            <c:numRef>
              <c:f>Tabelle1!$D$2:$D$45</c:f>
              <c:numCache>
                <c:formatCode>General</c:formatCode>
                <c:ptCount val="44"/>
                <c:pt idx="0">
                  <c:v>43.9</c:v>
                </c:pt>
                <c:pt idx="1">
                  <c:v>48.1</c:v>
                </c:pt>
                <c:pt idx="2">
                  <c:v>53.1</c:v>
                </c:pt>
                <c:pt idx="3">
                  <c:v>65.7</c:v>
                </c:pt>
                <c:pt idx="4" formatCode="0.0\ ">
                  <c:v>69.7</c:v>
                </c:pt>
                <c:pt idx="5" formatCode="0.0\ ">
                  <c:v>73.3</c:v>
                </c:pt>
                <c:pt idx="6" formatCode="0.0\ ">
                  <c:v>79.7</c:v>
                </c:pt>
                <c:pt idx="7" formatCode="0.0\ ">
                  <c:v>80.099999999999994</c:v>
                </c:pt>
                <c:pt idx="9">
                  <c:v>36.200000000000003</c:v>
                </c:pt>
                <c:pt idx="10">
                  <c:v>42.5</c:v>
                </c:pt>
                <c:pt idx="11">
                  <c:v>45.7</c:v>
                </c:pt>
                <c:pt idx="12">
                  <c:v>58.3</c:v>
                </c:pt>
                <c:pt idx="13">
                  <c:v>62.3</c:v>
                </c:pt>
                <c:pt idx="14" formatCode="0.0\ ">
                  <c:v>68</c:v>
                </c:pt>
                <c:pt idx="15" formatCode="0.0\ ">
                  <c:v>78.2</c:v>
                </c:pt>
                <c:pt idx="16" formatCode="0.0\ ">
                  <c:v>78.099999999999994</c:v>
                </c:pt>
                <c:pt idx="18">
                  <c:v>54.8</c:v>
                </c:pt>
                <c:pt idx="19">
                  <c:v>55.5</c:v>
                </c:pt>
                <c:pt idx="20">
                  <c:v>63.3</c:v>
                </c:pt>
                <c:pt idx="21">
                  <c:v>67.2</c:v>
                </c:pt>
                <c:pt idx="22">
                  <c:v>70</c:v>
                </c:pt>
                <c:pt idx="23" formatCode="0.0\ ">
                  <c:v>72.5</c:v>
                </c:pt>
                <c:pt idx="24" formatCode="0.0\ ">
                  <c:v>75.900000000000006</c:v>
                </c:pt>
                <c:pt idx="25" formatCode="0.0\ ">
                  <c:v>77</c:v>
                </c:pt>
                <c:pt idx="27">
                  <c:v>56.2</c:v>
                </c:pt>
                <c:pt idx="28">
                  <c:v>70.2</c:v>
                </c:pt>
                <c:pt idx="29">
                  <c:v>71.3</c:v>
                </c:pt>
                <c:pt idx="30">
                  <c:v>83.4</c:v>
                </c:pt>
                <c:pt idx="31">
                  <c:v>86.1</c:v>
                </c:pt>
                <c:pt idx="32" formatCode="0.0\ ">
                  <c:v>86.6</c:v>
                </c:pt>
                <c:pt idx="33" formatCode="0.0\ ">
                  <c:v>89.3</c:v>
                </c:pt>
                <c:pt idx="34" formatCode="0.0\ ">
                  <c:v>92.9</c:v>
                </c:pt>
                <c:pt idx="39">
                  <c:v>69.599999999999994</c:v>
                </c:pt>
                <c:pt idx="40">
                  <c:v>90.2</c:v>
                </c:pt>
                <c:pt idx="41" formatCode="0.0\ ">
                  <c:v>92.1</c:v>
                </c:pt>
                <c:pt idx="42" formatCode="0.0\ ">
                  <c:v>100</c:v>
                </c:pt>
                <c:pt idx="43" formatCode="0.0\ 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3-2373-4442-ADD0-4F94570C5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282002944"/>
        <c:axId val="282004480"/>
      </c:barChart>
      <c:catAx>
        <c:axId val="2820029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82004480"/>
        <c:crosses val="autoZero"/>
        <c:auto val="1"/>
        <c:lblAlgn val="ctr"/>
        <c:lblOffset val="100"/>
        <c:noMultiLvlLbl val="0"/>
      </c:catAx>
      <c:valAx>
        <c:axId val="282004480"/>
        <c:scaling>
          <c:orientation val="minMax"/>
          <c:max val="11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82002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Quote</c:v>
                </c:pt>
              </c:strCache>
            </c:strRef>
          </c:tx>
          <c:spPr>
            <a:noFill/>
          </c:spPr>
          <c:invertIfNegative val="0"/>
          <c:dLbls>
            <c:numFmt formatCode="0&quot;%&quot;" sourceLinked="0"/>
            <c:spPr>
              <a:solidFill>
                <a:schemeClr val="bg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0.0</c:formatCode>
                <c:ptCount val="14"/>
                <c:pt idx="0">
                  <c:v>45.110697988845693</c:v>
                </c:pt>
                <c:pt idx="1">
                  <c:v>44.3193449334698</c:v>
                </c:pt>
                <c:pt idx="2">
                  <c:v>51.811346548188652</c:v>
                </c:pt>
                <c:pt idx="3">
                  <c:v>39.808362369337978</c:v>
                </c:pt>
                <c:pt idx="4">
                  <c:v>45.158469945355186</c:v>
                </c:pt>
                <c:pt idx="5">
                  <c:v>51.272727272727259</c:v>
                </c:pt>
                <c:pt idx="6">
                  <c:v>43.551333576909016</c:v>
                </c:pt>
                <c:pt idx="7">
                  <c:v>42.295132949774526</c:v>
                </c:pt>
                <c:pt idx="8">
                  <c:v>47.854705021940518</c:v>
                </c:pt>
                <c:pt idx="9">
                  <c:v>53.686200378071831</c:v>
                </c:pt>
                <c:pt idx="10">
                  <c:v>52.689075630252105</c:v>
                </c:pt>
                <c:pt idx="11">
                  <c:v>44.201995012468821</c:v>
                </c:pt>
                <c:pt idx="12">
                  <c:v>46.643518518518526</c:v>
                </c:pt>
                <c:pt idx="13">
                  <c:v>45.221736414740782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30-4C5C-9D95-337DF6318AF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HDTV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0.0\ </c:formatCode>
                <c:ptCount val="14"/>
                <c:pt idx="0">
                  <c:v>80.099999999999994</c:v>
                </c:pt>
                <c:pt idx="1">
                  <c:v>83.3</c:v>
                </c:pt>
                <c:pt idx="2">
                  <c:v>87.2</c:v>
                </c:pt>
                <c:pt idx="3">
                  <c:v>73.3</c:v>
                </c:pt>
                <c:pt idx="4">
                  <c:v>78.900000000000006</c:v>
                </c:pt>
                <c:pt idx="5">
                  <c:v>86.8</c:v>
                </c:pt>
                <c:pt idx="6">
                  <c:v>77.099999999999994</c:v>
                </c:pt>
                <c:pt idx="7">
                  <c:v>83</c:v>
                </c:pt>
                <c:pt idx="8">
                  <c:v>83.1</c:v>
                </c:pt>
                <c:pt idx="9">
                  <c:v>80.2</c:v>
                </c:pt>
                <c:pt idx="10">
                  <c:v>80.900000000000006</c:v>
                </c:pt>
                <c:pt idx="11">
                  <c:v>81.7</c:v>
                </c:pt>
                <c:pt idx="12">
                  <c:v>79.8</c:v>
                </c:pt>
                <c:pt idx="13">
                  <c:v>78.599999999999994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30-4C5C-9D95-337DF6318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37476224"/>
        <c:axId val="337486208"/>
      </c:barChart>
      <c:barChart>
        <c:barDir val="col"/>
        <c:grouping val="clustere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Private</c:v>
                </c:pt>
              </c:strCache>
            </c:strRef>
          </c:tx>
          <c:spPr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effectLst>
                      <a:glow rad="254000">
                        <a:schemeClr val="bg1"/>
                      </a:glow>
                    </a:effectLst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Tabelle1!$D$2:$D$15</c:f>
              <c:numCache>
                <c:formatCode>0.0\ </c:formatCode>
                <c:ptCount val="14"/>
                <c:pt idx="0">
                  <c:v>36.200000000000003</c:v>
                </c:pt>
                <c:pt idx="1">
                  <c:v>37</c:v>
                </c:pt>
                <c:pt idx="2">
                  <c:v>45.2</c:v>
                </c:pt>
                <c:pt idx="3">
                  <c:v>29.2</c:v>
                </c:pt>
                <c:pt idx="4">
                  <c:v>35.6</c:v>
                </c:pt>
                <c:pt idx="5">
                  <c:v>44.4</c:v>
                </c:pt>
                <c:pt idx="6">
                  <c:v>33.6</c:v>
                </c:pt>
                <c:pt idx="7">
                  <c:v>35.1</c:v>
                </c:pt>
                <c:pt idx="8">
                  <c:v>39.799999999999997</c:v>
                </c:pt>
                <c:pt idx="9">
                  <c:v>43</c:v>
                </c:pt>
                <c:pt idx="10">
                  <c:v>42.6</c:v>
                </c:pt>
                <c:pt idx="11">
                  <c:v>36.1</c:v>
                </c:pt>
                <c:pt idx="12">
                  <c:v>37.299999999999997</c:v>
                </c:pt>
                <c:pt idx="13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30-4C5C-9D95-337DF6318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337489280"/>
        <c:axId val="337487744"/>
      </c:barChart>
      <c:catAx>
        <c:axId val="337476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337486208"/>
        <c:crosses val="autoZero"/>
        <c:auto val="1"/>
        <c:lblAlgn val="ctr"/>
        <c:lblOffset val="100"/>
        <c:noMultiLvlLbl val="0"/>
      </c:catAx>
      <c:valAx>
        <c:axId val="337486208"/>
        <c:scaling>
          <c:orientation val="minMax"/>
          <c:max val="9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337476224"/>
        <c:crosses val="autoZero"/>
        <c:crossBetween val="between"/>
      </c:valAx>
      <c:valAx>
        <c:axId val="337487744"/>
        <c:scaling>
          <c:orientation val="minMax"/>
          <c:max val="0"/>
        </c:scaling>
        <c:delete val="1"/>
        <c:axPos val="r"/>
        <c:numFmt formatCode="0.0\ " sourceLinked="1"/>
        <c:majorTickMark val="out"/>
        <c:minorTickMark val="none"/>
        <c:tickLblPos val="nextTo"/>
        <c:crossAx val="337489280"/>
        <c:crosses val="max"/>
        <c:crossBetween val="between"/>
      </c:valAx>
      <c:catAx>
        <c:axId val="3374892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37487744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465492462259085E-2"/>
          <c:y val="2.1548774926129985E-2"/>
          <c:w val="0.98153446521115184"/>
          <c:h val="0.86586931373991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angeschlossen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670-4938-BB5A-054E2CCCFFE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670-4938-BB5A-054E2CCCFFE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670-4938-BB5A-054E2CCCFFE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670-4938-BB5A-054E2CCCFFE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670-4938-BB5A-054E2CCCFFE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670-4938-BB5A-054E2CCCFFE3}"/>
              </c:ext>
            </c:extLst>
          </c:dPt>
          <c:dPt>
            <c:idx val="7"/>
            <c:invertIfNegative val="0"/>
            <c:bubble3D val="0"/>
            <c:spPr>
              <a:solidFill>
                <a:srgbClr val="DCDCDC"/>
              </a:solidFill>
            </c:spPr>
            <c:extLst>
              <c:ext xmlns:c16="http://schemas.microsoft.com/office/drawing/2014/chart" uri="{C3380CC4-5D6E-409C-BE32-E72D297353CC}">
                <c16:uniqueId val="{00000007-1670-4938-BB5A-054E2CCCFFE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9-1670-4938-BB5A-054E2CCCFFE3}"/>
              </c:ext>
            </c:extLst>
          </c:dPt>
          <c:cat>
            <c:strRef>
              <c:f>Tabelle1!$B$1:$K$1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Tabelle1!$B$2:$K$2</c:f>
              <c:numCache>
                <c:formatCode>General</c:formatCode>
                <c:ptCount val="9"/>
                <c:pt idx="0">
                  <c:v>5.8</c:v>
                </c:pt>
                <c:pt idx="1">
                  <c:v>9.5</c:v>
                </c:pt>
                <c:pt idx="2">
                  <c:v>11.8</c:v>
                </c:pt>
                <c:pt idx="3" formatCode="0.0\ ">
                  <c:v>17.600000000000001</c:v>
                </c:pt>
                <c:pt idx="4" formatCode="0.0\ ">
                  <c:v>22</c:v>
                </c:pt>
                <c:pt idx="5">
                  <c:v>51.6</c:v>
                </c:pt>
                <c:pt idx="6">
                  <c:v>56.4</c:v>
                </c:pt>
                <c:pt idx="7">
                  <c:v>60.3</c:v>
                </c:pt>
                <c:pt idx="8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70-4938-BB5A-054E2CCCFFE3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670-4938-BB5A-054E2CCCFFE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670-4938-BB5A-054E2CCCFFE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670-4938-BB5A-054E2CCCFFE3}"/>
              </c:ext>
            </c:extLst>
          </c:dPt>
          <c:cat>
            <c:strRef>
              <c:f>Tabelle1!$B$1:$K$1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Tabelle1!$B$3:$K$3</c:f>
              <c:numCache>
                <c:formatCode>General</c:formatCode>
                <c:ptCount val="9"/>
                <c:pt idx="0">
                  <c:v>5.2</c:v>
                </c:pt>
                <c:pt idx="1">
                  <c:v>6.5</c:v>
                </c:pt>
                <c:pt idx="2">
                  <c:v>8.3000000000000007</c:v>
                </c:pt>
                <c:pt idx="3" formatCode="0.0">
                  <c:v>10</c:v>
                </c:pt>
                <c:pt idx="4" formatCode="0.0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670-4938-BB5A-054E2CCCFFE3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Smart TV-Gerät</c:v>
                </c:pt>
              </c:strCache>
            </c:strRef>
          </c:tx>
          <c:spPr>
            <a:noFill/>
          </c:spPr>
          <c:invertIfNegative val="0"/>
          <c:dLbls>
            <c:dLbl>
              <c:idx val="3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itchFamily="34" charset="0"/>
                      <a:ea typeface="+mn-ea"/>
                      <a:cs typeface="Calibri" pitchFamily="34" charset="0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1670-4938-BB5A-054E2CCCFFE3}"/>
                </c:ext>
              </c:extLst>
            </c:dLbl>
            <c:dLbl>
              <c:idx val="7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1670-4938-BB5A-054E2CCCFFE3}"/>
                </c:ext>
              </c:extLst>
            </c:dLbl>
            <c:dLbl>
              <c:idx val="8"/>
              <c:numFmt formatCode="0.0\ " sourceLinked="0"/>
              <c:spPr>
                <a:noFill/>
                <a:ln>
                  <a:solidFill>
                    <a:schemeClr val="tx2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2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670-4938-BB5A-054E2CCCFFE3}"/>
                </c:ext>
              </c:extLst>
            </c:dLbl>
            <c:numFmt formatCode="0.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Tabelle1!$B$1:$K$1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Tabelle1!$B$4:$K$4</c:f>
              <c:numCache>
                <c:formatCode>General</c:formatCode>
                <c:ptCount val="9"/>
                <c:pt idx="0">
                  <c:v>11</c:v>
                </c:pt>
                <c:pt idx="1">
                  <c:v>16</c:v>
                </c:pt>
                <c:pt idx="2">
                  <c:v>20.100000000000001</c:v>
                </c:pt>
                <c:pt idx="3">
                  <c:v>27.6</c:v>
                </c:pt>
                <c:pt idx="4">
                  <c:v>31.9</c:v>
                </c:pt>
                <c:pt idx="5">
                  <c:v>51.6</c:v>
                </c:pt>
                <c:pt idx="6">
                  <c:v>56.4</c:v>
                </c:pt>
                <c:pt idx="7">
                  <c:v>60.3</c:v>
                </c:pt>
                <c:pt idx="8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670-4938-BB5A-054E2CCCF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282764800"/>
        <c:axId val="282766336"/>
      </c:barChart>
      <c:catAx>
        <c:axId val="282764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de-DE"/>
          </a:p>
        </c:txPr>
        <c:crossAx val="282766336"/>
        <c:crosses val="autoZero"/>
        <c:auto val="1"/>
        <c:lblAlgn val="ctr"/>
        <c:lblOffset val="100"/>
        <c:noMultiLvlLbl val="0"/>
      </c:catAx>
      <c:valAx>
        <c:axId val="282766336"/>
        <c:scaling>
          <c:orientation val="minMax"/>
          <c:max val="8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82764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Calibri" pitchFamily="34" charset="0"/>
          <a:cs typeface="Calibri" pitchFamily="34" charset="0"/>
        </a:defRPr>
      </a:pPr>
      <a:endParaRPr lang="de-DE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3194199283860344E-3"/>
          <c:y val="2.1548774926129985E-2"/>
          <c:w val="0.7213049838544966"/>
          <c:h val="0.86586931373991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Ans Internet angeschlossen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6F6-4476-B66C-C269D00B761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6F6-4476-B66C-C269D00B761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6F6-4476-B66C-C269D00B761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06F6-4476-B66C-C269D00B761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06F6-4476-B66C-C269D00B761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06F6-4476-B66C-C269D00B761C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06F6-4476-B66C-C269D00B761C}"/>
              </c:ext>
            </c:extLst>
          </c:dPt>
          <c:dPt>
            <c:idx val="7"/>
            <c:invertIfNegative val="0"/>
            <c:bubble3D val="0"/>
            <c:spPr>
              <a:solidFill>
                <a:srgbClr val="A5A5A5"/>
              </a:solidFill>
            </c:spPr>
            <c:extLst>
              <c:ext xmlns:c16="http://schemas.microsoft.com/office/drawing/2014/chart" uri="{C3380CC4-5D6E-409C-BE32-E72D297353CC}">
                <c16:uniqueId val="{0000000F-06F6-4476-B66C-C269D00B761C}"/>
              </c:ext>
            </c:extLst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F6-4476-B66C-C269D00B761C}"/>
                </c:ext>
              </c:extLst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6F6-4476-B66C-C269D00B761C}"/>
                </c:ext>
              </c:extLst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6F6-4476-B66C-C269D00B761C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6F6-4476-B66C-C269D00B761C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6F6-4476-B66C-C269D00B761C}"/>
                </c:ext>
              </c:extLst>
            </c:dLbl>
            <c:dLbl>
              <c:idx val="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6F6-4476-B66C-C269D00B761C}"/>
                </c:ext>
              </c:extLst>
            </c:dLbl>
            <c:dLbl>
              <c:idx val="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06F6-4476-B66C-C269D00B761C}"/>
                </c:ext>
              </c:extLst>
            </c:dLbl>
            <c:dLbl>
              <c:idx val="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06F6-4476-B66C-C269D00B761C}"/>
                </c:ext>
              </c:extLst>
            </c:dLbl>
            <c:dLbl>
              <c:idx val="8"/>
              <c:numFmt formatCode="#,##0.0" sourceLinked="0"/>
              <c:spPr>
                <a:solidFill>
                  <a:schemeClr val="bg1"/>
                </a:solidFill>
                <a:ln>
                  <a:solidFill>
                    <a:schemeClr val="tx2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2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06F6-4476-B66C-C269D00B761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Tabelle1!$B$1:$K$1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Tabelle1!$B$2:$K$2</c:f>
              <c:numCache>
                <c:formatCode>General</c:formatCode>
                <c:ptCount val="9"/>
                <c:pt idx="0">
                  <c:v>5.8</c:v>
                </c:pt>
                <c:pt idx="1">
                  <c:v>9.5</c:v>
                </c:pt>
                <c:pt idx="2">
                  <c:v>11.8</c:v>
                </c:pt>
                <c:pt idx="3" formatCode="0.0\ ">
                  <c:v>17.600000000000001</c:v>
                </c:pt>
                <c:pt idx="4" formatCode="0.0\ ">
                  <c:v>22</c:v>
                </c:pt>
                <c:pt idx="5" formatCode="0.0\ ">
                  <c:v>31.9</c:v>
                </c:pt>
                <c:pt idx="6" formatCode="0.0\ ">
                  <c:v>39.299999999999997</c:v>
                </c:pt>
                <c:pt idx="7" formatCode="0.0\ ">
                  <c:v>44.7</c:v>
                </c:pt>
                <c:pt idx="8" formatCode="0.0\ ">
                  <c:v>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6F6-4476-B66C-C269D00B761C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Nicht angeschlossen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3-06F6-4476-B66C-C269D00B761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5-06F6-4476-B66C-C269D00B761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7-06F6-4476-B66C-C269D00B761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9-06F6-4476-B66C-C269D00B761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B-06F6-4476-B66C-C269D00B761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D-06F6-4476-B66C-C269D00B761C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F-06F6-4476-B66C-C269D00B761C}"/>
              </c:ext>
            </c:extLst>
          </c:dPt>
          <c:dPt>
            <c:idx val="7"/>
            <c:invertIfNegative val="0"/>
            <c:bubble3D val="0"/>
            <c:spPr>
              <a:solidFill>
                <a:srgbClr val="DCDCDC"/>
              </a:solidFill>
            </c:spPr>
            <c:extLst>
              <c:ext xmlns:c16="http://schemas.microsoft.com/office/drawing/2014/chart" uri="{C3380CC4-5D6E-409C-BE32-E72D297353CC}">
                <c16:uniqueId val="{00000021-06F6-4476-B66C-C269D00B761C}"/>
              </c:ext>
            </c:extLst>
          </c:dPt>
          <c:cat>
            <c:strRef>
              <c:f>Tabelle1!$B$1:$K$1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Tabelle1!$B$3:$K$3</c:f>
              <c:numCache>
                <c:formatCode>General</c:formatCode>
                <c:ptCount val="9"/>
                <c:pt idx="0">
                  <c:v>5.2</c:v>
                </c:pt>
                <c:pt idx="1">
                  <c:v>6.5</c:v>
                </c:pt>
                <c:pt idx="2">
                  <c:v>8.3000000000000007</c:v>
                </c:pt>
                <c:pt idx="3" formatCode="0.0">
                  <c:v>10</c:v>
                </c:pt>
                <c:pt idx="4" formatCode="0.0">
                  <c:v>9.9</c:v>
                </c:pt>
                <c:pt idx="5" formatCode="0.0">
                  <c:v>19.7</c:v>
                </c:pt>
                <c:pt idx="6" formatCode="0.0">
                  <c:v>17.100000000000001</c:v>
                </c:pt>
                <c:pt idx="7" formatCode="0.0">
                  <c:v>15.6</c:v>
                </c:pt>
                <c:pt idx="8" formatCode="0.0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06F6-4476-B66C-C269D00B761C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Smart TV-Gerät im HH</c:v>
                </c:pt>
              </c:strCache>
            </c:strRef>
          </c:tx>
          <c:spPr>
            <a:noFill/>
          </c:spPr>
          <c:invertIfNegative val="0"/>
          <c:dLbls>
            <c:dLbl>
              <c:idx val="3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06F6-4476-B66C-C269D00B761C}"/>
                </c:ext>
              </c:extLst>
            </c:dLbl>
            <c:dLbl>
              <c:idx val="5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06F6-4476-B66C-C269D00B761C}"/>
                </c:ext>
              </c:extLst>
            </c:dLbl>
            <c:dLbl>
              <c:idx val="7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06F6-4476-B66C-C269D00B761C}"/>
                </c:ext>
              </c:extLst>
            </c:dLbl>
            <c:dLbl>
              <c:idx val="8"/>
              <c:numFmt formatCode="0.0\ " sourceLinked="0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06F6-4476-B66C-C269D00B761C}"/>
                </c:ext>
              </c:extLst>
            </c:dLbl>
            <c:numFmt formatCode="0.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Tabelle1!$B$1:$K$1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Tabelle1!$B$4:$K$4</c:f>
              <c:numCache>
                <c:formatCode>General</c:formatCode>
                <c:ptCount val="9"/>
                <c:pt idx="0">
                  <c:v>11</c:v>
                </c:pt>
                <c:pt idx="1">
                  <c:v>16</c:v>
                </c:pt>
                <c:pt idx="2">
                  <c:v>20.100000000000001</c:v>
                </c:pt>
                <c:pt idx="3">
                  <c:v>27.6</c:v>
                </c:pt>
                <c:pt idx="4">
                  <c:v>31.9</c:v>
                </c:pt>
                <c:pt idx="5">
                  <c:v>51.6</c:v>
                </c:pt>
                <c:pt idx="6">
                  <c:v>56.4</c:v>
                </c:pt>
                <c:pt idx="7">
                  <c:v>60.3</c:v>
                </c:pt>
                <c:pt idx="8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06F6-4476-B66C-C269D00B7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281781760"/>
        <c:axId val="281783296"/>
      </c:barChart>
      <c:catAx>
        <c:axId val="281781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de-DE"/>
          </a:p>
        </c:txPr>
        <c:crossAx val="281783296"/>
        <c:crosses val="autoZero"/>
        <c:auto val="1"/>
        <c:lblAlgn val="ctr"/>
        <c:lblOffset val="100"/>
        <c:noMultiLvlLbl val="0"/>
      </c:catAx>
      <c:valAx>
        <c:axId val="281783296"/>
        <c:scaling>
          <c:orientation val="minMax"/>
          <c:max val="8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81781760"/>
        <c:crosses val="autoZero"/>
        <c:crossBetween val="between"/>
      </c:valAx>
      <c:spPr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 cap="all" baseline="0"/>
            </a:pPr>
            <a:endParaRPr lang="de-DE"/>
          </a:p>
        </c:txPr>
      </c:legendEntry>
      <c:layout>
        <c:manualLayout>
          <c:xMode val="edge"/>
          <c:yMode val="edge"/>
          <c:x val="0.76504571380845898"/>
          <c:y val="0.36133745699384517"/>
          <c:w val="0.22021531640942157"/>
          <c:h val="0.23566363161686357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Calibri" pitchFamily="34" charset="0"/>
          <a:cs typeface="Calibri" pitchFamily="34" charset="0"/>
        </a:defRPr>
      </a:pPr>
      <a:endParaRPr lang="de-DE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F6A7-448E-9A7C-DF737F29ED8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6A7-448E-9A7C-DF737F29ED87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A7-448E-9A7C-DF737F29ED87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A7-448E-9A7C-DF737F29E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3E3-469B-AD67-7C19DF62C37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3E3-469B-AD67-7C19DF62C379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E3-469B-AD67-7C19DF62C379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E3-469B-AD67-7C19DF62C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6EE-4531-AFE5-BE9E4BBC02F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6EE-4531-AFE5-BE9E4BBC02F5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EE-4531-AFE5-BE9E4BBC02F5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EE-4531-AFE5-BE9E4BBC0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88D-473F-9F1A-219CF5647D6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88D-473F-9F1A-219CF5647D65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8D-473F-9F1A-219CF5647D65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59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8D-473F-9F1A-219CF5647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925-43D6-9203-E5395138B73A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925-43D6-9203-E5395138B73A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25-43D6-9203-E5395138B73A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25-43D6-9203-E5395138B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6778245030430383E-2"/>
          <c:y val="9.3433708747634153E-2"/>
          <c:w val="0.88284517799186712"/>
          <c:h val="0.75405038932739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0A-4EC6-A627-6C781C55D4C4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IPTV</c:v>
                </c:pt>
                <c:pt idx="4">
                  <c:v>OTT only</c:v>
                </c:pt>
              </c:strCache>
            </c:strRef>
          </c:cat>
          <c:val>
            <c:numRef>
              <c:f>Tabelle1!$B$2:$B$6</c:f>
              <c:numCache>
                <c:formatCode>0.0\ </c:formatCode>
                <c:ptCount val="5"/>
                <c:pt idx="0">
                  <c:v>58.1</c:v>
                </c:pt>
                <c:pt idx="1">
                  <c:v>20.399999999999999</c:v>
                </c:pt>
                <c:pt idx="2">
                  <c:v>17.3</c:v>
                </c:pt>
                <c:pt idx="3">
                  <c:v>12.5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A-4EC6-A627-6C781C55D4C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40A-4EC6-A627-6C781C55D4C4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IPTV</c:v>
                </c:pt>
                <c:pt idx="4">
                  <c:v>OTT only</c:v>
                </c:pt>
              </c:strCache>
            </c:strRef>
          </c:cat>
          <c:val>
            <c:numRef>
              <c:f>Tabelle1!$C$2:$C$6</c:f>
              <c:numCache>
                <c:formatCode>0.0\ </c:formatCode>
                <c:ptCount val="5"/>
                <c:pt idx="0">
                  <c:v>56.9</c:v>
                </c:pt>
                <c:pt idx="1">
                  <c:v>18.8</c:v>
                </c:pt>
                <c:pt idx="2">
                  <c:v>16.7</c:v>
                </c:pt>
                <c:pt idx="3">
                  <c:v>14.7</c:v>
                </c:pt>
                <c:pt idx="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A-4EC6-A627-6C781C55D4C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DCDCDC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40A-4EC6-A627-6C781C55D4C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40A-4EC6-A627-6C781C55D4C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40A-4EC6-A627-6C781C55D4C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40A-4EC6-A627-6C781C55D4C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40A-4EC6-A627-6C781C55D4C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40A-4EC6-A627-6C781C55D4C4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anchorCtr="0"/>
              <a:lstStyle/>
              <a:p>
                <a:pPr algn="ctr">
                  <a:defRPr lang="en-US"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IPTV</c:v>
                </c:pt>
                <c:pt idx="4">
                  <c:v>OTT only</c:v>
                </c:pt>
              </c:strCache>
            </c:strRef>
          </c:cat>
          <c:val>
            <c:numRef>
              <c:f>Tabelle1!$D$2:$D$6</c:f>
              <c:numCache>
                <c:formatCode>0.0\ </c:formatCode>
                <c:ptCount val="5"/>
                <c:pt idx="0">
                  <c:v>55.7</c:v>
                </c:pt>
                <c:pt idx="1">
                  <c:v>21.5</c:v>
                </c:pt>
                <c:pt idx="2">
                  <c:v>16.3</c:v>
                </c:pt>
                <c:pt idx="3">
                  <c:v>15</c:v>
                </c:pt>
                <c:pt idx="4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A-4EC6-A627-6C781C55D4C4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5BBB"/>
              </a:solidFill>
            </c:spPr>
            <c:extLst>
              <c:ext xmlns:c16="http://schemas.microsoft.com/office/drawing/2014/chart" uri="{C3380CC4-5D6E-409C-BE32-E72D297353CC}">
                <c16:uniqueId val="{0000000D-240A-4EC6-A627-6C781C55D4C4}"/>
              </c:ext>
            </c:extLst>
          </c:dPt>
          <c:dPt>
            <c:idx val="2"/>
            <c:invertIfNegative val="0"/>
            <c:bubble3D val="0"/>
            <c:spPr>
              <a:solidFill>
                <a:srgbClr val="6B7D8F"/>
              </a:solidFill>
            </c:spPr>
            <c:extLst>
              <c:ext xmlns:c16="http://schemas.microsoft.com/office/drawing/2014/chart" uri="{C3380CC4-5D6E-409C-BE32-E72D297353CC}">
                <c16:uniqueId val="{0000000F-240A-4EC6-A627-6C781C55D4C4}"/>
              </c:ext>
            </c:extLst>
          </c:dPt>
          <c:dPt>
            <c:idx val="3"/>
            <c:invertIfNegative val="0"/>
            <c:bubble3D val="0"/>
            <c:spPr>
              <a:solidFill>
                <a:srgbClr val="1B3853"/>
              </a:solidFill>
            </c:spPr>
            <c:extLst>
              <c:ext xmlns:c16="http://schemas.microsoft.com/office/drawing/2014/chart" uri="{C3380CC4-5D6E-409C-BE32-E72D297353CC}">
                <c16:uniqueId val="{00000011-240A-4EC6-A627-6C781C55D4C4}"/>
              </c:ext>
            </c:extLst>
          </c:dPt>
          <c:dPt>
            <c:idx val="4"/>
            <c:invertIfNegative val="0"/>
            <c:bubble3D val="0"/>
            <c:spPr>
              <a:solidFill>
                <a:srgbClr val="004372"/>
              </a:solidFill>
            </c:spPr>
            <c:extLst>
              <c:ext xmlns:c16="http://schemas.microsoft.com/office/drawing/2014/chart" uri="{C3380CC4-5D6E-409C-BE32-E72D297353CC}">
                <c16:uniqueId val="{00000013-240A-4EC6-A627-6C781C55D4C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40A-4EC6-A627-6C781C55D4C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240A-4EC6-A627-6C781C55D4C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240A-4EC6-A627-6C781C55D4C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240A-4EC6-A627-6C781C55D4C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240A-4EC6-A627-6C781C55D4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IPTV</c:v>
                </c:pt>
                <c:pt idx="4">
                  <c:v>OTT only</c:v>
                </c:pt>
              </c:strCache>
            </c:strRef>
          </c:cat>
          <c:val>
            <c:numRef>
              <c:f>Tabelle1!$E$2:$E$6</c:f>
              <c:numCache>
                <c:formatCode>0.0\ </c:formatCode>
                <c:ptCount val="5"/>
                <c:pt idx="0">
                  <c:v>51.9</c:v>
                </c:pt>
                <c:pt idx="1">
                  <c:v>20.100000000000001</c:v>
                </c:pt>
                <c:pt idx="2">
                  <c:v>17</c:v>
                </c:pt>
                <c:pt idx="3">
                  <c:v>13.6</c:v>
                </c:pt>
                <c:pt idx="4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40A-4EC6-A627-6C781C55D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0"/>
        <c:axId val="973888552"/>
        <c:axId val="973850920"/>
      </c:barChart>
      <c:catAx>
        <c:axId val="973888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73850920"/>
        <c:crosses val="autoZero"/>
        <c:auto val="1"/>
        <c:lblAlgn val="ctr"/>
        <c:lblOffset val="100"/>
        <c:noMultiLvlLbl val="0"/>
      </c:catAx>
      <c:valAx>
        <c:axId val="973850920"/>
        <c:scaling>
          <c:orientation val="minMax"/>
          <c:max val="100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973888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04A-4DEA-9AE0-9E8D1E4DC89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04A-4DEA-9AE0-9E8D1E4DC892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4A-4DEA-9AE0-9E8D1E4DC892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4A-4DEA-9AE0-9E8D1E4DC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31D-42FD-98BB-7C60A11AD06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31D-42FD-98BB-7C60A11AD064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1D-42FD-98BB-7C60A11AD064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1D-42FD-98BB-7C60A11AD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D67-4AD5-B363-9A27AA0A3E0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1D67-4AD5-B363-9A27AA0A3E09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67-4AD5-B363-9A27AA0A3E09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67-4AD5-B363-9A27AA0A3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7F7F7F"/>
              </a:solidFill>
            </c:spPr>
            <c:extLst>
              <c:ext xmlns:c16="http://schemas.microsoft.com/office/drawing/2014/chart" uri="{C3380CC4-5D6E-409C-BE32-E72D297353CC}">
                <c16:uniqueId val="{00000001-88D6-47A6-BFDA-AC259ACE920E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8D6-47A6-BFDA-AC259ACE920E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D6-47A6-BFDA-AC259ACE920E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D6-47A6-BFDA-AC259ACE9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3194199283860344E-3"/>
          <c:y val="2.1548774926129985E-2"/>
          <c:w val="0.7213049838544966"/>
          <c:h val="0.86586931373991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Ans Internet angeschlossen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238-4990-8731-36E52800296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238-4990-8731-36E52800296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238-4990-8731-36E52800296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238-4990-8731-36E52800296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0238-4990-8731-36E52800296F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0238-4990-8731-36E52800296F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0238-4990-8731-36E52800296F}"/>
              </c:ext>
            </c:extLst>
          </c:dPt>
          <c:dLbls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0" i="0" u="none" strike="noStrike" kern="1200" baseline="0">
                      <a:solidFill>
                        <a:schemeClr val="bg1"/>
                      </a:solidFill>
                      <a:latin typeface="Calibri" pitchFamily="34" charset="0"/>
                      <a:ea typeface="+mn-ea"/>
                      <a:cs typeface="Calibri" pitchFamily="34" charset="0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238-4990-8731-36E52800296F}"/>
                </c:ext>
              </c:extLst>
            </c:dLbl>
            <c:dLbl>
              <c:idx val="8"/>
              <c:numFmt formatCode="#,##0.0" sourceLinked="0"/>
              <c:spPr>
                <a:solidFill>
                  <a:schemeClr val="bg1"/>
                </a:solidFill>
                <a:ln>
                  <a:solidFill>
                    <a:schemeClr val="tx2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0238-4990-8731-36E52800296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Tabelle1!$B$1:$F$1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Tabelle1!$B$2:$F$2</c:f>
              <c:numCache>
                <c:formatCode>0.0\ </c:formatCode>
                <c:ptCount val="4"/>
                <c:pt idx="0">
                  <c:v>25.2</c:v>
                </c:pt>
                <c:pt idx="1">
                  <c:v>38</c:v>
                </c:pt>
                <c:pt idx="2">
                  <c:v>44.5</c:v>
                </c:pt>
                <c:pt idx="3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238-4990-8731-36E52800296F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Nicht angeschlossen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0-0238-4990-8731-36E52800296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2-0238-4990-8731-36E52800296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4-0238-4990-8731-36E52800296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0238-4990-8731-36E52800296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7-0238-4990-8731-36E52800296F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9-0238-4990-8731-36E52800296F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B-0238-4990-8731-36E52800296F}"/>
              </c:ext>
            </c:extLst>
          </c:dPt>
          <c:cat>
            <c:strRef>
              <c:f>Tabelle1!$B$1:$F$1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Tabelle1!$B$3:$F$3</c:f>
              <c:numCache>
                <c:formatCode>0.0</c:formatCode>
                <c:ptCount val="4"/>
                <c:pt idx="0">
                  <c:v>23.500000000000004</c:v>
                </c:pt>
                <c:pt idx="1">
                  <c:v>14.600000000000001</c:v>
                </c:pt>
                <c:pt idx="2">
                  <c:v>15.4</c:v>
                </c:pt>
                <c:pt idx="3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0238-4990-8731-36E52800296F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Smart TV-Gerät im HH</c:v>
                </c:pt>
              </c:strCache>
            </c:strRef>
          </c:tx>
          <c:spPr>
            <a:noFill/>
          </c:spPr>
          <c:invertIfNegative val="0"/>
          <c:dLbls>
            <c:dLbl>
              <c:idx val="2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itchFamily="34" charset="0"/>
                      <a:ea typeface="+mn-ea"/>
                      <a:cs typeface="Calibri" pitchFamily="34" charset="0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0238-4990-8731-36E52800296F}"/>
                </c:ext>
              </c:extLst>
            </c:dLbl>
            <c:dLbl>
              <c:idx val="3"/>
              <c:numFmt formatCode="0.0\ " sourceLinked="0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005BBB"/>
                      </a:solidFill>
                      <a:latin typeface="Calibri" pitchFamily="34" charset="0"/>
                      <a:ea typeface="+mn-ea"/>
                      <a:cs typeface="Calibri" pitchFamily="34" charset="0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0238-4990-8731-36E52800296F}"/>
                </c:ext>
              </c:extLst>
            </c:dLbl>
            <c:dLbl>
              <c:idx val="5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0238-4990-8731-36E52800296F}"/>
                </c:ext>
              </c:extLst>
            </c:dLbl>
            <c:dLbl>
              <c:idx val="7"/>
              <c:numFmt formatCode="0.0\ " sourceLinked="0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0238-4990-8731-36E52800296F}"/>
                </c:ext>
              </c:extLst>
            </c:dLbl>
            <c:dLbl>
              <c:idx val="8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0238-4990-8731-36E52800296F}"/>
                </c:ext>
              </c:extLst>
            </c:dLbl>
            <c:numFmt formatCode="0.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Tabelle1!$B$1:$F$1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Tabelle1!$B$4:$F$4</c:f>
              <c:numCache>
                <c:formatCode>General</c:formatCode>
                <c:ptCount val="4"/>
                <c:pt idx="0">
                  <c:v>48.7</c:v>
                </c:pt>
                <c:pt idx="1">
                  <c:v>52.6</c:v>
                </c:pt>
                <c:pt idx="2" formatCode="0.0\ ">
                  <c:v>59.9</c:v>
                </c:pt>
                <c:pt idx="3">
                  <c:v>66.3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0238-4990-8731-36E528002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281781760"/>
        <c:axId val="281783296"/>
      </c:barChart>
      <c:catAx>
        <c:axId val="281781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de-DE"/>
          </a:p>
        </c:txPr>
        <c:crossAx val="281783296"/>
        <c:crosses val="autoZero"/>
        <c:auto val="1"/>
        <c:lblAlgn val="ctr"/>
        <c:lblOffset val="100"/>
        <c:noMultiLvlLbl val="0"/>
      </c:catAx>
      <c:valAx>
        <c:axId val="281783296"/>
        <c:scaling>
          <c:orientation val="minMax"/>
          <c:max val="85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281781760"/>
        <c:crosses val="autoZero"/>
        <c:crossBetween val="between"/>
      </c:valAx>
      <c:spPr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 cap="all" baseline="0"/>
            </a:pPr>
            <a:endParaRPr lang="de-DE"/>
          </a:p>
        </c:txPr>
      </c:legendEntry>
      <c:layout>
        <c:manualLayout>
          <c:xMode val="edge"/>
          <c:yMode val="edge"/>
          <c:x val="0.76131960272810006"/>
          <c:y val="0.34801502288023156"/>
          <c:w val="0.23741823071141233"/>
          <c:h val="0.25068021778508243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Calibri" pitchFamily="34" charset="0"/>
          <a:cs typeface="Calibri" pitchFamily="34" charset="0"/>
        </a:defRPr>
      </a:pPr>
      <a:endParaRPr lang="de-DE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FE5-4822-AA23-5C19F6ED731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FE5-4822-AA23-5C19F6ED731D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E5-4822-AA23-5C19F6ED731D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E5-4822-AA23-5C19F6ED7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709-4CA7-AD4F-545616AC1C9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C709-4CA7-AD4F-545616AC1C97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09-4CA7-AD4F-545616AC1C97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09-4CA7-AD4F-545616AC1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02B-4EA5-AFD4-F2B357D5646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02B-4EA5-AFD4-F2B357D5646C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2B-4EA5-AFD4-F2B357D5646C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2B-4EA5-AFD4-F2B357D56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0951-491E-99D1-0D579F8A68B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951-491E-99D1-0D579F8A68B1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51-491E-99D1-0D579F8A68B1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51-491E-99D1-0D579F8A6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Quote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numFmt formatCode="0&quot;%&quot;" sourceLinked="0"/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A9A-4545-8A0E-E5EF41364D32}"/>
                </c:ext>
              </c:extLst>
            </c:dLbl>
            <c:numFmt formatCode="0&quot;%&quot;" sourceLinked="0"/>
            <c:spPr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79.989519087354381</c:v>
                </c:pt>
                <c:pt idx="1">
                  <c:v>70.232558139534888</c:v>
                </c:pt>
                <c:pt idx="2">
                  <c:v>79.578606158833068</c:v>
                </c:pt>
                <c:pt idx="3">
                  <c:v>78.943958535795261</c:v>
                </c:pt>
                <c:pt idx="4">
                  <c:v>83.606138107416882</c:v>
                </c:pt>
                <c:pt idx="5">
                  <c:v>71.555555555555557</c:v>
                </c:pt>
                <c:pt idx="6">
                  <c:v>82.660902977905877</c:v>
                </c:pt>
                <c:pt idx="7">
                  <c:v>80.401177769598817</c:v>
                </c:pt>
                <c:pt idx="8">
                  <c:v>81.383285302593649</c:v>
                </c:pt>
                <c:pt idx="9">
                  <c:v>81.081081081081081</c:v>
                </c:pt>
                <c:pt idx="10">
                  <c:v>79.172894867962128</c:v>
                </c:pt>
                <c:pt idx="11">
                  <c:v>81.343283582089555</c:v>
                </c:pt>
                <c:pt idx="12">
                  <c:v>72.727272727272734</c:v>
                </c:pt>
                <c:pt idx="13">
                  <c:v>75.540432345876695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9A-4545-8A0E-E5EF41364D3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Smart TV im HH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0.0\ </c:formatCode>
                <c:ptCount val="14"/>
                <c:pt idx="0">
                  <c:v>64</c:v>
                </c:pt>
                <c:pt idx="1">
                  <c:v>71.099999999999994</c:v>
                </c:pt>
                <c:pt idx="2">
                  <c:v>68.099999999999994</c:v>
                </c:pt>
                <c:pt idx="3">
                  <c:v>62.4</c:v>
                </c:pt>
                <c:pt idx="4">
                  <c:v>64.900000000000006</c:v>
                </c:pt>
                <c:pt idx="5">
                  <c:v>66.3</c:v>
                </c:pt>
                <c:pt idx="6">
                  <c:v>55.7</c:v>
                </c:pt>
                <c:pt idx="7">
                  <c:v>66.099999999999994</c:v>
                </c:pt>
                <c:pt idx="8">
                  <c:v>66.900000000000006</c:v>
                </c:pt>
                <c:pt idx="9">
                  <c:v>64.5</c:v>
                </c:pt>
                <c:pt idx="10">
                  <c:v>65.2</c:v>
                </c:pt>
                <c:pt idx="11">
                  <c:v>59.7</c:v>
                </c:pt>
                <c:pt idx="12">
                  <c:v>62</c:v>
                </c:pt>
                <c:pt idx="13">
                  <c:v>59.5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9A-4545-8A0E-E5EF41364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36351616"/>
        <c:axId val="336353152"/>
      </c:barChart>
      <c:barChart>
        <c:barDir val="col"/>
        <c:grouping val="clustere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Angeschlossen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Tabelle1!$D$2:$D$15</c:f>
              <c:numCache>
                <c:formatCode>0.0\ </c:formatCode>
                <c:ptCount val="14"/>
                <c:pt idx="0">
                  <c:v>51.2</c:v>
                </c:pt>
                <c:pt idx="1">
                  <c:v>49.9</c:v>
                </c:pt>
                <c:pt idx="2">
                  <c:v>54.2</c:v>
                </c:pt>
                <c:pt idx="3">
                  <c:v>49.3</c:v>
                </c:pt>
                <c:pt idx="4">
                  <c:v>54.3</c:v>
                </c:pt>
                <c:pt idx="5">
                  <c:v>47.4</c:v>
                </c:pt>
                <c:pt idx="6">
                  <c:v>46.1</c:v>
                </c:pt>
                <c:pt idx="7">
                  <c:v>53.1</c:v>
                </c:pt>
                <c:pt idx="8">
                  <c:v>54.5</c:v>
                </c:pt>
                <c:pt idx="9">
                  <c:v>52.3</c:v>
                </c:pt>
                <c:pt idx="10">
                  <c:v>51.6</c:v>
                </c:pt>
                <c:pt idx="11">
                  <c:v>48.6</c:v>
                </c:pt>
                <c:pt idx="12">
                  <c:v>45</c:v>
                </c:pt>
                <c:pt idx="13">
                  <c:v>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9A-4545-8A0E-E5EF41364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336368768"/>
        <c:axId val="336354688"/>
      </c:barChart>
      <c:catAx>
        <c:axId val="336351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336353152"/>
        <c:crosses val="autoZero"/>
        <c:auto val="1"/>
        <c:lblAlgn val="ctr"/>
        <c:lblOffset val="100"/>
        <c:noMultiLvlLbl val="0"/>
      </c:catAx>
      <c:valAx>
        <c:axId val="33635315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36351616"/>
        <c:crosses val="autoZero"/>
        <c:crossBetween val="between"/>
      </c:valAx>
      <c:valAx>
        <c:axId val="336354688"/>
        <c:scaling>
          <c:orientation val="minMax"/>
          <c:max val="0"/>
        </c:scaling>
        <c:delete val="1"/>
        <c:axPos val="r"/>
        <c:numFmt formatCode="0.0\ " sourceLinked="1"/>
        <c:majorTickMark val="out"/>
        <c:minorTickMark val="none"/>
        <c:tickLblPos val="nextTo"/>
        <c:crossAx val="336368768"/>
        <c:crosses val="max"/>
        <c:crossBetween val="between"/>
      </c:valAx>
      <c:catAx>
        <c:axId val="3363687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36354688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8796340250058103E-2"/>
          <c:y val="3.0155203526835671E-2"/>
          <c:w val="0.95804491854572615"/>
          <c:h val="0.948952715368781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Kabel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Tabelle1!$B$1:$O$1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Tabelle1!$B$2:$O$2</c:f>
              <c:numCache>
                <c:formatCode>0.0\ </c:formatCode>
                <c:ptCount val="14"/>
                <c:pt idx="0">
                  <c:v>43.7</c:v>
                </c:pt>
                <c:pt idx="1">
                  <c:v>35.799999999999997</c:v>
                </c:pt>
                <c:pt idx="2">
                  <c:v>66.5</c:v>
                </c:pt>
                <c:pt idx="3">
                  <c:v>49</c:v>
                </c:pt>
                <c:pt idx="4">
                  <c:v>41.9</c:v>
                </c:pt>
                <c:pt idx="5">
                  <c:v>51.9</c:v>
                </c:pt>
                <c:pt idx="6">
                  <c:v>39.799999999999997</c:v>
                </c:pt>
                <c:pt idx="7">
                  <c:v>41</c:v>
                </c:pt>
                <c:pt idx="8">
                  <c:v>36.799999999999997</c:v>
                </c:pt>
                <c:pt idx="9">
                  <c:v>48.9</c:v>
                </c:pt>
                <c:pt idx="10">
                  <c:v>53.4</c:v>
                </c:pt>
                <c:pt idx="11">
                  <c:v>50</c:v>
                </c:pt>
                <c:pt idx="12" formatCode="General">
                  <c:v>33.4</c:v>
                </c:pt>
                <c:pt idx="13">
                  <c:v>41.9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2-44CE-8A86-F2266B2BEC5A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Satellit 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Tabelle1!$B$1:$O$1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Tabelle1!$B$3:$O$3</c:f>
              <c:numCache>
                <c:formatCode>0.0\ </c:formatCode>
                <c:ptCount val="14"/>
                <c:pt idx="0">
                  <c:v>43.5</c:v>
                </c:pt>
                <c:pt idx="1">
                  <c:v>52.1</c:v>
                </c:pt>
                <c:pt idx="2">
                  <c:v>11.5</c:v>
                </c:pt>
                <c:pt idx="3">
                  <c:v>39.799999999999997</c:v>
                </c:pt>
                <c:pt idx="4">
                  <c:v>48.8</c:v>
                </c:pt>
                <c:pt idx="5">
                  <c:v>20.100000000000001</c:v>
                </c:pt>
                <c:pt idx="6">
                  <c:v>47.7</c:v>
                </c:pt>
                <c:pt idx="7">
                  <c:v>45.2</c:v>
                </c:pt>
                <c:pt idx="8">
                  <c:v>47.4</c:v>
                </c:pt>
                <c:pt idx="9">
                  <c:v>35.5</c:v>
                </c:pt>
                <c:pt idx="10">
                  <c:v>30.9</c:v>
                </c:pt>
                <c:pt idx="11">
                  <c:v>42.7</c:v>
                </c:pt>
                <c:pt idx="12" formatCode="General">
                  <c:v>57.2</c:v>
                </c:pt>
                <c:pt idx="1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72-44CE-8A86-F2266B2BEC5A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DVB-T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Tabelle1!$B$1:$O$1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Tabelle1!$B$4:$O$4</c:f>
              <c:numCache>
                <c:formatCode>0.0\ </c:formatCode>
                <c:ptCount val="14"/>
                <c:pt idx="0">
                  <c:v>6.7</c:v>
                </c:pt>
                <c:pt idx="1">
                  <c:v>7.2</c:v>
                </c:pt>
                <c:pt idx="2">
                  <c:v>14.5</c:v>
                </c:pt>
                <c:pt idx="3">
                  <c:v>6</c:v>
                </c:pt>
                <c:pt idx="4">
                  <c:v>4.5</c:v>
                </c:pt>
                <c:pt idx="5">
                  <c:v>17</c:v>
                </c:pt>
                <c:pt idx="6">
                  <c:v>5.9</c:v>
                </c:pt>
                <c:pt idx="7">
                  <c:v>9.8000000000000007</c:v>
                </c:pt>
                <c:pt idx="8">
                  <c:v>3.7</c:v>
                </c:pt>
                <c:pt idx="9">
                  <c:v>8</c:v>
                </c:pt>
                <c:pt idx="10">
                  <c:v>8.3000000000000007</c:v>
                </c:pt>
                <c:pt idx="11">
                  <c:v>4.9000000000000004</c:v>
                </c:pt>
                <c:pt idx="12" formatCode="General">
                  <c:v>3.6</c:v>
                </c:pt>
                <c:pt idx="13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72-44CE-8A86-F2266B2BEC5A}"/>
            </c:ext>
          </c:extLst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IPTV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Tabelle1!$B$1:$O$1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Tabelle1!$B$5:$O$5</c:f>
              <c:numCache>
                <c:formatCode>0.0\ </c:formatCode>
                <c:ptCount val="14"/>
                <c:pt idx="0">
                  <c:v>10.1</c:v>
                </c:pt>
                <c:pt idx="1">
                  <c:v>8.9</c:v>
                </c:pt>
                <c:pt idx="2">
                  <c:v>14</c:v>
                </c:pt>
                <c:pt idx="3">
                  <c:v>8.9</c:v>
                </c:pt>
                <c:pt idx="4">
                  <c:v>7.8</c:v>
                </c:pt>
                <c:pt idx="5">
                  <c:v>13.6</c:v>
                </c:pt>
                <c:pt idx="6">
                  <c:v>8</c:v>
                </c:pt>
                <c:pt idx="7">
                  <c:v>10.6</c:v>
                </c:pt>
                <c:pt idx="8">
                  <c:v>14.5</c:v>
                </c:pt>
                <c:pt idx="9">
                  <c:v>10.6</c:v>
                </c:pt>
                <c:pt idx="10">
                  <c:v>11.9</c:v>
                </c:pt>
                <c:pt idx="11">
                  <c:v>7.5</c:v>
                </c:pt>
                <c:pt idx="12" formatCode="General">
                  <c:v>8.6</c:v>
                </c:pt>
                <c:pt idx="13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72-44CE-8A86-F2266B2BEC5A}"/>
            </c:ext>
          </c:extLst>
        </c:ser>
        <c:ser>
          <c:idx val="4"/>
          <c:order val="4"/>
          <c:tx>
            <c:strRef>
              <c:f>Tabelle1!$A$6</c:f>
              <c:strCache>
                <c:ptCount val="1"/>
                <c:pt idx="0">
                  <c:v>OTT only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Tabelle1!$B$1:$O$1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Tabelle1!$B$6:$O$6</c:f>
              <c:numCache>
                <c:formatCode>0.0\ </c:formatCode>
                <c:ptCount val="14"/>
                <c:pt idx="0">
                  <c:v>4.7</c:v>
                </c:pt>
                <c:pt idx="1">
                  <c:v>3.1</c:v>
                </c:pt>
                <c:pt idx="2">
                  <c:v>7.4</c:v>
                </c:pt>
                <c:pt idx="3">
                  <c:v>5</c:v>
                </c:pt>
                <c:pt idx="4">
                  <c:v>3.8</c:v>
                </c:pt>
                <c:pt idx="5">
                  <c:v>6.9</c:v>
                </c:pt>
                <c:pt idx="6">
                  <c:v>5</c:v>
                </c:pt>
                <c:pt idx="7">
                  <c:v>5.7</c:v>
                </c:pt>
                <c:pt idx="8">
                  <c:v>4.8</c:v>
                </c:pt>
                <c:pt idx="9">
                  <c:v>4.0999999999999996</c:v>
                </c:pt>
                <c:pt idx="10">
                  <c:v>4.4000000000000004</c:v>
                </c:pt>
                <c:pt idx="11">
                  <c:v>2.7</c:v>
                </c:pt>
                <c:pt idx="12" formatCode="General">
                  <c:v>3.3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72-44CE-8A86-F2266B2BE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31199616"/>
        <c:axId val="331201152"/>
      </c:barChart>
      <c:catAx>
        <c:axId val="331199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331201152"/>
        <c:crosses val="autoZero"/>
        <c:auto val="1"/>
        <c:lblAlgn val="ctr"/>
        <c:lblOffset val="100"/>
        <c:noMultiLvlLbl val="0"/>
      </c:catAx>
      <c:valAx>
        <c:axId val="331201152"/>
        <c:scaling>
          <c:orientation val="minMax"/>
          <c:max val="12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331199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marL="0" algn="ctr" defTabSz="1300460" rtl="0" eaLnBrk="1" fontAlgn="b" latinLnBrk="0" hangingPunct="1">
        <a:defRPr lang="de-DE" sz="1200" b="0" i="0" u="none" strike="noStrike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pPr>
      <a:endParaRPr lang="de-DE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608606574411979E-2"/>
          <c:y val="7.4801584380015607E-2"/>
          <c:w val="0.4498850557654307"/>
          <c:h val="0.9251984156199843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HDTV-Geräte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9B4-44F2-A26F-19B27D0F404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69B4-44F2-A26F-19B27D0F404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69B4-44F2-A26F-19B27D0F404A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5-69B4-44F2-A26F-19B27D0F404A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7-69B4-44F2-A26F-19B27D0F404A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8-69B4-44F2-A26F-19B27D0F404A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9-69B4-44F2-A26F-19B27D0F404A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A-69B4-44F2-A26F-19B27D0F404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B4-44F2-A26F-19B27D0F404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B4-44F2-A26F-19B27D0F404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B4-44F2-A26F-19B27D0F404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B4-44F2-A26F-19B27D0F40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Mind. 1 HDTV-Gerät</c:v>
                </c:pt>
                <c:pt idx="3">
                  <c:v>Nicht angeschlossen</c:v>
                </c:pt>
                <c:pt idx="4">
                  <c:v>Kein Smart TV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51.2</c:v>
                </c:pt>
                <c:pt idx="3">
                  <c:v>12.8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9B4-44F2-A26F-19B27D0F4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40962214986808"/>
          <c:y val="6.7685264695870467E-2"/>
          <c:w val="0.4498850557654307"/>
          <c:h val="0.9251984156199843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Smart TV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64B4-4D69-A82B-E8C8A501D8C3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64B4-4D69-A82B-E8C8A501D8C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5-64B4-4D69-A82B-E8C8A501D8C3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7-64B4-4D69-A82B-E8C8A501D8C3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9-64B4-4D69-A82B-E8C8A501D8C3}"/>
              </c:ext>
            </c:extLst>
          </c:dPt>
          <c:dPt>
            <c:idx val="5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B-64B4-4D69-A82B-E8C8A501D8C3}"/>
              </c:ext>
            </c:extLst>
          </c:dPt>
          <c:dPt>
            <c:idx val="6"/>
            <c:bubble3D val="0"/>
            <c:spPr>
              <a:solidFill>
                <a:schemeClr val="bg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D-64B4-4D69-A82B-E8C8A501D8C3}"/>
              </c:ext>
            </c:extLst>
          </c:dPt>
          <c:dPt>
            <c:idx val="7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F-64B4-4D69-A82B-E8C8A501D8C3}"/>
              </c:ext>
            </c:extLst>
          </c:dPt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B4-4D69-A82B-E8C8A501D8C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1 Smart TV</c:v>
                </c:pt>
                <c:pt idx="1">
                  <c:v>2+ Smart TVs</c:v>
                </c:pt>
                <c:pt idx="2">
                  <c:v>Nicht angeschlossen</c:v>
                </c:pt>
                <c:pt idx="3">
                  <c:v>Kein Smart TV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 formatCode="0.0\ ">
                  <c:v>37.799999999999997</c:v>
                </c:pt>
                <c:pt idx="1">
                  <c:v>13.5</c:v>
                </c:pt>
                <c:pt idx="2">
                  <c:v>12.8</c:v>
                </c:pt>
                <c:pt idx="3" formatCode="0.0\ 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4B4-4D69-A82B-E8C8A501D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654348110059495E-2"/>
          <c:y val="7.3885740597007324E-2"/>
          <c:w val="0.9672144466087339"/>
          <c:h val="0.61050723197017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Smart-TV, internetfähiges Fernsehgerät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0.0\ </c:formatCode>
                <c:ptCount val="14"/>
                <c:pt idx="0">
                  <c:v>37.799999999999997</c:v>
                </c:pt>
                <c:pt idx="1">
                  <c:v>34.700000000000003</c:v>
                </c:pt>
                <c:pt idx="2">
                  <c:v>43.6</c:v>
                </c:pt>
                <c:pt idx="3">
                  <c:v>36.5</c:v>
                </c:pt>
                <c:pt idx="4">
                  <c:v>42</c:v>
                </c:pt>
                <c:pt idx="5">
                  <c:v>35</c:v>
                </c:pt>
                <c:pt idx="6">
                  <c:v>34.700000000000003</c:v>
                </c:pt>
                <c:pt idx="7">
                  <c:v>39</c:v>
                </c:pt>
                <c:pt idx="8">
                  <c:v>38.9</c:v>
                </c:pt>
                <c:pt idx="9">
                  <c:v>32.299999999999997</c:v>
                </c:pt>
                <c:pt idx="10">
                  <c:v>35.4</c:v>
                </c:pt>
                <c:pt idx="11">
                  <c:v>36.700000000000003</c:v>
                </c:pt>
                <c:pt idx="12">
                  <c:v>29</c:v>
                </c:pt>
                <c:pt idx="13">
                  <c:v>32.4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FA-4EB3-A336-E6E058B72BA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0.0</c:formatCode>
                <c:ptCount val="14"/>
                <c:pt idx="0">
                  <c:v>13.5</c:v>
                </c:pt>
                <c:pt idx="1">
                  <c:v>15.2</c:v>
                </c:pt>
                <c:pt idx="2">
                  <c:v>10.7</c:v>
                </c:pt>
                <c:pt idx="3">
                  <c:v>12.8</c:v>
                </c:pt>
                <c:pt idx="4">
                  <c:v>12.200000000000001</c:v>
                </c:pt>
                <c:pt idx="5">
                  <c:v>12.5</c:v>
                </c:pt>
                <c:pt idx="6">
                  <c:v>11.4</c:v>
                </c:pt>
                <c:pt idx="7">
                  <c:v>14.1</c:v>
                </c:pt>
                <c:pt idx="8">
                  <c:v>15.600000000000001</c:v>
                </c:pt>
                <c:pt idx="9">
                  <c:v>20.100000000000001</c:v>
                </c:pt>
                <c:pt idx="10">
                  <c:v>16.3</c:v>
                </c:pt>
                <c:pt idx="11">
                  <c:v>11.9</c:v>
                </c:pt>
                <c:pt idx="12">
                  <c:v>16</c:v>
                </c:pt>
                <c:pt idx="13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FA-4EB3-A336-E6E058B72BA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Smart-TV, internetfähiges Fernsehgerät2</c:v>
                </c:pt>
              </c:strCache>
            </c:strRef>
          </c:tx>
          <c:spPr>
            <a:noFill/>
          </c:spPr>
          <c:invertIfNegative val="0"/>
          <c:dLbls>
            <c:numFmt formatCode="0&quot;%&quot;" sourceLinked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Tabelle1!$D$2:$D$15</c:f>
              <c:numCache>
                <c:formatCode>0.0\ </c:formatCode>
                <c:ptCount val="14"/>
                <c:pt idx="0">
                  <c:v>51.2</c:v>
                </c:pt>
                <c:pt idx="1">
                  <c:v>49.9</c:v>
                </c:pt>
                <c:pt idx="2">
                  <c:v>54.2</c:v>
                </c:pt>
                <c:pt idx="3">
                  <c:v>49.3</c:v>
                </c:pt>
                <c:pt idx="4">
                  <c:v>54.3</c:v>
                </c:pt>
                <c:pt idx="5">
                  <c:v>47.4</c:v>
                </c:pt>
                <c:pt idx="6">
                  <c:v>46.1</c:v>
                </c:pt>
                <c:pt idx="7">
                  <c:v>53.1</c:v>
                </c:pt>
                <c:pt idx="8">
                  <c:v>54.5</c:v>
                </c:pt>
                <c:pt idx="9">
                  <c:v>52.3</c:v>
                </c:pt>
                <c:pt idx="10">
                  <c:v>51.6</c:v>
                </c:pt>
                <c:pt idx="11">
                  <c:v>48.6</c:v>
                </c:pt>
                <c:pt idx="12">
                  <c:v>45</c:v>
                </c:pt>
                <c:pt idx="13">
                  <c:v>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FA-4EB3-A336-E6E058B72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901054032"/>
        <c:axId val="889878896"/>
      </c:barChart>
      <c:catAx>
        <c:axId val="9010540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89878896"/>
        <c:crosses val="autoZero"/>
        <c:auto val="1"/>
        <c:lblAlgn val="ctr"/>
        <c:lblOffset val="100"/>
        <c:noMultiLvlLbl val="0"/>
      </c:catAx>
      <c:valAx>
        <c:axId val="889878896"/>
        <c:scaling>
          <c:orientation val="minMax"/>
          <c:max val="10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901054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8702051153056166"/>
          <c:y val="2.1548774926129985E-2"/>
          <c:w val="0.61297948846943828"/>
          <c:h val="0.86586931373991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Smart TV-Gerät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7A3-4C50-A1F8-82504C3B78D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7A3-4C50-A1F8-82504C3B78D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7A3-4C50-A1F8-82504C3B78D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A7A3-4C50-A1F8-82504C3B78D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A7A3-4C50-A1F8-82504C3B78D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A7A3-4C50-A1F8-82504C3B78D3}"/>
              </c:ext>
            </c:extLst>
          </c:dPt>
          <c:dPt>
            <c:idx val="6"/>
            <c:invertIfNegative val="0"/>
            <c:bubble3D val="0"/>
            <c:spPr>
              <a:solidFill>
                <a:srgbClr val="A5A5A5"/>
              </a:solidFill>
            </c:spPr>
            <c:extLst>
              <c:ext xmlns:c16="http://schemas.microsoft.com/office/drawing/2014/chart" uri="{C3380CC4-5D6E-409C-BE32-E72D297353CC}">
                <c16:uniqueId val="{0000000D-A7A3-4C50-A1F8-82504C3B78D3}"/>
              </c:ext>
            </c:extLst>
          </c:dPt>
          <c:dPt>
            <c:idx val="7"/>
            <c:invertIfNegative val="0"/>
            <c:bubble3D val="0"/>
            <c:spPr>
              <a:solidFill>
                <a:srgbClr val="A5A5A5"/>
              </a:solidFill>
            </c:spPr>
            <c:extLst>
              <c:ext xmlns:c16="http://schemas.microsoft.com/office/drawing/2014/chart" uri="{C3380CC4-5D6E-409C-BE32-E72D297353CC}">
                <c16:uniqueId val="{0000000F-A7A3-4C50-A1F8-82504C3B78D3}"/>
              </c:ext>
            </c:extLst>
          </c:dPt>
          <c:dLbls>
            <c:dLbl>
              <c:idx val="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A3-4C50-A1F8-82504C3B78D3}"/>
                </c:ext>
              </c:extLst>
            </c:dLbl>
            <c:dLbl>
              <c:idx val="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7A3-4C50-A1F8-82504C3B78D3}"/>
                </c:ext>
              </c:extLst>
            </c:dLbl>
            <c:dLbl>
              <c:idx val="8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A7A3-4C50-A1F8-82504C3B78D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rgbClr val="262626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Tabelle1!$B$1:$K$1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Tabelle1!$B$2:$K$2</c:f>
              <c:numCache>
                <c:formatCode>General</c:formatCode>
                <c:ptCount val="9"/>
                <c:pt idx="0">
                  <c:v>5.8</c:v>
                </c:pt>
                <c:pt idx="1">
                  <c:v>9.5</c:v>
                </c:pt>
                <c:pt idx="2">
                  <c:v>11.8</c:v>
                </c:pt>
                <c:pt idx="3">
                  <c:v>17.600000000000001</c:v>
                </c:pt>
                <c:pt idx="4">
                  <c:v>22</c:v>
                </c:pt>
                <c:pt idx="5">
                  <c:v>31.9</c:v>
                </c:pt>
                <c:pt idx="6" formatCode="0.0\ ">
                  <c:v>39.299999999999997</c:v>
                </c:pt>
                <c:pt idx="7" formatCode="0.0\ ">
                  <c:v>44.7</c:v>
                </c:pt>
                <c:pt idx="8" formatCode="0.0\ ">
                  <c:v>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7A3-4C50-A1F8-82504C3B78D3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Peripheriegeräte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3-A7A3-4C50-A1F8-82504C3B78D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5-A7A3-4C50-A1F8-82504C3B78D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7-A7A3-4C50-A1F8-82504C3B78D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9-A7A3-4C50-A1F8-82504C3B78D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B-A7A3-4C50-A1F8-82504C3B78D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D-A7A3-4C50-A1F8-82504C3B78D3}"/>
              </c:ext>
            </c:extLst>
          </c:dPt>
          <c:dPt>
            <c:idx val="6"/>
            <c:invertIfNegative val="0"/>
            <c:bubble3D val="0"/>
            <c:spPr>
              <a:solidFill>
                <a:srgbClr val="DCDCDC"/>
              </a:solidFill>
              <a:ln>
                <a:solidFill>
                  <a:srgbClr val="DCDCDC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A7A3-4C50-A1F8-82504C3B78D3}"/>
              </c:ext>
            </c:extLst>
          </c:dPt>
          <c:dPt>
            <c:idx val="7"/>
            <c:invertIfNegative val="0"/>
            <c:bubble3D val="0"/>
            <c:spPr>
              <a:solidFill>
                <a:srgbClr val="DCDCDC"/>
              </a:solidFill>
            </c:spPr>
            <c:extLst>
              <c:ext xmlns:c16="http://schemas.microsoft.com/office/drawing/2014/chart" uri="{C3380CC4-5D6E-409C-BE32-E72D297353CC}">
                <c16:uniqueId val="{00000021-A7A3-4C50-A1F8-82504C3B78D3}"/>
              </c:ext>
            </c:extLst>
          </c:dPt>
          <c:dLbls>
            <c:dLbl>
              <c:idx val="5"/>
              <c:numFmt formatCode="#,##0.0" sourceLinked="0"/>
              <c:spPr/>
              <c:txPr>
                <a:bodyPr/>
                <a:lstStyle/>
                <a:p>
                  <a:pPr>
                    <a:defRPr sz="1400" b="0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A7A3-4C50-A1F8-82504C3B78D3}"/>
                </c:ext>
              </c:extLst>
            </c:dLbl>
            <c:dLbl>
              <c:idx val="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A7A3-4C50-A1F8-82504C3B78D3}"/>
                </c:ext>
              </c:extLst>
            </c:dLbl>
            <c:dLbl>
              <c:idx val="8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A7A3-4C50-A1F8-82504C3B78D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262626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Tabelle1!$B$1:$K$1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Tabelle1!$B$3:$K$3</c:f>
              <c:numCache>
                <c:formatCode>General</c:formatCode>
                <c:ptCount val="9"/>
                <c:pt idx="0">
                  <c:v>4.5</c:v>
                </c:pt>
                <c:pt idx="1">
                  <c:v>5.5</c:v>
                </c:pt>
                <c:pt idx="2">
                  <c:v>7.2</c:v>
                </c:pt>
                <c:pt idx="3">
                  <c:v>9.8000000000000007</c:v>
                </c:pt>
                <c:pt idx="4">
                  <c:v>10</c:v>
                </c:pt>
                <c:pt idx="5">
                  <c:v>13.2</c:v>
                </c:pt>
                <c:pt idx="6" formatCode="0.0\ ">
                  <c:v>12</c:v>
                </c:pt>
                <c:pt idx="7" formatCode="0.0\ ">
                  <c:v>13.6</c:v>
                </c:pt>
                <c:pt idx="8" formatCode="0.0\ 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A7A3-4C50-A1F8-82504C3B78D3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PC, Laptop, Tablet, Smartphone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5-A7A3-4C50-A1F8-82504C3B78D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7-A7A3-4C50-A1F8-82504C3B78D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9-A7A3-4C50-A1F8-82504C3B78D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B-A7A3-4C50-A1F8-82504C3B78D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D-A7A3-4C50-A1F8-82504C3B78D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F-A7A3-4C50-A1F8-82504C3B78D3}"/>
              </c:ext>
            </c:extLst>
          </c:dPt>
          <c:dPt>
            <c:idx val="6"/>
            <c:invertIfNegative val="0"/>
            <c:bubble3D val="0"/>
            <c:spPr>
              <a:solidFill>
                <a:srgbClr val="F2F2F2"/>
              </a:solidFill>
            </c:spPr>
            <c:extLst>
              <c:ext xmlns:c16="http://schemas.microsoft.com/office/drawing/2014/chart" uri="{C3380CC4-5D6E-409C-BE32-E72D297353CC}">
                <c16:uniqueId val="{00000031-A7A3-4C50-A1F8-82504C3B78D3}"/>
              </c:ext>
            </c:extLst>
          </c:dPt>
          <c:dPt>
            <c:idx val="7"/>
            <c:invertIfNegative val="0"/>
            <c:bubble3D val="0"/>
            <c:spPr>
              <a:solidFill>
                <a:srgbClr val="F2F2F2"/>
              </a:solidFill>
            </c:spPr>
            <c:extLst>
              <c:ext xmlns:c16="http://schemas.microsoft.com/office/drawing/2014/chart" uri="{C3380CC4-5D6E-409C-BE32-E72D297353CC}">
                <c16:uniqueId val="{00000033-A7A3-4C50-A1F8-82504C3B78D3}"/>
              </c:ext>
            </c:extLst>
          </c:dPt>
          <c:dLbls>
            <c:dLbl>
              <c:idx val="7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A7A3-4C50-A1F8-82504C3B78D3}"/>
                </c:ext>
              </c:extLst>
            </c:dLbl>
            <c:numFmt formatCode="0.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262626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Tabelle1!$B$1:$K$1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Tabelle1!$B$4:$K$4</c:f>
              <c:numCache>
                <c:formatCode>General</c:formatCode>
                <c:ptCount val="9"/>
                <c:pt idx="0">
                  <c:v>16.2</c:v>
                </c:pt>
                <c:pt idx="1">
                  <c:v>17</c:v>
                </c:pt>
                <c:pt idx="2">
                  <c:v>17.100000000000001</c:v>
                </c:pt>
                <c:pt idx="3">
                  <c:v>17.7</c:v>
                </c:pt>
                <c:pt idx="4">
                  <c:v>14.8</c:v>
                </c:pt>
                <c:pt idx="5">
                  <c:v>4.3</c:v>
                </c:pt>
                <c:pt idx="6" formatCode="0.0\ ">
                  <c:v>3.8</c:v>
                </c:pt>
                <c:pt idx="7" formatCode="0.0\ ">
                  <c:v>3.7</c:v>
                </c:pt>
                <c:pt idx="8" formatCode="0.0\ 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A7A3-4C50-A1F8-82504C3B78D3}"/>
            </c:ext>
          </c:extLst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Summe Connected TV</c:v>
                </c:pt>
              </c:strCache>
            </c:strRef>
          </c:tx>
          <c:spPr>
            <a:noFill/>
          </c:spPr>
          <c:invertIfNegative val="0"/>
          <c:dLbls>
            <c:dLbl>
              <c:idx val="5"/>
              <c:numFmt formatCode="#,##0.0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0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5-A7A3-4C50-A1F8-82504C3B78D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 sz="1400" b="0">
                        <a:solidFill>
                          <a:srgbClr val="262626"/>
                        </a:solidFill>
                      </a:defRPr>
                    </a:pPr>
                    <a:fld id="{D9D35A16-1BA9-438F-9C9F-CB7379FDC049}" type="VALUE">
                      <a:rPr lang="en-US" sz="1400" b="0">
                        <a:solidFill>
                          <a:srgbClr val="262626"/>
                        </a:solidFill>
                      </a:rPr>
                      <a:pPr>
                        <a:defRPr sz="1400" b="0">
                          <a:solidFill>
                            <a:srgbClr val="262626"/>
                          </a:solidFill>
                        </a:defRPr>
                      </a:pPr>
                      <a:t>[WERT]</a:t>
                    </a:fld>
                    <a:endParaRPr lang="de-DE"/>
                  </a:p>
                </c:rich>
              </c:tx>
              <c:numFmt formatCode="#,##0.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6-A7A3-4C50-A1F8-82504C3B78D3}"/>
                </c:ext>
              </c:extLst>
            </c:dLbl>
            <c:dLbl>
              <c:idx val="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7-A7A3-4C50-A1F8-82504C3B78D3}"/>
                </c:ext>
              </c:extLst>
            </c:dLbl>
            <c:dLbl>
              <c:idx val="8"/>
              <c:numFmt formatCode="#,##0.0" sourceLinked="0"/>
              <c:spPr>
                <a:noFill/>
                <a:ln>
                  <a:solidFill>
                    <a:schemeClr val="tx2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2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8-A7A3-4C50-A1F8-82504C3B78D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262626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Tabelle1!$B$1:$K$1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Tabelle1!$B$5:$K$5</c:f>
              <c:numCache>
                <c:formatCode>General</c:formatCode>
                <c:ptCount val="9"/>
                <c:pt idx="0">
                  <c:v>26.5</c:v>
                </c:pt>
                <c:pt idx="1">
                  <c:v>32</c:v>
                </c:pt>
                <c:pt idx="2">
                  <c:v>36.1</c:v>
                </c:pt>
                <c:pt idx="3">
                  <c:v>45.1</c:v>
                </c:pt>
                <c:pt idx="4">
                  <c:v>46.8</c:v>
                </c:pt>
                <c:pt idx="5">
                  <c:v>49.4</c:v>
                </c:pt>
                <c:pt idx="6" formatCode="0.0\ ">
                  <c:v>55.1</c:v>
                </c:pt>
                <c:pt idx="7" formatCode="0.0\ ">
                  <c:v>62</c:v>
                </c:pt>
                <c:pt idx="8" formatCode="0.0\ ">
                  <c:v>66.599999999999994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A7A3-4C50-A1F8-82504C3B7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260967808"/>
        <c:axId val="260990080"/>
      </c:barChart>
      <c:catAx>
        <c:axId val="260967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de-DE"/>
          </a:p>
        </c:txPr>
        <c:crossAx val="260990080"/>
        <c:crosses val="autoZero"/>
        <c:auto val="1"/>
        <c:lblAlgn val="ctr"/>
        <c:lblOffset val="100"/>
        <c:noMultiLvlLbl val="0"/>
      </c:catAx>
      <c:valAx>
        <c:axId val="260990080"/>
        <c:scaling>
          <c:orientation val="minMax"/>
          <c:max val="8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0967808"/>
        <c:crosses val="autoZero"/>
        <c:crossBetween val="between"/>
      </c:valAx>
      <c:spPr>
        <a:ln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800" b="1" i="0" cap="all" baseline="0"/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1400" b="0" cap="none" baseline="0"/>
            </a:pPr>
            <a:endParaRPr lang="de-DE"/>
          </a:p>
        </c:txPr>
      </c:legendEntry>
      <c:layout>
        <c:manualLayout>
          <c:xMode val="edge"/>
          <c:yMode val="edge"/>
          <c:x val="0"/>
          <c:y val="0.36551514154955117"/>
          <c:w val="0.31332541376718481"/>
          <c:h val="0.37802800176338675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Calibri" pitchFamily="34" charset="0"/>
          <a:cs typeface="Calibri" pitchFamily="34" charset="0"/>
        </a:defRPr>
      </a:pPr>
      <a:endParaRPr lang="de-DE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8702051153056166"/>
          <c:y val="2.1548774926129985E-2"/>
          <c:w val="0.61297948846943828"/>
          <c:h val="0.86586931373991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Smart TV-Gerät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F6B-480E-8DD0-71165F70F82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F6B-480E-8DD0-71165F70F822}"/>
              </c:ext>
            </c:extLst>
          </c:dPt>
          <c:dPt>
            <c:idx val="2"/>
            <c:invertIfNegative val="0"/>
            <c:bubble3D val="0"/>
            <c:spPr>
              <a:solidFill>
                <a:srgbClr val="A5A5A5"/>
              </a:solidFill>
            </c:spPr>
            <c:extLst>
              <c:ext xmlns:c16="http://schemas.microsoft.com/office/drawing/2014/chart" uri="{C3380CC4-5D6E-409C-BE32-E72D297353CC}">
                <c16:uniqueId val="{00000005-1F6B-480E-8DD0-71165F70F822}"/>
              </c:ext>
            </c:extLst>
          </c:dPt>
          <c:dPt>
            <c:idx val="3"/>
            <c:invertIfNegative val="0"/>
            <c:bubble3D val="0"/>
            <c:spPr>
              <a:solidFill>
                <a:srgbClr val="A5A5A5"/>
              </a:solidFill>
            </c:spPr>
            <c:extLst>
              <c:ext xmlns:c16="http://schemas.microsoft.com/office/drawing/2014/chart" uri="{C3380CC4-5D6E-409C-BE32-E72D297353CC}">
                <c16:uniqueId val="{00000007-1F6B-480E-8DD0-71165F70F822}"/>
              </c:ext>
            </c:extLst>
          </c:dPt>
          <c:dPt>
            <c:idx val="4"/>
            <c:invertIfNegative val="0"/>
            <c:bubble3D val="0"/>
            <c:spPr>
              <a:solidFill>
                <a:srgbClr val="A5A5A5"/>
              </a:solidFill>
            </c:spPr>
            <c:extLst>
              <c:ext xmlns:c16="http://schemas.microsoft.com/office/drawing/2014/chart" uri="{C3380CC4-5D6E-409C-BE32-E72D297353CC}">
                <c16:uniqueId val="{00000009-1F6B-480E-8DD0-71165F70F822}"/>
              </c:ext>
            </c:extLst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F6B-480E-8DD0-71165F70F822}"/>
                </c:ext>
              </c:extLst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F6B-480E-8DD0-71165F70F822}"/>
                </c:ext>
              </c:extLst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F6B-480E-8DD0-71165F70F822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F6B-480E-8DD0-71165F70F822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0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Calibri" pitchFamily="34" charset="0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F6B-480E-8DD0-71165F70F822}"/>
                </c:ext>
              </c:extLst>
            </c:dLbl>
            <c:dLbl>
              <c:idx val="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F6B-480E-8DD0-71165F70F82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0">
                  <c:v>17.7</c:v>
                </c:pt>
                <c:pt idx="1">
                  <c:v>22.7</c:v>
                </c:pt>
                <c:pt idx="2">
                  <c:v>25.2</c:v>
                </c:pt>
                <c:pt idx="3">
                  <c:v>38</c:v>
                </c:pt>
                <c:pt idx="4" formatCode="0.0\ ">
                  <c:v>44.5</c:v>
                </c:pt>
                <c:pt idx="5" formatCode="0.0\ 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F6B-480E-8DD0-71165F70F822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Peripheriegeräte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D-1F6B-480E-8DD0-71165F70F82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F-1F6B-480E-8DD0-71165F70F822}"/>
              </c:ext>
            </c:extLst>
          </c:dPt>
          <c:dPt>
            <c:idx val="2"/>
            <c:invertIfNegative val="0"/>
            <c:bubble3D val="0"/>
            <c:spPr>
              <a:solidFill>
                <a:srgbClr val="DCDCDC"/>
              </a:solidFill>
            </c:spPr>
            <c:extLst>
              <c:ext xmlns:c16="http://schemas.microsoft.com/office/drawing/2014/chart" uri="{C3380CC4-5D6E-409C-BE32-E72D297353CC}">
                <c16:uniqueId val="{00000011-1F6B-480E-8DD0-71165F70F822}"/>
              </c:ext>
            </c:extLst>
          </c:dPt>
          <c:dPt>
            <c:idx val="3"/>
            <c:invertIfNegative val="0"/>
            <c:bubble3D val="0"/>
            <c:spPr>
              <a:solidFill>
                <a:srgbClr val="DCDCDC"/>
              </a:solidFill>
            </c:spPr>
            <c:extLst>
              <c:ext xmlns:c16="http://schemas.microsoft.com/office/drawing/2014/chart" uri="{C3380CC4-5D6E-409C-BE32-E72D297353CC}">
                <c16:uniqueId val="{00000013-1F6B-480E-8DD0-71165F70F822}"/>
              </c:ext>
            </c:extLst>
          </c:dPt>
          <c:dPt>
            <c:idx val="4"/>
            <c:invertIfNegative val="0"/>
            <c:bubble3D val="0"/>
            <c:spPr>
              <a:solidFill>
                <a:srgbClr val="DCDCDC"/>
              </a:solidFill>
            </c:spPr>
            <c:extLst>
              <c:ext xmlns:c16="http://schemas.microsoft.com/office/drawing/2014/chart" uri="{C3380CC4-5D6E-409C-BE32-E72D297353CC}">
                <c16:uniqueId val="{00000015-1F6B-480E-8DD0-71165F70F822}"/>
              </c:ext>
            </c:extLst>
          </c:dPt>
          <c:dLbls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F6B-480E-8DD0-71165F70F822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1F6B-480E-8DD0-71165F70F822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400" b="0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Calibri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1F6B-480E-8DD0-71165F70F822}"/>
                </c:ext>
              </c:extLst>
            </c:dLbl>
            <c:dLbl>
              <c:idx val="5"/>
              <c:numFmt formatCode="#,##0.0" sourceLinked="0"/>
              <c:spPr/>
              <c:txPr>
                <a:bodyPr/>
                <a:lstStyle/>
                <a:p>
                  <a:pPr>
                    <a:defRPr sz="16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1F6B-480E-8DD0-71165F70F82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262626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8</c:v>
                </c:pt>
                <c:pt idx="1">
                  <c:v>11.9</c:v>
                </c:pt>
                <c:pt idx="2">
                  <c:v>11</c:v>
                </c:pt>
                <c:pt idx="3">
                  <c:v>10.5</c:v>
                </c:pt>
                <c:pt idx="4" formatCode="0.0\ ">
                  <c:v>12.6</c:v>
                </c:pt>
                <c:pt idx="5" formatCode="0.0\ 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F6B-480E-8DD0-71165F70F822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PC, Laptop, Tablet, Smartphone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1F6B-480E-8DD0-71165F70F82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1F6B-480E-8DD0-71165F70F822}"/>
              </c:ext>
            </c:extLst>
          </c:dPt>
          <c:dPt>
            <c:idx val="2"/>
            <c:invertIfNegative val="0"/>
            <c:bubble3D val="0"/>
            <c:spPr>
              <a:solidFill>
                <a:srgbClr val="F2F2F2"/>
              </a:solidFill>
            </c:spPr>
            <c:extLst>
              <c:ext xmlns:c16="http://schemas.microsoft.com/office/drawing/2014/chart" uri="{C3380CC4-5D6E-409C-BE32-E72D297353CC}">
                <c16:uniqueId val="{0000001D-1F6B-480E-8DD0-71165F70F822}"/>
              </c:ext>
            </c:extLst>
          </c:dPt>
          <c:dPt>
            <c:idx val="3"/>
            <c:invertIfNegative val="0"/>
            <c:bubble3D val="0"/>
            <c:spPr>
              <a:solidFill>
                <a:srgbClr val="F2F2F2"/>
              </a:solidFill>
            </c:spPr>
            <c:extLst>
              <c:ext xmlns:c16="http://schemas.microsoft.com/office/drawing/2014/chart" uri="{C3380CC4-5D6E-409C-BE32-E72D297353CC}">
                <c16:uniqueId val="{0000001F-1F6B-480E-8DD0-71165F70F822}"/>
              </c:ext>
            </c:extLst>
          </c:dPt>
          <c:dPt>
            <c:idx val="4"/>
            <c:invertIfNegative val="0"/>
            <c:bubble3D val="0"/>
            <c:spPr>
              <a:solidFill>
                <a:srgbClr val="F2F2F2"/>
              </a:solidFill>
            </c:spPr>
            <c:extLst>
              <c:ext xmlns:c16="http://schemas.microsoft.com/office/drawing/2014/chart" uri="{C3380CC4-5D6E-409C-BE32-E72D297353CC}">
                <c16:uniqueId val="{00000021-1F6B-480E-8DD0-71165F70F822}"/>
              </c:ext>
            </c:extLst>
          </c:dPt>
          <c:dLbls>
            <c:dLbl>
              <c:idx val="3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1F6B-480E-8DD0-71165F70F822}"/>
                </c:ext>
              </c:extLst>
            </c:dLbl>
            <c:dLbl>
              <c:idx val="4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400" b="0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Calibri" pitchFamily="34" charset="0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1F6B-480E-8DD0-71165F70F822}"/>
                </c:ext>
              </c:extLst>
            </c:dLbl>
            <c:dLbl>
              <c:idx val="5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1F6B-480E-8DD0-71165F70F822}"/>
                </c:ext>
              </c:extLst>
            </c:dLbl>
            <c:numFmt formatCode="0.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262626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Tabelle1!$B$4:$G$4</c:f>
              <c:numCache>
                <c:formatCode>General</c:formatCode>
                <c:ptCount val="6"/>
                <c:pt idx="0">
                  <c:v>17.5</c:v>
                </c:pt>
                <c:pt idx="1">
                  <c:v>14.7</c:v>
                </c:pt>
                <c:pt idx="2">
                  <c:v>3.7</c:v>
                </c:pt>
                <c:pt idx="3">
                  <c:v>3.4</c:v>
                </c:pt>
                <c:pt idx="4" formatCode="0.0\ ">
                  <c:v>2.2999999999999998</c:v>
                </c:pt>
                <c:pt idx="5" formatCode="0.0\ 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1F6B-480E-8DD0-71165F70F822}"/>
            </c:ext>
          </c:extLst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Summe Connected TV</c:v>
                </c:pt>
              </c:strCache>
            </c:strRef>
          </c:tx>
          <c:spPr>
            <a:noFill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1F6B-480E-8DD0-71165F70F82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0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Calibri" pitchFamily="34" charset="0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1F6B-480E-8DD0-71165F70F82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005BBB"/>
                      </a:solidFill>
                      <a:latin typeface="Calibri" pitchFamily="34" charset="0"/>
                      <a:ea typeface="+mn-ea"/>
                      <a:cs typeface="Calibri" pitchFamily="34" charset="0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1F6B-480E-8DD0-71165F70F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Tabelle1!$B$5:$G$5</c:f>
              <c:numCache>
                <c:formatCode>General</c:formatCode>
                <c:ptCount val="6"/>
                <c:pt idx="0">
                  <c:v>43.2</c:v>
                </c:pt>
                <c:pt idx="1">
                  <c:v>49.3</c:v>
                </c:pt>
                <c:pt idx="2">
                  <c:v>39.9</c:v>
                </c:pt>
                <c:pt idx="3">
                  <c:v>51.9</c:v>
                </c:pt>
                <c:pt idx="4" formatCode="0.0\ ">
                  <c:v>59.4</c:v>
                </c:pt>
                <c:pt idx="5" formatCode="0.0\ ">
                  <c:v>65.900000000000006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1F6B-480E-8DD0-71165F70F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973850136"/>
        <c:axId val="973849352"/>
      </c:barChart>
      <c:catAx>
        <c:axId val="973850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de-DE"/>
          </a:p>
        </c:txPr>
        <c:crossAx val="973849352"/>
        <c:crosses val="autoZero"/>
        <c:auto val="1"/>
        <c:lblAlgn val="ctr"/>
        <c:lblOffset val="100"/>
        <c:noMultiLvlLbl val="0"/>
      </c:catAx>
      <c:valAx>
        <c:axId val="973849352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73850136"/>
        <c:crosses val="autoZero"/>
        <c:crossBetween val="between"/>
      </c:valAx>
      <c:spPr>
        <a:ln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800" b="1" i="0" cap="all" baseline="0"/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1400" b="0" cap="none" baseline="0"/>
            </a:pPr>
            <a:endParaRPr lang="de-DE"/>
          </a:p>
        </c:txPr>
      </c:legendEntry>
      <c:layout>
        <c:manualLayout>
          <c:xMode val="edge"/>
          <c:yMode val="edge"/>
          <c:x val="0"/>
          <c:y val="0.36218453302114778"/>
          <c:w val="0.31332541376718481"/>
          <c:h val="0.38468921882019358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Calibri" pitchFamily="34" charset="0"/>
          <a:cs typeface="Calibri" pitchFamily="34" charset="0"/>
        </a:defRPr>
      </a:pPr>
      <a:endParaRPr lang="de-DE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654348110059495E-2"/>
          <c:y val="7.3885740597007324E-2"/>
          <c:w val="0.9672144466087339"/>
          <c:h val="0.61050723197017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Smart-TV, internetfähiges Fernsehgerät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0.0\ </c:formatCode>
                <c:ptCount val="14"/>
                <c:pt idx="0">
                  <c:v>51.2</c:v>
                </c:pt>
                <c:pt idx="1">
                  <c:v>49.9</c:v>
                </c:pt>
                <c:pt idx="2">
                  <c:v>54.2</c:v>
                </c:pt>
                <c:pt idx="3">
                  <c:v>49.3</c:v>
                </c:pt>
                <c:pt idx="4">
                  <c:v>54.3</c:v>
                </c:pt>
                <c:pt idx="5">
                  <c:v>47.4</c:v>
                </c:pt>
                <c:pt idx="6">
                  <c:v>46.1</c:v>
                </c:pt>
                <c:pt idx="7">
                  <c:v>53.1</c:v>
                </c:pt>
                <c:pt idx="8">
                  <c:v>54.5</c:v>
                </c:pt>
                <c:pt idx="9">
                  <c:v>52.3</c:v>
                </c:pt>
                <c:pt idx="10">
                  <c:v>51.6</c:v>
                </c:pt>
                <c:pt idx="11">
                  <c:v>48.6</c:v>
                </c:pt>
                <c:pt idx="12">
                  <c:v>45</c:v>
                </c:pt>
                <c:pt idx="13">
                  <c:v>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68-43F7-9437-504746C5838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Peripheriegeräte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0.0\ </c:formatCode>
                <c:ptCount val="14"/>
                <c:pt idx="0">
                  <c:v>13.2</c:v>
                </c:pt>
                <c:pt idx="1">
                  <c:v>11.7</c:v>
                </c:pt>
                <c:pt idx="2">
                  <c:v>13.1</c:v>
                </c:pt>
                <c:pt idx="3">
                  <c:v>14.1</c:v>
                </c:pt>
                <c:pt idx="4">
                  <c:v>13.4</c:v>
                </c:pt>
                <c:pt idx="5">
                  <c:v>13.5</c:v>
                </c:pt>
                <c:pt idx="6">
                  <c:v>14.2</c:v>
                </c:pt>
                <c:pt idx="7">
                  <c:v>14</c:v>
                </c:pt>
                <c:pt idx="8">
                  <c:v>13.3</c:v>
                </c:pt>
                <c:pt idx="9">
                  <c:v>13.9</c:v>
                </c:pt>
                <c:pt idx="10">
                  <c:v>12.3</c:v>
                </c:pt>
                <c:pt idx="11">
                  <c:v>9.9</c:v>
                </c:pt>
                <c:pt idx="12">
                  <c:v>13.3</c:v>
                </c:pt>
                <c:pt idx="13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68-43F7-9437-504746C5838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Tabelle1!$D$2:$D$15</c:f>
              <c:numCache>
                <c:formatCode>0.0\ </c:formatCode>
                <c:ptCount val="14"/>
                <c:pt idx="0">
                  <c:v>2.2000000000000002</c:v>
                </c:pt>
                <c:pt idx="1">
                  <c:v>2.1</c:v>
                </c:pt>
                <c:pt idx="2">
                  <c:v>1.5</c:v>
                </c:pt>
                <c:pt idx="3">
                  <c:v>3.4</c:v>
                </c:pt>
                <c:pt idx="4">
                  <c:v>1</c:v>
                </c:pt>
                <c:pt idx="5">
                  <c:v>4.9000000000000004</c:v>
                </c:pt>
                <c:pt idx="6">
                  <c:v>1.6</c:v>
                </c:pt>
                <c:pt idx="7">
                  <c:v>1.6</c:v>
                </c:pt>
                <c:pt idx="8">
                  <c:v>2.6</c:v>
                </c:pt>
                <c:pt idx="9">
                  <c:v>1.8</c:v>
                </c:pt>
                <c:pt idx="10">
                  <c:v>2.7</c:v>
                </c:pt>
                <c:pt idx="11">
                  <c:v>3.3</c:v>
                </c:pt>
                <c:pt idx="12">
                  <c:v>4.3</c:v>
                </c:pt>
                <c:pt idx="1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68-43F7-9437-504746C5838B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&gt;&gt; Mindestens eine dieser Möglichkeiten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numFmt formatCode="0&quot;%&quot;" sourceLinked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Tabelle1!$E$2:$E$15</c:f>
              <c:numCache>
                <c:formatCode>0.0\ </c:formatCode>
                <c:ptCount val="14"/>
                <c:pt idx="0">
                  <c:v>66.599999999999994</c:v>
                </c:pt>
                <c:pt idx="1">
                  <c:v>63.7</c:v>
                </c:pt>
                <c:pt idx="2">
                  <c:v>68.900000000000006</c:v>
                </c:pt>
                <c:pt idx="3">
                  <c:v>66.8</c:v>
                </c:pt>
                <c:pt idx="4">
                  <c:v>68.7</c:v>
                </c:pt>
                <c:pt idx="5">
                  <c:v>65.900000000000006</c:v>
                </c:pt>
                <c:pt idx="6">
                  <c:v>61.8</c:v>
                </c:pt>
                <c:pt idx="7">
                  <c:v>68.7</c:v>
                </c:pt>
                <c:pt idx="8">
                  <c:v>70.5</c:v>
                </c:pt>
                <c:pt idx="9">
                  <c:v>68</c:v>
                </c:pt>
                <c:pt idx="10">
                  <c:v>66.599999999999994</c:v>
                </c:pt>
                <c:pt idx="11">
                  <c:v>61.7</c:v>
                </c:pt>
                <c:pt idx="12">
                  <c:v>62.6</c:v>
                </c:pt>
                <c:pt idx="13">
                  <c:v>58.8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68-43F7-9437-504746C58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35906304"/>
        <c:axId val="335907840"/>
      </c:barChart>
      <c:catAx>
        <c:axId val="3359063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35907840"/>
        <c:crosses val="autoZero"/>
        <c:auto val="1"/>
        <c:lblAlgn val="ctr"/>
        <c:lblOffset val="100"/>
        <c:noMultiLvlLbl val="0"/>
      </c:catAx>
      <c:valAx>
        <c:axId val="335907840"/>
        <c:scaling>
          <c:orientation val="minMax"/>
          <c:max val="10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335906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608606574411979E-2"/>
          <c:y val="7.4801584380015607E-2"/>
          <c:w val="0.4498850557654307"/>
          <c:h val="0.9251984156199843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Connected TV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1A1-4672-A451-0F3DE832D4A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F1A1-4672-A451-0F3DE832D4A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F1A1-4672-A451-0F3DE832D4AC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5-F1A1-4672-A451-0F3DE832D4AC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7-F1A1-4672-A451-0F3DE832D4A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8-F1A1-4672-A451-0F3DE832D4A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9-F1A1-4672-A451-0F3DE832D4A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A-F1A1-4672-A451-0F3DE832D4A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A1-4672-A451-0F3DE832D4A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A1-4672-A451-0F3DE832D4A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A1-4672-A451-0F3DE832D4A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A1-4672-A451-0F3DE832D4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Mind. 1 HDTV-Gerät</c:v>
                </c:pt>
                <c:pt idx="4">
                  <c:v>Kein TV-Gerät connected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 formatCode="0.0">
                  <c:v>66.599999999999994</c:v>
                </c:pt>
                <c:pt idx="4" formatCode="0.0">
                  <c:v>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1A1-4672-A451-0F3DE832D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40962214986808"/>
          <c:y val="6.7685264695870467E-2"/>
          <c:w val="0.4498850557654307"/>
          <c:h val="0.9251984156199843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Connected TV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D16B-4A97-BFDF-19C8AD802CBB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D16B-4A97-BFDF-19C8AD802CB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5-D16B-4A97-BFDF-19C8AD802CBB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7-D16B-4A97-BFDF-19C8AD802CBB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9-D16B-4A97-BFDF-19C8AD802CBB}"/>
              </c:ext>
            </c:extLst>
          </c:dPt>
          <c:dPt>
            <c:idx val="5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B-D16B-4A97-BFDF-19C8AD802CBB}"/>
              </c:ext>
            </c:extLst>
          </c:dPt>
          <c:dPt>
            <c:idx val="6"/>
            <c:bubble3D val="0"/>
            <c:spPr>
              <a:solidFill>
                <a:schemeClr val="bg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D-D16B-4A97-BFDF-19C8AD802CBB}"/>
              </c:ext>
            </c:extLst>
          </c:dPt>
          <c:dPt>
            <c:idx val="7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F-D16B-4A97-BFDF-19C8AD802CBB}"/>
              </c:ext>
            </c:extLst>
          </c:dPt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16B-4A97-BFDF-19C8AD802CB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1 TV-Gerät connected</c:v>
                </c:pt>
                <c:pt idx="1">
                  <c:v>2+ TV-Geräte connected</c:v>
                </c:pt>
                <c:pt idx="2">
                  <c:v>Kein TV-Gerät connected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 formatCode="0.0\ ">
                  <c:v>45.1</c:v>
                </c:pt>
                <c:pt idx="1">
                  <c:v>21.6</c:v>
                </c:pt>
                <c:pt idx="2" formatCode="0.0">
                  <c:v>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16B-4A97-BFDF-19C8AD802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654348110059495E-2"/>
          <c:y val="7.3885740597007324E-2"/>
          <c:w val="0.9672144466087339"/>
          <c:h val="0.61050723197017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0.0\ </c:formatCode>
                <c:ptCount val="14"/>
                <c:pt idx="0">
                  <c:v>45.1</c:v>
                </c:pt>
                <c:pt idx="1">
                  <c:v>40.6</c:v>
                </c:pt>
                <c:pt idx="2">
                  <c:v>52.1</c:v>
                </c:pt>
                <c:pt idx="3">
                  <c:v>46.1</c:v>
                </c:pt>
                <c:pt idx="4">
                  <c:v>47.9</c:v>
                </c:pt>
                <c:pt idx="5">
                  <c:v>47.6</c:v>
                </c:pt>
                <c:pt idx="6">
                  <c:v>41.7</c:v>
                </c:pt>
                <c:pt idx="7">
                  <c:v>44.9</c:v>
                </c:pt>
                <c:pt idx="8">
                  <c:v>47.5</c:v>
                </c:pt>
                <c:pt idx="9">
                  <c:v>38.700000000000003</c:v>
                </c:pt>
                <c:pt idx="10">
                  <c:v>42</c:v>
                </c:pt>
                <c:pt idx="11">
                  <c:v>44.8</c:v>
                </c:pt>
                <c:pt idx="12">
                  <c:v>40.700000000000003</c:v>
                </c:pt>
                <c:pt idx="13">
                  <c:v>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2A-470D-B788-DE9B90A13FE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2+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General</c:formatCode>
                <c:ptCount val="14"/>
                <c:pt idx="0">
                  <c:v>21.599999999999998</c:v>
                </c:pt>
                <c:pt idx="1">
                  <c:v>23.099999999999998</c:v>
                </c:pt>
                <c:pt idx="2">
                  <c:v>16.8</c:v>
                </c:pt>
                <c:pt idx="3">
                  <c:v>20.599999999999998</c:v>
                </c:pt>
                <c:pt idx="4">
                  <c:v>20.9</c:v>
                </c:pt>
                <c:pt idx="5">
                  <c:v>18.3</c:v>
                </c:pt>
                <c:pt idx="6">
                  <c:v>20.100000000000001</c:v>
                </c:pt>
                <c:pt idx="7">
                  <c:v>23.8</c:v>
                </c:pt>
                <c:pt idx="8">
                  <c:v>23</c:v>
                </c:pt>
                <c:pt idx="9">
                  <c:v>29.4</c:v>
                </c:pt>
                <c:pt idx="10">
                  <c:v>24.5</c:v>
                </c:pt>
                <c:pt idx="11">
                  <c:v>16.900000000000002</c:v>
                </c:pt>
                <c:pt idx="12">
                  <c:v>21.8</c:v>
                </c:pt>
                <c:pt idx="13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2A-470D-B788-DE9B90A13FE7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Summe</c:v>
                </c:pt>
              </c:strCache>
            </c:strRef>
          </c:tx>
          <c:spPr>
            <a:noFill/>
          </c:spPr>
          <c:invertIfNegative val="0"/>
          <c:dLbls>
            <c:numFmt formatCode="0&quot;%&quot;" sourceLinked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Tabelle1!$D$2:$D$15</c:f>
              <c:numCache>
                <c:formatCode>0.0\ </c:formatCode>
                <c:ptCount val="14"/>
                <c:pt idx="0">
                  <c:v>66.599999999999994</c:v>
                </c:pt>
                <c:pt idx="1">
                  <c:v>63.7</c:v>
                </c:pt>
                <c:pt idx="2">
                  <c:v>68.900000000000006</c:v>
                </c:pt>
                <c:pt idx="3">
                  <c:v>66.8</c:v>
                </c:pt>
                <c:pt idx="4">
                  <c:v>68.7</c:v>
                </c:pt>
                <c:pt idx="5">
                  <c:v>65.900000000000006</c:v>
                </c:pt>
                <c:pt idx="6">
                  <c:v>61.8</c:v>
                </c:pt>
                <c:pt idx="7">
                  <c:v>68.7</c:v>
                </c:pt>
                <c:pt idx="8">
                  <c:v>70.5</c:v>
                </c:pt>
                <c:pt idx="9">
                  <c:v>68</c:v>
                </c:pt>
                <c:pt idx="10">
                  <c:v>66.599999999999994</c:v>
                </c:pt>
                <c:pt idx="11">
                  <c:v>61.7</c:v>
                </c:pt>
                <c:pt idx="12">
                  <c:v>62.6</c:v>
                </c:pt>
                <c:pt idx="13">
                  <c:v>58.8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2A-470D-B788-DE9B90A13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901568344"/>
        <c:axId val="901568736"/>
      </c:barChart>
      <c:catAx>
        <c:axId val="9015683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01568736"/>
        <c:crosses val="autoZero"/>
        <c:auto val="1"/>
        <c:lblAlgn val="ctr"/>
        <c:lblOffset val="100"/>
        <c:noMultiLvlLbl val="0"/>
      </c:catAx>
      <c:valAx>
        <c:axId val="901568736"/>
        <c:scaling>
          <c:orientation val="minMax"/>
          <c:max val="10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901568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Klass. TV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0\ 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0.0\ </c:formatCode>
                <c:ptCount val="14"/>
                <c:pt idx="0">
                  <c:v>91.5</c:v>
                </c:pt>
                <c:pt idx="1">
                  <c:v>93.8</c:v>
                </c:pt>
                <c:pt idx="2">
                  <c:v>84.6</c:v>
                </c:pt>
                <c:pt idx="3">
                  <c:v>91.5</c:v>
                </c:pt>
                <c:pt idx="4">
                  <c:v>93.1</c:v>
                </c:pt>
                <c:pt idx="5">
                  <c:v>87.2</c:v>
                </c:pt>
                <c:pt idx="6">
                  <c:v>91.9</c:v>
                </c:pt>
                <c:pt idx="7">
                  <c:v>90.7</c:v>
                </c:pt>
                <c:pt idx="8">
                  <c:v>92.4</c:v>
                </c:pt>
                <c:pt idx="9">
                  <c:v>93.4</c:v>
                </c:pt>
                <c:pt idx="10">
                  <c:v>91.1</c:v>
                </c:pt>
                <c:pt idx="11">
                  <c:v>92.3</c:v>
                </c:pt>
                <c:pt idx="12">
                  <c:v>91</c:v>
                </c:pt>
                <c:pt idx="13">
                  <c:v>91.7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E0-4072-8738-21FB526F5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901569912"/>
        <c:axId val="901570304"/>
      </c:barChart>
      <c:catAx>
        <c:axId val="901569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901570304"/>
        <c:crosses val="autoZero"/>
        <c:auto val="1"/>
        <c:lblAlgn val="ctr"/>
        <c:lblOffset val="100"/>
        <c:noMultiLvlLbl val="0"/>
      </c:catAx>
      <c:valAx>
        <c:axId val="901570304"/>
        <c:scaling>
          <c:orientation val="minMax"/>
          <c:max val="11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90156991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TV-HH gesamt</c:v>
                </c:pt>
              </c:strCache>
            </c:strRef>
          </c:tx>
          <c:spPr>
            <a:noFill/>
          </c:spPr>
          <c:invertIfNegative val="0"/>
          <c:dLbls>
            <c:numFmt formatCode="0&quot;%&quot;" sourceLinked="0"/>
            <c:spPr>
              <a:ln>
                <a:solidFill>
                  <a:schemeClr val="accent4">
                    <a:lumMod val="50000"/>
                  </a:schemeClr>
                </a:solidFill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RP, SL, HE</c:v>
                </c:pt>
                <c:pt idx="9">
                  <c:v>SH</c:v>
                </c:pt>
                <c:pt idx="10">
                  <c:v>SH, HH, MV</c:v>
                </c:pt>
                <c:pt idx="11">
                  <c:v>SN</c:v>
                </c:pt>
                <c:pt idx="12">
                  <c:v>ST</c:v>
                </c:pt>
                <c:pt idx="13">
                  <c:v>SN, ST, TH</c:v>
                </c:pt>
              </c:strCache>
            </c:strRef>
          </c:cat>
          <c:val>
            <c:numRef>
              <c:f>Tabelle1!$B$2:$B$15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0-6C2B-434F-AC2E-B115B98A484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TV-HH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2B-434F-AC2E-B115B98A4847}"/>
                </c:ext>
              </c:extLst>
            </c:dLbl>
            <c:dLbl>
              <c:idx val="5"/>
              <c:layout>
                <c:manualLayout>
                  <c:x val="0"/>
                  <c:y val="5.67581587879861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2B-434F-AC2E-B115B98A4847}"/>
                </c:ext>
              </c:extLst>
            </c:dLbl>
            <c:dLbl>
              <c:idx val="7"/>
              <c:layout>
                <c:manualLayout>
                  <c:x val="0"/>
                  <c:y val="6.4831865585708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2B-434F-AC2E-B115B98A4847}"/>
                </c:ext>
              </c:extLst>
            </c:dLbl>
            <c:dLbl>
              <c:idx val="11"/>
              <c:layout>
                <c:manualLayout>
                  <c:x val="-1.8216731693107218E-16"/>
                  <c:y val="6.4831865585708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2B-434F-AC2E-B115B98A4847}"/>
                </c:ext>
              </c:extLst>
            </c:dLbl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RP, SL, HE</c:v>
                </c:pt>
                <c:pt idx="9">
                  <c:v>SH</c:v>
                </c:pt>
                <c:pt idx="10">
                  <c:v>SH, HH, MV</c:v>
                </c:pt>
                <c:pt idx="11">
                  <c:v>SN</c:v>
                </c:pt>
                <c:pt idx="12">
                  <c:v>ST</c:v>
                </c:pt>
                <c:pt idx="13">
                  <c:v>SN, ST, TH</c:v>
                </c:pt>
              </c:strCache>
            </c:strRef>
          </c:cat>
          <c:val>
            <c:numRef>
              <c:f>Tabelle1!$C$2:$C$15</c:f>
              <c:numCache>
                <c:formatCode>General</c:formatCode>
                <c:ptCount val="14"/>
                <c:pt idx="0">
                  <c:v>95.057397959183675</c:v>
                </c:pt>
                <c:pt idx="1">
                  <c:v>95.879556259904916</c:v>
                </c:pt>
                <c:pt idx="2">
                  <c:v>90.686029043565341</c:v>
                </c:pt>
                <c:pt idx="3">
                  <c:v>94.586840091813315</c:v>
                </c:pt>
                <c:pt idx="4">
                  <c:v>95.3171966461003</c:v>
                </c:pt>
                <c:pt idx="5">
                  <c:v>93.922651933701658</c:v>
                </c:pt>
                <c:pt idx="6">
                  <c:v>95.79487179487181</c:v>
                </c:pt>
                <c:pt idx="7">
                  <c:v>95.339130434782618</c:v>
                </c:pt>
                <c:pt idx="8">
                  <c:v>95.294117647058812</c:v>
                </c:pt>
                <c:pt idx="9">
                  <c:v>95.755045233124562</c:v>
                </c:pt>
                <c:pt idx="10">
                  <c:v>95.14683153013911</c:v>
                </c:pt>
                <c:pt idx="11">
                  <c:v>94.082013047530296</c:v>
                </c:pt>
                <c:pt idx="12">
                  <c:v>97.219808861859249</c:v>
                </c:pt>
                <c:pt idx="13" formatCode="0.0\ ">
                  <c:v>95.542415283147591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2B-434F-AC2E-B115B98A4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36625664"/>
        <c:axId val="336627200"/>
      </c:barChart>
      <c:barChart>
        <c:barDir val="col"/>
        <c:grouping val="clustere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Mind. 1 HDTV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RP, SL, HE</c:v>
                </c:pt>
                <c:pt idx="9">
                  <c:v>SH</c:v>
                </c:pt>
                <c:pt idx="10">
                  <c:v>SH, HH, MV</c:v>
                </c:pt>
                <c:pt idx="11">
                  <c:v>SN</c:v>
                </c:pt>
                <c:pt idx="12">
                  <c:v>ST</c:v>
                </c:pt>
                <c:pt idx="13">
                  <c:v>SN, ST, TH</c:v>
                </c:pt>
              </c:strCache>
            </c:strRef>
          </c:cat>
          <c:val>
            <c:numRef>
              <c:f>Tabelle1!$D$2:$D$15</c:f>
              <c:numCache>
                <c:formatCode>0.0\ </c:formatCode>
                <c:ptCount val="14"/>
                <c:pt idx="0">
                  <c:v>84.5</c:v>
                </c:pt>
                <c:pt idx="1">
                  <c:v>86.4</c:v>
                </c:pt>
                <c:pt idx="2">
                  <c:v>89.6</c:v>
                </c:pt>
                <c:pt idx="3">
                  <c:v>80.400000000000006</c:v>
                </c:pt>
                <c:pt idx="4">
                  <c:v>84.5</c:v>
                </c:pt>
                <c:pt idx="5">
                  <c:v>87.6</c:v>
                </c:pt>
                <c:pt idx="6">
                  <c:v>80.7</c:v>
                </c:pt>
                <c:pt idx="7">
                  <c:v>86.9</c:v>
                </c:pt>
                <c:pt idx="8">
                  <c:v>86.7</c:v>
                </c:pt>
                <c:pt idx="9">
                  <c:v>83.4</c:v>
                </c:pt>
                <c:pt idx="10">
                  <c:v>84.5</c:v>
                </c:pt>
                <c:pt idx="11">
                  <c:v>85.2</c:v>
                </c:pt>
                <c:pt idx="12">
                  <c:v>82.3</c:v>
                </c:pt>
                <c:pt idx="13">
                  <c:v>81.900000000000006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2B-434F-AC2E-B115B98A4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336634624"/>
        <c:axId val="336628736"/>
      </c:barChart>
      <c:catAx>
        <c:axId val="336625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336627200"/>
        <c:crosses val="autoZero"/>
        <c:auto val="1"/>
        <c:lblAlgn val="ctr"/>
        <c:lblOffset val="100"/>
        <c:noMultiLvlLbl val="0"/>
      </c:catAx>
      <c:valAx>
        <c:axId val="336627200"/>
        <c:scaling>
          <c:orientation val="minMax"/>
          <c:max val="11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36625664"/>
        <c:crosses val="autoZero"/>
        <c:crossBetween val="between"/>
      </c:valAx>
      <c:valAx>
        <c:axId val="336628736"/>
        <c:scaling>
          <c:orientation val="minMax"/>
          <c:max val="0"/>
        </c:scaling>
        <c:delete val="1"/>
        <c:axPos val="r"/>
        <c:numFmt formatCode="0.0\ " sourceLinked="1"/>
        <c:majorTickMark val="out"/>
        <c:minorTickMark val="none"/>
        <c:tickLblPos val="nextTo"/>
        <c:crossAx val="336634624"/>
        <c:crosses val="max"/>
        <c:crossBetween val="between"/>
      </c:valAx>
      <c:catAx>
        <c:axId val="3366346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36628736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OTT-Nutzungsmöglichkeit</c:v>
                </c:pt>
              </c:strCache>
            </c:strRef>
          </c:tx>
          <c:spPr>
            <a:solidFill>
              <a:srgbClr val="1B3853">
                <a:lumMod val="20000"/>
                <a:lumOff val="80000"/>
              </a:srgbClr>
            </a:solidFill>
          </c:spPr>
          <c:invertIfNegative val="0"/>
          <c:dLbls>
            <c:numFmt formatCode="0\ 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0.0\ </c:formatCode>
                <c:ptCount val="14"/>
                <c:pt idx="0">
                  <c:v>91.6</c:v>
                </c:pt>
                <c:pt idx="1">
                  <c:v>90.1</c:v>
                </c:pt>
                <c:pt idx="2">
                  <c:v>93.2</c:v>
                </c:pt>
                <c:pt idx="3">
                  <c:v>91.4</c:v>
                </c:pt>
                <c:pt idx="4">
                  <c:v>92.4</c:v>
                </c:pt>
                <c:pt idx="5">
                  <c:v>93.7</c:v>
                </c:pt>
                <c:pt idx="6">
                  <c:v>91.6</c:v>
                </c:pt>
                <c:pt idx="7">
                  <c:v>91.7</c:v>
                </c:pt>
                <c:pt idx="8">
                  <c:v>95</c:v>
                </c:pt>
                <c:pt idx="9">
                  <c:v>93.3</c:v>
                </c:pt>
                <c:pt idx="10">
                  <c:v>90.5</c:v>
                </c:pt>
                <c:pt idx="11">
                  <c:v>86.1</c:v>
                </c:pt>
                <c:pt idx="12">
                  <c:v>88</c:v>
                </c:pt>
                <c:pt idx="13">
                  <c:v>86.1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A-4935-9E42-522AE5C2F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885981720"/>
        <c:axId val="885982112"/>
      </c:barChart>
      <c:catAx>
        <c:axId val="885981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885982112"/>
        <c:crosses val="autoZero"/>
        <c:auto val="1"/>
        <c:lblAlgn val="ctr"/>
        <c:lblOffset val="100"/>
        <c:noMultiLvlLbl val="0"/>
      </c:catAx>
      <c:valAx>
        <c:axId val="885982112"/>
        <c:scaling>
          <c:orientation val="minMax"/>
          <c:max val="11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859817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654348110059495E-2"/>
          <c:y val="7.3885740597007324E-2"/>
          <c:w val="0.9672144466087339"/>
          <c:h val="0.61050723197017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Nur klass. TV-Empfang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0.0\ </c:formatCode>
                <c:ptCount val="14"/>
                <c:pt idx="0">
                  <c:v>7.9</c:v>
                </c:pt>
                <c:pt idx="1">
                  <c:v>8.9</c:v>
                </c:pt>
                <c:pt idx="2">
                  <c:v>5.9</c:v>
                </c:pt>
                <c:pt idx="3">
                  <c:v>8.1</c:v>
                </c:pt>
                <c:pt idx="4">
                  <c:v>7.2</c:v>
                </c:pt>
                <c:pt idx="5">
                  <c:v>6</c:v>
                </c:pt>
                <c:pt idx="6">
                  <c:v>8.1999999999999993</c:v>
                </c:pt>
                <c:pt idx="7">
                  <c:v>7.2</c:v>
                </c:pt>
                <c:pt idx="8">
                  <c:v>5</c:v>
                </c:pt>
                <c:pt idx="9">
                  <c:v>6.7</c:v>
                </c:pt>
                <c:pt idx="10">
                  <c:v>9.3000000000000007</c:v>
                </c:pt>
                <c:pt idx="11">
                  <c:v>13.7</c:v>
                </c:pt>
                <c:pt idx="12">
                  <c:v>11.4</c:v>
                </c:pt>
                <c:pt idx="13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44-4367-BBCC-FE7396AC7E5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Klass. TV-Empfang und OTT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0.0\ </c:formatCode>
                <c:ptCount val="14"/>
                <c:pt idx="0">
                  <c:v>83.5</c:v>
                </c:pt>
                <c:pt idx="1">
                  <c:v>84.9</c:v>
                </c:pt>
                <c:pt idx="2">
                  <c:v>78.7</c:v>
                </c:pt>
                <c:pt idx="3">
                  <c:v>83.4</c:v>
                </c:pt>
                <c:pt idx="4">
                  <c:v>85.8</c:v>
                </c:pt>
                <c:pt idx="5">
                  <c:v>81.3</c:v>
                </c:pt>
                <c:pt idx="6">
                  <c:v>83.7</c:v>
                </c:pt>
                <c:pt idx="7">
                  <c:v>83.5</c:v>
                </c:pt>
                <c:pt idx="8">
                  <c:v>87.4</c:v>
                </c:pt>
                <c:pt idx="9">
                  <c:v>86.8</c:v>
                </c:pt>
                <c:pt idx="10">
                  <c:v>81.8</c:v>
                </c:pt>
                <c:pt idx="11">
                  <c:v>78.7</c:v>
                </c:pt>
                <c:pt idx="12">
                  <c:v>79.599999999999994</c:v>
                </c:pt>
                <c:pt idx="13">
                  <c:v>78.099999999999994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44-4367-BBCC-FE7396AC7E5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Nur OTT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Tabelle1!$D$2:$D$15</c:f>
              <c:numCache>
                <c:formatCode>0.0\ </c:formatCode>
                <c:ptCount val="14"/>
                <c:pt idx="0">
                  <c:v>8</c:v>
                </c:pt>
                <c:pt idx="1">
                  <c:v>5.2</c:v>
                </c:pt>
                <c:pt idx="2">
                  <c:v>14.5</c:v>
                </c:pt>
                <c:pt idx="3">
                  <c:v>8</c:v>
                </c:pt>
                <c:pt idx="4">
                  <c:v>6.5</c:v>
                </c:pt>
                <c:pt idx="5">
                  <c:v>12.5</c:v>
                </c:pt>
                <c:pt idx="6">
                  <c:v>7.9</c:v>
                </c:pt>
                <c:pt idx="7">
                  <c:v>8.3000000000000007</c:v>
                </c:pt>
                <c:pt idx="8">
                  <c:v>7.6</c:v>
                </c:pt>
                <c:pt idx="9">
                  <c:v>6.5</c:v>
                </c:pt>
                <c:pt idx="10">
                  <c:v>8.6999999999999993</c:v>
                </c:pt>
                <c:pt idx="11">
                  <c:v>7.4</c:v>
                </c:pt>
                <c:pt idx="12">
                  <c:v>8.4</c:v>
                </c:pt>
                <c:pt idx="1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44-4367-BBCC-FE7396AC7E5B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TV- / OTT-Nutzungsmöglichkeit gesamt</c:v>
                </c:pt>
              </c:strCache>
            </c:strRef>
          </c:tx>
          <c:spPr>
            <a:noFill/>
          </c:spPr>
          <c:invertIfNegative val="0"/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Tabelle1!$E$2:$E$15</c:f>
              <c:numCache>
                <c:formatCode>0.0\ </c:formatCode>
                <c:ptCount val="14"/>
                <c:pt idx="0">
                  <c:v>99.4</c:v>
                </c:pt>
                <c:pt idx="1">
                  <c:v>99.000000000000014</c:v>
                </c:pt>
                <c:pt idx="2">
                  <c:v>99.100000000000009</c:v>
                </c:pt>
                <c:pt idx="3">
                  <c:v>99.5</c:v>
                </c:pt>
                <c:pt idx="4">
                  <c:v>99.5</c:v>
                </c:pt>
                <c:pt idx="5">
                  <c:v>99.8</c:v>
                </c:pt>
                <c:pt idx="6">
                  <c:v>99.800000000000011</c:v>
                </c:pt>
                <c:pt idx="7">
                  <c:v>99</c:v>
                </c:pt>
                <c:pt idx="8">
                  <c:v>100</c:v>
                </c:pt>
                <c:pt idx="9">
                  <c:v>100</c:v>
                </c:pt>
                <c:pt idx="10">
                  <c:v>99.8</c:v>
                </c:pt>
                <c:pt idx="11">
                  <c:v>99.800000000000011</c:v>
                </c:pt>
                <c:pt idx="12">
                  <c:v>99.4</c:v>
                </c:pt>
                <c:pt idx="13">
                  <c:v>99.699999999999989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44-4367-BBCC-FE7396AC7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885983288"/>
        <c:axId val="885983680"/>
      </c:barChart>
      <c:catAx>
        <c:axId val="885983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885983680"/>
        <c:crosses val="autoZero"/>
        <c:auto val="1"/>
        <c:lblAlgn val="ctr"/>
        <c:lblOffset val="100"/>
        <c:noMultiLvlLbl val="0"/>
      </c:catAx>
      <c:valAx>
        <c:axId val="885983680"/>
        <c:scaling>
          <c:orientation val="minMax"/>
          <c:max val="102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885983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758629625413878E-3"/>
          <c:y val="6.2295098049592885E-2"/>
          <c:w val="0.8210868738632483"/>
          <c:h val="0.819352735085254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TV-Gerät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Tabelle1!$A$2:$A$9</c:f>
              <c:numCache>
                <c:formatCode>General</c:formatCode>
                <c:ptCount val="8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2015</c:v>
                </c:pt>
                <c:pt idx="7">
                  <c:v>2014</c:v>
                </c:pt>
              </c:numCache>
            </c:num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56.9</c:v>
                </c:pt>
                <c:pt idx="1">
                  <c:v>58</c:v>
                </c:pt>
                <c:pt idx="2" formatCode="0.0">
                  <c:v>56.6</c:v>
                </c:pt>
                <c:pt idx="3">
                  <c:v>63.1</c:v>
                </c:pt>
                <c:pt idx="4" formatCode="0">
                  <c:v>63.4</c:v>
                </c:pt>
                <c:pt idx="5" formatCode="0">
                  <c:v>66.400000000000006</c:v>
                </c:pt>
                <c:pt idx="6" formatCode="0">
                  <c:v>61.7</c:v>
                </c:pt>
                <c:pt idx="7" formatCode="0">
                  <c:v>65.5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AF-4DF5-9857-A29ED60A8B9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Tabelle1!$A$2:$A$9</c:f>
              <c:numCache>
                <c:formatCode>General</c:formatCode>
                <c:ptCount val="8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2015</c:v>
                </c:pt>
                <c:pt idx="7">
                  <c:v>2014</c:v>
                </c:pt>
              </c:numCache>
            </c:numRef>
          </c:cat>
          <c:val>
            <c:numRef>
              <c:f>Tabelle1!$C$2:$C$9</c:f>
              <c:numCache>
                <c:formatCode>General</c:formatCode>
                <c:ptCount val="8"/>
                <c:pt idx="0">
                  <c:v>7.8</c:v>
                </c:pt>
                <c:pt idx="1">
                  <c:v>8.6999999999999993</c:v>
                </c:pt>
                <c:pt idx="2" formatCode="0.0">
                  <c:v>8.3000000000000007</c:v>
                </c:pt>
                <c:pt idx="3">
                  <c:v>7.2</c:v>
                </c:pt>
                <c:pt idx="4" formatCode="0">
                  <c:v>8.3000000000000007</c:v>
                </c:pt>
                <c:pt idx="5" formatCode="0">
                  <c:v>8.1999999999999993</c:v>
                </c:pt>
                <c:pt idx="6" formatCode="0">
                  <c:v>9.9</c:v>
                </c:pt>
                <c:pt idx="7" formatCode="0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AF-4DF5-9857-A29ED60A8B9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Laptop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Tabelle1!$A$2:$A$9</c:f>
              <c:numCache>
                <c:formatCode>General</c:formatCode>
                <c:ptCount val="8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2015</c:v>
                </c:pt>
                <c:pt idx="7">
                  <c:v>2014</c:v>
                </c:pt>
              </c:numCache>
            </c:numRef>
          </c:cat>
          <c:val>
            <c:numRef>
              <c:f>Tabelle1!$D$2:$D$9</c:f>
              <c:numCache>
                <c:formatCode>General</c:formatCode>
                <c:ptCount val="8"/>
                <c:pt idx="0">
                  <c:v>9.9</c:v>
                </c:pt>
                <c:pt idx="1">
                  <c:v>9.3000000000000007</c:v>
                </c:pt>
                <c:pt idx="2" formatCode="0.0">
                  <c:v>10.199999999999999</c:v>
                </c:pt>
                <c:pt idx="3">
                  <c:v>10.5</c:v>
                </c:pt>
                <c:pt idx="4" formatCode="0">
                  <c:v>10</c:v>
                </c:pt>
                <c:pt idx="5" formatCode="0">
                  <c:v>9.4</c:v>
                </c:pt>
                <c:pt idx="6" formatCode="0">
                  <c:v>11.1</c:v>
                </c:pt>
                <c:pt idx="7" formatCode="0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AF-4DF5-9857-A29ED60A8B96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6.5573787420624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AF-4DF5-9857-A29ED60A8B9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Tabelle1!$A$2:$A$9</c:f>
              <c:numCache>
                <c:formatCode>General</c:formatCode>
                <c:ptCount val="8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2015</c:v>
                </c:pt>
                <c:pt idx="7">
                  <c:v>2014</c:v>
                </c:pt>
              </c:numCache>
            </c:numRef>
          </c:cat>
          <c:val>
            <c:numRef>
              <c:f>Tabelle1!$E$2:$E$9</c:f>
              <c:numCache>
                <c:formatCode>General</c:formatCode>
                <c:ptCount val="8"/>
                <c:pt idx="0">
                  <c:v>4.9000000000000004</c:v>
                </c:pt>
                <c:pt idx="1">
                  <c:v>4.7</c:v>
                </c:pt>
                <c:pt idx="2" formatCode="0.0">
                  <c:v>5.0999999999999996</c:v>
                </c:pt>
                <c:pt idx="3">
                  <c:v>5.2</c:v>
                </c:pt>
                <c:pt idx="4" formatCode="0">
                  <c:v>4.5</c:v>
                </c:pt>
                <c:pt idx="5" formatCode="0">
                  <c:v>3.8</c:v>
                </c:pt>
                <c:pt idx="6" formatCode="0">
                  <c:v>3.1</c:v>
                </c:pt>
                <c:pt idx="7" formatCode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AF-4DF5-9857-A29ED60A8B96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Tabelle1!$A$2:$A$9</c:f>
              <c:numCache>
                <c:formatCode>General</c:formatCode>
                <c:ptCount val="8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2015</c:v>
                </c:pt>
                <c:pt idx="7">
                  <c:v>2014</c:v>
                </c:pt>
              </c:numCache>
            </c:numRef>
          </c:cat>
          <c:val>
            <c:numRef>
              <c:f>Tabelle1!$F$2:$F$9</c:f>
              <c:numCache>
                <c:formatCode>General</c:formatCode>
                <c:ptCount val="8"/>
                <c:pt idx="0">
                  <c:v>11.8</c:v>
                </c:pt>
                <c:pt idx="1">
                  <c:v>11.1</c:v>
                </c:pt>
                <c:pt idx="2" formatCode="0.0">
                  <c:v>11.5</c:v>
                </c:pt>
                <c:pt idx="3">
                  <c:v>9.3000000000000007</c:v>
                </c:pt>
                <c:pt idx="4" formatCode="0">
                  <c:v>7.4</c:v>
                </c:pt>
                <c:pt idx="5" formatCode="0">
                  <c:v>6.2</c:v>
                </c:pt>
                <c:pt idx="6" formatCode="0">
                  <c:v>4.5</c:v>
                </c:pt>
                <c:pt idx="7" formatCode="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AF-4DF5-9857-A29ED60A8B96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iPod touch, tragbare Sp.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6.5573787420624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AF-4DF5-9857-A29ED60A8B96}"/>
                </c:ext>
              </c:extLst>
            </c:dLbl>
            <c:dLbl>
              <c:idx val="4"/>
              <c:layout>
                <c:manualLayout>
                  <c:x val="0"/>
                  <c:y val="-1.3114757484124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AF-4DF5-9857-A29ED60A8B96}"/>
                </c:ext>
              </c:extLst>
            </c:dLbl>
            <c:dLbl>
              <c:idx val="5"/>
              <c:layout>
                <c:manualLayout>
                  <c:x val="9.6873645282616745E-8"/>
                  <c:y val="-1.6393446855156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AF-4DF5-9857-A29ED60A8B9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F7F7F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Tabelle1!$A$2:$A$9</c:f>
              <c:numCache>
                <c:formatCode>General</c:formatCode>
                <c:ptCount val="8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2015</c:v>
                </c:pt>
                <c:pt idx="7">
                  <c:v>2014</c:v>
                </c:pt>
              </c:numCache>
            </c:numRef>
          </c:cat>
          <c:val>
            <c:numRef>
              <c:f>Tabelle1!$G$2:$G$9</c:f>
              <c:numCache>
                <c:formatCode>General</c:formatCode>
                <c:ptCount val="8"/>
                <c:pt idx="0">
                  <c:v>0.3</c:v>
                </c:pt>
                <c:pt idx="1">
                  <c:v>0.2</c:v>
                </c:pt>
                <c:pt idx="2" formatCode="0.0">
                  <c:v>0.3</c:v>
                </c:pt>
                <c:pt idx="3">
                  <c:v>0.4</c:v>
                </c:pt>
                <c:pt idx="4" formatCode="0">
                  <c:v>0.5</c:v>
                </c:pt>
                <c:pt idx="5" formatCode="0">
                  <c:v>0.4</c:v>
                </c:pt>
                <c:pt idx="6" formatCode="0">
                  <c:v>0.2</c:v>
                </c:pt>
                <c:pt idx="7" formatCode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DAF-4DF5-9857-A29ED60A8B96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weiß nicht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9.0220612736993232E-17"/>
                  <c:y val="-4.26229618234056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AF-4DF5-9857-A29ED60A8B96}"/>
                </c:ext>
              </c:extLst>
            </c:dLbl>
            <c:dLbl>
              <c:idx val="1"/>
              <c:layout>
                <c:manualLayout>
                  <c:x val="2.9062093584785028E-7"/>
                  <c:y val="-2.62295149682496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AF-4DF5-9857-A29ED60A8B96}"/>
                </c:ext>
              </c:extLst>
            </c:dLbl>
            <c:dLbl>
              <c:idx val="2"/>
              <c:layout>
                <c:manualLayout>
                  <c:x val="9.6873645282616745E-8"/>
                  <c:y val="-3.27868937103120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AF-4DF5-9857-A29ED60A8B96}"/>
                </c:ext>
              </c:extLst>
            </c:dLbl>
            <c:dLbl>
              <c:idx val="3"/>
              <c:layout>
                <c:manualLayout>
                  <c:x val="9.6873645282616745E-8"/>
                  <c:y val="-3.27868937103120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AF-4DF5-9857-A29ED60A8B96}"/>
                </c:ext>
              </c:extLst>
            </c:dLbl>
            <c:dLbl>
              <c:idx val="4"/>
              <c:layout>
                <c:manualLayout>
                  <c:x val="1.9374729054267835E-7"/>
                  <c:y val="-4.59016511944368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DAF-4DF5-9857-A29ED60A8B96}"/>
                </c:ext>
              </c:extLst>
            </c:dLbl>
            <c:dLbl>
              <c:idx val="5"/>
              <c:layout>
                <c:manualLayout>
                  <c:x val="0"/>
                  <c:y val="-3.9344272452374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AF-4DF5-9857-A29ED60A8B9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90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Tabelle1!$A$2:$A$9</c:f>
              <c:numCache>
                <c:formatCode>General</c:formatCode>
                <c:ptCount val="8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2015</c:v>
                </c:pt>
                <c:pt idx="7">
                  <c:v>2014</c:v>
                </c:pt>
              </c:numCache>
            </c:numRef>
          </c:cat>
          <c:val>
            <c:numRef>
              <c:f>Tabelle1!$H$2:$H$9</c:f>
              <c:numCache>
                <c:formatCode>General</c:formatCode>
                <c:ptCount val="8"/>
                <c:pt idx="0">
                  <c:v>8.4</c:v>
                </c:pt>
                <c:pt idx="1">
                  <c:v>8</c:v>
                </c:pt>
                <c:pt idx="2" formatCode="0.0">
                  <c:v>8.1</c:v>
                </c:pt>
                <c:pt idx="3">
                  <c:v>4.3</c:v>
                </c:pt>
                <c:pt idx="4" formatCode="0">
                  <c:v>5.7</c:v>
                </c:pt>
                <c:pt idx="5" formatCode="0">
                  <c:v>5.7</c:v>
                </c:pt>
                <c:pt idx="6" formatCode="0">
                  <c:v>9.5</c:v>
                </c:pt>
                <c:pt idx="7" formatCode="0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DAF-4DF5-9857-A29ED60A8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92866688"/>
        <c:axId val="292503936"/>
      </c:barChart>
      <c:catAx>
        <c:axId val="29286668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de-DE"/>
          </a:p>
        </c:txPr>
        <c:crossAx val="292503936"/>
        <c:crosses val="autoZero"/>
        <c:auto val="1"/>
        <c:lblAlgn val="ctr"/>
        <c:lblOffset val="100"/>
        <c:noMultiLvlLbl val="0"/>
      </c:catAx>
      <c:valAx>
        <c:axId val="292503936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29286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758629625413878E-3"/>
          <c:y val="6.2295098049592885E-2"/>
          <c:w val="0.9123135752746655"/>
          <c:h val="0.819352735085254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TV-Gerät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Tabelle1!$B$2:$B$7</c:f>
              <c:numCache>
                <c:formatCode>0.0\ </c:formatCode>
                <c:ptCount val="6"/>
                <c:pt idx="0">
                  <c:v>24.5</c:v>
                </c:pt>
                <c:pt idx="1">
                  <c:v>24.5</c:v>
                </c:pt>
                <c:pt idx="2">
                  <c:v>21.6</c:v>
                </c:pt>
                <c:pt idx="3">
                  <c:v>29.1</c:v>
                </c:pt>
                <c:pt idx="4">
                  <c:v>31.6</c:v>
                </c:pt>
                <c:pt idx="5">
                  <c:v>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C7-4144-958D-D6B0F307D77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Tabelle1!$C$2:$C$7</c:f>
              <c:numCache>
                <c:formatCode>0.0\ </c:formatCode>
                <c:ptCount val="6"/>
                <c:pt idx="0">
                  <c:v>14.6</c:v>
                </c:pt>
                <c:pt idx="1">
                  <c:v>15.4</c:v>
                </c:pt>
                <c:pt idx="2">
                  <c:v>20.399999999999999</c:v>
                </c:pt>
                <c:pt idx="3">
                  <c:v>16.399999999999999</c:v>
                </c:pt>
                <c:pt idx="4">
                  <c:v>12.3</c:v>
                </c:pt>
                <c:pt idx="5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C7-4144-958D-D6B0F307D772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Laptop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Tabelle1!$D$2:$D$7</c:f>
              <c:numCache>
                <c:formatCode>0.0\ </c:formatCode>
                <c:ptCount val="6"/>
                <c:pt idx="0">
                  <c:v>10.8</c:v>
                </c:pt>
                <c:pt idx="1">
                  <c:v>8.9</c:v>
                </c:pt>
                <c:pt idx="2">
                  <c:v>12.3</c:v>
                </c:pt>
                <c:pt idx="3">
                  <c:v>12.5</c:v>
                </c:pt>
                <c:pt idx="4">
                  <c:v>11</c:v>
                </c:pt>
                <c:pt idx="5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C7-4144-958D-D6B0F307D772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Tabelle1!$E$2:$E$7</c:f>
              <c:numCache>
                <c:formatCode>0.0\ </c:formatCode>
                <c:ptCount val="6"/>
                <c:pt idx="0">
                  <c:v>6.2</c:v>
                </c:pt>
                <c:pt idx="1">
                  <c:v>3.4</c:v>
                </c:pt>
                <c:pt idx="2">
                  <c:v>4.5</c:v>
                </c:pt>
                <c:pt idx="3">
                  <c:v>4.9000000000000004</c:v>
                </c:pt>
                <c:pt idx="4">
                  <c:v>4.9000000000000004</c:v>
                </c:pt>
                <c:pt idx="5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C7-4144-958D-D6B0F307D772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Tabelle1!$F$2:$F$7</c:f>
              <c:numCache>
                <c:formatCode>0.0\ </c:formatCode>
                <c:ptCount val="6"/>
                <c:pt idx="0">
                  <c:v>35.9</c:v>
                </c:pt>
                <c:pt idx="1">
                  <c:v>36.299999999999997</c:v>
                </c:pt>
                <c:pt idx="2">
                  <c:v>36.9</c:v>
                </c:pt>
                <c:pt idx="3">
                  <c:v>32.1</c:v>
                </c:pt>
                <c:pt idx="4">
                  <c:v>29.2</c:v>
                </c:pt>
                <c:pt idx="5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C7-4144-958D-D6B0F307D772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iPod touch, tragbare Sp.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1.9374729056523349E-7"/>
                  <c:y val="-1.9672136226187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C7-4144-958D-D6B0F307D77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F7F7F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Tabelle1!$G$2:$G$7</c:f>
              <c:numCache>
                <c:formatCode>0.0\ </c:formatCode>
                <c:ptCount val="6"/>
                <c:pt idx="0">
                  <c:v>0</c:v>
                </c:pt>
                <c:pt idx="1">
                  <c:v>0.9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C7-4144-958D-D6B0F307D772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weiß nicht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9.0220612736993232E-17"/>
                  <c:y val="-1.63934468551560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C7-4144-958D-D6B0F307D772}"/>
                </c:ext>
              </c:extLst>
            </c:dLbl>
            <c:dLbl>
              <c:idx val="1"/>
              <c:layout>
                <c:manualLayout>
                  <c:x val="9.6873645282616745E-8"/>
                  <c:y val="-9.83606811309362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C7-4144-958D-D6B0F307D772}"/>
                </c:ext>
              </c:extLst>
            </c:dLbl>
            <c:dLbl>
              <c:idx val="2"/>
              <c:layout>
                <c:manualLayout>
                  <c:x val="0"/>
                  <c:y val="-6.55737874206240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C7-4144-958D-D6B0F307D772}"/>
                </c:ext>
              </c:extLst>
            </c:dLbl>
            <c:dLbl>
              <c:idx val="3"/>
              <c:layout>
                <c:manualLayout>
                  <c:x val="0"/>
                  <c:y val="-6.55737874206241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AC7-4144-958D-D6B0F307D772}"/>
                </c:ext>
              </c:extLst>
            </c:dLbl>
            <c:dLbl>
              <c:idx val="4"/>
              <c:layout>
                <c:manualLayout>
                  <c:x val="0"/>
                  <c:y val="-2.29508255972184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C7-4144-958D-D6B0F307D77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F7F7F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Tabelle1!$H$2:$H$7</c:f>
              <c:numCache>
                <c:formatCode>0.0\ </c:formatCode>
                <c:ptCount val="6"/>
                <c:pt idx="0" formatCode="General">
                  <c:v>8.1</c:v>
                </c:pt>
                <c:pt idx="1">
                  <c:v>10.599999999999994</c:v>
                </c:pt>
                <c:pt idx="2" formatCode="General">
                  <c:v>4.2</c:v>
                </c:pt>
                <c:pt idx="3">
                  <c:v>4.8</c:v>
                </c:pt>
                <c:pt idx="4">
                  <c:v>10.7</c:v>
                </c:pt>
                <c:pt idx="5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C7-4144-958D-D6B0F307D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42353160"/>
        <c:axId val="942353552"/>
      </c:barChart>
      <c:catAx>
        <c:axId val="94235316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de-DE"/>
          </a:p>
        </c:txPr>
        <c:crossAx val="942353552"/>
        <c:crosses val="autoZero"/>
        <c:auto val="1"/>
        <c:lblAlgn val="ctr"/>
        <c:lblOffset val="100"/>
        <c:noMultiLvlLbl val="0"/>
      </c:catAx>
      <c:valAx>
        <c:axId val="942353552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942353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758296192736507E-3"/>
          <c:y val="6.2295098049592885E-2"/>
          <c:w val="0.9122671922858111"/>
          <c:h val="0.816393653386769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TV-Gerät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Tabelle1!$B$2:$B$7</c:f>
              <c:numCache>
                <c:formatCode>0.0\ </c:formatCode>
                <c:ptCount val="6"/>
                <c:pt idx="0">
                  <c:v>50.3</c:v>
                </c:pt>
                <c:pt idx="1">
                  <c:v>53.7</c:v>
                </c:pt>
                <c:pt idx="2">
                  <c:v>53.5</c:v>
                </c:pt>
                <c:pt idx="3">
                  <c:v>61.6</c:v>
                </c:pt>
                <c:pt idx="4">
                  <c:v>58</c:v>
                </c:pt>
                <c:pt idx="5">
                  <c:v>59.6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9-4016-987A-1B81CC77D4C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Tabelle1!$C$2:$C$7</c:f>
              <c:numCache>
                <c:formatCode>0.0\ </c:formatCode>
                <c:ptCount val="6"/>
                <c:pt idx="0">
                  <c:v>8.9</c:v>
                </c:pt>
                <c:pt idx="1">
                  <c:v>8.3000000000000007</c:v>
                </c:pt>
                <c:pt idx="2">
                  <c:v>14.6</c:v>
                </c:pt>
                <c:pt idx="3">
                  <c:v>7.4</c:v>
                </c:pt>
                <c:pt idx="4">
                  <c:v>10.8</c:v>
                </c:pt>
                <c:pt idx="5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99-4016-987A-1B81CC77D4C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Laptop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Tabelle1!$D$2:$D$7</c:f>
              <c:numCache>
                <c:formatCode>0.0\ </c:formatCode>
                <c:ptCount val="6"/>
                <c:pt idx="0">
                  <c:v>10.5</c:v>
                </c:pt>
                <c:pt idx="1">
                  <c:v>7.8</c:v>
                </c:pt>
                <c:pt idx="2">
                  <c:v>8</c:v>
                </c:pt>
                <c:pt idx="3">
                  <c:v>10.4</c:v>
                </c:pt>
                <c:pt idx="4">
                  <c:v>8.1999999999999993</c:v>
                </c:pt>
                <c:pt idx="5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99-4016-987A-1B81CC77D4CC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Tabelle1!$E$2:$E$7</c:f>
              <c:numCache>
                <c:formatCode>0.0\ </c:formatCode>
                <c:ptCount val="6"/>
                <c:pt idx="0">
                  <c:v>7.9</c:v>
                </c:pt>
                <c:pt idx="1">
                  <c:v>3.5</c:v>
                </c:pt>
                <c:pt idx="2">
                  <c:v>8.1999999999999993</c:v>
                </c:pt>
                <c:pt idx="3">
                  <c:v>3.1</c:v>
                </c:pt>
                <c:pt idx="4">
                  <c:v>7.6</c:v>
                </c:pt>
                <c:pt idx="5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99-4016-987A-1B81CC77D4CC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Tabelle1!$F$2:$F$7</c:f>
              <c:numCache>
                <c:formatCode>0.0\ </c:formatCode>
                <c:ptCount val="6"/>
                <c:pt idx="0">
                  <c:v>12.2</c:v>
                </c:pt>
                <c:pt idx="1">
                  <c:v>7.8</c:v>
                </c:pt>
                <c:pt idx="2">
                  <c:v>9</c:v>
                </c:pt>
                <c:pt idx="3">
                  <c:v>7.5</c:v>
                </c:pt>
                <c:pt idx="4">
                  <c:v>6.7</c:v>
                </c:pt>
                <c:pt idx="5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99-4016-987A-1B81CC77D4CC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iPod touch, tragbare Sp.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1.9374729056523349E-7"/>
                  <c:y val="-1.9672136226187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99-4016-987A-1B81CC77D4C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F7F7F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Tabelle1!$G$2:$G$7</c:f>
              <c:numCache>
                <c:formatCode>0.0\ </c:formatCode>
                <c:ptCount val="6"/>
                <c:pt idx="0">
                  <c:v>0</c:v>
                </c:pt>
                <c:pt idx="1">
                  <c:v>1.2</c:v>
                </c:pt>
                <c:pt idx="2">
                  <c:v>0.3</c:v>
                </c:pt>
                <c:pt idx="3">
                  <c:v>0</c:v>
                </c:pt>
                <c:pt idx="4">
                  <c:v>0.2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99-4016-987A-1B81CC77D4CC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weiß nicht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9.0220612736993232E-17"/>
                  <c:y val="-1.63934468551560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99-4016-987A-1B81CC77D4CC}"/>
                </c:ext>
              </c:extLst>
            </c:dLbl>
            <c:dLbl>
              <c:idx val="1"/>
              <c:layout>
                <c:manualLayout>
                  <c:x val="9.6873645282616745E-8"/>
                  <c:y val="-9.83606811309362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99-4016-987A-1B81CC77D4CC}"/>
                </c:ext>
              </c:extLst>
            </c:dLbl>
            <c:dLbl>
              <c:idx val="2"/>
              <c:layout>
                <c:manualLayout>
                  <c:x val="0"/>
                  <c:y val="-6.55737874206240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99-4016-987A-1B81CC77D4CC}"/>
                </c:ext>
              </c:extLst>
            </c:dLbl>
            <c:dLbl>
              <c:idx val="3"/>
              <c:layout>
                <c:manualLayout>
                  <c:x val="0"/>
                  <c:y val="-6.55737874206241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99-4016-987A-1B81CC77D4CC}"/>
                </c:ext>
              </c:extLst>
            </c:dLbl>
            <c:dLbl>
              <c:idx val="4"/>
              <c:layout>
                <c:manualLayout>
                  <c:x val="0"/>
                  <c:y val="-2.29508255972184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99-4016-987A-1B81CC77D4C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F7F7F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Tabelle1!$H$2:$H$7</c:f>
              <c:numCache>
                <c:formatCode>0.0\ </c:formatCode>
                <c:ptCount val="6"/>
                <c:pt idx="0" formatCode="General">
                  <c:v>10.1</c:v>
                </c:pt>
                <c:pt idx="1">
                  <c:v>17.700000000000003</c:v>
                </c:pt>
                <c:pt idx="2" formatCode="General">
                  <c:v>6.5</c:v>
                </c:pt>
                <c:pt idx="3">
                  <c:v>10.1</c:v>
                </c:pt>
                <c:pt idx="4">
                  <c:v>8.5</c:v>
                </c:pt>
                <c:pt idx="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D99-4016-987A-1B81CC77D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42354336"/>
        <c:axId val="942354728"/>
      </c:barChart>
      <c:catAx>
        <c:axId val="94235433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de-DE"/>
          </a:p>
        </c:txPr>
        <c:crossAx val="942354728"/>
        <c:crosses val="autoZero"/>
        <c:auto val="1"/>
        <c:lblAlgn val="ctr"/>
        <c:lblOffset val="100"/>
        <c:noMultiLvlLbl val="0"/>
      </c:catAx>
      <c:valAx>
        <c:axId val="942354728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9423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144886053655487E-2"/>
          <c:y val="0"/>
          <c:w val="0.82660272950050517"/>
          <c:h val="0.688779352542243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TV-Gerät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0.0\ </c:formatCode>
                <c:ptCount val="14"/>
                <c:pt idx="0">
                  <c:v>56.9</c:v>
                </c:pt>
                <c:pt idx="1">
                  <c:v>59.6</c:v>
                </c:pt>
                <c:pt idx="2">
                  <c:v>51.9</c:v>
                </c:pt>
                <c:pt idx="3">
                  <c:v>56.6</c:v>
                </c:pt>
                <c:pt idx="4">
                  <c:v>54.7</c:v>
                </c:pt>
                <c:pt idx="5">
                  <c:v>50.3</c:v>
                </c:pt>
                <c:pt idx="6">
                  <c:v>60.1</c:v>
                </c:pt>
                <c:pt idx="7">
                  <c:v>55.8</c:v>
                </c:pt>
                <c:pt idx="8">
                  <c:v>60.7</c:v>
                </c:pt>
                <c:pt idx="9">
                  <c:v>56.9</c:v>
                </c:pt>
                <c:pt idx="10">
                  <c:v>57.2</c:v>
                </c:pt>
                <c:pt idx="11">
                  <c:v>56.3</c:v>
                </c:pt>
                <c:pt idx="12">
                  <c:v>60.8</c:v>
                </c:pt>
                <c:pt idx="13">
                  <c:v>56.8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66-4751-ADD8-B00FF7DBDF2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0.0\ </c:formatCode>
                <c:ptCount val="14"/>
                <c:pt idx="0">
                  <c:v>7.8</c:v>
                </c:pt>
                <c:pt idx="1">
                  <c:v>4.4000000000000004</c:v>
                </c:pt>
                <c:pt idx="2">
                  <c:v>11.1</c:v>
                </c:pt>
                <c:pt idx="3">
                  <c:v>9.6</c:v>
                </c:pt>
                <c:pt idx="4">
                  <c:v>6.1</c:v>
                </c:pt>
                <c:pt idx="5">
                  <c:v>8.9</c:v>
                </c:pt>
                <c:pt idx="6">
                  <c:v>5.3</c:v>
                </c:pt>
                <c:pt idx="7">
                  <c:v>10.4</c:v>
                </c:pt>
                <c:pt idx="8">
                  <c:v>7.8</c:v>
                </c:pt>
                <c:pt idx="9">
                  <c:v>8</c:v>
                </c:pt>
                <c:pt idx="10">
                  <c:v>6.8</c:v>
                </c:pt>
                <c:pt idx="11">
                  <c:v>5.6</c:v>
                </c:pt>
                <c:pt idx="12">
                  <c:v>6</c:v>
                </c:pt>
                <c:pt idx="13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66-4751-ADD8-B00FF7DBDF2D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Laptop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Tabelle1!$D$2:$D$15</c:f>
              <c:numCache>
                <c:formatCode>0.0\ </c:formatCode>
                <c:ptCount val="14"/>
                <c:pt idx="0">
                  <c:v>9.9</c:v>
                </c:pt>
                <c:pt idx="1">
                  <c:v>10.3</c:v>
                </c:pt>
                <c:pt idx="2">
                  <c:v>15.6</c:v>
                </c:pt>
                <c:pt idx="3">
                  <c:v>8.1</c:v>
                </c:pt>
                <c:pt idx="4">
                  <c:v>9.4</c:v>
                </c:pt>
                <c:pt idx="5">
                  <c:v>10.5</c:v>
                </c:pt>
                <c:pt idx="6">
                  <c:v>8.6999999999999993</c:v>
                </c:pt>
                <c:pt idx="7">
                  <c:v>10.9</c:v>
                </c:pt>
                <c:pt idx="8">
                  <c:v>8.6</c:v>
                </c:pt>
                <c:pt idx="9">
                  <c:v>8.3000000000000007</c:v>
                </c:pt>
                <c:pt idx="10">
                  <c:v>11.1</c:v>
                </c:pt>
                <c:pt idx="11">
                  <c:v>13.1</c:v>
                </c:pt>
                <c:pt idx="12">
                  <c:v>6</c:v>
                </c:pt>
                <c:pt idx="13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66-4751-ADD8-B00FF7DBDF2D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Tabelle1!$E$2:$E$15</c:f>
              <c:numCache>
                <c:formatCode>0.0\ </c:formatCode>
                <c:ptCount val="14"/>
                <c:pt idx="0">
                  <c:v>4.9000000000000004</c:v>
                </c:pt>
                <c:pt idx="1">
                  <c:v>4.3</c:v>
                </c:pt>
                <c:pt idx="2">
                  <c:v>5.3</c:v>
                </c:pt>
                <c:pt idx="3">
                  <c:v>5.8</c:v>
                </c:pt>
                <c:pt idx="4">
                  <c:v>4.7</c:v>
                </c:pt>
                <c:pt idx="5">
                  <c:v>7.9</c:v>
                </c:pt>
                <c:pt idx="6">
                  <c:v>4</c:v>
                </c:pt>
                <c:pt idx="7">
                  <c:v>4.7</c:v>
                </c:pt>
                <c:pt idx="8">
                  <c:v>4.2</c:v>
                </c:pt>
                <c:pt idx="9">
                  <c:v>5.6</c:v>
                </c:pt>
                <c:pt idx="10">
                  <c:v>5.6</c:v>
                </c:pt>
                <c:pt idx="11">
                  <c:v>5.7</c:v>
                </c:pt>
                <c:pt idx="12">
                  <c:v>4.4000000000000004</c:v>
                </c:pt>
                <c:pt idx="13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66-4751-ADD8-B00FF7DBDF2D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Tabelle1!$F$2:$F$15</c:f>
              <c:numCache>
                <c:formatCode>0.0\ </c:formatCode>
                <c:ptCount val="14"/>
                <c:pt idx="0">
                  <c:v>11.8</c:v>
                </c:pt>
                <c:pt idx="1">
                  <c:v>12.2</c:v>
                </c:pt>
                <c:pt idx="2">
                  <c:v>6.6</c:v>
                </c:pt>
                <c:pt idx="3">
                  <c:v>11.1</c:v>
                </c:pt>
                <c:pt idx="4">
                  <c:v>15.5</c:v>
                </c:pt>
                <c:pt idx="5">
                  <c:v>12.2</c:v>
                </c:pt>
                <c:pt idx="6">
                  <c:v>13</c:v>
                </c:pt>
                <c:pt idx="7">
                  <c:v>10.4</c:v>
                </c:pt>
                <c:pt idx="8">
                  <c:v>10.9</c:v>
                </c:pt>
                <c:pt idx="9">
                  <c:v>9.1999999999999993</c:v>
                </c:pt>
                <c:pt idx="10">
                  <c:v>11.3</c:v>
                </c:pt>
                <c:pt idx="11">
                  <c:v>12.8</c:v>
                </c:pt>
                <c:pt idx="12">
                  <c:v>15.3</c:v>
                </c:pt>
                <c:pt idx="13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66-4751-ADD8-B00FF7DBDF2D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iPod touch, tragb. Spielek.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Tabelle1!$G$2:$G$15</c:f>
              <c:numCache>
                <c:formatCode>0.0\ </c:formatCode>
                <c:ptCount val="14"/>
                <c:pt idx="0">
                  <c:v>0.3</c:v>
                </c:pt>
                <c:pt idx="1">
                  <c:v>0.5</c:v>
                </c:pt>
                <c:pt idx="2">
                  <c:v>0.3</c:v>
                </c:pt>
                <c:pt idx="3">
                  <c:v>0.2</c:v>
                </c:pt>
                <c:pt idx="4">
                  <c:v>0.3</c:v>
                </c:pt>
                <c:pt idx="5">
                  <c:v>0</c:v>
                </c:pt>
                <c:pt idx="6">
                  <c:v>0.2</c:v>
                </c:pt>
                <c:pt idx="7">
                  <c:v>0.5</c:v>
                </c:pt>
                <c:pt idx="8">
                  <c:v>0.2</c:v>
                </c:pt>
                <c:pt idx="9">
                  <c:v>0.2</c:v>
                </c:pt>
                <c:pt idx="10">
                  <c:v>0.1</c:v>
                </c:pt>
                <c:pt idx="11">
                  <c:v>0</c:v>
                </c:pt>
                <c:pt idx="12">
                  <c:v>0.4</c:v>
                </c:pt>
                <c:pt idx="1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66-4751-ADD8-B00FF7DBDF2D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weiß nicht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Tabelle1!$H$2:$H$15</c:f>
              <c:numCache>
                <c:formatCode>General</c:formatCode>
                <c:ptCount val="14"/>
                <c:pt idx="0">
                  <c:v>8.1</c:v>
                </c:pt>
                <c:pt idx="1">
                  <c:v>7.6999999999999993</c:v>
                </c:pt>
                <c:pt idx="2">
                  <c:v>8.4</c:v>
                </c:pt>
                <c:pt idx="3">
                  <c:v>8.1999999999999993</c:v>
                </c:pt>
                <c:pt idx="4">
                  <c:v>9.1000000000000014</c:v>
                </c:pt>
                <c:pt idx="5">
                  <c:v>9.8000000000000007</c:v>
                </c:pt>
                <c:pt idx="6">
                  <c:v>8.5</c:v>
                </c:pt>
                <c:pt idx="7">
                  <c:v>6.8000000000000007</c:v>
                </c:pt>
                <c:pt idx="8">
                  <c:v>7.5</c:v>
                </c:pt>
                <c:pt idx="9">
                  <c:v>11.8</c:v>
                </c:pt>
                <c:pt idx="10">
                  <c:v>7.8</c:v>
                </c:pt>
                <c:pt idx="11">
                  <c:v>6.5</c:v>
                </c:pt>
                <c:pt idx="12">
                  <c:v>7</c:v>
                </c:pt>
                <c:pt idx="13">
                  <c:v>9.3999999999999986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66-4751-ADD8-B00FF7DBDF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885986032"/>
        <c:axId val="885986424"/>
      </c:barChart>
      <c:catAx>
        <c:axId val="8859860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85986424"/>
        <c:crosses val="autoZero"/>
        <c:auto val="1"/>
        <c:lblAlgn val="ctr"/>
        <c:lblOffset val="100"/>
        <c:noMultiLvlLbl val="0"/>
      </c:catAx>
      <c:valAx>
        <c:axId val="885986424"/>
        <c:scaling>
          <c:orientation val="minMax"/>
          <c:max val="105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8598603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4315092247024837"/>
          <c:y val="0"/>
          <c:w val="0.15684907752975141"/>
          <c:h val="0.6880998145485546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850060798474956E-3"/>
          <c:y val="0.17252962592998947"/>
          <c:w val="0.7073758237482155"/>
          <c:h val="0.677060933073509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Klassisches Fernsehen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Tabelle1!$B$2:$B$7</c:f>
              <c:numCache>
                <c:formatCode>0.0\ </c:formatCode>
                <c:ptCount val="6"/>
                <c:pt idx="0" formatCode="General">
                  <c:v>71.2</c:v>
                </c:pt>
                <c:pt idx="1">
                  <c:v>69.099999999999994</c:v>
                </c:pt>
                <c:pt idx="2">
                  <c:v>64.900000000000006</c:v>
                </c:pt>
                <c:pt idx="3">
                  <c:v>60.5</c:v>
                </c:pt>
                <c:pt idx="4">
                  <c:v>55.134</c:v>
                </c:pt>
                <c:pt idx="5">
                  <c:v>51.261000000000003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D6-4F19-ADF4-9CF1A9B58C0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Livestreaming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8.2967021797132639E-17"/>
                  <c:y val="8.31873188465125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D6-4F19-ADF4-9CF1A9B58C03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Tabelle1!$C$2:$C$7</c:f>
              <c:numCache>
                <c:formatCode>0.0\ </c:formatCode>
                <c:ptCount val="6"/>
                <c:pt idx="0" formatCode="General">
                  <c:v>4.3</c:v>
                </c:pt>
                <c:pt idx="1">
                  <c:v>4.5999999999999996</c:v>
                </c:pt>
                <c:pt idx="2">
                  <c:v>4.5999999999999996</c:v>
                </c:pt>
                <c:pt idx="3">
                  <c:v>6.2</c:v>
                </c:pt>
                <c:pt idx="4">
                  <c:v>8.0269999999999992</c:v>
                </c:pt>
                <c:pt idx="5">
                  <c:v>8.4700000000000006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D6-4F19-ADF4-9CF1A9B58C0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Selbst aufgezeichnete Sendungen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Tabelle1!$D$2:$D$7</c:f>
              <c:numCache>
                <c:formatCode>0.0\ </c:formatCode>
                <c:ptCount val="6"/>
                <c:pt idx="0" formatCode="General">
                  <c:v>6.8</c:v>
                </c:pt>
                <c:pt idx="1">
                  <c:v>6.6</c:v>
                </c:pt>
                <c:pt idx="2">
                  <c:v>6</c:v>
                </c:pt>
                <c:pt idx="3">
                  <c:v>5.8</c:v>
                </c:pt>
                <c:pt idx="4">
                  <c:v>6.3339999999999996</c:v>
                </c:pt>
                <c:pt idx="5">
                  <c:v>6.51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D6-4F19-ADF4-9CF1A9B58C03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VOD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D6-4F19-ADF4-9CF1A9B58C03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Tabelle1!$E$2:$E$7</c:f>
              <c:numCache>
                <c:formatCode>0.0\ </c:formatCode>
                <c:ptCount val="6"/>
                <c:pt idx="0" formatCode="General">
                  <c:v>15.8</c:v>
                </c:pt>
                <c:pt idx="1">
                  <c:v>17.899999999999999</c:v>
                </c:pt>
                <c:pt idx="2">
                  <c:v>23.1</c:v>
                </c:pt>
                <c:pt idx="3">
                  <c:v>26.2</c:v>
                </c:pt>
                <c:pt idx="4">
                  <c:v>29.483000000000001</c:v>
                </c:pt>
                <c:pt idx="5">
                  <c:v>32.777999999999999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D6-4F19-ADF4-9CF1A9B58C03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Nichts davon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8.2967021797132639E-17"/>
                  <c:y val="2.77291062821706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D6-4F19-ADF4-9CF1A9B58C03}"/>
                </c:ext>
              </c:extLst>
            </c:dLbl>
            <c:dLbl>
              <c:idx val="4"/>
              <c:layout>
                <c:manualLayout>
                  <c:x val="0"/>
                  <c:y val="5.54582125643419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D6-4F19-ADF4-9CF1A9B58C0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D6-4F19-ADF4-9CF1A9B58C03}"/>
                </c:ext>
              </c:extLst>
            </c:dLbl>
            <c:numFmt formatCode="[&gt;0.6]0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Tabelle1!$F$2:$F$7</c:f>
              <c:numCache>
                <c:formatCode>0.0\ </c:formatCode>
                <c:ptCount val="6"/>
                <c:pt idx="0" formatCode="General">
                  <c:v>1.9</c:v>
                </c:pt>
                <c:pt idx="1">
                  <c:v>1.7</c:v>
                </c:pt>
                <c:pt idx="2">
                  <c:v>1.4</c:v>
                </c:pt>
                <c:pt idx="3">
                  <c:v>1.3</c:v>
                </c:pt>
                <c:pt idx="4">
                  <c:v>1.022</c:v>
                </c:pt>
                <c:pt idx="5">
                  <c:v>0.98199999999999998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4D6-4F19-ADF4-9CF1A9B58C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7539840"/>
        <c:axId val="297566208"/>
      </c:barChart>
      <c:catAx>
        <c:axId val="29753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297566208"/>
        <c:crosses val="autoZero"/>
        <c:auto val="1"/>
        <c:lblAlgn val="ctr"/>
        <c:lblOffset val="100"/>
        <c:noMultiLvlLbl val="0"/>
      </c:catAx>
      <c:valAx>
        <c:axId val="297566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753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95651200948149"/>
          <c:y val="0.11374064552049387"/>
          <c:w val="0.28197065998029081"/>
          <c:h val="0.73092504953575577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850060798474956E-3"/>
          <c:y val="0.17252962592998947"/>
          <c:w val="0.70511306065078139"/>
          <c:h val="0.677060933073509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Klassisches Fernsehen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Tabelle1!$B$2:$B$5</c:f>
              <c:numCache>
                <c:formatCode>0.0\ </c:formatCode>
                <c:ptCount val="4"/>
                <c:pt idx="0">
                  <c:v>62.2</c:v>
                </c:pt>
                <c:pt idx="1">
                  <c:v>56.9</c:v>
                </c:pt>
                <c:pt idx="2">
                  <c:v>51.868000000000002</c:v>
                </c:pt>
                <c:pt idx="3">
                  <c:v>48.838999999999999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60-43A8-BC6E-F88B41A14D1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Live-Stream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60-43A8-BC6E-F88B41A14D16}"/>
                </c:ext>
              </c:extLst>
            </c:dLbl>
            <c:dLbl>
              <c:idx val="7"/>
              <c:layout>
                <c:manualLayout>
                  <c:x val="8.2967021797132639E-17"/>
                  <c:y val="8.31873188465125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60-43A8-BC6E-F88B41A14D16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Tabelle1!$C$2:$C$5</c:f>
              <c:numCache>
                <c:formatCode>0.0\ </c:formatCode>
                <c:ptCount val="4"/>
                <c:pt idx="0">
                  <c:v>4.5999999999999996</c:v>
                </c:pt>
                <c:pt idx="1">
                  <c:v>7.4</c:v>
                </c:pt>
                <c:pt idx="2">
                  <c:v>8.5939999999999994</c:v>
                </c:pt>
                <c:pt idx="3">
                  <c:v>9.7289999999999992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60-43A8-BC6E-F88B41A14D1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Selbst aufgezeichnete Sendungen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Tabelle1!$D$2:$D$5</c:f>
              <c:numCache>
                <c:formatCode>0.0\ </c:formatCode>
                <c:ptCount val="4"/>
                <c:pt idx="0">
                  <c:v>7</c:v>
                </c:pt>
                <c:pt idx="1">
                  <c:v>7</c:v>
                </c:pt>
                <c:pt idx="2">
                  <c:v>8.8119999999999994</c:v>
                </c:pt>
                <c:pt idx="3">
                  <c:v>7.3140000000000001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60-43A8-BC6E-F88B41A14D16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VOD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8.2967021797132639E-17"/>
                  <c:y val="-2.7729106282170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60-43A8-BC6E-F88B41A14D16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Tabelle1!$E$2:$E$5</c:f>
              <c:numCache>
                <c:formatCode>0.0\ </c:formatCode>
                <c:ptCount val="4"/>
                <c:pt idx="0">
                  <c:v>25</c:v>
                </c:pt>
                <c:pt idx="1">
                  <c:v>26.2</c:v>
                </c:pt>
                <c:pt idx="2">
                  <c:v>28.899000000000001</c:v>
                </c:pt>
                <c:pt idx="3">
                  <c:v>33.313000000000002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60-43A8-BC6E-F88B41A14D16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Nichts davon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2.77291062821709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60-43A8-BC6E-F88B41A14D16}"/>
                </c:ext>
              </c:extLst>
            </c:dLbl>
            <c:dLbl>
              <c:idx val="4"/>
              <c:layout>
                <c:manualLayout>
                  <c:x val="0"/>
                  <c:y val="5.54582125643419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60-43A8-BC6E-F88B41A14D1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60-43A8-BC6E-F88B41A14D1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60-43A8-BC6E-F88B41A14D1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60-43A8-BC6E-F88B41A14D16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Tabelle1!$F$2:$F$5</c:f>
              <c:numCache>
                <c:formatCode>0.0\ </c:formatCode>
                <c:ptCount val="4"/>
                <c:pt idx="0">
                  <c:v>1.1000000000000001</c:v>
                </c:pt>
                <c:pt idx="1">
                  <c:v>2.5</c:v>
                </c:pt>
                <c:pt idx="2">
                  <c:v>1.827</c:v>
                </c:pt>
                <c:pt idx="3">
                  <c:v>0.80500000000000005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560-43A8-BC6E-F88B41A14D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73812504"/>
        <c:axId val="973810936"/>
      </c:barChart>
      <c:catAx>
        <c:axId val="973812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973810936"/>
        <c:crosses val="autoZero"/>
        <c:auto val="1"/>
        <c:lblAlgn val="ctr"/>
        <c:lblOffset val="100"/>
        <c:noMultiLvlLbl val="0"/>
      </c:catAx>
      <c:valAx>
        <c:axId val="9738109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73812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95651200948149"/>
          <c:y val="0.11374064552049387"/>
          <c:w val="0.28197065998029081"/>
          <c:h val="0.73092504953575577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144886053655487E-2"/>
          <c:y val="0"/>
          <c:w val="0.82660272950050517"/>
          <c:h val="0.688779352542243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Klassisches Fernsehen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0.0\ </c:formatCode>
                <c:ptCount val="14"/>
                <c:pt idx="0">
                  <c:v>51.261000000000003</c:v>
                </c:pt>
                <c:pt idx="1">
                  <c:v>55.534999999999997</c:v>
                </c:pt>
                <c:pt idx="2">
                  <c:v>41.881</c:v>
                </c:pt>
                <c:pt idx="3">
                  <c:v>51.33</c:v>
                </c:pt>
                <c:pt idx="4">
                  <c:v>52.215000000000003</c:v>
                </c:pt>
                <c:pt idx="5">
                  <c:v>48.838999999999999</c:v>
                </c:pt>
                <c:pt idx="6">
                  <c:v>53.002000000000002</c:v>
                </c:pt>
                <c:pt idx="7">
                  <c:v>49.606999999999999</c:v>
                </c:pt>
                <c:pt idx="8">
                  <c:v>47.987000000000002</c:v>
                </c:pt>
                <c:pt idx="9">
                  <c:v>50.107999999999997</c:v>
                </c:pt>
                <c:pt idx="10">
                  <c:v>50.292999999999999</c:v>
                </c:pt>
                <c:pt idx="11">
                  <c:v>57.536999999999999</c:v>
                </c:pt>
                <c:pt idx="12">
                  <c:v>59.847000000000001</c:v>
                </c:pt>
                <c:pt idx="13">
                  <c:v>59.524000000000001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F7-4B06-9A5F-4B82F3AC841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Live-Stream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0.0\ </c:formatCode>
                <c:ptCount val="14"/>
                <c:pt idx="0">
                  <c:v>8.4700000000000006</c:v>
                </c:pt>
                <c:pt idx="1">
                  <c:v>7.7809999999999997</c:v>
                </c:pt>
                <c:pt idx="2">
                  <c:v>9.3030000000000008</c:v>
                </c:pt>
                <c:pt idx="3">
                  <c:v>7.77</c:v>
                </c:pt>
                <c:pt idx="4">
                  <c:v>8.2249999999999996</c:v>
                </c:pt>
                <c:pt idx="5">
                  <c:v>9.7289999999999992</c:v>
                </c:pt>
                <c:pt idx="6">
                  <c:v>8.6859999999999999</c:v>
                </c:pt>
                <c:pt idx="7">
                  <c:v>9.0150000000000006</c:v>
                </c:pt>
                <c:pt idx="8">
                  <c:v>8.6240000000000006</c:v>
                </c:pt>
                <c:pt idx="9">
                  <c:v>8.2609999999999992</c:v>
                </c:pt>
                <c:pt idx="10">
                  <c:v>8.41</c:v>
                </c:pt>
                <c:pt idx="11">
                  <c:v>8.5619999999999994</c:v>
                </c:pt>
                <c:pt idx="12">
                  <c:v>7.8330000000000002</c:v>
                </c:pt>
                <c:pt idx="13">
                  <c:v>8.0069999999999997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F7-4B06-9A5F-4B82F3AC8418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Selbst aufgezeichnete Sendungen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Tabelle1!$D$2:$D$15</c:f>
              <c:numCache>
                <c:formatCode>0.0\ </c:formatCode>
                <c:ptCount val="14"/>
                <c:pt idx="0">
                  <c:v>6.51</c:v>
                </c:pt>
                <c:pt idx="1">
                  <c:v>7.8070000000000004</c:v>
                </c:pt>
                <c:pt idx="2">
                  <c:v>8.1630000000000003</c:v>
                </c:pt>
                <c:pt idx="3">
                  <c:v>5.194</c:v>
                </c:pt>
                <c:pt idx="4">
                  <c:v>6.8109999999999999</c:v>
                </c:pt>
                <c:pt idx="5">
                  <c:v>7.3140000000000001</c:v>
                </c:pt>
                <c:pt idx="6">
                  <c:v>5.173</c:v>
                </c:pt>
                <c:pt idx="7">
                  <c:v>7.0490000000000004</c:v>
                </c:pt>
                <c:pt idx="8">
                  <c:v>7.1440000000000001</c:v>
                </c:pt>
                <c:pt idx="9">
                  <c:v>4.8929999999999998</c:v>
                </c:pt>
                <c:pt idx="10">
                  <c:v>5.9889999999999999</c:v>
                </c:pt>
                <c:pt idx="11">
                  <c:v>6.3179999999999996</c:v>
                </c:pt>
                <c:pt idx="12">
                  <c:v>6.2279999999999998</c:v>
                </c:pt>
                <c:pt idx="13">
                  <c:v>6.266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F7-4B06-9A5F-4B82F3AC8418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VOD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Tabelle1!$E$2:$E$15</c:f>
              <c:numCache>
                <c:formatCode>0.0\ </c:formatCode>
                <c:ptCount val="14"/>
                <c:pt idx="0">
                  <c:v>32.777999999999999</c:v>
                </c:pt>
                <c:pt idx="1">
                  <c:v>28.353999999999999</c:v>
                </c:pt>
                <c:pt idx="2">
                  <c:v>39.253999999999998</c:v>
                </c:pt>
                <c:pt idx="3">
                  <c:v>34.593000000000004</c:v>
                </c:pt>
                <c:pt idx="4">
                  <c:v>31.850999999999999</c:v>
                </c:pt>
                <c:pt idx="5">
                  <c:v>33.313000000000002</c:v>
                </c:pt>
                <c:pt idx="6">
                  <c:v>32.145000000000003</c:v>
                </c:pt>
                <c:pt idx="7">
                  <c:v>32.747</c:v>
                </c:pt>
                <c:pt idx="8">
                  <c:v>35.918999999999997</c:v>
                </c:pt>
                <c:pt idx="9">
                  <c:v>36.048999999999999</c:v>
                </c:pt>
                <c:pt idx="10">
                  <c:v>34.67</c:v>
                </c:pt>
                <c:pt idx="11">
                  <c:v>26.684000000000001</c:v>
                </c:pt>
                <c:pt idx="12">
                  <c:v>25.274999999999999</c:v>
                </c:pt>
                <c:pt idx="13">
                  <c:v>25.423999999999999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F7-4B06-9A5F-4B82F3AC8418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Nichts davon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Tabelle1!$F$2:$F$15</c:f>
              <c:numCache>
                <c:formatCode>0.0\ </c:formatCode>
                <c:ptCount val="14"/>
                <c:pt idx="0">
                  <c:v>0.98199999999999998</c:v>
                </c:pt>
                <c:pt idx="1">
                  <c:v>0.52300000000000002</c:v>
                </c:pt>
                <c:pt idx="2">
                  <c:v>1.4</c:v>
                </c:pt>
                <c:pt idx="3">
                  <c:v>1.113</c:v>
                </c:pt>
                <c:pt idx="4">
                  <c:v>0.89800000000000002</c:v>
                </c:pt>
                <c:pt idx="5">
                  <c:v>0.80500000000000005</c:v>
                </c:pt>
                <c:pt idx="6">
                  <c:v>0.99299999999999999</c:v>
                </c:pt>
                <c:pt idx="7">
                  <c:v>1.583</c:v>
                </c:pt>
                <c:pt idx="8">
                  <c:v>0.32600000000000001</c:v>
                </c:pt>
                <c:pt idx="9">
                  <c:v>0.68799999999999994</c:v>
                </c:pt>
                <c:pt idx="10">
                  <c:v>0.63800000000000001</c:v>
                </c:pt>
                <c:pt idx="11">
                  <c:v>0.89800000000000002</c:v>
                </c:pt>
                <c:pt idx="12">
                  <c:v>0.81699999999999995</c:v>
                </c:pt>
                <c:pt idx="13">
                  <c:v>0.77900000000000003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F7-4B06-9A5F-4B82F3AC8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885988776"/>
        <c:axId val="885989168"/>
      </c:barChart>
      <c:catAx>
        <c:axId val="8859887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85989168"/>
        <c:crosses val="autoZero"/>
        <c:auto val="1"/>
        <c:lblAlgn val="ctr"/>
        <c:lblOffset val="100"/>
        <c:noMultiLvlLbl val="0"/>
      </c:catAx>
      <c:valAx>
        <c:axId val="885989168"/>
        <c:scaling>
          <c:orientation val="minMax"/>
          <c:max val="105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8598877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4617093157306722"/>
          <c:y val="0"/>
          <c:w val="0.15244708741537324"/>
          <c:h val="0.6880998145485546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144886053655487E-2"/>
          <c:y val="0"/>
          <c:w val="0.82660272950050517"/>
          <c:h val="0.688779352542243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Klassisches Fernsehen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0.0\ </c:formatCode>
                <c:ptCount val="14"/>
                <c:pt idx="0">
                  <c:v>20.321999999999999</c:v>
                </c:pt>
                <c:pt idx="1">
                  <c:v>20.234999999999999</c:v>
                </c:pt>
                <c:pt idx="2">
                  <c:v>10.968</c:v>
                </c:pt>
                <c:pt idx="3">
                  <c:v>21.643000000000001</c:v>
                </c:pt>
                <c:pt idx="4">
                  <c:v>22.738</c:v>
                </c:pt>
                <c:pt idx="5">
                  <c:v>14.541</c:v>
                </c:pt>
                <c:pt idx="6">
                  <c:v>26.113</c:v>
                </c:pt>
                <c:pt idx="7">
                  <c:v>18.337</c:v>
                </c:pt>
                <c:pt idx="8">
                  <c:v>19.608000000000001</c:v>
                </c:pt>
                <c:pt idx="9">
                  <c:v>14.567</c:v>
                </c:pt>
                <c:pt idx="10">
                  <c:v>14.811</c:v>
                </c:pt>
                <c:pt idx="11">
                  <c:v>26.137</c:v>
                </c:pt>
                <c:pt idx="12">
                  <c:v>24.875</c:v>
                </c:pt>
                <c:pt idx="13">
                  <c:v>23.545999999999999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4-45EF-8491-53060ED86E3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Live-Stream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0.0\ </c:formatCode>
                <c:ptCount val="14"/>
                <c:pt idx="0">
                  <c:v>11.315</c:v>
                </c:pt>
                <c:pt idx="1">
                  <c:v>14.21</c:v>
                </c:pt>
                <c:pt idx="2">
                  <c:v>13.403</c:v>
                </c:pt>
                <c:pt idx="3">
                  <c:v>10.509</c:v>
                </c:pt>
                <c:pt idx="4">
                  <c:v>10.347</c:v>
                </c:pt>
                <c:pt idx="5">
                  <c:v>14.912000000000001</c:v>
                </c:pt>
                <c:pt idx="6">
                  <c:v>10.59</c:v>
                </c:pt>
                <c:pt idx="7">
                  <c:v>11.55</c:v>
                </c:pt>
                <c:pt idx="8">
                  <c:v>10.878</c:v>
                </c:pt>
                <c:pt idx="9">
                  <c:v>10.210000000000001</c:v>
                </c:pt>
                <c:pt idx="10">
                  <c:v>10.7</c:v>
                </c:pt>
                <c:pt idx="11">
                  <c:v>13.62</c:v>
                </c:pt>
                <c:pt idx="12">
                  <c:v>13.91</c:v>
                </c:pt>
                <c:pt idx="13">
                  <c:v>14.013999999999999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4-45EF-8491-53060ED86E37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Selbst aufgezeichnete Sendungen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Tabelle1!$D$2:$D$15</c:f>
              <c:numCache>
                <c:formatCode>0.0\ </c:formatCode>
                <c:ptCount val="14"/>
                <c:pt idx="0">
                  <c:v>7.4939999999999998</c:v>
                </c:pt>
                <c:pt idx="1">
                  <c:v>11.108000000000001</c:v>
                </c:pt>
                <c:pt idx="2">
                  <c:v>10.143000000000001</c:v>
                </c:pt>
                <c:pt idx="3">
                  <c:v>7.0220000000000002</c:v>
                </c:pt>
                <c:pt idx="4">
                  <c:v>5.6079999999999997</c:v>
                </c:pt>
                <c:pt idx="5">
                  <c:v>9.2669999999999995</c:v>
                </c:pt>
                <c:pt idx="6">
                  <c:v>5.1070000000000002</c:v>
                </c:pt>
                <c:pt idx="7">
                  <c:v>8.2889999999999997</c:v>
                </c:pt>
                <c:pt idx="8">
                  <c:v>8.2609999999999992</c:v>
                </c:pt>
                <c:pt idx="9">
                  <c:v>3.419</c:v>
                </c:pt>
                <c:pt idx="10">
                  <c:v>4.5039999999999996</c:v>
                </c:pt>
                <c:pt idx="11">
                  <c:v>12.612</c:v>
                </c:pt>
                <c:pt idx="12">
                  <c:v>8.7949999999999999</c:v>
                </c:pt>
                <c:pt idx="13">
                  <c:v>11.666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A4-45EF-8491-53060ED86E37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VOD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Tabelle1!$E$2:$E$15</c:f>
              <c:numCache>
                <c:formatCode>0.0\ </c:formatCode>
                <c:ptCount val="14"/>
                <c:pt idx="0">
                  <c:v>58.85</c:v>
                </c:pt>
                <c:pt idx="1">
                  <c:v>54.447000000000003</c:v>
                </c:pt>
                <c:pt idx="2">
                  <c:v>61.749000000000002</c:v>
                </c:pt>
                <c:pt idx="3">
                  <c:v>58.595999999999997</c:v>
                </c:pt>
                <c:pt idx="4">
                  <c:v>59.877000000000002</c:v>
                </c:pt>
                <c:pt idx="5">
                  <c:v>61.28</c:v>
                </c:pt>
                <c:pt idx="6">
                  <c:v>58.07</c:v>
                </c:pt>
                <c:pt idx="7">
                  <c:v>56.487000000000002</c:v>
                </c:pt>
                <c:pt idx="8">
                  <c:v>60.654000000000003</c:v>
                </c:pt>
                <c:pt idx="9">
                  <c:v>71.804000000000002</c:v>
                </c:pt>
                <c:pt idx="10">
                  <c:v>69.986000000000004</c:v>
                </c:pt>
                <c:pt idx="11">
                  <c:v>47.631999999999998</c:v>
                </c:pt>
                <c:pt idx="12">
                  <c:v>52.42</c:v>
                </c:pt>
                <c:pt idx="13">
                  <c:v>50.774000000000001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A4-45EF-8491-53060ED86E37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Nichts davon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Tabelle1!$F$2:$F$15</c:f>
              <c:numCache>
                <c:formatCode>0.0\ </c:formatCode>
                <c:ptCount val="14"/>
                <c:pt idx="0">
                  <c:v>2.02</c:v>
                </c:pt>
                <c:pt idx="1">
                  <c:v>0</c:v>
                </c:pt>
                <c:pt idx="2">
                  <c:v>3.738</c:v>
                </c:pt>
                <c:pt idx="3">
                  <c:v>2.2290000000000001</c:v>
                </c:pt>
                <c:pt idx="4">
                  <c:v>1.431</c:v>
                </c:pt>
                <c:pt idx="5">
                  <c:v>0</c:v>
                </c:pt>
                <c:pt idx="6">
                  <c:v>0.12</c:v>
                </c:pt>
                <c:pt idx="7">
                  <c:v>5.3369999999999997</c:v>
                </c:pt>
                <c:pt idx="8">
                  <c:v>0.6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A4-45EF-8491-53060ED86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694485112"/>
        <c:axId val="694485504"/>
      </c:barChart>
      <c:catAx>
        <c:axId val="6944851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94485504"/>
        <c:crosses val="autoZero"/>
        <c:auto val="1"/>
        <c:lblAlgn val="ctr"/>
        <c:lblOffset val="100"/>
        <c:noMultiLvlLbl val="0"/>
      </c:catAx>
      <c:valAx>
        <c:axId val="694485504"/>
        <c:scaling>
          <c:orientation val="minMax"/>
          <c:max val="105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69448511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4150887261460461"/>
          <c:y val="0"/>
          <c:w val="0.15132921977325539"/>
          <c:h val="0.6880998145485546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699848676186872E-2"/>
          <c:y val="9.0589904337695065E-2"/>
          <c:w val="0.85547167212941178"/>
          <c:h val="0.802891535856560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HD-Empfang im HH</c:v>
                </c:pt>
              </c:strCache>
            </c:strRef>
          </c:tx>
          <c:spPr>
            <a:noFill/>
            <a:ln w="101600">
              <a:noFill/>
            </a:ln>
          </c:spPr>
          <c:invertIfNegative val="0"/>
          <c:val>
            <c:numRef>
              <c:f>Tabelle1!$B$2:$B$14</c:f>
              <c:numCache>
                <c:formatCode>General</c:formatCode>
                <c:ptCount val="13"/>
                <c:pt idx="0">
                  <c:v>0</c:v>
                </c:pt>
                <c:pt idx="1">
                  <c:v>3.2</c:v>
                </c:pt>
                <c:pt idx="2">
                  <c:v>20.9</c:v>
                </c:pt>
                <c:pt idx="3">
                  <c:v>31</c:v>
                </c:pt>
                <c:pt idx="4">
                  <c:v>35.6</c:v>
                </c:pt>
                <c:pt idx="5">
                  <c:v>43.9</c:v>
                </c:pt>
                <c:pt idx="6">
                  <c:v>48.1</c:v>
                </c:pt>
                <c:pt idx="7">
                  <c:v>53.1</c:v>
                </c:pt>
                <c:pt idx="8">
                  <c:v>65.7</c:v>
                </c:pt>
                <c:pt idx="9" formatCode="0.0\ ">
                  <c:v>69.7</c:v>
                </c:pt>
                <c:pt idx="10" formatCode="0.0\ ">
                  <c:v>73.3</c:v>
                </c:pt>
                <c:pt idx="11" formatCode="0.0\ ">
                  <c:v>79.7</c:v>
                </c:pt>
                <c:pt idx="12" formatCode="0.0\ ">
                  <c:v>80.099999999999994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62-479C-92B6-8F43D0299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280548864"/>
        <c:axId val="280550400"/>
      </c:barChart>
      <c:lineChart>
        <c:grouping val="standard"/>
        <c:varyColors val="0"/>
        <c:ser>
          <c:idx val="0"/>
          <c:order val="1"/>
          <c:tx>
            <c:strRef>
              <c:f>Tabelle1!$C$1</c:f>
              <c:strCache>
                <c:ptCount val="1"/>
                <c:pt idx="0">
                  <c:v>HD-Empfang im HH2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41"/>
            <c:spPr>
              <a:solidFill>
                <a:schemeClr val="accent6">
                  <a:lumMod val="20000"/>
                  <a:lumOff val="80000"/>
                </a:schemeClr>
              </a:solidFill>
              <a:ln w="22225">
                <a:solidFill>
                  <a:schemeClr val="accent1"/>
                </a:solidFill>
              </a:ln>
            </c:spPr>
          </c:marker>
          <c:dPt>
            <c:idx val="0"/>
            <c:bubble3D val="0"/>
            <c:spPr>
              <a:ln>
                <a:solidFill>
                  <a:schemeClr val="accent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2-2E62-479C-92B6-8F43D02990E2}"/>
              </c:ext>
            </c:extLst>
          </c:dPt>
          <c:dPt>
            <c:idx val="1"/>
            <c:bubble3D val="0"/>
            <c:spPr>
              <a:ln>
                <a:solidFill>
                  <a:schemeClr val="accent1"/>
                </a:solidFill>
                <a:prstDash val="lgDash"/>
              </a:ln>
            </c:spPr>
            <c:extLst>
              <c:ext xmlns:c16="http://schemas.microsoft.com/office/drawing/2014/chart" uri="{C3380CC4-5D6E-409C-BE32-E72D297353CC}">
                <c16:uniqueId val="{00000004-2E62-479C-92B6-8F43D02990E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5-2E62-479C-92B6-8F43D02990E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6-2E62-479C-92B6-8F43D02990E2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7-2E62-479C-92B6-8F43D02990E2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8-2E62-479C-92B6-8F43D02990E2}"/>
              </c:ext>
            </c:extLst>
          </c:dPt>
          <c:dPt>
            <c:idx val="12"/>
            <c:marker>
              <c:symbol val="circle"/>
              <c:size val="47"/>
              <c:spPr>
                <a:solidFill>
                  <a:schemeClr val="tx2"/>
                </a:solidFill>
                <a:ln w="22225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2E62-479C-92B6-8F43D02990E2}"/>
              </c:ext>
            </c:extLst>
          </c:dPt>
          <c:dLbls>
            <c:dLbl>
              <c:idx val="11"/>
              <c:numFmt formatCode="#,##0.0" sourceLinked="0"/>
              <c:spPr/>
              <c:txPr>
                <a:bodyPr anchorCtr="0"/>
                <a:lstStyle/>
                <a:p>
                  <a:pPr algn="ctr">
                    <a:defRPr lang="en-US"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E62-479C-92B6-8F43D02990E2}"/>
                </c:ext>
              </c:extLst>
            </c:dLbl>
            <c:dLbl>
              <c:idx val="1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E62-479C-92B6-8F43D02990E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rgbClr val="000000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Tabelle1!$C$2:$C$14</c:f>
              <c:numCache>
                <c:formatCode>General</c:formatCode>
                <c:ptCount val="13"/>
                <c:pt idx="0">
                  <c:v>0</c:v>
                </c:pt>
                <c:pt idx="1">
                  <c:v>3.2</c:v>
                </c:pt>
                <c:pt idx="2">
                  <c:v>20.9</c:v>
                </c:pt>
                <c:pt idx="3">
                  <c:v>31</c:v>
                </c:pt>
                <c:pt idx="4">
                  <c:v>35.6</c:v>
                </c:pt>
                <c:pt idx="5">
                  <c:v>43.9</c:v>
                </c:pt>
                <c:pt idx="6">
                  <c:v>48.1</c:v>
                </c:pt>
                <c:pt idx="7">
                  <c:v>53.1</c:v>
                </c:pt>
                <c:pt idx="8">
                  <c:v>65.7</c:v>
                </c:pt>
                <c:pt idx="9" formatCode="0.0\ ">
                  <c:v>69.7</c:v>
                </c:pt>
                <c:pt idx="10" formatCode="0.0\ ">
                  <c:v>73.3</c:v>
                </c:pt>
                <c:pt idx="11" formatCode="0.0\ ">
                  <c:v>79.7</c:v>
                </c:pt>
                <c:pt idx="12" formatCode="0.0\ ">
                  <c:v>80.099999999999994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2E62-479C-92B6-8F43D0299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557824"/>
        <c:axId val="280556288"/>
      </c:lineChart>
      <c:catAx>
        <c:axId val="280548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0550400"/>
        <c:crosses val="autoZero"/>
        <c:auto val="1"/>
        <c:lblAlgn val="ctr"/>
        <c:lblOffset val="100"/>
        <c:noMultiLvlLbl val="0"/>
      </c:catAx>
      <c:valAx>
        <c:axId val="280550400"/>
        <c:scaling>
          <c:orientation val="minMax"/>
          <c:max val="90"/>
          <c:min val="-5"/>
        </c:scaling>
        <c:delete val="1"/>
        <c:axPos val="l"/>
        <c:numFmt formatCode="General" sourceLinked="1"/>
        <c:majorTickMark val="out"/>
        <c:minorTickMark val="none"/>
        <c:tickLblPos val="nextTo"/>
        <c:crossAx val="280548864"/>
        <c:crosses val="autoZero"/>
        <c:crossBetween val="between"/>
      </c:valAx>
      <c:valAx>
        <c:axId val="28055628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80557824"/>
        <c:crosses val="max"/>
        <c:crossBetween val="between"/>
      </c:valAx>
      <c:catAx>
        <c:axId val="280557824"/>
        <c:scaling>
          <c:orientation val="minMax"/>
        </c:scaling>
        <c:delete val="1"/>
        <c:axPos val="t"/>
        <c:majorTickMark val="out"/>
        <c:minorTickMark val="none"/>
        <c:tickLblPos val="nextTo"/>
        <c:crossAx val="280556288"/>
        <c:crosses val="max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789608208847305E-2"/>
          <c:y val="4.0000642373369519E-2"/>
          <c:w val="0.68245897193924598"/>
          <c:h val="0.83257019377895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Täglich / fast täglich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3F7-4F86-B754-7A9949D62FC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3F7-4F86-B754-7A9949D62FC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3F7-4F86-B754-7A9949D62FC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3F7-4F86-B754-7A9949D62FC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3F7-4F86-B754-7A9949D62F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3F7-4F86-B754-7A9949D62FC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3F7-4F86-B754-7A9949D62FC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3F7-4F86-B754-7A9949D62FC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3F7-4F86-B754-7A9949D62FC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3F7-4F86-B754-7A9949D62FC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3F7-4F86-B754-7A9949D62FC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3F7-4F86-B754-7A9949D62FC2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D3F7-4F86-B754-7A9949D62FC2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D3F7-4F86-B754-7A9949D62FC2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D3F7-4F86-B754-7A9949D62FC2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D3F7-4F86-B754-7A9949D62FC2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D3F7-4F86-B754-7A9949D62FC2}"/>
              </c:ext>
            </c:extLst>
          </c:dPt>
          <c:dLbls>
            <c:dLbl>
              <c:idx val="10"/>
              <c:numFmt formatCode="#,##0.0" sourceLinked="0"/>
              <c:spPr>
                <a:noFill/>
                <a:ln>
                  <a:solidFill>
                    <a:srgbClr val="00448C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3F7-4F86-B754-7A9949D62FC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8.3000000000000007</c:v>
                </c:pt>
                <c:pt idx="1">
                  <c:v>10.199999999999999</c:v>
                </c:pt>
                <c:pt idx="2">
                  <c:v>14.8</c:v>
                </c:pt>
                <c:pt idx="3">
                  <c:v>22.1</c:v>
                </c:pt>
                <c:pt idx="4">
                  <c:v>41.5</c:v>
                </c:pt>
                <c:pt idx="5">
                  <c:v>46.6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3F7-4F86-B754-7A9949D62FC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Ein- bis mehrmals pro Woche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17.5</c:v>
                </c:pt>
                <c:pt idx="1">
                  <c:v>20</c:v>
                </c:pt>
                <c:pt idx="2">
                  <c:v>22.4</c:v>
                </c:pt>
                <c:pt idx="3">
                  <c:v>22.6</c:v>
                </c:pt>
                <c:pt idx="4">
                  <c:v>20.9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3F7-4F86-B754-7A9949D62FC2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Ein- bis mehrmals pro Monat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12.9</c:v>
                </c:pt>
                <c:pt idx="1">
                  <c:v>11.8</c:v>
                </c:pt>
                <c:pt idx="2">
                  <c:v>9.1</c:v>
                </c:pt>
                <c:pt idx="3">
                  <c:v>9.5</c:v>
                </c:pt>
                <c:pt idx="4">
                  <c:v>6.9</c:v>
                </c:pt>
                <c:pt idx="5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3F7-4F86-B754-7A9949D62FC2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Seltener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Tabelle1!$E$2:$E$7</c:f>
              <c:numCache>
                <c:formatCode>General</c:formatCode>
                <c:ptCount val="6"/>
                <c:pt idx="0">
                  <c:v>13.3</c:v>
                </c:pt>
                <c:pt idx="1">
                  <c:v>12.7</c:v>
                </c:pt>
                <c:pt idx="2">
                  <c:v>12.9</c:v>
                </c:pt>
                <c:pt idx="3">
                  <c:v>11.7</c:v>
                </c:pt>
                <c:pt idx="4">
                  <c:v>3.7</c:v>
                </c:pt>
                <c:pt idx="5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3F7-4F86-B754-7A9949D62FC2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Nie</c:v>
                </c:pt>
              </c:strCache>
            </c:strRef>
          </c:tx>
          <c:spPr>
            <a:noFill/>
          </c:spPr>
          <c:invertIfNegative val="0"/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D3F7-4F86-B754-7A9949D62FC2}"/>
                </c:ext>
              </c:extLst>
            </c:dLbl>
            <c:dLbl>
              <c:idx val="5"/>
              <c:numFmt formatCode="#,##0.0" sourceLinked="0"/>
              <c:spPr>
                <a:noFill/>
                <a:ln>
                  <a:solidFill>
                    <a:schemeClr val="tx2"/>
                  </a:solidFill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FF7D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D3F7-4F86-B754-7A9949D62FC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Tabelle1!$F$2:$F$7</c:f>
              <c:numCache>
                <c:formatCode>General</c:formatCode>
                <c:ptCount val="6"/>
                <c:pt idx="0">
                  <c:v>52</c:v>
                </c:pt>
                <c:pt idx="1">
                  <c:v>54.7</c:v>
                </c:pt>
                <c:pt idx="2">
                  <c:v>59.2</c:v>
                </c:pt>
                <c:pt idx="3">
                  <c:v>65.900000000000006</c:v>
                </c:pt>
                <c:pt idx="4">
                  <c:v>73</c:v>
                </c:pt>
                <c:pt idx="5">
                  <c:v>78.099999999999994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3F7-4F86-B754-7A9949D62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29210496"/>
        <c:axId val="329224576"/>
      </c:barChart>
      <c:catAx>
        <c:axId val="3292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329224576"/>
        <c:crosses val="autoZero"/>
        <c:auto val="1"/>
        <c:lblAlgn val="ctr"/>
        <c:lblOffset val="100"/>
        <c:noMultiLvlLbl val="0"/>
      </c:catAx>
      <c:valAx>
        <c:axId val="32922457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292104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4062085389554388"/>
          <c:y val="0.33671026907546148"/>
          <c:w val="0.21075222486245554"/>
          <c:h val="0.34998396699253947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789608208847305E-2"/>
          <c:y val="4.0000642373369519E-2"/>
          <c:w val="0.68245897193924598"/>
          <c:h val="0.83257019377895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Täglich / fast täglich</c:v>
                </c:pt>
              </c:strCache>
            </c:strRef>
          </c:tx>
          <c:spPr>
            <a:noFill/>
            <a:ln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08D-47A4-968D-499906ADB76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08D-47A4-968D-499906ADB76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08D-47A4-968D-499906ADB76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08D-47A4-968D-499906ADB76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08D-47A4-968D-499906ADB76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08D-47A4-968D-499906ADB76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08D-47A4-968D-499906ADB76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08D-47A4-968D-499906ADB76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08D-47A4-968D-499906ADB76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08D-47A4-968D-499906ADB76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08D-47A4-968D-499906ADB76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08D-47A4-968D-499906ADB76C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08D-47A4-968D-499906ADB76C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608D-47A4-968D-499906ADB76C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608D-47A4-968D-499906ADB76C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08D-47A4-968D-499906ADB76C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08D-47A4-968D-499906ADB76C}"/>
              </c:ext>
            </c:extLst>
          </c:dPt>
          <c:dLbls>
            <c:dLbl>
              <c:idx val="10"/>
              <c:numFmt formatCode="#,##0" sourceLinked="0"/>
              <c:spPr>
                <a:noFill/>
                <a:ln>
                  <a:solidFill>
                    <a:srgbClr val="00448C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accent2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08D-47A4-968D-499906ADB76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2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41.5</c:v>
                </c:pt>
                <c:pt idx="2" formatCode="0.0\ ">
                  <c:v>26.6</c:v>
                </c:pt>
                <c:pt idx="3">
                  <c:v>9</c:v>
                </c:pt>
                <c:pt idx="4" formatCode="0.0\ ">
                  <c:v>20.7</c:v>
                </c:pt>
                <c:pt idx="5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08D-47A4-968D-499906ADB76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Ein- bis mehrmals pro Woche</c:v>
                </c:pt>
              </c:strCache>
            </c:strRef>
          </c:tx>
          <c:spPr>
            <a:noFill/>
            <a:ln>
              <a:solidFill>
                <a:srgbClr val="005BBB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5BBB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20.9</c:v>
                </c:pt>
                <c:pt idx="2" formatCode="0.0\ ">
                  <c:v>19.7</c:v>
                </c:pt>
                <c:pt idx="3">
                  <c:v>19.3</c:v>
                </c:pt>
                <c:pt idx="4" formatCode="0.0\ ">
                  <c:v>18.5</c:v>
                </c:pt>
                <c:pt idx="5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08D-47A4-968D-499906ADB76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Ein- bis mehrmals pro Monat</c:v>
                </c:pt>
              </c:strCache>
            </c:strRef>
          </c:tx>
          <c:spPr>
            <a:noFill/>
            <a:ln>
              <a:solidFill>
                <a:srgbClr val="3D9CFF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3D9CFF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6.9</c:v>
                </c:pt>
                <c:pt idx="2" formatCode="0.0\ ">
                  <c:v>11.1</c:v>
                </c:pt>
                <c:pt idx="3">
                  <c:v>15.2</c:v>
                </c:pt>
                <c:pt idx="4" formatCode="0.0\ ">
                  <c:v>7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08D-47A4-968D-499906ADB76C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Seltener</c:v>
                </c:pt>
              </c:strCache>
            </c:strRef>
          </c:tx>
          <c:spPr>
            <a:noFill/>
            <a:ln>
              <a:solidFill>
                <a:srgbClr val="BEDEFF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BEDEFF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Tabelle1!$E$2:$E$7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4-608D-47A4-968D-499906ADB76C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Gesamt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Tabelle1!$F$2:$F$7</c:f>
              <c:numCache>
                <c:formatCode>General</c:formatCode>
                <c:ptCount val="6"/>
                <c:pt idx="0">
                  <c:v>69.3</c:v>
                </c:pt>
                <c:pt idx="2" formatCode="0.0\ ">
                  <c:v>57.4</c:v>
                </c:pt>
                <c:pt idx="3" formatCode="0.0\ ">
                  <c:v>43.5</c:v>
                </c:pt>
                <c:pt idx="4" formatCode="0.0\ ">
                  <c:v>46.2</c:v>
                </c:pt>
                <c:pt idx="5" formatCode="0.0\ ">
                  <c:v>33.700000000000003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608D-47A4-968D-499906ADB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329210496"/>
        <c:axId val="329224576"/>
      </c:barChart>
      <c:catAx>
        <c:axId val="329210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9224576"/>
        <c:crosses val="autoZero"/>
        <c:auto val="1"/>
        <c:lblAlgn val="ctr"/>
        <c:lblOffset val="100"/>
        <c:noMultiLvlLbl val="0"/>
      </c:catAx>
      <c:valAx>
        <c:axId val="32922457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29210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789608208847305E-2"/>
          <c:y val="4.0000642373369519E-2"/>
          <c:w val="0.68245897193924598"/>
          <c:h val="0.83257019377895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Täglich / fast täglich</c:v>
                </c:pt>
              </c:strCache>
            </c:strRef>
          </c:tx>
          <c:spPr>
            <a:solidFill>
              <a:srgbClr val="005BBB">
                <a:lumMod val="75000"/>
              </a:srgb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9BE-410B-93D0-2DC82FF0AE5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9BE-410B-93D0-2DC82FF0AE5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9BE-410B-93D0-2DC82FF0AE5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9BE-410B-93D0-2DC82FF0AE5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9BE-410B-93D0-2DC82FF0AE5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9BE-410B-93D0-2DC82FF0AE5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9BE-410B-93D0-2DC82FF0AE5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9BE-410B-93D0-2DC82FF0AE5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99BE-410B-93D0-2DC82FF0AE5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9BE-410B-93D0-2DC82FF0AE5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99BE-410B-93D0-2DC82FF0AE5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9BE-410B-93D0-2DC82FF0AE5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99BE-410B-93D0-2DC82FF0AE50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99BE-410B-93D0-2DC82FF0AE5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99BE-410B-93D0-2DC82FF0AE50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99BE-410B-93D0-2DC82FF0AE50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99BE-410B-93D0-2DC82FF0AE50}"/>
              </c:ext>
            </c:extLst>
          </c:dPt>
          <c:dLbls>
            <c:dLbl>
              <c:idx val="10"/>
              <c:numFmt formatCode="#,##0.0" sourceLinked="0"/>
              <c:spPr>
                <a:noFill/>
                <a:ln>
                  <a:solidFill>
                    <a:srgbClr val="00448C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9BE-410B-93D0-2DC82FF0AE5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46.6</c:v>
                </c:pt>
                <c:pt idx="2" formatCode="0.0\ ">
                  <c:v>26.9</c:v>
                </c:pt>
                <c:pt idx="3" formatCode="0.0\ ">
                  <c:v>12.6</c:v>
                </c:pt>
                <c:pt idx="4" formatCode="0.0\ ">
                  <c:v>22.5</c:v>
                </c:pt>
                <c:pt idx="5" formatCode="0.0\ 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9BE-410B-93D0-2DC82FF0AE5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Ein- bis mehrmals pro Woche</c:v>
                </c:pt>
              </c:strCache>
            </c:strRef>
          </c:tx>
          <c:spPr>
            <a:solidFill>
              <a:srgbClr val="005BBB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21</c:v>
                </c:pt>
                <c:pt idx="2" formatCode="0.0\ ">
                  <c:v>22.4</c:v>
                </c:pt>
                <c:pt idx="3" formatCode="0.0\ ">
                  <c:v>20</c:v>
                </c:pt>
                <c:pt idx="4" formatCode="0.0\ ">
                  <c:v>22.3</c:v>
                </c:pt>
                <c:pt idx="5" formatCode="0.0\ 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9BE-410B-93D0-2DC82FF0AE5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Ein- bis mehrmals pro Monat</c:v>
                </c:pt>
              </c:strCache>
            </c:strRef>
          </c:tx>
          <c:spPr>
            <a:solidFill>
              <a:srgbClr val="005BBB">
                <a:lumMod val="60000"/>
                <a:lumOff val="40000"/>
              </a:srgbClr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6.4</c:v>
                </c:pt>
                <c:pt idx="2" formatCode="0.0\ ">
                  <c:v>12</c:v>
                </c:pt>
                <c:pt idx="3" formatCode="0.0\ ">
                  <c:v>15.3</c:v>
                </c:pt>
                <c:pt idx="4" formatCode="0.0\ ">
                  <c:v>7.8</c:v>
                </c:pt>
                <c:pt idx="5" formatCode="0.0\ 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9BE-410B-93D0-2DC82FF0AE50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Spalte2</c:v>
                </c:pt>
              </c:strCache>
            </c:strRef>
          </c:tx>
          <c:spPr>
            <a:solidFill>
              <a:srgbClr val="005BBB">
                <a:lumMod val="20000"/>
                <a:lumOff val="80000"/>
              </a:srgbClr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Tabelle1!$E$2:$E$7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4-99BE-410B-93D0-2DC82FF0AE50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Mind. einmal im Monat</c:v>
                </c:pt>
              </c:strCache>
            </c:strRef>
          </c:tx>
          <c:spPr>
            <a:noFill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Tabelle1!$F$2:$F$7</c:f>
              <c:numCache>
                <c:formatCode>General</c:formatCode>
                <c:ptCount val="6"/>
                <c:pt idx="0">
                  <c:v>74</c:v>
                </c:pt>
                <c:pt idx="2" formatCode="0.0\ ">
                  <c:v>61.3</c:v>
                </c:pt>
                <c:pt idx="3" formatCode="0.0\ ">
                  <c:v>47.900000000000006</c:v>
                </c:pt>
                <c:pt idx="4" formatCode="0.0\ ">
                  <c:v>52.599999999999994</c:v>
                </c:pt>
                <c:pt idx="5" formatCode="0.0\ ">
                  <c:v>36.700000000000003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9BE-410B-93D0-2DC82FF0A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329210496"/>
        <c:axId val="329224576"/>
      </c:barChart>
      <c:catAx>
        <c:axId val="329210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9224576"/>
        <c:crosses val="autoZero"/>
        <c:auto val="1"/>
        <c:lblAlgn val="ctr"/>
        <c:lblOffset val="100"/>
        <c:noMultiLvlLbl val="0"/>
      </c:catAx>
      <c:valAx>
        <c:axId val="32922457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292104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de-DE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0.71252529940016573"/>
          <c:y val="0.35008427201458292"/>
          <c:w val="0.21443595877015667"/>
          <c:h val="0.31293455637010603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789608208847305E-2"/>
          <c:y val="4.0000642373369519E-2"/>
          <c:w val="0.68245897193924598"/>
          <c:h val="0.83257019377895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Täglich / fast täglich</c:v>
                </c:pt>
              </c:strCache>
            </c:strRef>
          </c:tx>
          <c:spPr>
            <a:noFill/>
            <a:ln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BE9-410D-A37F-B64E85841D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BE9-410D-A37F-B64E85841D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BE9-410D-A37F-B64E85841D7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BE9-410D-A37F-B64E85841D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BE9-410D-A37F-B64E85841D7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BE9-410D-A37F-B64E85841D7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BE9-410D-A37F-B64E85841D7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BE9-410D-A37F-B64E85841D7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9BE9-410D-A37F-B64E85841D7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BE9-410D-A37F-B64E85841D7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9BE9-410D-A37F-B64E85841D7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BE9-410D-A37F-B64E85841D7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9BE9-410D-A37F-B64E85841D7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9BE9-410D-A37F-B64E85841D7F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9BE9-410D-A37F-B64E85841D7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9BE9-410D-A37F-B64E85841D7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9BE9-410D-A37F-B64E85841D7F}"/>
              </c:ext>
            </c:extLst>
          </c:dPt>
          <c:dLbls>
            <c:dLbl>
              <c:idx val="10"/>
              <c:numFmt formatCode="#,##0" sourceLinked="0"/>
              <c:spPr>
                <a:noFill/>
                <a:ln>
                  <a:solidFill>
                    <a:srgbClr val="00448C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accent2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BE9-410D-A37F-B64E85841D7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2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 formatCode="0.0\ ">
                  <c:v>41.7</c:v>
                </c:pt>
                <c:pt idx="2" formatCode="0.0\ ">
                  <c:v>27</c:v>
                </c:pt>
                <c:pt idx="3" formatCode="0.0\ ">
                  <c:v>8.8000000000000007</c:v>
                </c:pt>
                <c:pt idx="4" formatCode="0.0\ ">
                  <c:v>18.3</c:v>
                </c:pt>
                <c:pt idx="5" formatCode="0.0\ 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BE9-410D-A37F-B64E85841D7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Ein- bis mehrmals pro Woche</c:v>
                </c:pt>
              </c:strCache>
            </c:strRef>
          </c:tx>
          <c:spPr>
            <a:noFill/>
            <a:ln>
              <a:solidFill>
                <a:srgbClr val="005BBB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5BBB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 formatCode="0.0\ ">
                  <c:v>18.600000000000001</c:v>
                </c:pt>
                <c:pt idx="2" formatCode="0.0\ ">
                  <c:v>19.8</c:v>
                </c:pt>
                <c:pt idx="3" formatCode="0.0\ ">
                  <c:v>18.7</c:v>
                </c:pt>
                <c:pt idx="4" formatCode="0.0\ ">
                  <c:v>20.100000000000001</c:v>
                </c:pt>
                <c:pt idx="5" formatCode="0.0\ 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BE9-410D-A37F-B64E85841D7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Ein- bis mehrmals pro Monat</c:v>
                </c:pt>
              </c:strCache>
            </c:strRef>
          </c:tx>
          <c:spPr>
            <a:noFill/>
            <a:ln>
              <a:solidFill>
                <a:srgbClr val="3D9CFF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3D9CFF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 formatCode="0.0\ ">
                  <c:v>4.8</c:v>
                </c:pt>
                <c:pt idx="2" formatCode="0.0\ ">
                  <c:v>10.1</c:v>
                </c:pt>
                <c:pt idx="3" formatCode="0.0\ ">
                  <c:v>17</c:v>
                </c:pt>
                <c:pt idx="4" formatCode="0.0\ ">
                  <c:v>5.8</c:v>
                </c:pt>
                <c:pt idx="5" formatCode="0.0\ 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BE9-410D-A37F-B64E85841D7F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Spalte2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Tabelle1!$E$2:$E$7</c:f>
              <c:numCache>
                <c:formatCode>General</c:formatCode>
                <c:ptCount val="6"/>
                <c:pt idx="0">
                  <c:v>65.099999999999994</c:v>
                </c:pt>
                <c:pt idx="2">
                  <c:v>56.9</c:v>
                </c:pt>
                <c:pt idx="3">
                  <c:v>44.5</c:v>
                </c:pt>
                <c:pt idx="4">
                  <c:v>44.2</c:v>
                </c:pt>
                <c:pt idx="5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BE9-410D-A37F-B64E85841D7F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Mind. einmal im Monat </c:v>
                </c:pt>
              </c:strCache>
            </c:strRef>
          </c:tx>
          <c:spPr>
            <a:noFill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Tabelle1!$F$2:$F$7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5-9BE9-410D-A37F-B64E85841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329210496"/>
        <c:axId val="329224576"/>
      </c:barChart>
      <c:catAx>
        <c:axId val="329210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9224576"/>
        <c:crosses val="autoZero"/>
        <c:auto val="1"/>
        <c:lblAlgn val="ctr"/>
        <c:lblOffset val="100"/>
        <c:noMultiLvlLbl val="0"/>
      </c:catAx>
      <c:valAx>
        <c:axId val="329224576"/>
        <c:scaling>
          <c:orientation val="minMax"/>
          <c:max val="100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329210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789608208847305E-2"/>
          <c:y val="4.0000642373369519E-2"/>
          <c:w val="0.68245897193924598"/>
          <c:h val="0.83257019377895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Täglich / fast täglich</c:v>
                </c:pt>
              </c:strCache>
            </c:strRef>
          </c:tx>
          <c:spPr>
            <a:solidFill>
              <a:srgbClr val="005BBB">
                <a:lumMod val="75000"/>
              </a:srgb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FB3-4B98-A028-529362563D4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FB3-4B98-A028-529362563D4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FB3-4B98-A028-529362563D4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FB3-4B98-A028-529362563D4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FB3-4B98-A028-529362563D4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FB3-4B98-A028-529362563D4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FB3-4B98-A028-529362563D4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FB3-4B98-A028-529362563D4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FB3-4B98-A028-529362563D4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FB3-4B98-A028-529362563D4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0FB3-4B98-A028-529362563D4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FB3-4B98-A028-529362563D4C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FB3-4B98-A028-529362563D4C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FB3-4B98-A028-529362563D4C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0FB3-4B98-A028-529362563D4C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FB3-4B98-A028-529362563D4C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0FB3-4B98-A028-529362563D4C}"/>
              </c:ext>
            </c:extLst>
          </c:dPt>
          <c:dLbls>
            <c:dLbl>
              <c:idx val="10"/>
              <c:numFmt formatCode="#,##0.0" sourceLinked="0"/>
              <c:spPr>
                <a:noFill/>
                <a:ln>
                  <a:solidFill>
                    <a:srgbClr val="00448C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0FB3-4B98-A028-529362563D4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 formatCode="0.0\ ">
                  <c:v>47</c:v>
                </c:pt>
                <c:pt idx="2" formatCode="0.0\ ">
                  <c:v>33</c:v>
                </c:pt>
                <c:pt idx="3" formatCode="0.0\ ">
                  <c:v>16</c:v>
                </c:pt>
                <c:pt idx="4" formatCode="0.0\ ">
                  <c:v>25</c:v>
                </c:pt>
                <c:pt idx="5" formatCode="0.0\ 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FB3-4B98-A028-529362563D4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Ein- bis mehrmals pro Woche</c:v>
                </c:pt>
              </c:strCache>
            </c:strRef>
          </c:tx>
          <c:spPr>
            <a:solidFill>
              <a:srgbClr val="005BBB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 formatCode="0.0\ ">
                  <c:v>21.9</c:v>
                </c:pt>
                <c:pt idx="2" formatCode="0.0\ ">
                  <c:v>18.2</c:v>
                </c:pt>
                <c:pt idx="3" formatCode="0.0\ ">
                  <c:v>22.4</c:v>
                </c:pt>
                <c:pt idx="4" formatCode="0.0\ ">
                  <c:v>22.5</c:v>
                </c:pt>
                <c:pt idx="5" formatCode="0.0\ 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FB3-4B98-A028-529362563D4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Ein- bis mehrmals pro Monat</c:v>
                </c:pt>
              </c:strCache>
            </c:strRef>
          </c:tx>
          <c:spPr>
            <a:solidFill>
              <a:srgbClr val="005BBB">
                <a:lumMod val="60000"/>
                <a:lumOff val="40000"/>
              </a:srgbClr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 formatCode="0.0\ ">
                  <c:v>5.6</c:v>
                </c:pt>
                <c:pt idx="2" formatCode="0.0\ ">
                  <c:v>12.3</c:v>
                </c:pt>
                <c:pt idx="3" formatCode="0.0\ ">
                  <c:v>17.899999999999999</c:v>
                </c:pt>
                <c:pt idx="4" formatCode="0.0\ ">
                  <c:v>6.9</c:v>
                </c:pt>
                <c:pt idx="5" formatCode="0.0\ 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FB3-4B98-A028-529362563D4C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Spalte2</c:v>
                </c:pt>
              </c:strCache>
            </c:strRef>
          </c:tx>
          <c:spPr>
            <a:noFill/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Tabelle1!$E$2:$E$7</c:f>
              <c:numCache>
                <c:formatCode>General</c:formatCode>
                <c:ptCount val="6"/>
                <c:pt idx="0" formatCode="0.0\ ">
                  <c:v>74.400000000000006</c:v>
                </c:pt>
                <c:pt idx="2" formatCode="0.0\ ">
                  <c:v>63.5</c:v>
                </c:pt>
                <c:pt idx="3" formatCode="0.0\ ">
                  <c:v>56.2</c:v>
                </c:pt>
                <c:pt idx="4" formatCode="0.0\ ">
                  <c:v>54.4</c:v>
                </c:pt>
                <c:pt idx="5" formatCode="0.0\ ">
                  <c:v>37.200000000000003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FB3-4B98-A028-529362563D4C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Mind. einmal im Monat </c:v>
                </c:pt>
              </c:strCache>
            </c:strRef>
          </c:tx>
          <c:spPr>
            <a:noFill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Tabelle1!$F$2:$F$7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5-0FB3-4B98-A028-529362563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329210496"/>
        <c:axId val="329224576"/>
      </c:barChart>
      <c:catAx>
        <c:axId val="329210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9224576"/>
        <c:crosses val="autoZero"/>
        <c:auto val="1"/>
        <c:lblAlgn val="ctr"/>
        <c:lblOffset val="100"/>
        <c:noMultiLvlLbl val="0"/>
      </c:catAx>
      <c:valAx>
        <c:axId val="329224576"/>
        <c:scaling>
          <c:orientation val="minMax"/>
          <c:max val="100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3292104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de-DE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0.74062085389554388"/>
          <c:y val="0.35008427201458292"/>
          <c:w val="0.21443595877015667"/>
          <c:h val="0.31293455637010603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750002968803811E-2"/>
          <c:y val="0.15720767539953176"/>
          <c:w val="0.96476394627595363"/>
          <c:h val="0.59283288216357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OTT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0.0\ </c:formatCode>
                <c:ptCount val="14"/>
                <c:pt idx="0">
                  <c:v>74.099999999999994</c:v>
                </c:pt>
                <c:pt idx="1">
                  <c:v>68.900000000000006</c:v>
                </c:pt>
                <c:pt idx="2">
                  <c:v>79.900000000000006</c:v>
                </c:pt>
                <c:pt idx="3">
                  <c:v>74.7</c:v>
                </c:pt>
                <c:pt idx="4">
                  <c:v>74.3</c:v>
                </c:pt>
                <c:pt idx="5">
                  <c:v>74.400000000000006</c:v>
                </c:pt>
                <c:pt idx="6">
                  <c:v>74.3</c:v>
                </c:pt>
                <c:pt idx="7">
                  <c:v>72.7</c:v>
                </c:pt>
                <c:pt idx="8">
                  <c:v>79.400000000000006</c:v>
                </c:pt>
                <c:pt idx="9">
                  <c:v>77.2</c:v>
                </c:pt>
                <c:pt idx="10">
                  <c:v>76</c:v>
                </c:pt>
                <c:pt idx="11">
                  <c:v>67.400000000000006</c:v>
                </c:pt>
                <c:pt idx="12">
                  <c:v>69.5</c:v>
                </c:pt>
                <c:pt idx="1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31-45D8-83F4-100627E12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694487856"/>
        <c:axId val="694488248"/>
      </c:barChart>
      <c:catAx>
        <c:axId val="6944878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94488248"/>
        <c:crosses val="autoZero"/>
        <c:auto val="1"/>
        <c:lblAlgn val="ctr"/>
        <c:lblOffset val="100"/>
        <c:noMultiLvlLbl val="0"/>
      </c:catAx>
      <c:valAx>
        <c:axId val="694488248"/>
        <c:scaling>
          <c:orientation val="minMax"/>
          <c:max val="80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6944878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566278407434503E-3"/>
          <c:y val="4.0000534842575625E-2"/>
          <c:w val="0.9977433530000096"/>
          <c:h val="0.8325701937789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FC3-4DF5-B367-2B2E3B3E5ED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C3-4DF5-B367-2B2E3B3E5ED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FC3-4DF5-B367-2B2E3B3E5ED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FC3-4DF5-B367-2B2E3B3E5ED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FC3-4DF5-B367-2B2E3B3E5ED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FC3-4DF5-B367-2B2E3B3E5ED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FC3-4DF5-B367-2B2E3B3E5ED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FC3-4DF5-B367-2B2E3B3E5ED2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1FC3-4DF5-B367-2B2E3B3E5ED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FC3-4DF5-B367-2B2E3B3E5ED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FC3-4DF5-B367-2B2E3B3E5ED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FC3-4DF5-B367-2B2E3B3E5ED2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FC3-4DF5-B367-2B2E3B3E5ED2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1FC3-4DF5-B367-2B2E3B3E5ED2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1FC3-4DF5-B367-2B2E3B3E5ED2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1FC3-4DF5-B367-2B2E3B3E5ED2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1FC3-4DF5-B367-2B2E3B3E5E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Tabelle1!$A$2:$A$5</c:f>
              <c:strCache>
                <c:ptCount val="4"/>
                <c:pt idx="0">
                  <c:v>YouTube</c:v>
                </c:pt>
                <c:pt idx="1">
                  <c:v>Twitch.tv oder eine andere Videoplattform für Gamer</c:v>
                </c:pt>
                <c:pt idx="2">
                  <c:v>Andere Videoportale (Dailymotion, Vimeo u.a.)</c:v>
                </c:pt>
                <c:pt idx="3">
                  <c:v>Netto</c:v>
                </c:pt>
              </c:strCache>
            </c:strRef>
          </c:cat>
          <c:val>
            <c:numRef>
              <c:f>Tabelle1!$B$2:$B$5</c:f>
              <c:numCache>
                <c:formatCode>0.0\ </c:formatCode>
                <c:ptCount val="4"/>
                <c:pt idx="0">
                  <c:v>57.2</c:v>
                </c:pt>
                <c:pt idx="1">
                  <c:v>8.9</c:v>
                </c:pt>
                <c:pt idx="2">
                  <c:v>4.7</c:v>
                </c:pt>
                <c:pt idx="3">
                  <c:v>57.4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FC3-4DF5-B367-2B2E3B3E5ED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448C"/>
            </a:solidFill>
          </c:spPr>
          <c:invertIfNegative val="0"/>
          <c:dLbls>
            <c:dLbl>
              <c:idx val="3"/>
              <c:spPr>
                <a:noFill/>
                <a:ln>
                  <a:solidFill>
                    <a:srgbClr val="00448C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1FC3-4DF5-B367-2B2E3B3E5ED2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1FC3-4DF5-B367-2B2E3B3E5E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Tabelle1!$A$2:$A$5</c:f>
              <c:strCache>
                <c:ptCount val="4"/>
                <c:pt idx="0">
                  <c:v>YouTube</c:v>
                </c:pt>
                <c:pt idx="1">
                  <c:v>Twitch.tv oder eine andere Videoplattform für Gamer</c:v>
                </c:pt>
                <c:pt idx="2">
                  <c:v>Andere Videoportale (Dailymotion, Vimeo u.a.)</c:v>
                </c:pt>
                <c:pt idx="3">
                  <c:v>Netto</c:v>
                </c:pt>
              </c:strCache>
            </c:strRef>
          </c:cat>
          <c:val>
            <c:numRef>
              <c:f>Tabelle1!$C$2:$C$5</c:f>
              <c:numCache>
                <c:formatCode>0.0\ </c:formatCode>
                <c:ptCount val="4"/>
                <c:pt idx="0">
                  <c:v>60.8</c:v>
                </c:pt>
                <c:pt idx="1">
                  <c:v>11.2</c:v>
                </c:pt>
                <c:pt idx="2">
                  <c:v>4.5</c:v>
                </c:pt>
                <c:pt idx="3">
                  <c:v>61.3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FC3-4DF5-B367-2B2E3B3E5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10"/>
        <c:axId val="329210496"/>
        <c:axId val="329224576"/>
      </c:barChart>
      <c:catAx>
        <c:axId val="329210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9224576"/>
        <c:crosses val="autoZero"/>
        <c:auto val="1"/>
        <c:lblAlgn val="ctr"/>
        <c:lblOffset val="100"/>
        <c:noMultiLvlLbl val="0"/>
      </c:catAx>
      <c:valAx>
        <c:axId val="329224576"/>
        <c:scaling>
          <c:orientation val="minMax"/>
          <c:max val="100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329210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566278407434503E-3"/>
          <c:y val="4.0000534842575625E-2"/>
          <c:w val="0.9977433530000096"/>
          <c:h val="0.8325701937789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8E2-49EB-8C0B-78902B48D2C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8E2-49EB-8C0B-78902B48D2C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8E2-49EB-8C0B-78902B48D2C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8E2-49EB-8C0B-78902B48D2C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8E2-49EB-8C0B-78902B48D2C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8E2-49EB-8C0B-78902B48D2C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8E2-49EB-8C0B-78902B48D2C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8E2-49EB-8C0B-78902B48D2CF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98E2-49EB-8C0B-78902B48D2C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98E2-49EB-8C0B-78902B48D2C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8E2-49EB-8C0B-78902B48D2C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98E2-49EB-8C0B-78902B48D2C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98E2-49EB-8C0B-78902B48D2C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98E2-49EB-8C0B-78902B48D2CF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98E2-49EB-8C0B-78902B48D2C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98E2-49EB-8C0B-78902B48D2C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98E2-49EB-8C0B-78902B48D2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Tabelle1!$A$2:$A$5</c:f>
              <c:strCache>
                <c:ptCount val="4"/>
                <c:pt idx="0">
                  <c:v>YouTube</c:v>
                </c:pt>
                <c:pt idx="1">
                  <c:v>Twitch.tv oder eine andere Videoplattform für Gamer</c:v>
                </c:pt>
                <c:pt idx="2">
                  <c:v>Andere Videoportale (Dailymotion, Vimeo u.a.)</c:v>
                </c:pt>
                <c:pt idx="3">
                  <c:v>Netto</c:v>
                </c:pt>
              </c:strCache>
            </c:strRef>
          </c:cat>
          <c:val>
            <c:numRef>
              <c:f>Tabelle1!$B$2:$B$5</c:f>
              <c:numCache>
                <c:formatCode>0.0\ </c:formatCode>
                <c:ptCount val="4"/>
                <c:pt idx="0">
                  <c:v>56.6</c:v>
                </c:pt>
                <c:pt idx="1">
                  <c:v>7.9</c:v>
                </c:pt>
                <c:pt idx="2">
                  <c:v>3.9</c:v>
                </c:pt>
                <c:pt idx="3">
                  <c:v>56.9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8E2-49EB-8C0B-78902B48D2C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Mind. einmal pro Monat</c:v>
                </c:pt>
              </c:strCache>
            </c:strRef>
          </c:tx>
          <c:spPr>
            <a:solidFill>
              <a:srgbClr val="00448C"/>
            </a:solidFill>
          </c:spPr>
          <c:invertIfNegative val="0"/>
          <c:dLbls>
            <c:dLbl>
              <c:idx val="3"/>
              <c:spPr>
                <a:noFill/>
                <a:ln>
                  <a:solidFill>
                    <a:srgbClr val="00448C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98E2-49EB-8C0B-78902B48D2CF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98E2-49EB-8C0B-78902B48D2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Tabelle1!$A$2:$A$5</c:f>
              <c:strCache>
                <c:ptCount val="4"/>
                <c:pt idx="0">
                  <c:v>YouTube</c:v>
                </c:pt>
                <c:pt idx="1">
                  <c:v>Twitch.tv oder eine andere Videoplattform für Gamer</c:v>
                </c:pt>
                <c:pt idx="2">
                  <c:v>Andere Videoportale (Dailymotion, Vimeo u.a.)</c:v>
                </c:pt>
                <c:pt idx="3">
                  <c:v>Netto</c:v>
                </c:pt>
              </c:strCache>
            </c:strRef>
          </c:cat>
          <c:val>
            <c:numRef>
              <c:f>Tabelle1!$C$2:$C$5</c:f>
              <c:numCache>
                <c:formatCode>0.0\ </c:formatCode>
                <c:ptCount val="4"/>
                <c:pt idx="0">
                  <c:v>63.4</c:v>
                </c:pt>
                <c:pt idx="1">
                  <c:v>10.199999999999999</c:v>
                </c:pt>
                <c:pt idx="2">
                  <c:v>6.5</c:v>
                </c:pt>
                <c:pt idx="3">
                  <c:v>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8E2-49EB-8C0B-78902B48D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10"/>
        <c:axId val="329210496"/>
        <c:axId val="329224576"/>
      </c:barChart>
      <c:catAx>
        <c:axId val="329210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9224576"/>
        <c:crosses val="autoZero"/>
        <c:auto val="1"/>
        <c:lblAlgn val="ctr"/>
        <c:lblOffset val="100"/>
        <c:noMultiLvlLbl val="0"/>
      </c:catAx>
      <c:valAx>
        <c:axId val="329224576"/>
        <c:scaling>
          <c:orientation val="minMax"/>
          <c:max val="100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329210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67312341456392E-2"/>
          <c:y val="3.4220899944325138E-2"/>
          <c:w val="0.92736548658571261"/>
          <c:h val="0.93737000914658397"/>
        </c:manualLayout>
      </c:layout>
      <c:scatterChart>
        <c:scatterStyle val="lineMarker"/>
        <c:varyColors val="0"/>
        <c:ser>
          <c:idx val="1"/>
          <c:order val="0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16"/>
            <c:spPr>
              <a:solidFill>
                <a:schemeClr val="accent1"/>
              </a:solidFill>
              <a:ln>
                <a:solidFill>
                  <a:schemeClr val="accent2"/>
                </a:solidFill>
              </a:ln>
            </c:spPr>
          </c:marker>
          <c:dLbls>
            <c:numFmt formatCode="#,##0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Tabelle1!$C$2:$C$15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76-4136-90C8-D36E9B34A503}"/>
            </c:ext>
          </c:extLst>
        </c:ser>
        <c:ser>
          <c:idx val="0"/>
          <c:order val="1"/>
          <c:tx>
            <c:strRef>
              <c:f>Tabelle1!$D$1</c:f>
              <c:strCache>
                <c:ptCount val="1"/>
                <c:pt idx="0">
                  <c:v>Bundesweit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7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Tabelle1!$D$2:$D$15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676-4136-90C8-D36E9B34A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4895544"/>
        <c:axId val="844895936"/>
      </c:scatterChart>
      <c:valAx>
        <c:axId val="844895544"/>
        <c:scaling>
          <c:orientation val="minMax"/>
          <c:max val="100"/>
          <c:min val="0"/>
        </c:scaling>
        <c:delete val="0"/>
        <c:axPos val="b"/>
        <c:numFmt formatCode="#,##0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844895936"/>
        <c:crosses val="autoZero"/>
        <c:crossBetween val="midCat"/>
        <c:majorUnit val="20"/>
        <c:minorUnit val="4"/>
      </c:valAx>
      <c:valAx>
        <c:axId val="844895936"/>
        <c:scaling>
          <c:orientation val="minMax"/>
          <c:max val="14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844895544"/>
        <c:crosses val="autoZero"/>
        <c:crossBetween val="midCat"/>
      </c:valAx>
      <c:spPr>
        <a:ln w="9525">
          <a:noFill/>
        </a:ln>
      </c:spPr>
    </c:plotArea>
    <c:legend>
      <c:legendPos val="t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60.8</c:v>
                </c:pt>
                <c:pt idx="1">
                  <c:v>60.8</c:v>
                </c:pt>
                <c:pt idx="2">
                  <c:v>60.8</c:v>
                </c:pt>
                <c:pt idx="3">
                  <c:v>60.8</c:v>
                </c:pt>
                <c:pt idx="4">
                  <c:v>60.8</c:v>
                </c:pt>
                <c:pt idx="5">
                  <c:v>60.8</c:v>
                </c:pt>
                <c:pt idx="6">
                  <c:v>60.8</c:v>
                </c:pt>
                <c:pt idx="7">
                  <c:v>60.8</c:v>
                </c:pt>
                <c:pt idx="8">
                  <c:v>60.8</c:v>
                </c:pt>
                <c:pt idx="9">
                  <c:v>60.8</c:v>
                </c:pt>
                <c:pt idx="10">
                  <c:v>60.8</c:v>
                </c:pt>
                <c:pt idx="11">
                  <c:v>60.8</c:v>
                </c:pt>
                <c:pt idx="12">
                  <c:v>60.8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8-493B-8A3D-8970EA95C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44896720"/>
        <c:axId val="844897112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B38-493B-8A3D-8970EA95C90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B38-493B-8A3D-8970EA95C90D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2B38-493B-8A3D-8970EA95C90D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6-2B38-493B-8A3D-8970EA95C90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B38-493B-8A3D-8970EA95C90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55.2</c:v>
                </c:pt>
                <c:pt idx="1">
                  <c:v>66.900000000000006</c:v>
                </c:pt>
                <c:pt idx="2">
                  <c:v>63.1</c:v>
                </c:pt>
                <c:pt idx="3">
                  <c:v>58.6</c:v>
                </c:pt>
                <c:pt idx="4">
                  <c:v>63.4</c:v>
                </c:pt>
                <c:pt idx="5">
                  <c:v>63.3</c:v>
                </c:pt>
                <c:pt idx="6">
                  <c:v>60.2</c:v>
                </c:pt>
                <c:pt idx="7">
                  <c:v>65.400000000000006</c:v>
                </c:pt>
                <c:pt idx="8">
                  <c:v>66.099999999999994</c:v>
                </c:pt>
                <c:pt idx="9">
                  <c:v>60.8</c:v>
                </c:pt>
                <c:pt idx="10">
                  <c:v>56.5</c:v>
                </c:pt>
                <c:pt idx="11">
                  <c:v>51.9</c:v>
                </c:pt>
                <c:pt idx="12">
                  <c:v>52.7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38-493B-8A3D-8970EA95C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844897896"/>
        <c:axId val="844897504"/>
      </c:barChart>
      <c:catAx>
        <c:axId val="8448967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44897112"/>
        <c:crossesAt val="0"/>
        <c:auto val="1"/>
        <c:lblAlgn val="ctr"/>
        <c:lblOffset val="100"/>
        <c:noMultiLvlLbl val="0"/>
      </c:catAx>
      <c:valAx>
        <c:axId val="844897112"/>
        <c:scaling>
          <c:orientation val="minMax"/>
          <c:max val="70"/>
          <c:min val="0"/>
        </c:scaling>
        <c:delete val="1"/>
        <c:axPos val="t"/>
        <c:numFmt formatCode="0.0\ " sourceLinked="1"/>
        <c:majorTickMark val="out"/>
        <c:minorTickMark val="none"/>
        <c:tickLblPos val="nextTo"/>
        <c:crossAx val="844896720"/>
        <c:crosses val="autoZero"/>
        <c:crossBetween val="between"/>
      </c:valAx>
      <c:valAx>
        <c:axId val="844897504"/>
        <c:scaling>
          <c:orientation val="minMax"/>
          <c:max val="70"/>
          <c:min val="0"/>
        </c:scaling>
        <c:delete val="1"/>
        <c:axPos val="t"/>
        <c:numFmt formatCode="0.0\ " sourceLinked="1"/>
        <c:majorTickMark val="out"/>
        <c:minorTickMark val="none"/>
        <c:tickLblPos val="nextTo"/>
        <c:crossAx val="844897896"/>
        <c:crosses val="autoZero"/>
        <c:crossBetween val="between"/>
      </c:valAx>
      <c:catAx>
        <c:axId val="844897896"/>
        <c:scaling>
          <c:orientation val="maxMin"/>
        </c:scaling>
        <c:delete val="1"/>
        <c:axPos val="r"/>
        <c:numFmt formatCode="General" sourceLinked="0"/>
        <c:majorTickMark val="out"/>
        <c:minorTickMark val="none"/>
        <c:tickLblPos val="nextTo"/>
        <c:crossAx val="844897504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HDTV gesamt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\ 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0.0\ </c:formatCode>
                <c:ptCount val="14"/>
                <c:pt idx="0">
                  <c:v>80.099999999999994</c:v>
                </c:pt>
                <c:pt idx="1">
                  <c:v>83.3</c:v>
                </c:pt>
                <c:pt idx="2">
                  <c:v>87.2</c:v>
                </c:pt>
                <c:pt idx="3">
                  <c:v>73.3</c:v>
                </c:pt>
                <c:pt idx="4">
                  <c:v>78.900000000000006</c:v>
                </c:pt>
                <c:pt idx="5">
                  <c:v>86.8</c:v>
                </c:pt>
                <c:pt idx="6">
                  <c:v>77.099999999999994</c:v>
                </c:pt>
                <c:pt idx="7">
                  <c:v>83</c:v>
                </c:pt>
                <c:pt idx="8">
                  <c:v>83.1</c:v>
                </c:pt>
                <c:pt idx="9">
                  <c:v>80.2</c:v>
                </c:pt>
                <c:pt idx="10">
                  <c:v>80.900000000000006</c:v>
                </c:pt>
                <c:pt idx="11">
                  <c:v>81.7</c:v>
                </c:pt>
                <c:pt idx="12">
                  <c:v>79.8</c:v>
                </c:pt>
                <c:pt idx="13">
                  <c:v>78.599999999999994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1-4678-804D-A43DA49FB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36522240"/>
        <c:axId val="337122048"/>
      </c:barChart>
      <c:catAx>
        <c:axId val="336522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337122048"/>
        <c:crosses val="autoZero"/>
        <c:auto val="1"/>
        <c:lblAlgn val="ctr"/>
        <c:lblOffset val="100"/>
        <c:noMultiLvlLbl val="0"/>
      </c:catAx>
      <c:valAx>
        <c:axId val="337122048"/>
        <c:scaling>
          <c:orientation val="minMax"/>
          <c:max val="9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33652224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11.2</c:v>
                </c:pt>
                <c:pt idx="1">
                  <c:v>11.2</c:v>
                </c:pt>
                <c:pt idx="2">
                  <c:v>11.2</c:v>
                </c:pt>
                <c:pt idx="3">
                  <c:v>11.2</c:v>
                </c:pt>
                <c:pt idx="4">
                  <c:v>11.2</c:v>
                </c:pt>
                <c:pt idx="5">
                  <c:v>11.2</c:v>
                </c:pt>
                <c:pt idx="6">
                  <c:v>11.2</c:v>
                </c:pt>
                <c:pt idx="7">
                  <c:v>11.2</c:v>
                </c:pt>
                <c:pt idx="8">
                  <c:v>11.2</c:v>
                </c:pt>
                <c:pt idx="9">
                  <c:v>11.2</c:v>
                </c:pt>
                <c:pt idx="10">
                  <c:v>11.2</c:v>
                </c:pt>
                <c:pt idx="11">
                  <c:v>11.2</c:v>
                </c:pt>
                <c:pt idx="12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63-43E5-ADCF-ED3505E27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44898680"/>
        <c:axId val="844899072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663-43E5-ADCF-ED3505E27A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663-43E5-ADCF-ED3505E27A1D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E663-43E5-ADCF-ED3505E27A1D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6-E663-43E5-ADCF-ED3505E27A1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663-43E5-ADCF-ED3505E27A1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10.9</c:v>
                </c:pt>
                <c:pt idx="1">
                  <c:v>11.8</c:v>
                </c:pt>
                <c:pt idx="2">
                  <c:v>11.1</c:v>
                </c:pt>
                <c:pt idx="3">
                  <c:v>9.8000000000000007</c:v>
                </c:pt>
                <c:pt idx="4">
                  <c:v>10.199999999999999</c:v>
                </c:pt>
                <c:pt idx="5">
                  <c:v>11.8</c:v>
                </c:pt>
                <c:pt idx="6">
                  <c:v>12.8</c:v>
                </c:pt>
                <c:pt idx="7">
                  <c:v>10.4</c:v>
                </c:pt>
                <c:pt idx="8">
                  <c:v>15.6</c:v>
                </c:pt>
                <c:pt idx="9">
                  <c:v>13.7</c:v>
                </c:pt>
                <c:pt idx="10">
                  <c:v>8.5</c:v>
                </c:pt>
                <c:pt idx="11">
                  <c:v>6.3</c:v>
                </c:pt>
                <c:pt idx="12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63-43E5-ADCF-ED3505E27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844899856"/>
        <c:axId val="844899464"/>
      </c:barChart>
      <c:catAx>
        <c:axId val="8448986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44899072"/>
        <c:crossesAt val="0"/>
        <c:auto val="1"/>
        <c:lblAlgn val="ctr"/>
        <c:lblOffset val="100"/>
        <c:noMultiLvlLbl val="0"/>
      </c:catAx>
      <c:valAx>
        <c:axId val="844899072"/>
        <c:scaling>
          <c:orientation val="minMax"/>
          <c:max val="40"/>
          <c:min val="0"/>
        </c:scaling>
        <c:delete val="1"/>
        <c:axPos val="t"/>
        <c:numFmt formatCode="0.0\ " sourceLinked="1"/>
        <c:majorTickMark val="out"/>
        <c:minorTickMark val="none"/>
        <c:tickLblPos val="nextTo"/>
        <c:crossAx val="844898680"/>
        <c:crosses val="autoZero"/>
        <c:crossBetween val="between"/>
      </c:valAx>
      <c:valAx>
        <c:axId val="844899464"/>
        <c:scaling>
          <c:orientation val="minMax"/>
          <c:max val="40"/>
          <c:min val="0"/>
        </c:scaling>
        <c:delete val="1"/>
        <c:axPos val="t"/>
        <c:numFmt formatCode="0.0\ " sourceLinked="1"/>
        <c:majorTickMark val="out"/>
        <c:minorTickMark val="none"/>
        <c:tickLblPos val="nextTo"/>
        <c:crossAx val="844899856"/>
        <c:crosses val="autoZero"/>
        <c:crossBetween val="between"/>
      </c:valAx>
      <c:catAx>
        <c:axId val="844899856"/>
        <c:scaling>
          <c:orientation val="maxMin"/>
        </c:scaling>
        <c:delete val="1"/>
        <c:axPos val="r"/>
        <c:numFmt formatCode="General" sourceLinked="0"/>
        <c:majorTickMark val="out"/>
        <c:minorTickMark val="none"/>
        <c:tickLblPos val="nextTo"/>
        <c:crossAx val="844899464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  <c:pt idx="3">
                  <c:v>4.5</c:v>
                </c:pt>
                <c:pt idx="4">
                  <c:v>4.5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4.5</c:v>
                </c:pt>
                <c:pt idx="10">
                  <c:v>4.5</c:v>
                </c:pt>
                <c:pt idx="11">
                  <c:v>4.5</c:v>
                </c:pt>
                <c:pt idx="1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D-46E2-83B2-B61C2253A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44900640"/>
        <c:axId val="844901032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BAD-46E2-83B2-B61C2253A63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BAD-46E2-83B2-B61C2253A63F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BBAD-46E2-83B2-B61C2253A63F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6-BBAD-46E2-83B2-B61C2253A63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BAD-46E2-83B2-B61C2253A63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4.4000000000000004</c:v>
                </c:pt>
                <c:pt idx="1">
                  <c:v>8.3000000000000007</c:v>
                </c:pt>
                <c:pt idx="2">
                  <c:v>5.2</c:v>
                </c:pt>
                <c:pt idx="3">
                  <c:v>4.3</c:v>
                </c:pt>
                <c:pt idx="4">
                  <c:v>6.5</c:v>
                </c:pt>
                <c:pt idx="5">
                  <c:v>5.0999999999999996</c:v>
                </c:pt>
                <c:pt idx="6">
                  <c:v>4.4000000000000004</c:v>
                </c:pt>
                <c:pt idx="7">
                  <c:v>2.9</c:v>
                </c:pt>
                <c:pt idx="8">
                  <c:v>4.8</c:v>
                </c:pt>
                <c:pt idx="9">
                  <c:v>6.3</c:v>
                </c:pt>
                <c:pt idx="10">
                  <c:v>2.8</c:v>
                </c:pt>
                <c:pt idx="11">
                  <c:v>1.4</c:v>
                </c:pt>
                <c:pt idx="12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AD-46E2-83B2-B61C2253A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844901816"/>
        <c:axId val="844901424"/>
      </c:barChart>
      <c:catAx>
        <c:axId val="8449006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844901032"/>
        <c:crossesAt val="0"/>
        <c:auto val="1"/>
        <c:lblAlgn val="ctr"/>
        <c:lblOffset val="100"/>
        <c:noMultiLvlLbl val="0"/>
      </c:catAx>
      <c:valAx>
        <c:axId val="844901032"/>
        <c:scaling>
          <c:orientation val="minMax"/>
          <c:max val="4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44900640"/>
        <c:crosses val="autoZero"/>
        <c:crossBetween val="between"/>
      </c:valAx>
      <c:valAx>
        <c:axId val="844901424"/>
        <c:scaling>
          <c:orientation val="minMax"/>
          <c:max val="4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44901816"/>
        <c:crosses val="autoZero"/>
        <c:crossBetween val="between"/>
      </c:valAx>
      <c:catAx>
        <c:axId val="8449018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84490142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566278407434503E-3"/>
          <c:y val="4.0000534842575625E-2"/>
          <c:w val="0.9977433530000096"/>
          <c:h val="0.8325701937789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9BA-4BC1-B663-33F81E85F28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9BA-4BC1-B663-33F81E85F28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9BA-4BC1-B663-33F81E85F28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9BA-4BC1-B663-33F81E85F28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9BA-4BC1-B663-33F81E85F28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9BA-4BC1-B663-33F81E85F28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9BA-4BC1-B663-33F81E85F28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9BA-4BC1-B663-33F81E85F289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69BA-4BC1-B663-33F81E85F28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9BA-4BC1-B663-33F81E85F28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9BA-4BC1-B663-33F81E85F28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9BA-4BC1-B663-33F81E85F289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69BA-4BC1-B663-33F81E85F289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69BA-4BC1-B663-33F81E85F289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9BA-4BC1-B663-33F81E85F289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9BA-4BC1-B663-33F81E85F289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69BA-4BC1-B663-33F81E85F2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Tabelle1!$A$2:$A$8</c:f>
              <c:strCache>
                <c:ptCount val="7"/>
                <c:pt idx="0">
                  <c:v>Mediatheken der öffentlich-rechtlichen Sender</c:v>
                </c:pt>
                <c:pt idx="1">
                  <c:v>TV NOW bzw. TV NOW Premium</c:v>
                </c:pt>
                <c:pt idx="2">
                  <c:v>Joyn bzw. Joyn Plus</c:v>
                </c:pt>
                <c:pt idx="3">
                  <c:v>Video-Streams sonstiger Sender wie z.B. Sport 1, MTV oder HSE 24</c:v>
                </c:pt>
                <c:pt idx="4">
                  <c:v>Video-Streams von reinen Internetsendern, wie z.B. BILD TV</c:v>
                </c:pt>
                <c:pt idx="5">
                  <c:v>Angebote, die die Programme verschiedener Fernsehsender bündeln wie z.B. Zattoo oder Waipu.tv</c:v>
                </c:pt>
                <c:pt idx="6">
                  <c:v>&gt;&gt; Nettosumme: Angebote TV Sender / Mediatheken / Plattformen</c:v>
                </c:pt>
              </c:strCache>
            </c:strRef>
          </c:cat>
          <c:val>
            <c:numRef>
              <c:f>Tabelle1!$B$2:$B$8</c:f>
              <c:numCache>
                <c:formatCode>0.0\ </c:formatCode>
                <c:ptCount val="7"/>
                <c:pt idx="0">
                  <c:v>36.6</c:v>
                </c:pt>
                <c:pt idx="1">
                  <c:v>11.3</c:v>
                </c:pt>
                <c:pt idx="2">
                  <c:v>8.6999999999999993</c:v>
                </c:pt>
                <c:pt idx="3">
                  <c:v>6.7</c:v>
                </c:pt>
                <c:pt idx="4">
                  <c:v>3.6</c:v>
                </c:pt>
                <c:pt idx="5">
                  <c:v>4</c:v>
                </c:pt>
                <c:pt idx="6">
                  <c:v>43.5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9BA-4BC1-B663-33F81E85F28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448C"/>
            </a:solidFill>
          </c:spPr>
          <c:invertIfNegative val="0"/>
          <c:dLbls>
            <c:dLbl>
              <c:idx val="6"/>
              <c:spPr>
                <a:noFill/>
                <a:ln>
                  <a:solidFill>
                    <a:srgbClr val="00448C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69BA-4BC1-B663-33F81E85F289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69BA-4BC1-B663-33F81E85F2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Tabelle1!$A$2:$A$8</c:f>
              <c:strCache>
                <c:ptCount val="7"/>
                <c:pt idx="0">
                  <c:v>Mediatheken der öffentlich-rechtlichen Sender</c:v>
                </c:pt>
                <c:pt idx="1">
                  <c:v>TV NOW bzw. TV NOW Premium</c:v>
                </c:pt>
                <c:pt idx="2">
                  <c:v>Joyn bzw. Joyn Plus</c:v>
                </c:pt>
                <c:pt idx="3">
                  <c:v>Video-Streams sonstiger Sender wie z.B. Sport 1, MTV oder HSE 24</c:v>
                </c:pt>
                <c:pt idx="4">
                  <c:v>Video-Streams von reinen Internetsendern, wie z.B. BILD TV</c:v>
                </c:pt>
                <c:pt idx="5">
                  <c:v>Angebote, die die Programme verschiedener Fernsehsender bündeln wie z.B. Zattoo oder Waipu.tv</c:v>
                </c:pt>
                <c:pt idx="6">
                  <c:v>&gt;&gt; Nettosumme: Angebote TV Sender / Mediatheken / Plattformen</c:v>
                </c:pt>
              </c:strCache>
            </c:strRef>
          </c:cat>
          <c:val>
            <c:numRef>
              <c:f>Tabelle1!$C$2:$C$8</c:f>
              <c:numCache>
                <c:formatCode>0.0\ </c:formatCode>
                <c:ptCount val="7"/>
                <c:pt idx="0">
                  <c:v>41.5</c:v>
                </c:pt>
                <c:pt idx="1">
                  <c:v>13.5</c:v>
                </c:pt>
                <c:pt idx="2">
                  <c:v>11.2</c:v>
                </c:pt>
                <c:pt idx="3">
                  <c:v>9.1</c:v>
                </c:pt>
                <c:pt idx="4">
                  <c:v>5.4</c:v>
                </c:pt>
                <c:pt idx="5">
                  <c:v>5.8</c:v>
                </c:pt>
                <c:pt idx="6">
                  <c:v>47.9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69BA-4BC1-B663-33F81E85F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10"/>
        <c:axId val="329210496"/>
        <c:axId val="329224576"/>
      </c:barChart>
      <c:catAx>
        <c:axId val="329210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9224576"/>
        <c:crosses val="autoZero"/>
        <c:auto val="1"/>
        <c:lblAlgn val="ctr"/>
        <c:lblOffset val="100"/>
        <c:noMultiLvlLbl val="0"/>
      </c:catAx>
      <c:valAx>
        <c:axId val="329224576"/>
        <c:scaling>
          <c:orientation val="minMax"/>
          <c:max val="100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329210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350376889887007E-3"/>
          <c:y val="4.0000534842575625E-2"/>
          <c:w val="0.80846149620673713"/>
          <c:h val="0.832570193778958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Tabelle1!$E$1</c:f>
              <c:strCache>
                <c:ptCount val="1"/>
                <c:pt idx="0">
                  <c:v>Mind. einmal pro Monat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AE4-469A-9F7D-41440660508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AE4-469A-9F7D-41440660508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AE4-469A-9F7D-41440660508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AE4-469A-9F7D-41440660508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AE4-469A-9F7D-41440660508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AE4-469A-9F7D-41440660508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AE4-469A-9F7D-41440660508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AE4-469A-9F7D-41440660508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AE4-469A-9F7D-414406605086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AE4-469A-9F7D-41440660508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7AE4-469A-9F7D-414406605086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7AE4-469A-9F7D-414406605086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7AE4-469A-9F7D-414406605086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E4-469A-9F7D-414406605086}"/>
                </c:ext>
              </c:extLst>
            </c:dLbl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Amazon / Prime Instant Video</c:v>
                </c:pt>
                <c:pt idx="1">
                  <c:v>Maxdome</c:v>
                </c:pt>
                <c:pt idx="2">
                  <c:v>Netflix</c:v>
                </c:pt>
                <c:pt idx="3">
                  <c:v>Watchever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D-7AE4-469A-9F7D-414406605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0189824"/>
        <c:axId val="330195712"/>
      </c:barChart>
      <c:catAx>
        <c:axId val="3301898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30195712"/>
        <c:crosses val="autoZero"/>
        <c:auto val="1"/>
        <c:lblAlgn val="ctr"/>
        <c:lblOffset val="100"/>
        <c:noMultiLvlLbl val="0"/>
      </c:catAx>
      <c:valAx>
        <c:axId val="330195712"/>
        <c:scaling>
          <c:orientation val="minMax"/>
          <c:max val="4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30189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566278407434503E-3"/>
          <c:y val="4.0000534842575625E-2"/>
          <c:w val="0.9977433530000096"/>
          <c:h val="0.8325701937789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B04-452C-9528-C30EF6925C7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B04-452C-9528-C30EF6925C7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B04-452C-9528-C30EF6925C7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B04-452C-9528-C30EF6925C7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B04-452C-9528-C30EF6925C7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B04-452C-9528-C30EF6925C7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B04-452C-9528-C30EF6925C7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B04-452C-9528-C30EF6925C7E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4B04-452C-9528-C30EF6925C7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B04-452C-9528-C30EF6925C7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B04-452C-9528-C30EF6925C7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B04-452C-9528-C30EF6925C7E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4B04-452C-9528-C30EF6925C7E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4B04-452C-9528-C30EF6925C7E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4B04-452C-9528-C30EF6925C7E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4B04-452C-9528-C30EF6925C7E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4B04-452C-9528-C30EF6925C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Tabelle1!$A$2:$A$8</c:f>
              <c:strCache>
                <c:ptCount val="7"/>
                <c:pt idx="0">
                  <c:v>Mediatheken der öffentlich-rechtlichen Sender</c:v>
                </c:pt>
                <c:pt idx="1">
                  <c:v>TV NOW bzw. TV NOW Premium</c:v>
                </c:pt>
                <c:pt idx="2">
                  <c:v>Joyn bzw. Joyn Plus</c:v>
                </c:pt>
                <c:pt idx="3">
                  <c:v>Video-Streams sonstiger Sender wie z.B. Sport 1, MTV oder HSE 24</c:v>
                </c:pt>
                <c:pt idx="4">
                  <c:v>Video-Streams von reinen Internetsendern, wie z.B. BILD TV</c:v>
                </c:pt>
                <c:pt idx="5">
                  <c:v>Angebote, die die Programme verschiedener Fernsehsender bündeln wie z.B. Zattoo oder Waipu.tv</c:v>
                </c:pt>
                <c:pt idx="6">
                  <c:v>&gt;&gt; Nettosumme: Angebote TV Sender / Mediatheken / Plattformen</c:v>
                </c:pt>
              </c:strCache>
            </c:strRef>
          </c:cat>
          <c:val>
            <c:numRef>
              <c:f>Tabelle1!$B$2:$B$8</c:f>
              <c:numCache>
                <c:formatCode>0.0\ </c:formatCode>
                <c:ptCount val="7"/>
                <c:pt idx="0">
                  <c:v>41.2</c:v>
                </c:pt>
                <c:pt idx="1">
                  <c:v>4.3</c:v>
                </c:pt>
                <c:pt idx="2">
                  <c:v>5</c:v>
                </c:pt>
                <c:pt idx="3">
                  <c:v>3.7</c:v>
                </c:pt>
                <c:pt idx="4">
                  <c:v>1.7</c:v>
                </c:pt>
                <c:pt idx="5">
                  <c:v>1.3</c:v>
                </c:pt>
                <c:pt idx="6">
                  <c:v>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B04-452C-9528-C30EF6925C7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Mind. einmal pro Monat</c:v>
                </c:pt>
              </c:strCache>
            </c:strRef>
          </c:tx>
          <c:spPr>
            <a:solidFill>
              <a:srgbClr val="00448C"/>
            </a:solidFill>
          </c:spPr>
          <c:invertIfNegative val="0"/>
          <c:dLbls>
            <c:dLbl>
              <c:idx val="6"/>
              <c:spPr>
                <a:noFill/>
                <a:ln>
                  <a:solidFill>
                    <a:srgbClr val="00448C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4B04-452C-9528-C30EF6925C7E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4B04-452C-9528-C30EF6925C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Tabelle1!$A$2:$A$8</c:f>
              <c:strCache>
                <c:ptCount val="7"/>
                <c:pt idx="0">
                  <c:v>Mediatheken der öffentlich-rechtlichen Sender</c:v>
                </c:pt>
                <c:pt idx="1">
                  <c:v>TV NOW bzw. TV NOW Premium</c:v>
                </c:pt>
                <c:pt idx="2">
                  <c:v>Joyn bzw. Joyn Plus</c:v>
                </c:pt>
                <c:pt idx="3">
                  <c:v>Video-Streams sonstiger Sender wie z.B. Sport 1, MTV oder HSE 24</c:v>
                </c:pt>
                <c:pt idx="4">
                  <c:v>Video-Streams von reinen Internetsendern, wie z.B. BILD TV</c:v>
                </c:pt>
                <c:pt idx="5">
                  <c:v>Angebote, die die Programme verschiedener Fernsehsender bündeln wie z.B. Zattoo oder Waipu.tv</c:v>
                </c:pt>
                <c:pt idx="6">
                  <c:v>&gt;&gt; Nettosumme: Angebote TV Sender / Mediatheken / Plattformen</c:v>
                </c:pt>
              </c:strCache>
            </c:strRef>
          </c:cat>
          <c:val>
            <c:numRef>
              <c:f>Tabelle1!$C$2:$C$8</c:f>
              <c:numCache>
                <c:formatCode>0.0\ </c:formatCode>
                <c:ptCount val="7"/>
                <c:pt idx="0">
                  <c:v>50</c:v>
                </c:pt>
                <c:pt idx="1">
                  <c:v>17.5</c:v>
                </c:pt>
                <c:pt idx="2">
                  <c:v>11.2</c:v>
                </c:pt>
                <c:pt idx="3">
                  <c:v>13.2</c:v>
                </c:pt>
                <c:pt idx="4">
                  <c:v>10.1</c:v>
                </c:pt>
                <c:pt idx="5">
                  <c:v>9.6999999999999993</c:v>
                </c:pt>
                <c:pt idx="6">
                  <c:v>56.2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B04-452C-9528-C30EF6925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10"/>
        <c:axId val="329210496"/>
        <c:axId val="329224576"/>
      </c:barChart>
      <c:catAx>
        <c:axId val="329210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9224576"/>
        <c:crosses val="autoZero"/>
        <c:auto val="1"/>
        <c:lblAlgn val="ctr"/>
        <c:lblOffset val="100"/>
        <c:noMultiLvlLbl val="0"/>
      </c:catAx>
      <c:valAx>
        <c:axId val="329224576"/>
        <c:scaling>
          <c:orientation val="minMax"/>
          <c:max val="100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329210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350376889887007E-3"/>
          <c:y val="4.0000534842575625E-2"/>
          <c:w val="0.80846149620673713"/>
          <c:h val="0.832570193778958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Tabelle1!$E$1</c:f>
              <c:strCache>
                <c:ptCount val="1"/>
                <c:pt idx="0">
                  <c:v>Mind. einmal pro Monat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4DB-4628-B29B-F82BD7128E8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4DB-4628-B29B-F82BD7128E8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4DB-4628-B29B-F82BD7128E8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4DB-4628-B29B-F82BD7128E8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4DB-4628-B29B-F82BD7128E8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4DB-4628-B29B-F82BD7128E8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4DB-4628-B29B-F82BD7128E8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4DB-4628-B29B-F82BD7128E8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4DB-4628-B29B-F82BD7128E8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4DB-4628-B29B-F82BD7128E8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4DB-4628-B29B-F82BD7128E8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4DB-4628-B29B-F82BD7128E87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F4DB-4628-B29B-F82BD7128E87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DB-4628-B29B-F82BD7128E87}"/>
                </c:ext>
              </c:extLst>
            </c:dLbl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Amazon / Prime Instant Video</c:v>
                </c:pt>
                <c:pt idx="1">
                  <c:v>Maxdome</c:v>
                </c:pt>
                <c:pt idx="2">
                  <c:v>Netflix</c:v>
                </c:pt>
                <c:pt idx="3">
                  <c:v>Watchever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D-F4DB-4628-B29B-F82BD7128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0189824"/>
        <c:axId val="330195712"/>
      </c:barChart>
      <c:catAx>
        <c:axId val="3301898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30195712"/>
        <c:crosses val="autoZero"/>
        <c:auto val="1"/>
        <c:lblAlgn val="ctr"/>
        <c:lblOffset val="100"/>
        <c:noMultiLvlLbl val="0"/>
      </c:catAx>
      <c:valAx>
        <c:axId val="330195712"/>
        <c:scaling>
          <c:orientation val="minMax"/>
          <c:max val="4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30189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 HE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41.5</c:v>
                </c:pt>
                <c:pt idx="1">
                  <c:v>41.5</c:v>
                </c:pt>
                <c:pt idx="2">
                  <c:v>41.5</c:v>
                </c:pt>
                <c:pt idx="3">
                  <c:v>41.5</c:v>
                </c:pt>
                <c:pt idx="4">
                  <c:v>41.5</c:v>
                </c:pt>
                <c:pt idx="5">
                  <c:v>41.5</c:v>
                </c:pt>
                <c:pt idx="6">
                  <c:v>41.5</c:v>
                </c:pt>
                <c:pt idx="7">
                  <c:v>41.5</c:v>
                </c:pt>
                <c:pt idx="8">
                  <c:v>41.5</c:v>
                </c:pt>
                <c:pt idx="9">
                  <c:v>41.5</c:v>
                </c:pt>
                <c:pt idx="10">
                  <c:v>41.5</c:v>
                </c:pt>
                <c:pt idx="11">
                  <c:v>41.5</c:v>
                </c:pt>
                <c:pt idx="12">
                  <c:v>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8-4C43-80D0-37BA90C68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87901048"/>
        <c:axId val="887901440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F38-4C43-80D0-37BA90C6827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F38-4C43-80D0-37BA90C68272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AF38-4C43-80D0-37BA90C68272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6-AF38-4C43-80D0-37BA90C6827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F38-4C43-80D0-37BA90C6827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 HE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39.700000000000003</c:v>
                </c:pt>
                <c:pt idx="1">
                  <c:v>51.4</c:v>
                </c:pt>
                <c:pt idx="2">
                  <c:v>42.4</c:v>
                </c:pt>
                <c:pt idx="3">
                  <c:v>36.9</c:v>
                </c:pt>
                <c:pt idx="4">
                  <c:v>50</c:v>
                </c:pt>
                <c:pt idx="5">
                  <c:v>39.5</c:v>
                </c:pt>
                <c:pt idx="6">
                  <c:v>41.8</c:v>
                </c:pt>
                <c:pt idx="7">
                  <c:v>45.2</c:v>
                </c:pt>
                <c:pt idx="8">
                  <c:v>42</c:v>
                </c:pt>
                <c:pt idx="9">
                  <c:v>42.5</c:v>
                </c:pt>
                <c:pt idx="10">
                  <c:v>42</c:v>
                </c:pt>
                <c:pt idx="11">
                  <c:v>38.200000000000003</c:v>
                </c:pt>
                <c:pt idx="12">
                  <c:v>38.299999999999997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38-4C43-80D0-37BA90C68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887902224"/>
        <c:axId val="887901832"/>
      </c:barChart>
      <c:catAx>
        <c:axId val="88790104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87901440"/>
        <c:crossesAt val="0"/>
        <c:auto val="1"/>
        <c:lblAlgn val="ctr"/>
        <c:lblOffset val="100"/>
        <c:noMultiLvlLbl val="0"/>
      </c:catAx>
      <c:valAx>
        <c:axId val="887901440"/>
        <c:scaling>
          <c:orientation val="minMax"/>
          <c:max val="55"/>
          <c:min val="0"/>
        </c:scaling>
        <c:delete val="1"/>
        <c:axPos val="t"/>
        <c:numFmt formatCode="0.0\ " sourceLinked="1"/>
        <c:majorTickMark val="out"/>
        <c:minorTickMark val="none"/>
        <c:tickLblPos val="nextTo"/>
        <c:crossAx val="887901048"/>
        <c:crosses val="autoZero"/>
        <c:crossBetween val="between"/>
      </c:valAx>
      <c:valAx>
        <c:axId val="887901832"/>
        <c:scaling>
          <c:orientation val="minMax"/>
          <c:max val="50"/>
          <c:min val="0"/>
        </c:scaling>
        <c:delete val="1"/>
        <c:axPos val="t"/>
        <c:numFmt formatCode="0.0\ " sourceLinked="1"/>
        <c:majorTickMark val="out"/>
        <c:minorTickMark val="none"/>
        <c:tickLblPos val="nextTo"/>
        <c:crossAx val="887902224"/>
        <c:crosses val="autoZero"/>
        <c:crossBetween val="between"/>
      </c:valAx>
      <c:catAx>
        <c:axId val="887902224"/>
        <c:scaling>
          <c:orientation val="maxMin"/>
        </c:scaling>
        <c:delete val="1"/>
        <c:axPos val="r"/>
        <c:numFmt formatCode="General" sourceLinked="0"/>
        <c:majorTickMark val="out"/>
        <c:minorTickMark val="none"/>
        <c:tickLblPos val="nextTo"/>
        <c:crossAx val="887901832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13.5</c:v>
                </c:pt>
                <c:pt idx="1">
                  <c:v>13.5</c:v>
                </c:pt>
                <c:pt idx="2">
                  <c:v>13.5</c:v>
                </c:pt>
                <c:pt idx="3">
                  <c:v>13.5</c:v>
                </c:pt>
                <c:pt idx="4">
                  <c:v>13.5</c:v>
                </c:pt>
                <c:pt idx="5">
                  <c:v>13.5</c:v>
                </c:pt>
                <c:pt idx="6">
                  <c:v>13.5</c:v>
                </c:pt>
                <c:pt idx="7">
                  <c:v>13.5</c:v>
                </c:pt>
                <c:pt idx="8">
                  <c:v>13.5</c:v>
                </c:pt>
                <c:pt idx="9">
                  <c:v>13.5</c:v>
                </c:pt>
                <c:pt idx="10">
                  <c:v>13.5</c:v>
                </c:pt>
                <c:pt idx="11">
                  <c:v>13.5</c:v>
                </c:pt>
                <c:pt idx="12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BA-499C-86BD-8B15270D9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87903008"/>
        <c:axId val="887903400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DBA-499C-86BD-8B15270D992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DBA-499C-86BD-8B15270D9927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8DBA-499C-86BD-8B15270D992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6-8DBA-499C-86BD-8B15270D992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DBA-499C-86BD-8B15270D992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14.2</c:v>
                </c:pt>
                <c:pt idx="1">
                  <c:v>17.7</c:v>
                </c:pt>
                <c:pt idx="2">
                  <c:v>13.6</c:v>
                </c:pt>
                <c:pt idx="3">
                  <c:v>12.5</c:v>
                </c:pt>
                <c:pt idx="4">
                  <c:v>17.5</c:v>
                </c:pt>
                <c:pt idx="5">
                  <c:v>15.4</c:v>
                </c:pt>
                <c:pt idx="6">
                  <c:v>13.9</c:v>
                </c:pt>
                <c:pt idx="7">
                  <c:v>12.6</c:v>
                </c:pt>
                <c:pt idx="8">
                  <c:v>11.7</c:v>
                </c:pt>
                <c:pt idx="9">
                  <c:v>13.5</c:v>
                </c:pt>
                <c:pt idx="10">
                  <c:v>11.8</c:v>
                </c:pt>
                <c:pt idx="11">
                  <c:v>9.4</c:v>
                </c:pt>
                <c:pt idx="12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BA-499C-86BD-8B15270D9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887904184"/>
        <c:axId val="887903792"/>
      </c:barChart>
      <c:catAx>
        <c:axId val="887903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887903400"/>
        <c:crossesAt val="0"/>
        <c:auto val="1"/>
        <c:lblAlgn val="ctr"/>
        <c:lblOffset val="100"/>
        <c:noMultiLvlLbl val="0"/>
      </c:catAx>
      <c:valAx>
        <c:axId val="887903400"/>
        <c:scaling>
          <c:orientation val="minMax"/>
          <c:max val="4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87903008"/>
        <c:crosses val="autoZero"/>
        <c:crossBetween val="between"/>
      </c:valAx>
      <c:valAx>
        <c:axId val="887903792"/>
        <c:scaling>
          <c:orientation val="minMax"/>
          <c:max val="4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87904184"/>
        <c:crosses val="autoZero"/>
        <c:crossBetween val="between"/>
      </c:valAx>
      <c:catAx>
        <c:axId val="8879041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887903792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11.2</c:v>
                </c:pt>
                <c:pt idx="1">
                  <c:v>11.2</c:v>
                </c:pt>
                <c:pt idx="2">
                  <c:v>11.2</c:v>
                </c:pt>
                <c:pt idx="3">
                  <c:v>11.2</c:v>
                </c:pt>
                <c:pt idx="4">
                  <c:v>11.2</c:v>
                </c:pt>
                <c:pt idx="5">
                  <c:v>11.2</c:v>
                </c:pt>
                <c:pt idx="6">
                  <c:v>11.2</c:v>
                </c:pt>
                <c:pt idx="7">
                  <c:v>11.2</c:v>
                </c:pt>
                <c:pt idx="8">
                  <c:v>11.2</c:v>
                </c:pt>
                <c:pt idx="9">
                  <c:v>11.2</c:v>
                </c:pt>
                <c:pt idx="10">
                  <c:v>11.2</c:v>
                </c:pt>
                <c:pt idx="11">
                  <c:v>11.2</c:v>
                </c:pt>
                <c:pt idx="12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F-41F5-A9FB-470639D86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87904968"/>
        <c:axId val="887905360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78F-41F5-A9FB-470639D864F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78F-41F5-A9FB-470639D864FC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578F-41F5-A9FB-470639D864FC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6-578F-41F5-A9FB-470639D864F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78F-41F5-A9FB-470639D864F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11.4</c:v>
                </c:pt>
                <c:pt idx="1">
                  <c:v>12.7</c:v>
                </c:pt>
                <c:pt idx="2">
                  <c:v>10.6</c:v>
                </c:pt>
                <c:pt idx="3">
                  <c:v>10.1</c:v>
                </c:pt>
                <c:pt idx="4">
                  <c:v>11.2</c:v>
                </c:pt>
                <c:pt idx="5">
                  <c:v>11.8</c:v>
                </c:pt>
                <c:pt idx="6">
                  <c:v>11.4</c:v>
                </c:pt>
                <c:pt idx="7">
                  <c:v>10.9</c:v>
                </c:pt>
                <c:pt idx="8">
                  <c:v>14.3</c:v>
                </c:pt>
                <c:pt idx="9">
                  <c:v>15.3</c:v>
                </c:pt>
                <c:pt idx="10">
                  <c:v>9.6999999999999993</c:v>
                </c:pt>
                <c:pt idx="11">
                  <c:v>7.3</c:v>
                </c:pt>
                <c:pt idx="12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8F-41F5-A9FB-470639D86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887906144"/>
        <c:axId val="887905752"/>
      </c:barChart>
      <c:catAx>
        <c:axId val="887904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887905360"/>
        <c:crossesAt val="0"/>
        <c:auto val="1"/>
        <c:lblAlgn val="ctr"/>
        <c:lblOffset val="100"/>
        <c:noMultiLvlLbl val="0"/>
      </c:catAx>
      <c:valAx>
        <c:axId val="887905360"/>
        <c:scaling>
          <c:orientation val="minMax"/>
          <c:max val="4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87904968"/>
        <c:crosses val="autoZero"/>
        <c:crossBetween val="between"/>
      </c:valAx>
      <c:valAx>
        <c:axId val="887905752"/>
        <c:scaling>
          <c:orientation val="minMax"/>
          <c:max val="4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87906144"/>
        <c:crosses val="autoZero"/>
        <c:crossBetween val="between"/>
      </c:valAx>
      <c:catAx>
        <c:axId val="8879061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887905752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566278407434503E-3"/>
          <c:y val="4.0000534842575625E-2"/>
          <c:w val="0.9977433530000096"/>
          <c:h val="0.8325701937789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DD5-4342-99C1-79015E57028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DD5-4342-99C1-79015E57028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DD5-4342-99C1-79015E57028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DD5-4342-99C1-79015E57028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DD5-4342-99C1-79015E57028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DD5-4342-99C1-79015E57028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DD5-4342-99C1-79015E57028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DD5-4342-99C1-79015E57028E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8DD5-4342-99C1-79015E57028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8DD5-4342-99C1-79015E57028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DD5-4342-99C1-79015E57028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8DD5-4342-99C1-79015E57028E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8DD5-4342-99C1-79015E57028E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8DD5-4342-99C1-79015E57028E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8DD5-4342-99C1-79015E57028E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8DD5-4342-99C1-79015E57028E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8DD5-4342-99C1-79015E5702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Tabelle1!$A$2:$A$13</c:f>
              <c:strCache>
                <c:ptCount val="12"/>
                <c:pt idx="0">
                  <c:v>Netflix</c:v>
                </c:pt>
                <c:pt idx="1">
                  <c:v>Amazon Video</c:v>
                </c:pt>
                <c:pt idx="2">
                  <c:v>Disney Plus</c:v>
                </c:pt>
                <c:pt idx="3">
                  <c:v>Magenta TV</c:v>
                </c:pt>
                <c:pt idx="4">
                  <c:v>DAZN</c:v>
                </c:pt>
                <c:pt idx="5">
                  <c:v>Sky Ticket</c:v>
                </c:pt>
                <c:pt idx="6">
                  <c:v>Apple TV Plus</c:v>
                </c:pt>
                <c:pt idx="7">
                  <c:v>Giga TV</c:v>
                </c:pt>
                <c:pt idx="8">
                  <c:v>Eurosport Player</c:v>
                </c:pt>
                <c:pt idx="9">
                  <c:v>Videoload</c:v>
                </c:pt>
                <c:pt idx="10">
                  <c:v>Sonstige</c:v>
                </c:pt>
                <c:pt idx="11">
                  <c:v>Netto</c:v>
                </c:pt>
              </c:strCache>
            </c:strRef>
          </c:cat>
          <c:val>
            <c:numRef>
              <c:f>Tabelle1!$B$2:$B$13</c:f>
              <c:numCache>
                <c:formatCode>0.0\ </c:formatCode>
                <c:ptCount val="12"/>
                <c:pt idx="0">
                  <c:v>32.200000000000003</c:v>
                </c:pt>
                <c:pt idx="1">
                  <c:v>25.6</c:v>
                </c:pt>
                <c:pt idx="2">
                  <c:v>11.5</c:v>
                </c:pt>
                <c:pt idx="3">
                  <c:v>7.6</c:v>
                </c:pt>
                <c:pt idx="4">
                  <c:v>5</c:v>
                </c:pt>
                <c:pt idx="5">
                  <c:v>4.5999999999999996</c:v>
                </c:pt>
                <c:pt idx="6">
                  <c:v>3.6</c:v>
                </c:pt>
                <c:pt idx="7">
                  <c:v>2.9</c:v>
                </c:pt>
                <c:pt idx="8">
                  <c:v>2.8</c:v>
                </c:pt>
                <c:pt idx="9">
                  <c:v>2.4</c:v>
                </c:pt>
                <c:pt idx="10" formatCode="#,##0.0\ ">
                  <c:v>5.3</c:v>
                </c:pt>
                <c:pt idx="11">
                  <c:v>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DD5-4342-99C1-79015E57028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448C"/>
            </a:solidFill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8DD5-4342-99C1-79015E570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Tabelle1!$A$2:$A$13</c:f>
              <c:strCache>
                <c:ptCount val="12"/>
                <c:pt idx="0">
                  <c:v>Netflix</c:v>
                </c:pt>
                <c:pt idx="1">
                  <c:v>Amazon Video</c:v>
                </c:pt>
                <c:pt idx="2">
                  <c:v>Disney Plus</c:v>
                </c:pt>
                <c:pt idx="3">
                  <c:v>Magenta TV</c:v>
                </c:pt>
                <c:pt idx="4">
                  <c:v>DAZN</c:v>
                </c:pt>
                <c:pt idx="5">
                  <c:v>Sky Ticket</c:v>
                </c:pt>
                <c:pt idx="6">
                  <c:v>Apple TV Plus</c:v>
                </c:pt>
                <c:pt idx="7">
                  <c:v>Giga TV</c:v>
                </c:pt>
                <c:pt idx="8">
                  <c:v>Eurosport Player</c:v>
                </c:pt>
                <c:pt idx="9">
                  <c:v>Videoload</c:v>
                </c:pt>
                <c:pt idx="10">
                  <c:v>Sonstige</c:v>
                </c:pt>
                <c:pt idx="11">
                  <c:v>Netto</c:v>
                </c:pt>
              </c:strCache>
            </c:strRef>
          </c:cat>
          <c:val>
            <c:numRef>
              <c:f>Tabelle1!$C$2:$C$13</c:f>
              <c:numCache>
                <c:formatCode>0.0\ </c:formatCode>
                <c:ptCount val="12"/>
                <c:pt idx="0">
                  <c:v>38.5</c:v>
                </c:pt>
                <c:pt idx="1">
                  <c:v>34.700000000000003</c:v>
                </c:pt>
                <c:pt idx="2">
                  <c:v>15.2</c:v>
                </c:pt>
                <c:pt idx="3">
                  <c:v>9.6999999999999993</c:v>
                </c:pt>
                <c:pt idx="4">
                  <c:v>7.1</c:v>
                </c:pt>
                <c:pt idx="5">
                  <c:v>7</c:v>
                </c:pt>
                <c:pt idx="6">
                  <c:v>4.8</c:v>
                </c:pt>
                <c:pt idx="7">
                  <c:v>4.3</c:v>
                </c:pt>
                <c:pt idx="8">
                  <c:v>3.9</c:v>
                </c:pt>
                <c:pt idx="9">
                  <c:v>3.2</c:v>
                </c:pt>
                <c:pt idx="10">
                  <c:v>6.2</c:v>
                </c:pt>
                <c:pt idx="11">
                  <c:v>52.6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DD5-4342-99C1-79015E570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10"/>
        <c:axId val="329210496"/>
        <c:axId val="329224576"/>
      </c:barChart>
      <c:catAx>
        <c:axId val="329210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9224576"/>
        <c:crosses val="autoZero"/>
        <c:auto val="1"/>
        <c:lblAlgn val="ctr"/>
        <c:lblOffset val="100"/>
        <c:noMultiLvlLbl val="0"/>
      </c:catAx>
      <c:valAx>
        <c:axId val="329224576"/>
        <c:scaling>
          <c:orientation val="minMax"/>
          <c:max val="100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329210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6778245030430383E-2"/>
          <c:y val="4.0903768019606636E-2"/>
          <c:w val="0.88284517799186712"/>
          <c:h val="0.80658033005542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Alle TV</c:v>
                </c:pt>
                <c:pt idx="1">
                  <c:v>Kabel</c:v>
                </c:pt>
                <c:pt idx="2">
                  <c:v>Satellit</c:v>
                </c:pt>
                <c:pt idx="3">
                  <c:v>IP</c:v>
                </c:pt>
                <c:pt idx="4">
                  <c:v>DVB-T2 HD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43.9</c:v>
                </c:pt>
                <c:pt idx="1">
                  <c:v>36.200000000000003</c:v>
                </c:pt>
                <c:pt idx="2">
                  <c:v>54.8</c:v>
                </c:pt>
                <c:pt idx="3">
                  <c:v>56.2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56-4307-967A-DCD5311A1D7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Alle TV</c:v>
                </c:pt>
                <c:pt idx="1">
                  <c:v>Kabel</c:v>
                </c:pt>
                <c:pt idx="2">
                  <c:v>Satellit</c:v>
                </c:pt>
                <c:pt idx="3">
                  <c:v>IP</c:v>
                </c:pt>
                <c:pt idx="4">
                  <c:v>DVB-T2 HD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48.1</c:v>
                </c:pt>
                <c:pt idx="1">
                  <c:v>42.5</c:v>
                </c:pt>
                <c:pt idx="2">
                  <c:v>55.5</c:v>
                </c:pt>
                <c:pt idx="3">
                  <c:v>70.2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56-4307-967A-DCD5311A1D7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956-4307-967A-DCD5311A1D7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956-4307-967A-DCD5311A1D7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956-4307-967A-DCD5311A1D7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956-4307-967A-DCD5311A1D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Alle TV</c:v>
                </c:pt>
                <c:pt idx="1">
                  <c:v>Kabel</c:v>
                </c:pt>
                <c:pt idx="2">
                  <c:v>Satellit</c:v>
                </c:pt>
                <c:pt idx="3">
                  <c:v>IP</c:v>
                </c:pt>
                <c:pt idx="4">
                  <c:v>DVB-T2 HD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53.1</c:v>
                </c:pt>
                <c:pt idx="1">
                  <c:v>45.7</c:v>
                </c:pt>
                <c:pt idx="2">
                  <c:v>63.3</c:v>
                </c:pt>
                <c:pt idx="3">
                  <c:v>71.3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56-4307-967A-DCD5311A1D7B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956-4307-967A-DCD5311A1D7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956-4307-967A-DCD5311A1D7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956-4307-967A-DCD5311A1D7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956-4307-967A-DCD5311A1D7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956-4307-967A-DCD5311A1D7B}"/>
              </c:ext>
            </c:extLst>
          </c:dPt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de-DE" sz="1200" b="0" i="0" u="none" strike="noStrike" kern="1200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956-4307-967A-DCD5311A1D7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Alle TV</c:v>
                </c:pt>
                <c:pt idx="1">
                  <c:v>Kabel</c:v>
                </c:pt>
                <c:pt idx="2">
                  <c:v>Satellit</c:v>
                </c:pt>
                <c:pt idx="3">
                  <c:v>IP</c:v>
                </c:pt>
                <c:pt idx="4">
                  <c:v>DVB-T2 HD</c:v>
                </c:pt>
              </c:strCache>
            </c:str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65.7</c:v>
                </c:pt>
                <c:pt idx="1">
                  <c:v>58.3</c:v>
                </c:pt>
                <c:pt idx="2">
                  <c:v>67.2</c:v>
                </c:pt>
                <c:pt idx="3">
                  <c:v>83.4</c:v>
                </c:pt>
                <c:pt idx="4">
                  <c:v>69.599999999999994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956-4307-967A-DCD5311A1D7B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956-4307-967A-DCD5311A1D7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F956-4307-967A-DCD5311A1D7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F956-4307-967A-DCD5311A1D7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F956-4307-967A-DCD5311A1D7B}"/>
              </c:ext>
            </c:extLst>
          </c:dPt>
          <c:dLbls>
            <c:dLbl>
              <c:idx val="0"/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F956-4307-967A-DCD5311A1D7B}"/>
                </c:ext>
              </c:extLst>
            </c:dLbl>
            <c:dLbl>
              <c:idx val="1"/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956-4307-967A-DCD5311A1D7B}"/>
                </c:ext>
              </c:extLst>
            </c:dLbl>
            <c:dLbl>
              <c:idx val="2"/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F956-4307-967A-DCD5311A1D7B}"/>
                </c:ext>
              </c:extLst>
            </c:dLbl>
            <c:dLbl>
              <c:idx val="3"/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F956-4307-967A-DCD5311A1D7B}"/>
                </c:ext>
              </c:extLst>
            </c:dLbl>
            <c:dLbl>
              <c:idx val="4"/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F956-4307-967A-DCD5311A1D7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Alle TV</c:v>
                </c:pt>
                <c:pt idx="1">
                  <c:v>Kabel</c:v>
                </c:pt>
                <c:pt idx="2">
                  <c:v>Satellit</c:v>
                </c:pt>
                <c:pt idx="3">
                  <c:v>IP</c:v>
                </c:pt>
                <c:pt idx="4">
                  <c:v>DVB-T2 HD</c:v>
                </c:pt>
              </c:strCache>
            </c:strRef>
          </c:cat>
          <c:val>
            <c:numRef>
              <c:f>Tabelle1!$F$2:$F$6</c:f>
              <c:numCache>
                <c:formatCode>General</c:formatCode>
                <c:ptCount val="5"/>
                <c:pt idx="0" formatCode="0.0\ ">
                  <c:v>69.7</c:v>
                </c:pt>
                <c:pt idx="1">
                  <c:v>62.3</c:v>
                </c:pt>
                <c:pt idx="2">
                  <c:v>70</c:v>
                </c:pt>
                <c:pt idx="3">
                  <c:v>86.1</c:v>
                </c:pt>
                <c:pt idx="4">
                  <c:v>90.2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956-4307-967A-DCD5311A1D7B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F956-4307-967A-DCD5311A1D7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F956-4307-967A-DCD5311A1D7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F956-4307-967A-DCD5311A1D7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F956-4307-967A-DCD5311A1D7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F956-4307-967A-DCD5311A1D7B}"/>
              </c:ext>
            </c:extLst>
          </c:dPt>
          <c:dLbls>
            <c:dLbl>
              <c:idx val="0"/>
              <c:numFmt formatCode="#,##0.0" sourceLinked="0"/>
              <c:spPr>
                <a:ln>
                  <a:noFill/>
                </a:ln>
              </c:spPr>
              <c:txPr>
                <a:bodyPr rot="-540000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F956-4307-967A-DCD5311A1D7B}"/>
                </c:ext>
              </c:extLst>
            </c:dLbl>
            <c:dLbl>
              <c:idx val="1"/>
              <c:numFmt formatCode="#,##0.0" sourceLinked="0"/>
              <c:spPr>
                <a:ln>
                  <a:noFill/>
                </a:ln>
              </c:spPr>
              <c:txPr>
                <a:bodyPr rot="-540000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F956-4307-967A-DCD5311A1D7B}"/>
                </c:ext>
              </c:extLst>
            </c:dLbl>
            <c:dLbl>
              <c:idx val="2"/>
              <c:numFmt formatCode="#,##0.0" sourceLinked="0"/>
              <c:spPr>
                <a:ln>
                  <a:noFill/>
                </a:ln>
              </c:spPr>
              <c:txPr>
                <a:bodyPr rot="-540000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F956-4307-967A-DCD5311A1D7B}"/>
                </c:ext>
              </c:extLst>
            </c:dLbl>
            <c:dLbl>
              <c:idx val="3"/>
              <c:numFmt formatCode="#,##0.0" sourceLinked="0"/>
              <c:spPr>
                <a:ln>
                  <a:noFill/>
                </a:ln>
              </c:spPr>
              <c:txPr>
                <a:bodyPr rot="-540000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F956-4307-967A-DCD5311A1D7B}"/>
                </c:ext>
              </c:extLst>
            </c:dLbl>
            <c:dLbl>
              <c:idx val="4"/>
              <c:numFmt formatCode="#,##0.0" sourceLinked="0"/>
              <c:spPr>
                <a:ln>
                  <a:noFill/>
                </a:ln>
              </c:spPr>
              <c:txPr>
                <a:bodyPr rot="-540000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F956-4307-967A-DCD5311A1D7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Alle TV</c:v>
                </c:pt>
                <c:pt idx="1">
                  <c:v>Kabel</c:v>
                </c:pt>
                <c:pt idx="2">
                  <c:v>Satellit</c:v>
                </c:pt>
                <c:pt idx="3">
                  <c:v>IP</c:v>
                </c:pt>
                <c:pt idx="4">
                  <c:v>DVB-T2 HD</c:v>
                </c:pt>
              </c:strCache>
            </c:strRef>
          </c:cat>
          <c:val>
            <c:numRef>
              <c:f>Tabelle1!$G$2:$G$6</c:f>
              <c:numCache>
                <c:formatCode>0.0\ </c:formatCode>
                <c:ptCount val="5"/>
                <c:pt idx="0">
                  <c:v>73.3</c:v>
                </c:pt>
                <c:pt idx="1">
                  <c:v>68</c:v>
                </c:pt>
                <c:pt idx="2">
                  <c:v>72.5</c:v>
                </c:pt>
                <c:pt idx="3">
                  <c:v>86.6</c:v>
                </c:pt>
                <c:pt idx="4">
                  <c:v>92.1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956-4307-967A-DCD5311A1D7B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DCDCDC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F956-4307-967A-DCD5311A1D7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F956-4307-967A-DCD5311A1D7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F956-4307-967A-DCD5311A1D7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F956-4307-967A-DCD5311A1D7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F956-4307-967A-DCD5311A1D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Alle TV</c:v>
                </c:pt>
                <c:pt idx="1">
                  <c:v>Kabel</c:v>
                </c:pt>
                <c:pt idx="2">
                  <c:v>Satellit</c:v>
                </c:pt>
                <c:pt idx="3">
                  <c:v>IP</c:v>
                </c:pt>
                <c:pt idx="4">
                  <c:v>DVB-T2 HD</c:v>
                </c:pt>
              </c:strCache>
            </c:strRef>
          </c:cat>
          <c:val>
            <c:numRef>
              <c:f>Tabelle1!$H$2:$H$6</c:f>
              <c:numCache>
                <c:formatCode>0.0\ </c:formatCode>
                <c:ptCount val="5"/>
                <c:pt idx="0">
                  <c:v>79.7</c:v>
                </c:pt>
                <c:pt idx="1">
                  <c:v>78.2</c:v>
                </c:pt>
                <c:pt idx="2">
                  <c:v>75.900000000000006</c:v>
                </c:pt>
                <c:pt idx="3">
                  <c:v>89.3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F956-4307-967A-DCD5311A1D7B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B7D8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20-F956-4307-967A-DCD5311A1D7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2-F956-4307-967A-DCD5311A1D7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24-F956-4307-967A-DCD5311A1D7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6-F956-4307-967A-DCD5311A1D7B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F956-4307-967A-DCD5311A1D7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4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F956-4307-967A-DCD5311A1D7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3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F956-4307-967A-DCD5311A1D7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F956-4307-967A-DCD5311A1D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Alle TV</c:v>
                </c:pt>
                <c:pt idx="1">
                  <c:v>Kabel</c:v>
                </c:pt>
                <c:pt idx="2">
                  <c:v>Satellit</c:v>
                </c:pt>
                <c:pt idx="3">
                  <c:v>IP</c:v>
                </c:pt>
                <c:pt idx="4">
                  <c:v>DVB-T2 HD</c:v>
                </c:pt>
              </c:strCache>
            </c:strRef>
          </c:cat>
          <c:val>
            <c:numRef>
              <c:f>Tabelle1!$I$2:$I$6</c:f>
              <c:numCache>
                <c:formatCode>0.0\ </c:formatCode>
                <c:ptCount val="5"/>
                <c:pt idx="0">
                  <c:v>80.099999999999994</c:v>
                </c:pt>
                <c:pt idx="1">
                  <c:v>78.099999999999994</c:v>
                </c:pt>
                <c:pt idx="2">
                  <c:v>77</c:v>
                </c:pt>
                <c:pt idx="3">
                  <c:v>92.9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F956-4307-967A-DCD5311A1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279569152"/>
        <c:axId val="279570688"/>
      </c:barChart>
      <c:catAx>
        <c:axId val="2795691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79570688"/>
        <c:crosses val="autoZero"/>
        <c:auto val="1"/>
        <c:lblAlgn val="ctr"/>
        <c:lblOffset val="100"/>
        <c:noMultiLvlLbl val="0"/>
      </c:catAx>
      <c:valAx>
        <c:axId val="279570688"/>
        <c:scaling>
          <c:orientation val="minMax"/>
          <c:max val="12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79569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350376889887007E-3"/>
          <c:y val="4.0000534842575625E-2"/>
          <c:w val="0.80846149620673713"/>
          <c:h val="0.832570193778958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Tabelle1!$E$1</c:f>
              <c:strCache>
                <c:ptCount val="1"/>
                <c:pt idx="0">
                  <c:v>Mind. einmal pro Monat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D19-4609-8FBA-A0487060CF5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D19-4609-8FBA-A0487060CF5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D19-4609-8FBA-A0487060CF5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D19-4609-8FBA-A0487060CF5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D19-4609-8FBA-A0487060CF5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D19-4609-8FBA-A0487060CF5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D19-4609-8FBA-A0487060CF5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D19-4609-8FBA-A0487060CF5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D19-4609-8FBA-A0487060CF5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D19-4609-8FBA-A0487060CF5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D19-4609-8FBA-A0487060CF5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D19-4609-8FBA-A0487060CF5D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5D19-4609-8FBA-A0487060CF5D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19-4609-8FBA-A0487060CF5D}"/>
                </c:ext>
              </c:extLst>
            </c:dLbl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Amazon / Prime Instant Video</c:v>
                </c:pt>
                <c:pt idx="1">
                  <c:v>Maxdome</c:v>
                </c:pt>
                <c:pt idx="2">
                  <c:v>Netflix</c:v>
                </c:pt>
                <c:pt idx="3">
                  <c:v>Watchever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D-5D19-4609-8FBA-A0487060C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0189824"/>
        <c:axId val="330195712"/>
      </c:barChart>
      <c:catAx>
        <c:axId val="3301898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30195712"/>
        <c:crosses val="autoZero"/>
        <c:auto val="1"/>
        <c:lblAlgn val="ctr"/>
        <c:lblOffset val="100"/>
        <c:noMultiLvlLbl val="0"/>
      </c:catAx>
      <c:valAx>
        <c:axId val="330195712"/>
        <c:scaling>
          <c:orientation val="minMax"/>
          <c:max val="4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30189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566278407434503E-3"/>
          <c:y val="4.0000534842575625E-2"/>
          <c:w val="0.9977433530000096"/>
          <c:h val="0.8325701937789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7E1-46DB-A8B2-FE9CAD1267F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7E1-46DB-A8B2-FE9CAD1267F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7E1-46DB-A8B2-FE9CAD1267F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7E1-46DB-A8B2-FE9CAD1267F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7E1-46DB-A8B2-FE9CAD1267F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7E1-46DB-A8B2-FE9CAD1267F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7E1-46DB-A8B2-FE9CAD1267F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7E1-46DB-A8B2-FE9CAD1267FC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E7E1-46DB-A8B2-FE9CAD1267F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E7E1-46DB-A8B2-FE9CAD1267F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E7E1-46DB-A8B2-FE9CAD1267F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E7E1-46DB-A8B2-FE9CAD1267FC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E7E1-46DB-A8B2-FE9CAD1267FC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E7E1-46DB-A8B2-FE9CAD1267FC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E7E1-46DB-A8B2-FE9CAD1267FC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E7E1-46DB-A8B2-FE9CAD1267FC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E7E1-46DB-A8B2-FE9CAD1267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Tabelle1!$A$2:$A$13</c:f>
              <c:strCache>
                <c:ptCount val="12"/>
                <c:pt idx="0">
                  <c:v>Netflix</c:v>
                </c:pt>
                <c:pt idx="1">
                  <c:v>Amazon Video</c:v>
                </c:pt>
                <c:pt idx="2">
                  <c:v>Disney Plus</c:v>
                </c:pt>
                <c:pt idx="3">
                  <c:v>Magenta TV von der Telekom</c:v>
                </c:pt>
                <c:pt idx="4">
                  <c:v>DAZN</c:v>
                </c:pt>
                <c:pt idx="5">
                  <c:v>Sky Ticket</c:v>
                </c:pt>
                <c:pt idx="6">
                  <c:v>Giga TV von Vodafone</c:v>
                </c:pt>
                <c:pt idx="7">
                  <c:v>Eurosport Player</c:v>
                </c:pt>
                <c:pt idx="8">
                  <c:v>Apple TV Plus</c:v>
                </c:pt>
                <c:pt idx="9">
                  <c:v>Videoload</c:v>
                </c:pt>
                <c:pt idx="10">
                  <c:v>Eine andere Online-Videothek bzw. einen anderen Streaming-Anbieter als die genannten</c:v>
                </c:pt>
                <c:pt idx="11">
                  <c:v>&gt;&gt; Nettosumme: Video-Streaming-Dienste</c:v>
                </c:pt>
              </c:strCache>
            </c:strRef>
          </c:cat>
          <c:val>
            <c:numRef>
              <c:f>Tabelle1!$B$2:$B$13</c:f>
              <c:numCache>
                <c:formatCode>0.0\ </c:formatCode>
                <c:ptCount val="12"/>
                <c:pt idx="0">
                  <c:v>28.6</c:v>
                </c:pt>
                <c:pt idx="1">
                  <c:v>18.3</c:v>
                </c:pt>
                <c:pt idx="2">
                  <c:v>6.1</c:v>
                </c:pt>
                <c:pt idx="3">
                  <c:v>8.6999999999999993</c:v>
                </c:pt>
                <c:pt idx="4">
                  <c:v>3.5</c:v>
                </c:pt>
                <c:pt idx="5">
                  <c:v>2.8</c:v>
                </c:pt>
                <c:pt idx="6">
                  <c:v>6.9</c:v>
                </c:pt>
                <c:pt idx="7">
                  <c:v>0.9</c:v>
                </c:pt>
                <c:pt idx="8">
                  <c:v>2.9</c:v>
                </c:pt>
                <c:pt idx="9">
                  <c:v>0.6</c:v>
                </c:pt>
                <c:pt idx="10">
                  <c:v>3</c:v>
                </c:pt>
                <c:pt idx="11">
                  <c:v>44.2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7E1-46DB-A8B2-FE9CAD1267F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Mind. einmal pro Monat</c:v>
                </c:pt>
              </c:strCache>
            </c:strRef>
          </c:tx>
          <c:spPr>
            <a:solidFill>
              <a:srgbClr val="00448C"/>
            </a:solidFill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E7E1-46DB-A8B2-FE9CAD126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Tabelle1!$A$2:$A$13</c:f>
              <c:strCache>
                <c:ptCount val="12"/>
                <c:pt idx="0">
                  <c:v>Netflix</c:v>
                </c:pt>
                <c:pt idx="1">
                  <c:v>Amazon Video</c:v>
                </c:pt>
                <c:pt idx="2">
                  <c:v>Disney Plus</c:v>
                </c:pt>
                <c:pt idx="3">
                  <c:v>Magenta TV von der Telekom</c:v>
                </c:pt>
                <c:pt idx="4">
                  <c:v>DAZN</c:v>
                </c:pt>
                <c:pt idx="5">
                  <c:v>Sky Ticket</c:v>
                </c:pt>
                <c:pt idx="6">
                  <c:v>Giga TV von Vodafone</c:v>
                </c:pt>
                <c:pt idx="7">
                  <c:v>Eurosport Player</c:v>
                </c:pt>
                <c:pt idx="8">
                  <c:v>Apple TV Plus</c:v>
                </c:pt>
                <c:pt idx="9">
                  <c:v>Videoload</c:v>
                </c:pt>
                <c:pt idx="10">
                  <c:v>Eine andere Online-Videothek bzw. einen anderen Streaming-Anbieter als die genannten</c:v>
                </c:pt>
                <c:pt idx="11">
                  <c:v>&gt;&gt; Nettosumme: Video-Streaming-Dienste</c:v>
                </c:pt>
              </c:strCache>
            </c:strRef>
          </c:cat>
          <c:val>
            <c:numRef>
              <c:f>Tabelle1!$C$2:$C$13</c:f>
              <c:numCache>
                <c:formatCode>0.0\ </c:formatCode>
                <c:ptCount val="12"/>
                <c:pt idx="0">
                  <c:v>39.6</c:v>
                </c:pt>
                <c:pt idx="1">
                  <c:v>32.6</c:v>
                </c:pt>
                <c:pt idx="2">
                  <c:v>17.3</c:v>
                </c:pt>
                <c:pt idx="3">
                  <c:v>14.6</c:v>
                </c:pt>
                <c:pt idx="4">
                  <c:v>8.1</c:v>
                </c:pt>
                <c:pt idx="5">
                  <c:v>8</c:v>
                </c:pt>
                <c:pt idx="6">
                  <c:v>7</c:v>
                </c:pt>
                <c:pt idx="7">
                  <c:v>6.8</c:v>
                </c:pt>
                <c:pt idx="8">
                  <c:v>5.5</c:v>
                </c:pt>
                <c:pt idx="9">
                  <c:v>5.5</c:v>
                </c:pt>
                <c:pt idx="10">
                  <c:v>8.8000000000000007</c:v>
                </c:pt>
                <c:pt idx="11">
                  <c:v>54.4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7E1-46DB-A8B2-FE9CAD126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10"/>
        <c:axId val="329210496"/>
        <c:axId val="329224576"/>
      </c:barChart>
      <c:catAx>
        <c:axId val="329210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9224576"/>
        <c:crosses val="autoZero"/>
        <c:auto val="1"/>
        <c:lblAlgn val="ctr"/>
        <c:lblOffset val="100"/>
        <c:noMultiLvlLbl val="0"/>
      </c:catAx>
      <c:valAx>
        <c:axId val="329224576"/>
        <c:scaling>
          <c:orientation val="minMax"/>
          <c:max val="100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329210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350376889887007E-3"/>
          <c:y val="4.0000534842575625E-2"/>
          <c:w val="0.80846149620673713"/>
          <c:h val="0.832570193778958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Tabelle1!$E$1</c:f>
              <c:strCache>
                <c:ptCount val="1"/>
                <c:pt idx="0">
                  <c:v>Mind. einmal pro Monat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675-48AF-A8F2-CF9E3AB8567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675-48AF-A8F2-CF9E3AB8567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675-48AF-A8F2-CF9E3AB8567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675-48AF-A8F2-CF9E3AB8567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675-48AF-A8F2-CF9E3AB8567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675-48AF-A8F2-CF9E3AB8567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675-48AF-A8F2-CF9E3AB8567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675-48AF-A8F2-CF9E3AB8567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675-48AF-A8F2-CF9E3AB85676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675-48AF-A8F2-CF9E3AB8567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3675-48AF-A8F2-CF9E3AB85676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675-48AF-A8F2-CF9E3AB85676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675-48AF-A8F2-CF9E3AB85676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75-48AF-A8F2-CF9E3AB85676}"/>
                </c:ext>
              </c:extLst>
            </c:dLbl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Amazon / Prime Instant Video</c:v>
                </c:pt>
                <c:pt idx="1">
                  <c:v>Maxdome</c:v>
                </c:pt>
                <c:pt idx="2">
                  <c:v>Netflix</c:v>
                </c:pt>
                <c:pt idx="3">
                  <c:v>Watchever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D-3675-48AF-A8F2-CF9E3AB85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0189824"/>
        <c:axId val="330195712"/>
      </c:barChart>
      <c:catAx>
        <c:axId val="3301898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30195712"/>
        <c:crosses val="autoZero"/>
        <c:auto val="1"/>
        <c:lblAlgn val="ctr"/>
        <c:lblOffset val="100"/>
        <c:noMultiLvlLbl val="0"/>
      </c:catAx>
      <c:valAx>
        <c:axId val="330195712"/>
        <c:scaling>
          <c:orientation val="minMax"/>
          <c:max val="4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30189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67312341456392E-2"/>
          <c:y val="3.4220899944325138E-2"/>
          <c:w val="0.92736548658571261"/>
          <c:h val="0.93737000914658397"/>
        </c:manualLayout>
      </c:layout>
      <c:scatterChart>
        <c:scatterStyle val="lineMarker"/>
        <c:varyColors val="0"/>
        <c:ser>
          <c:idx val="1"/>
          <c:order val="0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16"/>
            <c:spPr>
              <a:solidFill>
                <a:schemeClr val="accent1"/>
              </a:solidFill>
              <a:ln>
                <a:solidFill>
                  <a:schemeClr val="accent2"/>
                </a:solidFill>
              </a:ln>
            </c:spPr>
          </c:marker>
          <c:dLbls>
            <c:numFmt formatCode="#,##0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Tabelle1!$C$2:$C$15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C7A-4BB9-B84E-9B212F270FAF}"/>
            </c:ext>
          </c:extLst>
        </c:ser>
        <c:ser>
          <c:idx val="0"/>
          <c:order val="1"/>
          <c:tx>
            <c:strRef>
              <c:f>Tabelle1!$D$1</c:f>
              <c:strCache>
                <c:ptCount val="1"/>
                <c:pt idx="0">
                  <c:v>Bundesweit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7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Tabelle1!$D$2:$D$15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C7A-4BB9-B84E-9B212F270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7899872"/>
        <c:axId val="887900264"/>
      </c:scatterChart>
      <c:valAx>
        <c:axId val="887899872"/>
        <c:scaling>
          <c:orientation val="minMax"/>
          <c:max val="100"/>
          <c:min val="0"/>
        </c:scaling>
        <c:delete val="0"/>
        <c:axPos val="b"/>
        <c:numFmt formatCode="#,##0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887900264"/>
        <c:crosses val="autoZero"/>
        <c:crossBetween val="midCat"/>
        <c:majorUnit val="20"/>
        <c:minorUnit val="4"/>
      </c:valAx>
      <c:valAx>
        <c:axId val="887900264"/>
        <c:scaling>
          <c:orientation val="minMax"/>
          <c:max val="14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887899872"/>
        <c:crosses val="autoZero"/>
        <c:crossBetween val="midCat"/>
      </c:valAx>
      <c:spPr>
        <a:ln w="9525">
          <a:noFill/>
        </a:ln>
      </c:spPr>
    </c:plotArea>
    <c:legend>
      <c:legendPos val="t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 HE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38.5</c:v>
                </c:pt>
                <c:pt idx="1">
                  <c:v>38.5</c:v>
                </c:pt>
                <c:pt idx="2">
                  <c:v>38.5</c:v>
                </c:pt>
                <c:pt idx="3">
                  <c:v>38.5</c:v>
                </c:pt>
                <c:pt idx="4">
                  <c:v>38.5</c:v>
                </c:pt>
                <c:pt idx="5">
                  <c:v>38.5</c:v>
                </c:pt>
                <c:pt idx="6">
                  <c:v>38.5</c:v>
                </c:pt>
                <c:pt idx="7">
                  <c:v>38.5</c:v>
                </c:pt>
                <c:pt idx="8">
                  <c:v>38.5</c:v>
                </c:pt>
                <c:pt idx="9">
                  <c:v>38.5</c:v>
                </c:pt>
                <c:pt idx="10">
                  <c:v>38.5</c:v>
                </c:pt>
                <c:pt idx="11">
                  <c:v>38.5</c:v>
                </c:pt>
                <c:pt idx="12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E-48DA-8CDC-717F3950E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87901048"/>
        <c:axId val="887901440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44E-48DA-8CDC-717F3950EB9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44E-48DA-8CDC-717F3950EB94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E44E-48DA-8CDC-717F3950EB94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6-E44E-48DA-8CDC-717F3950EB9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44E-48DA-8CDC-717F3950EB9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 HE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36.6</c:v>
                </c:pt>
                <c:pt idx="1">
                  <c:v>49.5</c:v>
                </c:pt>
                <c:pt idx="2">
                  <c:v>35.4</c:v>
                </c:pt>
                <c:pt idx="3">
                  <c:v>37.799999999999997</c:v>
                </c:pt>
                <c:pt idx="4">
                  <c:v>39.6</c:v>
                </c:pt>
                <c:pt idx="5">
                  <c:v>42.8</c:v>
                </c:pt>
                <c:pt idx="6">
                  <c:v>39</c:v>
                </c:pt>
                <c:pt idx="7">
                  <c:v>40.5</c:v>
                </c:pt>
                <c:pt idx="8">
                  <c:v>42.4</c:v>
                </c:pt>
                <c:pt idx="9">
                  <c:v>44.2</c:v>
                </c:pt>
                <c:pt idx="10">
                  <c:v>24.6</c:v>
                </c:pt>
                <c:pt idx="11">
                  <c:v>25.5</c:v>
                </c:pt>
                <c:pt idx="12">
                  <c:v>27.2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44E-48DA-8CDC-717F3950E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887902224"/>
        <c:axId val="887901832"/>
      </c:barChart>
      <c:catAx>
        <c:axId val="88790104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87901440"/>
        <c:crossesAt val="0"/>
        <c:auto val="1"/>
        <c:lblAlgn val="ctr"/>
        <c:lblOffset val="100"/>
        <c:noMultiLvlLbl val="0"/>
      </c:catAx>
      <c:valAx>
        <c:axId val="887901440"/>
        <c:scaling>
          <c:orientation val="minMax"/>
          <c:max val="50"/>
          <c:min val="0"/>
        </c:scaling>
        <c:delete val="1"/>
        <c:axPos val="t"/>
        <c:numFmt formatCode="0.0\ " sourceLinked="1"/>
        <c:majorTickMark val="out"/>
        <c:minorTickMark val="none"/>
        <c:tickLblPos val="nextTo"/>
        <c:crossAx val="887901048"/>
        <c:crosses val="autoZero"/>
        <c:crossBetween val="between"/>
      </c:valAx>
      <c:valAx>
        <c:axId val="887901832"/>
        <c:scaling>
          <c:orientation val="minMax"/>
          <c:max val="50"/>
          <c:min val="0"/>
        </c:scaling>
        <c:delete val="1"/>
        <c:axPos val="t"/>
        <c:numFmt formatCode="0.0\ " sourceLinked="1"/>
        <c:majorTickMark val="out"/>
        <c:minorTickMark val="none"/>
        <c:tickLblPos val="nextTo"/>
        <c:crossAx val="887902224"/>
        <c:crosses val="autoZero"/>
        <c:crossBetween val="between"/>
      </c:valAx>
      <c:catAx>
        <c:axId val="887902224"/>
        <c:scaling>
          <c:orientation val="maxMin"/>
        </c:scaling>
        <c:delete val="1"/>
        <c:axPos val="r"/>
        <c:numFmt formatCode="General" sourceLinked="0"/>
        <c:majorTickMark val="out"/>
        <c:minorTickMark val="none"/>
        <c:tickLblPos val="nextTo"/>
        <c:crossAx val="887901832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34.700000000000003</c:v>
                </c:pt>
                <c:pt idx="1">
                  <c:v>34.700000000000003</c:v>
                </c:pt>
                <c:pt idx="2">
                  <c:v>34.700000000000003</c:v>
                </c:pt>
                <c:pt idx="3">
                  <c:v>34.700000000000003</c:v>
                </c:pt>
                <c:pt idx="4">
                  <c:v>34.700000000000003</c:v>
                </c:pt>
                <c:pt idx="5">
                  <c:v>34.700000000000003</c:v>
                </c:pt>
                <c:pt idx="6">
                  <c:v>34.700000000000003</c:v>
                </c:pt>
                <c:pt idx="7">
                  <c:v>34.700000000000003</c:v>
                </c:pt>
                <c:pt idx="8">
                  <c:v>34.700000000000003</c:v>
                </c:pt>
                <c:pt idx="9">
                  <c:v>34.700000000000003</c:v>
                </c:pt>
                <c:pt idx="10">
                  <c:v>34.700000000000003</c:v>
                </c:pt>
                <c:pt idx="11">
                  <c:v>34.700000000000003</c:v>
                </c:pt>
                <c:pt idx="12">
                  <c:v>34.700000000000003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11-4EEE-88BE-5D2FFDF4C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87903008"/>
        <c:axId val="887903400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11-4EEE-88BE-5D2FFDF4C97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11-4EEE-88BE-5D2FFDF4C970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2D11-4EEE-88BE-5D2FFDF4C970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6-2D11-4EEE-88BE-5D2FFDF4C97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D11-4EEE-88BE-5D2FFDF4C97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31</c:v>
                </c:pt>
                <c:pt idx="1">
                  <c:v>41.1</c:v>
                </c:pt>
                <c:pt idx="2">
                  <c:v>33</c:v>
                </c:pt>
                <c:pt idx="3">
                  <c:v>32.1</c:v>
                </c:pt>
                <c:pt idx="4">
                  <c:v>32.6</c:v>
                </c:pt>
                <c:pt idx="5">
                  <c:v>39.6</c:v>
                </c:pt>
                <c:pt idx="6">
                  <c:v>38</c:v>
                </c:pt>
                <c:pt idx="7">
                  <c:v>34</c:v>
                </c:pt>
                <c:pt idx="8">
                  <c:v>40.9</c:v>
                </c:pt>
                <c:pt idx="9">
                  <c:v>37.299999999999997</c:v>
                </c:pt>
                <c:pt idx="10">
                  <c:v>25.4</c:v>
                </c:pt>
                <c:pt idx="11">
                  <c:v>26.7</c:v>
                </c:pt>
                <c:pt idx="12">
                  <c:v>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11-4EEE-88BE-5D2FFDF4C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887904184"/>
        <c:axId val="887903792"/>
      </c:barChart>
      <c:catAx>
        <c:axId val="887903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887903400"/>
        <c:crossesAt val="0"/>
        <c:auto val="1"/>
        <c:lblAlgn val="ctr"/>
        <c:lblOffset val="100"/>
        <c:noMultiLvlLbl val="0"/>
      </c:catAx>
      <c:valAx>
        <c:axId val="887903400"/>
        <c:scaling>
          <c:orientation val="minMax"/>
          <c:max val="5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87903008"/>
        <c:crosses val="autoZero"/>
        <c:crossBetween val="between"/>
      </c:valAx>
      <c:valAx>
        <c:axId val="887903792"/>
        <c:scaling>
          <c:orientation val="minMax"/>
          <c:max val="5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87904184"/>
        <c:crosses val="autoZero"/>
        <c:crossBetween val="between"/>
      </c:valAx>
      <c:catAx>
        <c:axId val="8879041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887903792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15.2</c:v>
                </c:pt>
                <c:pt idx="1">
                  <c:v>15.2</c:v>
                </c:pt>
                <c:pt idx="2">
                  <c:v>15.2</c:v>
                </c:pt>
                <c:pt idx="3">
                  <c:v>15.2</c:v>
                </c:pt>
                <c:pt idx="4">
                  <c:v>15.2</c:v>
                </c:pt>
                <c:pt idx="5">
                  <c:v>15.2</c:v>
                </c:pt>
                <c:pt idx="6">
                  <c:v>15.2</c:v>
                </c:pt>
                <c:pt idx="7">
                  <c:v>15.2</c:v>
                </c:pt>
                <c:pt idx="8">
                  <c:v>15.2</c:v>
                </c:pt>
                <c:pt idx="9">
                  <c:v>15.2</c:v>
                </c:pt>
                <c:pt idx="10">
                  <c:v>15.2</c:v>
                </c:pt>
                <c:pt idx="11">
                  <c:v>15.2</c:v>
                </c:pt>
                <c:pt idx="12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8E-4C58-8314-FF4399C13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87904968"/>
        <c:axId val="887905360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58E-4C58-8314-FF4399C1342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58E-4C58-8314-FF4399C13427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B58E-4C58-8314-FF4399C1342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6-B58E-4C58-8314-FF4399C1342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58E-4C58-8314-FF4399C1342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10.9</c:v>
                </c:pt>
                <c:pt idx="1">
                  <c:v>20.3</c:v>
                </c:pt>
                <c:pt idx="2">
                  <c:v>16.3</c:v>
                </c:pt>
                <c:pt idx="3">
                  <c:v>13.3</c:v>
                </c:pt>
                <c:pt idx="4">
                  <c:v>17.3</c:v>
                </c:pt>
                <c:pt idx="5">
                  <c:v>17.399999999999999</c:v>
                </c:pt>
                <c:pt idx="6">
                  <c:v>15.2</c:v>
                </c:pt>
                <c:pt idx="7">
                  <c:v>15.6</c:v>
                </c:pt>
                <c:pt idx="8">
                  <c:v>19.5</c:v>
                </c:pt>
                <c:pt idx="9">
                  <c:v>16.3</c:v>
                </c:pt>
                <c:pt idx="10">
                  <c:v>11.6</c:v>
                </c:pt>
                <c:pt idx="11">
                  <c:v>9.5</c:v>
                </c:pt>
                <c:pt idx="12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8E-4C58-8314-FF4399C13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887906144"/>
        <c:axId val="887905752"/>
      </c:barChart>
      <c:catAx>
        <c:axId val="887904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887905360"/>
        <c:crossesAt val="0"/>
        <c:auto val="1"/>
        <c:lblAlgn val="ctr"/>
        <c:lblOffset val="100"/>
        <c:noMultiLvlLbl val="0"/>
      </c:catAx>
      <c:valAx>
        <c:axId val="887905360"/>
        <c:scaling>
          <c:orientation val="minMax"/>
          <c:max val="5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87904968"/>
        <c:crosses val="autoZero"/>
        <c:crossBetween val="between"/>
      </c:valAx>
      <c:valAx>
        <c:axId val="887905752"/>
        <c:scaling>
          <c:orientation val="minMax"/>
          <c:max val="5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87906144"/>
        <c:crosses val="autoZero"/>
        <c:crossBetween val="between"/>
      </c:valAx>
      <c:catAx>
        <c:axId val="8879061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887905752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6778245030430383E-2"/>
          <c:y val="0.2139435727707561"/>
          <c:w val="0.88284517799186712"/>
          <c:h val="0.63354052530427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5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2E40-47C2-92E4-72B6F5C75387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Smart TV-Gerät</c:v>
                </c:pt>
                <c:pt idx="1">
                  <c:v>Nutzung am TV-Gerät gesamt</c:v>
                </c:pt>
                <c:pt idx="2">
                  <c:v>PC oder Laptop direkt</c:v>
                </c:pt>
                <c:pt idx="3">
                  <c:v>Smartphone</c:v>
                </c:pt>
                <c:pt idx="4">
                  <c:v>Tablet direkt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4.9000000000000004</c:v>
                </c:pt>
                <c:pt idx="1">
                  <c:v>16.7</c:v>
                </c:pt>
                <c:pt idx="2">
                  <c:v>38.799999999999997</c:v>
                </c:pt>
                <c:pt idx="3">
                  <c:v>11.7</c:v>
                </c:pt>
                <c:pt idx="4">
                  <c:v>6.3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2E40-47C2-92E4-72B6F5C7538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E40-47C2-92E4-72B6F5C75387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Smart TV-Gerät</c:v>
                </c:pt>
                <c:pt idx="1">
                  <c:v>Nutzung am TV-Gerät gesamt</c:v>
                </c:pt>
                <c:pt idx="2">
                  <c:v>PC oder Laptop direkt</c:v>
                </c:pt>
                <c:pt idx="3">
                  <c:v>Smartphone</c:v>
                </c:pt>
                <c:pt idx="4">
                  <c:v>Tablet direkt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7.9</c:v>
                </c:pt>
                <c:pt idx="1">
                  <c:v>21.6</c:v>
                </c:pt>
                <c:pt idx="2">
                  <c:v>40</c:v>
                </c:pt>
                <c:pt idx="3">
                  <c:v>14.4</c:v>
                </c:pt>
                <c:pt idx="4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40-47C2-92E4-72B6F5C75387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E40-47C2-92E4-72B6F5C7538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E40-47C2-92E4-72B6F5C7538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E40-47C2-92E4-72B6F5C7538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E40-47C2-92E4-72B6F5C7538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E40-47C2-92E4-72B6F5C75387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Smart TV-Gerät</c:v>
                </c:pt>
                <c:pt idx="1">
                  <c:v>Nutzung am TV-Gerät gesamt</c:v>
                </c:pt>
                <c:pt idx="2">
                  <c:v>PC oder Laptop direkt</c:v>
                </c:pt>
                <c:pt idx="3">
                  <c:v>Smartphone</c:v>
                </c:pt>
                <c:pt idx="4">
                  <c:v>Tablet direkt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10</c:v>
                </c:pt>
                <c:pt idx="1">
                  <c:v>25.3</c:v>
                </c:pt>
                <c:pt idx="2">
                  <c:v>43</c:v>
                </c:pt>
                <c:pt idx="3">
                  <c:v>17.600000000000001</c:v>
                </c:pt>
                <c:pt idx="4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E40-47C2-92E4-72B6F5C75387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E40-47C2-92E4-72B6F5C7538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2E40-47C2-92E4-72B6F5C7538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2E40-47C2-92E4-72B6F5C7538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E40-47C2-92E4-72B6F5C7538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E40-47C2-92E4-72B6F5C7538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2E40-47C2-92E4-72B6F5C7538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E40-47C2-92E4-72B6F5C75387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Smart TV-Gerät</c:v>
                </c:pt>
                <c:pt idx="1">
                  <c:v>Nutzung am TV-Gerät gesamt</c:v>
                </c:pt>
                <c:pt idx="2">
                  <c:v>PC oder Laptop direkt</c:v>
                </c:pt>
                <c:pt idx="3">
                  <c:v>Smartphone</c:v>
                </c:pt>
                <c:pt idx="4">
                  <c:v>Tablet direkt</c:v>
                </c:pt>
              </c:strCache>
            </c:str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14.6</c:v>
                </c:pt>
                <c:pt idx="1">
                  <c:v>31.7</c:v>
                </c:pt>
                <c:pt idx="2">
                  <c:v>42.2</c:v>
                </c:pt>
                <c:pt idx="3">
                  <c:v>21.9</c:v>
                </c:pt>
                <c:pt idx="4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E40-47C2-92E4-72B6F5C75387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Smart TV-Gerät</c:v>
                </c:pt>
                <c:pt idx="1">
                  <c:v>Nutzung am TV-Gerät gesamt</c:v>
                </c:pt>
                <c:pt idx="2">
                  <c:v>PC oder Laptop direkt</c:v>
                </c:pt>
                <c:pt idx="3">
                  <c:v>Smartphone</c:v>
                </c:pt>
                <c:pt idx="4">
                  <c:v>Tablet direkt</c:v>
                </c:pt>
              </c:strCache>
            </c:strRef>
          </c:cat>
          <c:val>
            <c:numRef>
              <c:f>Tabelle1!$F$2:$F$6</c:f>
              <c:numCache>
                <c:formatCode>0.0\ </c:formatCode>
                <c:ptCount val="5"/>
                <c:pt idx="0">
                  <c:v>18.8</c:v>
                </c:pt>
                <c:pt idx="1">
                  <c:v>34.700000000000003</c:v>
                </c:pt>
                <c:pt idx="2">
                  <c:v>41.6</c:v>
                </c:pt>
                <c:pt idx="3">
                  <c:v>23.7</c:v>
                </c:pt>
                <c:pt idx="4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E40-47C2-92E4-72B6F5C75387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Smart TV-Gerät</c:v>
                </c:pt>
                <c:pt idx="1">
                  <c:v>Nutzung am TV-Gerät gesamt</c:v>
                </c:pt>
                <c:pt idx="2">
                  <c:v>PC oder Laptop direkt</c:v>
                </c:pt>
                <c:pt idx="3">
                  <c:v>Smartphone</c:v>
                </c:pt>
                <c:pt idx="4">
                  <c:v>Tablet direkt</c:v>
                </c:pt>
              </c:strCache>
            </c:strRef>
          </c:cat>
          <c:val>
            <c:numRef>
              <c:f>Tabelle1!$G$2:$G$6</c:f>
              <c:numCache>
                <c:formatCode>0.0\ </c:formatCode>
                <c:ptCount val="5"/>
                <c:pt idx="0">
                  <c:v>23.5</c:v>
                </c:pt>
                <c:pt idx="1">
                  <c:v>37</c:v>
                </c:pt>
                <c:pt idx="2">
                  <c:v>41.3</c:v>
                </c:pt>
                <c:pt idx="3">
                  <c:v>29.1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E40-47C2-92E4-72B6F5C75387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CDCDC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</c:spPr>
            <c:txPr>
              <a:bodyPr rot="-5400000" vert="horz"/>
              <a:lstStyle/>
              <a:p>
                <a:pPr>
                  <a:defRPr sz="12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Smart TV-Gerät</c:v>
                </c:pt>
                <c:pt idx="1">
                  <c:v>Nutzung am TV-Gerät gesamt</c:v>
                </c:pt>
                <c:pt idx="2">
                  <c:v>PC oder Laptop direkt</c:v>
                </c:pt>
                <c:pt idx="3">
                  <c:v>Smartphone</c:v>
                </c:pt>
                <c:pt idx="4">
                  <c:v>Tablet direkt</c:v>
                </c:pt>
              </c:strCache>
            </c:strRef>
          </c:cat>
          <c:val>
            <c:numRef>
              <c:f>Tabelle1!$H$2:$H$6</c:f>
              <c:numCache>
                <c:formatCode>0.0\ </c:formatCode>
                <c:ptCount val="5"/>
                <c:pt idx="0">
                  <c:v>32.200000000000003</c:v>
                </c:pt>
                <c:pt idx="1">
                  <c:v>46</c:v>
                </c:pt>
                <c:pt idx="2">
                  <c:v>45</c:v>
                </c:pt>
                <c:pt idx="3">
                  <c:v>34.200000000000003</c:v>
                </c:pt>
                <c:pt idx="4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E40-47C2-92E4-72B6F5C75387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DCDCD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Smart TV-Gerät</c:v>
                </c:pt>
                <c:pt idx="1">
                  <c:v>Nutzung am TV-Gerät gesamt</c:v>
                </c:pt>
                <c:pt idx="2">
                  <c:v>PC oder Laptop direkt</c:v>
                </c:pt>
                <c:pt idx="3">
                  <c:v>Smartphone</c:v>
                </c:pt>
                <c:pt idx="4">
                  <c:v>Tablet direkt</c:v>
                </c:pt>
              </c:strCache>
            </c:strRef>
          </c:cat>
          <c:val>
            <c:numRef>
              <c:f>Tabelle1!$I$2:$I$6</c:f>
              <c:numCache>
                <c:formatCode>0.0\ </c:formatCode>
                <c:ptCount val="5"/>
                <c:pt idx="0">
                  <c:v>34.9</c:v>
                </c:pt>
                <c:pt idx="1">
                  <c:v>48</c:v>
                </c:pt>
                <c:pt idx="2">
                  <c:v>46.9</c:v>
                </c:pt>
                <c:pt idx="3">
                  <c:v>45.3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E40-47C2-92E4-72B6F5C75387}"/>
            </c:ext>
          </c:extLst>
        </c:ser>
        <c:ser>
          <c:idx val="8"/>
          <c:order val="8"/>
          <c:tx>
            <c:strRef>
              <c:f>Tabelle1!$J$1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Smart TV-Gerät</c:v>
                </c:pt>
                <c:pt idx="1">
                  <c:v>Nutzung am TV-Gerät gesamt</c:v>
                </c:pt>
                <c:pt idx="2">
                  <c:v>PC oder Laptop direkt</c:v>
                </c:pt>
                <c:pt idx="3">
                  <c:v>Smartphone</c:v>
                </c:pt>
                <c:pt idx="4">
                  <c:v>Tablet direkt</c:v>
                </c:pt>
              </c:strCache>
            </c:strRef>
          </c:cat>
          <c:val>
            <c:numRef>
              <c:f>Tabelle1!$J$2:$J$6</c:f>
              <c:numCache>
                <c:formatCode>0.0\ </c:formatCode>
                <c:ptCount val="5"/>
                <c:pt idx="0">
                  <c:v>42.4</c:v>
                </c:pt>
                <c:pt idx="1">
                  <c:v>54.8</c:v>
                </c:pt>
                <c:pt idx="2">
                  <c:v>50.6</c:v>
                </c:pt>
                <c:pt idx="3">
                  <c:v>49.9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E40-47C2-92E4-72B6F5C75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10"/>
        <c:axId val="301379584"/>
        <c:axId val="301381120"/>
        <c:extLst/>
      </c:barChart>
      <c:catAx>
        <c:axId val="301379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301381120"/>
        <c:crosses val="autoZero"/>
        <c:auto val="1"/>
        <c:lblAlgn val="ctr"/>
        <c:lblOffset val="100"/>
        <c:noMultiLvlLbl val="0"/>
      </c:catAx>
      <c:valAx>
        <c:axId val="301381120"/>
        <c:scaling>
          <c:orientation val="minMax"/>
          <c:max val="7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01379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67312341456392E-2"/>
          <c:y val="3.4220899944325138E-2"/>
          <c:w val="0.92736548658571261"/>
          <c:h val="0.93737000914658397"/>
        </c:manualLayout>
      </c:layout>
      <c:scatterChart>
        <c:scatterStyle val="lineMarker"/>
        <c:varyColors val="0"/>
        <c:ser>
          <c:idx val="1"/>
          <c:order val="0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16"/>
            <c:spPr>
              <a:solidFill>
                <a:schemeClr val="accent1"/>
              </a:solidFill>
              <a:ln>
                <a:solidFill>
                  <a:schemeClr val="accent2"/>
                </a:solidFill>
              </a:ln>
            </c:spPr>
          </c:marker>
          <c:dLbls>
            <c:numFmt formatCode="#,##0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Tabelle1!$C$2:$C$15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671-417E-93CD-139A270050D2}"/>
            </c:ext>
          </c:extLst>
        </c:ser>
        <c:ser>
          <c:idx val="0"/>
          <c:order val="1"/>
          <c:tx>
            <c:strRef>
              <c:f>Tabelle1!$D$1</c:f>
              <c:strCache>
                <c:ptCount val="1"/>
                <c:pt idx="0">
                  <c:v>Bundesweit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7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Tabelle1!$D$2:$D$15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671-417E-93CD-139A27005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4490208"/>
        <c:axId val="694490600"/>
      </c:scatterChart>
      <c:valAx>
        <c:axId val="694490208"/>
        <c:scaling>
          <c:orientation val="minMax"/>
          <c:max val="100"/>
          <c:min val="0"/>
        </c:scaling>
        <c:delete val="0"/>
        <c:axPos val="b"/>
        <c:numFmt formatCode="#,##0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694490600"/>
        <c:crosses val="autoZero"/>
        <c:crossBetween val="midCat"/>
        <c:majorUnit val="20"/>
        <c:minorUnit val="4"/>
      </c:valAx>
      <c:valAx>
        <c:axId val="694490600"/>
        <c:scaling>
          <c:orientation val="minMax"/>
          <c:max val="14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694490208"/>
        <c:crosses val="autoZero"/>
        <c:crossBetween val="midCat"/>
      </c:valAx>
      <c:spPr>
        <a:ln w="9525">
          <a:noFill/>
        </a:ln>
      </c:spPr>
    </c:plotArea>
    <c:legend>
      <c:legendPos val="t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49.9</c:v>
                </c:pt>
                <c:pt idx="1">
                  <c:v>49.9</c:v>
                </c:pt>
                <c:pt idx="2">
                  <c:v>49.9</c:v>
                </c:pt>
                <c:pt idx="3">
                  <c:v>49.9</c:v>
                </c:pt>
                <c:pt idx="4">
                  <c:v>49.9</c:v>
                </c:pt>
                <c:pt idx="5">
                  <c:v>49.9</c:v>
                </c:pt>
                <c:pt idx="6">
                  <c:v>49.9</c:v>
                </c:pt>
                <c:pt idx="7">
                  <c:v>49.9</c:v>
                </c:pt>
                <c:pt idx="8">
                  <c:v>49.9</c:v>
                </c:pt>
                <c:pt idx="9">
                  <c:v>49.9</c:v>
                </c:pt>
                <c:pt idx="10">
                  <c:v>49.9</c:v>
                </c:pt>
                <c:pt idx="11">
                  <c:v>49.9</c:v>
                </c:pt>
                <c:pt idx="12">
                  <c:v>49.9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4F-4678-97C9-DEE613642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33404760"/>
        <c:axId val="733405152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4F-4678-97C9-DEE61364245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C4F-4678-97C9-DEE61364245F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AC4F-4678-97C9-DEE61364245F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6-AC4F-4678-97C9-DEE61364245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C4F-4678-97C9-DEE61364245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43.4</c:v>
                </c:pt>
                <c:pt idx="1">
                  <c:v>50</c:v>
                </c:pt>
                <c:pt idx="2">
                  <c:v>52.5</c:v>
                </c:pt>
                <c:pt idx="3">
                  <c:v>50.3</c:v>
                </c:pt>
                <c:pt idx="4">
                  <c:v>48.7</c:v>
                </c:pt>
                <c:pt idx="5">
                  <c:v>48</c:v>
                </c:pt>
                <c:pt idx="6">
                  <c:v>50.5</c:v>
                </c:pt>
                <c:pt idx="7">
                  <c:v>53.6</c:v>
                </c:pt>
                <c:pt idx="8">
                  <c:v>54</c:v>
                </c:pt>
                <c:pt idx="9">
                  <c:v>50.6</c:v>
                </c:pt>
                <c:pt idx="10">
                  <c:v>44.6</c:v>
                </c:pt>
                <c:pt idx="11">
                  <c:v>44.2</c:v>
                </c:pt>
                <c:pt idx="12">
                  <c:v>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4F-4678-97C9-DEE613642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733405936"/>
        <c:axId val="733405544"/>
      </c:barChart>
      <c:catAx>
        <c:axId val="7334047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733405152"/>
        <c:crossesAt val="0"/>
        <c:auto val="1"/>
        <c:lblAlgn val="ctr"/>
        <c:lblOffset val="100"/>
        <c:noMultiLvlLbl val="0"/>
      </c:catAx>
      <c:valAx>
        <c:axId val="733405152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733404760"/>
        <c:crosses val="autoZero"/>
        <c:crossBetween val="between"/>
      </c:valAx>
      <c:valAx>
        <c:axId val="733405544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733405936"/>
        <c:crosses val="autoZero"/>
        <c:crossBetween val="between"/>
      </c:valAx>
      <c:catAx>
        <c:axId val="7334059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73340554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Quote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numFmt formatCode="0&quot;%&quot;" sourceLinked="0"/>
              <c:spPr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978-4372-80CD-253BC31E4BE6}"/>
                </c:ext>
              </c:extLst>
            </c:dLbl>
            <c:numFmt formatCode="0&quot;%&quot;" sourceLinked="0"/>
            <c:spPr>
              <a:ln>
                <a:solidFill>
                  <a:schemeClr val="accent4"/>
                </a:solidFill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0.0</c:formatCode>
                <c:ptCount val="14"/>
                <c:pt idx="0">
                  <c:v>77.026145728345284</c:v>
                </c:pt>
                <c:pt idx="1">
                  <c:v>78.12995245641838</c:v>
                </c:pt>
                <c:pt idx="2">
                  <c:v>84.134615384615387</c:v>
                </c:pt>
                <c:pt idx="3">
                  <c:v>70.659898477157356</c:v>
                </c:pt>
                <c:pt idx="4">
                  <c:v>76.810608636518182</c:v>
                </c:pt>
                <c:pt idx="5">
                  <c:v>83.823529411764696</c:v>
                </c:pt>
                <c:pt idx="6">
                  <c:v>72.053872053872055</c:v>
                </c:pt>
                <c:pt idx="7">
                  <c:v>78.390742734122696</c:v>
                </c:pt>
                <c:pt idx="8">
                  <c:v>82.628152969894231</c:v>
                </c:pt>
                <c:pt idx="9">
                  <c:v>80.777096114519424</c:v>
                </c:pt>
                <c:pt idx="10">
                  <c:v>78.736842105263165</c:v>
                </c:pt>
                <c:pt idx="11">
                  <c:v>77.636152954808807</c:v>
                </c:pt>
                <c:pt idx="12">
                  <c:v>77.8125</c:v>
                </c:pt>
                <c:pt idx="13">
                  <c:v>76.517273576097111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78-4372-80CD-253BC31E4BE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SAT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2"/>
              <c:layout>
                <c:manualLayout>
                  <c:x val="1.1910916101382717E-3"/>
                  <c:y val="1.5376684331738506E-2"/>
                </c:manualLayout>
              </c:layout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78-4372-80CD-253BC31E4BE6}"/>
                </c:ext>
              </c:extLst>
            </c:dLbl>
            <c:dLbl>
              <c:idx val="5"/>
              <c:layout>
                <c:manualLayout>
                  <c:x val="-4.3672854525861063E-17"/>
                  <c:y val="4.56755697144747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78-4372-80CD-253BC31E4BE6}"/>
                </c:ext>
              </c:extLst>
            </c:dLbl>
            <c:dLbl>
              <c:idx val="7"/>
              <c:layout>
                <c:manualLayout>
                  <c:x val="-8.7345709051722127E-17"/>
                  <c:y val="5.07253839449308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78-4372-80CD-253BC31E4BE6}"/>
                </c:ext>
              </c:extLst>
            </c:dLbl>
            <c:dLbl>
              <c:idx val="9"/>
              <c:layout>
                <c:manualLayout>
                  <c:x val="-8.2020418266294243E-17"/>
                  <c:y val="6.19046705561580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78-4372-80CD-253BC31E4BE6}"/>
                </c:ext>
              </c:extLst>
            </c:dLbl>
            <c:dLbl>
              <c:idx val="10"/>
              <c:layout>
                <c:manualLayout>
                  <c:x val="0"/>
                  <c:y val="5.30988852707871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978-4372-80CD-253BC31E4BE6}"/>
                </c:ext>
              </c:extLst>
            </c:dLbl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0.0\ </c:formatCode>
                <c:ptCount val="14"/>
                <c:pt idx="0">
                  <c:v>43.5</c:v>
                </c:pt>
                <c:pt idx="1">
                  <c:v>52.1</c:v>
                </c:pt>
                <c:pt idx="2">
                  <c:v>11.5</c:v>
                </c:pt>
                <c:pt idx="3">
                  <c:v>39.799999999999997</c:v>
                </c:pt>
                <c:pt idx="4">
                  <c:v>48.8</c:v>
                </c:pt>
                <c:pt idx="5">
                  <c:v>20.100000000000001</c:v>
                </c:pt>
                <c:pt idx="6">
                  <c:v>47.7</c:v>
                </c:pt>
                <c:pt idx="7">
                  <c:v>45.2</c:v>
                </c:pt>
                <c:pt idx="8">
                  <c:v>47.4</c:v>
                </c:pt>
                <c:pt idx="9">
                  <c:v>35.5</c:v>
                </c:pt>
                <c:pt idx="10">
                  <c:v>30.9</c:v>
                </c:pt>
                <c:pt idx="11">
                  <c:v>42.7</c:v>
                </c:pt>
                <c:pt idx="12">
                  <c:v>57.2</c:v>
                </c:pt>
                <c:pt idx="1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78-4372-80CD-253BC31E4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885354600"/>
        <c:axId val="885335392"/>
      </c:barChart>
      <c:barChart>
        <c:barDir val="col"/>
        <c:grouping val="clustere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HD</c:v>
                </c:pt>
              </c:strCache>
            </c:strRef>
          </c:tx>
          <c:spPr>
            <a:pattFill prst="pct5">
              <a:fgClr>
                <a:schemeClr val="accent4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glow rad="254000">
                          <a:schemeClr val="bg1"/>
                        </a:glow>
                      </a:effectLst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978-4372-80CD-253BC31E4BE6}"/>
                </c:ext>
              </c:extLst>
            </c:dLbl>
            <c:dLbl>
              <c:idx val="7"/>
              <c:layout>
                <c:manualLayout>
                  <c:x val="0"/>
                  <c:y val="5.35135175972109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78-4372-80CD-253BC31E4BE6}"/>
                </c:ext>
              </c:extLst>
            </c:dLbl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effectLst>
                      <a:glow rad="254000">
                        <a:schemeClr val="bg1"/>
                      </a:glow>
                    </a:effectLst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Tabelle1!$D$2:$D$15</c:f>
              <c:numCache>
                <c:formatCode>0.0\ </c:formatCode>
                <c:ptCount val="14"/>
                <c:pt idx="0">
                  <c:v>33.5</c:v>
                </c:pt>
                <c:pt idx="1">
                  <c:v>40.700000000000003</c:v>
                </c:pt>
                <c:pt idx="2">
                  <c:v>9.6999999999999993</c:v>
                </c:pt>
                <c:pt idx="3">
                  <c:v>28.2</c:v>
                </c:pt>
                <c:pt idx="4">
                  <c:v>37.5</c:v>
                </c:pt>
                <c:pt idx="5">
                  <c:v>16.7</c:v>
                </c:pt>
                <c:pt idx="6">
                  <c:v>34.4</c:v>
                </c:pt>
                <c:pt idx="7">
                  <c:v>35.4</c:v>
                </c:pt>
                <c:pt idx="8">
                  <c:v>39.200000000000003</c:v>
                </c:pt>
                <c:pt idx="9">
                  <c:v>28.7</c:v>
                </c:pt>
                <c:pt idx="10">
                  <c:v>24.3</c:v>
                </c:pt>
                <c:pt idx="11">
                  <c:v>33.200000000000003</c:v>
                </c:pt>
                <c:pt idx="12">
                  <c:v>44.5</c:v>
                </c:pt>
                <c:pt idx="1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78-4372-80CD-253BC31E4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885340096"/>
        <c:axId val="885347544"/>
      </c:barChart>
      <c:catAx>
        <c:axId val="885354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885335392"/>
        <c:crosses val="autoZero"/>
        <c:auto val="1"/>
        <c:lblAlgn val="ctr"/>
        <c:lblOffset val="100"/>
        <c:noMultiLvlLbl val="0"/>
      </c:catAx>
      <c:valAx>
        <c:axId val="885335392"/>
        <c:scaling>
          <c:orientation val="minMax"/>
          <c:max val="10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885354600"/>
        <c:crosses val="autoZero"/>
        <c:crossBetween val="between"/>
      </c:valAx>
      <c:valAx>
        <c:axId val="885347544"/>
        <c:scaling>
          <c:orientation val="minMax"/>
          <c:max val="0"/>
        </c:scaling>
        <c:delete val="1"/>
        <c:axPos val="r"/>
        <c:numFmt formatCode="0.0\ " sourceLinked="1"/>
        <c:majorTickMark val="out"/>
        <c:minorTickMark val="none"/>
        <c:tickLblPos val="nextTo"/>
        <c:crossAx val="885340096"/>
        <c:crosses val="max"/>
        <c:crossBetween val="between"/>
      </c:valAx>
      <c:catAx>
        <c:axId val="8853400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85347544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54.8</c:v>
                </c:pt>
                <c:pt idx="1">
                  <c:v>54.8</c:v>
                </c:pt>
                <c:pt idx="2">
                  <c:v>54.8</c:v>
                </c:pt>
                <c:pt idx="3">
                  <c:v>54.8</c:v>
                </c:pt>
                <c:pt idx="4">
                  <c:v>54.8</c:v>
                </c:pt>
                <c:pt idx="5">
                  <c:v>54.8</c:v>
                </c:pt>
                <c:pt idx="6">
                  <c:v>54.8</c:v>
                </c:pt>
                <c:pt idx="7">
                  <c:v>54.8</c:v>
                </c:pt>
                <c:pt idx="8">
                  <c:v>54.8</c:v>
                </c:pt>
                <c:pt idx="9">
                  <c:v>54.8</c:v>
                </c:pt>
                <c:pt idx="10">
                  <c:v>54.8</c:v>
                </c:pt>
                <c:pt idx="11">
                  <c:v>54.8</c:v>
                </c:pt>
                <c:pt idx="12">
                  <c:v>54.8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1F-4041-9812-D7E311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33406720"/>
        <c:axId val="733407112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B1F-4041-9812-D7E311CE95D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B1F-4041-9812-D7E311CE95D0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AB1F-4041-9812-D7E311CE95D0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6-AB1F-4041-9812-D7E311CE95D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B1F-4041-9812-D7E311CE95D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51.7</c:v>
                </c:pt>
                <c:pt idx="1">
                  <c:v>57.5</c:v>
                </c:pt>
                <c:pt idx="2">
                  <c:v>54.6</c:v>
                </c:pt>
                <c:pt idx="3">
                  <c:v>51.9</c:v>
                </c:pt>
                <c:pt idx="4">
                  <c:v>54.4</c:v>
                </c:pt>
                <c:pt idx="5">
                  <c:v>54.1</c:v>
                </c:pt>
                <c:pt idx="6">
                  <c:v>57.2</c:v>
                </c:pt>
                <c:pt idx="7">
                  <c:v>57.8</c:v>
                </c:pt>
                <c:pt idx="8">
                  <c:v>60.6</c:v>
                </c:pt>
                <c:pt idx="9">
                  <c:v>59.1</c:v>
                </c:pt>
                <c:pt idx="10">
                  <c:v>48</c:v>
                </c:pt>
                <c:pt idx="11">
                  <c:v>52.4</c:v>
                </c:pt>
                <c:pt idx="12">
                  <c:v>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1F-4041-9812-D7E311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733407896"/>
        <c:axId val="733407504"/>
      </c:barChart>
      <c:catAx>
        <c:axId val="733406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733407112"/>
        <c:crossesAt val="0"/>
        <c:auto val="1"/>
        <c:lblAlgn val="ctr"/>
        <c:lblOffset val="100"/>
        <c:noMultiLvlLbl val="0"/>
      </c:catAx>
      <c:valAx>
        <c:axId val="733407112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733406720"/>
        <c:crosses val="autoZero"/>
        <c:crossBetween val="between"/>
      </c:valAx>
      <c:valAx>
        <c:axId val="733407504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733407896"/>
        <c:crosses val="autoZero"/>
        <c:crossBetween val="between"/>
      </c:valAx>
      <c:catAx>
        <c:axId val="7334078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73340750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50.6</c:v>
                </c:pt>
                <c:pt idx="1">
                  <c:v>50.6</c:v>
                </c:pt>
                <c:pt idx="2">
                  <c:v>50.6</c:v>
                </c:pt>
                <c:pt idx="3">
                  <c:v>50.6</c:v>
                </c:pt>
                <c:pt idx="4">
                  <c:v>50.6</c:v>
                </c:pt>
                <c:pt idx="5">
                  <c:v>50.6</c:v>
                </c:pt>
                <c:pt idx="6">
                  <c:v>50.6</c:v>
                </c:pt>
                <c:pt idx="7">
                  <c:v>50.6</c:v>
                </c:pt>
                <c:pt idx="8">
                  <c:v>50.6</c:v>
                </c:pt>
                <c:pt idx="9">
                  <c:v>50.6</c:v>
                </c:pt>
                <c:pt idx="10">
                  <c:v>50.6</c:v>
                </c:pt>
                <c:pt idx="11">
                  <c:v>50.6</c:v>
                </c:pt>
                <c:pt idx="12">
                  <c:v>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19-47BC-A9EA-87DBDEB0B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33408680"/>
        <c:axId val="733409072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F19-47BC-A9EA-87DBDEB0BCA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F19-47BC-A9EA-87DBDEB0BCA9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BF19-47BC-A9EA-87DBDEB0BCA9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6-BF19-47BC-A9EA-87DBDEB0BCA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F19-47BC-A9EA-87DBDEB0BCA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43.1</c:v>
                </c:pt>
                <c:pt idx="1">
                  <c:v>60.2</c:v>
                </c:pt>
                <c:pt idx="2">
                  <c:v>54.6</c:v>
                </c:pt>
                <c:pt idx="3">
                  <c:v>49.7</c:v>
                </c:pt>
                <c:pt idx="4">
                  <c:v>53.2</c:v>
                </c:pt>
                <c:pt idx="5">
                  <c:v>51.3</c:v>
                </c:pt>
                <c:pt idx="6">
                  <c:v>49.9</c:v>
                </c:pt>
                <c:pt idx="7">
                  <c:v>53.6</c:v>
                </c:pt>
                <c:pt idx="8">
                  <c:v>54</c:v>
                </c:pt>
                <c:pt idx="9">
                  <c:v>47.7</c:v>
                </c:pt>
                <c:pt idx="10">
                  <c:v>43.9</c:v>
                </c:pt>
                <c:pt idx="11">
                  <c:v>44.5</c:v>
                </c:pt>
                <c:pt idx="12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19-47BC-A9EA-87DBDEB0B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733409856"/>
        <c:axId val="733409464"/>
      </c:barChart>
      <c:catAx>
        <c:axId val="733408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733409072"/>
        <c:crossesAt val="0"/>
        <c:auto val="1"/>
        <c:lblAlgn val="ctr"/>
        <c:lblOffset val="100"/>
        <c:noMultiLvlLbl val="0"/>
      </c:catAx>
      <c:valAx>
        <c:axId val="733409072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733408680"/>
        <c:crosses val="autoZero"/>
        <c:crossBetween val="between"/>
      </c:valAx>
      <c:valAx>
        <c:axId val="733409464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733409856"/>
        <c:crosses val="autoZero"/>
        <c:crossBetween val="between"/>
      </c:valAx>
      <c:catAx>
        <c:axId val="7334098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73340946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 HE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29</c:v>
                </c:pt>
                <c:pt idx="1">
                  <c:v>29</c:v>
                </c:pt>
                <c:pt idx="2">
                  <c:v>29</c:v>
                </c:pt>
                <c:pt idx="3">
                  <c:v>29</c:v>
                </c:pt>
                <c:pt idx="4">
                  <c:v>29</c:v>
                </c:pt>
                <c:pt idx="5">
                  <c:v>29</c:v>
                </c:pt>
                <c:pt idx="6">
                  <c:v>29</c:v>
                </c:pt>
                <c:pt idx="7">
                  <c:v>29</c:v>
                </c:pt>
                <c:pt idx="8">
                  <c:v>29</c:v>
                </c:pt>
                <c:pt idx="9">
                  <c:v>29</c:v>
                </c:pt>
                <c:pt idx="10">
                  <c:v>29</c:v>
                </c:pt>
                <c:pt idx="11">
                  <c:v>29</c:v>
                </c:pt>
                <c:pt idx="1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8-4355-962D-694DF2743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33410640"/>
        <c:axId val="733411032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668-4355-962D-694DF274337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668-4355-962D-694DF2743372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6668-4355-962D-694DF2743372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6-6668-4355-962D-694DF274337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668-4355-962D-694DF274337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 HE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25.1</c:v>
                </c:pt>
                <c:pt idx="1">
                  <c:v>30.2</c:v>
                </c:pt>
                <c:pt idx="2">
                  <c:v>26.5</c:v>
                </c:pt>
                <c:pt idx="3">
                  <c:v>25.5</c:v>
                </c:pt>
                <c:pt idx="4">
                  <c:v>32.1</c:v>
                </c:pt>
                <c:pt idx="5">
                  <c:v>25.5</c:v>
                </c:pt>
                <c:pt idx="6">
                  <c:v>34.200000000000003</c:v>
                </c:pt>
                <c:pt idx="7">
                  <c:v>31</c:v>
                </c:pt>
                <c:pt idx="8">
                  <c:v>34.299999999999997</c:v>
                </c:pt>
                <c:pt idx="9">
                  <c:v>33.299999999999997</c:v>
                </c:pt>
                <c:pt idx="10">
                  <c:v>26.9</c:v>
                </c:pt>
                <c:pt idx="11">
                  <c:v>24.1</c:v>
                </c:pt>
                <c:pt idx="12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68-4355-962D-694DF2743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733411816"/>
        <c:axId val="733411424"/>
      </c:barChart>
      <c:catAx>
        <c:axId val="7334106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733411032"/>
        <c:crossesAt val="0"/>
        <c:auto val="1"/>
        <c:lblAlgn val="ctr"/>
        <c:lblOffset val="100"/>
        <c:noMultiLvlLbl val="0"/>
      </c:catAx>
      <c:valAx>
        <c:axId val="733411032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733410640"/>
        <c:crosses val="autoZero"/>
        <c:crossBetween val="between"/>
      </c:valAx>
      <c:valAx>
        <c:axId val="733411424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733411816"/>
        <c:crosses val="autoZero"/>
        <c:crossBetween val="between"/>
      </c:valAx>
      <c:catAx>
        <c:axId val="7334118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733411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42.4</c:v>
                </c:pt>
                <c:pt idx="1">
                  <c:v>42.4</c:v>
                </c:pt>
                <c:pt idx="2">
                  <c:v>42.4</c:v>
                </c:pt>
                <c:pt idx="3">
                  <c:v>42.4</c:v>
                </c:pt>
                <c:pt idx="4">
                  <c:v>42.4</c:v>
                </c:pt>
                <c:pt idx="5">
                  <c:v>42.4</c:v>
                </c:pt>
                <c:pt idx="6">
                  <c:v>42.4</c:v>
                </c:pt>
                <c:pt idx="7">
                  <c:v>42.4</c:v>
                </c:pt>
                <c:pt idx="8">
                  <c:v>42.4</c:v>
                </c:pt>
                <c:pt idx="9">
                  <c:v>42.4</c:v>
                </c:pt>
                <c:pt idx="10">
                  <c:v>42.4</c:v>
                </c:pt>
                <c:pt idx="11">
                  <c:v>42.4</c:v>
                </c:pt>
                <c:pt idx="12">
                  <c:v>42.4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EC-4AC4-AE9E-0C98E4E5B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33408680"/>
        <c:axId val="733409072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6EC-4AC4-AE9E-0C98E4E5BEF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6EC-4AC4-AE9E-0C98E4E5BEF8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06EC-4AC4-AE9E-0C98E4E5BEF8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6-06EC-4AC4-AE9E-0C98E4E5BEF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6EC-4AC4-AE9E-0C98E4E5BEF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Tabelle1!$A$2:$A$14</c:f>
              <c:strCache>
                <c:ptCount val="13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NI</c:v>
                </c:pt>
                <c:pt idx="6">
                  <c:v>NRW</c:v>
                </c:pt>
                <c:pt idx="7">
                  <c:v>RP SL</c:v>
                </c:pt>
                <c:pt idx="8">
                  <c:v>SH</c:v>
                </c:pt>
                <c:pt idx="9">
                  <c:v>SH HH MV</c:v>
                </c:pt>
                <c:pt idx="10">
                  <c:v>SN</c:v>
                </c:pt>
                <c:pt idx="11">
                  <c:v>ST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41.3</c:v>
                </c:pt>
                <c:pt idx="1">
                  <c:v>46</c:v>
                </c:pt>
                <c:pt idx="2">
                  <c:v>39.6</c:v>
                </c:pt>
                <c:pt idx="3">
                  <c:v>41.5</c:v>
                </c:pt>
                <c:pt idx="4">
                  <c:v>44.4</c:v>
                </c:pt>
                <c:pt idx="5">
                  <c:v>42.8</c:v>
                </c:pt>
                <c:pt idx="6">
                  <c:v>43.8</c:v>
                </c:pt>
                <c:pt idx="7">
                  <c:v>43.9</c:v>
                </c:pt>
                <c:pt idx="8">
                  <c:v>43.9</c:v>
                </c:pt>
                <c:pt idx="9">
                  <c:v>46.7</c:v>
                </c:pt>
                <c:pt idx="10">
                  <c:v>39.4</c:v>
                </c:pt>
                <c:pt idx="11">
                  <c:v>40.6</c:v>
                </c:pt>
                <c:pt idx="12">
                  <c:v>37.299999999999997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EC-4AC4-AE9E-0C98E4E5B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733409856"/>
        <c:axId val="733409464"/>
      </c:barChart>
      <c:catAx>
        <c:axId val="733408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733409072"/>
        <c:crossesAt val="0"/>
        <c:auto val="1"/>
        <c:lblAlgn val="ctr"/>
        <c:lblOffset val="100"/>
        <c:noMultiLvlLbl val="0"/>
      </c:catAx>
      <c:valAx>
        <c:axId val="733409072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733408680"/>
        <c:crosses val="autoZero"/>
        <c:crossBetween val="between"/>
      </c:valAx>
      <c:valAx>
        <c:axId val="733409464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733409856"/>
        <c:crosses val="autoZero"/>
        <c:crossBetween val="between"/>
      </c:valAx>
      <c:catAx>
        <c:axId val="7334098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73340946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6778245030430383E-2"/>
          <c:y val="0.2139435727707561"/>
          <c:w val="0.88284517799186712"/>
          <c:h val="0.63354052530427341"/>
        </c:manualLayout>
      </c:layout>
      <c:barChart>
        <c:barDir val="col"/>
        <c:grouping val="clustered"/>
        <c:varyColors val="0"/>
        <c:ser>
          <c:idx val="7"/>
          <c:order val="0"/>
          <c:tx>
            <c:strRef>
              <c:f>Tabelle1!$C$1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CEA8-4702-8185-9E95D2BB53D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>
                    <a:solidFill>
                      <a:schemeClr val="bg1">
                        <a:lumMod val="75000"/>
                      </a:schemeClr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Smart TV-Gerät</c:v>
                </c:pt>
                <c:pt idx="1">
                  <c:v>Nutzung am TV-Gerät gesamt</c:v>
                </c:pt>
                <c:pt idx="2">
                  <c:v>PC oder Laptop direkt</c:v>
                </c:pt>
                <c:pt idx="3">
                  <c:v>Smartphone</c:v>
                </c:pt>
                <c:pt idx="4">
                  <c:v>Tablet direkt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49.5</c:v>
                </c:pt>
                <c:pt idx="1">
                  <c:v>67.900000000000006</c:v>
                </c:pt>
                <c:pt idx="2">
                  <c:v>64.7</c:v>
                </c:pt>
                <c:pt idx="3">
                  <c:v>63</c:v>
                </c:pt>
                <c:pt idx="4">
                  <c:v>34.799999999999997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A8-4702-8185-9E95D2BB53DE}"/>
            </c:ext>
          </c:extLst>
        </c:ser>
        <c:ser>
          <c:idx val="0"/>
          <c:order val="1"/>
          <c:tx>
            <c:strRef>
              <c:f>Tabelle1!$D$1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Smart TV-Gerät</c:v>
                </c:pt>
                <c:pt idx="1">
                  <c:v>Nutzung am TV-Gerät gesamt</c:v>
                </c:pt>
                <c:pt idx="2">
                  <c:v>PC oder Laptop direkt</c:v>
                </c:pt>
                <c:pt idx="3">
                  <c:v>Smartphone</c:v>
                </c:pt>
                <c:pt idx="4">
                  <c:v>Tablet direkt</c:v>
                </c:pt>
              </c:strCache>
            </c:strRef>
          </c:cat>
          <c:val>
            <c:numRef>
              <c:f>Tabelle1!$D$2:$D$6</c:f>
              <c:numCache>
                <c:formatCode>0.0\ </c:formatCode>
                <c:ptCount val="5"/>
                <c:pt idx="0">
                  <c:v>56.2</c:v>
                </c:pt>
                <c:pt idx="1">
                  <c:v>72.400000000000006</c:v>
                </c:pt>
                <c:pt idx="2">
                  <c:v>65</c:v>
                </c:pt>
                <c:pt idx="3">
                  <c:v>64.900000000000006</c:v>
                </c:pt>
                <c:pt idx="4">
                  <c:v>38.299999999999997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A8-4702-8185-9E95D2BB5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10"/>
        <c:axId val="301379584"/>
        <c:axId val="301381120"/>
        <c:extLst/>
      </c:barChart>
      <c:catAx>
        <c:axId val="301379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301381120"/>
        <c:crosses val="autoZero"/>
        <c:auto val="1"/>
        <c:lblAlgn val="ctr"/>
        <c:lblOffset val="100"/>
        <c:noMultiLvlLbl val="0"/>
      </c:catAx>
      <c:valAx>
        <c:axId val="301381120"/>
        <c:scaling>
          <c:orientation val="minMax"/>
          <c:max val="7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01379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6778245030430383E-2"/>
          <c:y val="0.2139435727707561"/>
          <c:w val="0.88284517799186712"/>
          <c:h val="0.63354052530427341"/>
        </c:manualLayout>
      </c:layout>
      <c:barChart>
        <c:barDir val="col"/>
        <c:grouping val="clustered"/>
        <c:varyColors val="0"/>
        <c:ser>
          <c:idx val="7"/>
          <c:order val="0"/>
          <c:tx>
            <c:strRef>
              <c:f>Tabelle1!$B$1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231B-4D1F-BD0D-8374EE441303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>
                    <a:solidFill>
                      <a:schemeClr val="bg1">
                        <a:lumMod val="75000"/>
                      </a:schemeClr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Smart TV-Gerät</c:v>
                </c:pt>
                <c:pt idx="1">
                  <c:v>Nutzung am TV-Gerät gesamt</c:v>
                </c:pt>
                <c:pt idx="2">
                  <c:v>PC oder Laptop direkt</c:v>
                </c:pt>
                <c:pt idx="3">
                  <c:v>Smartphone</c:v>
                </c:pt>
                <c:pt idx="4">
                  <c:v>Tablet direkt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55.9</c:v>
                </c:pt>
                <c:pt idx="1">
                  <c:v>71.2</c:v>
                </c:pt>
                <c:pt idx="2">
                  <c:v>59.8</c:v>
                </c:pt>
                <c:pt idx="3">
                  <c:v>63.2</c:v>
                </c:pt>
                <c:pt idx="4">
                  <c:v>35.9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1B-4D1F-BD0D-8374EE441303}"/>
            </c:ext>
          </c:extLst>
        </c:ser>
        <c:ser>
          <c:idx val="0"/>
          <c:order val="1"/>
          <c:tx>
            <c:strRef>
              <c:f>Tabelle1!$C$1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Smart TV-Gerät</c:v>
                </c:pt>
                <c:pt idx="1">
                  <c:v>Nutzung am TV-Gerät gesamt</c:v>
                </c:pt>
                <c:pt idx="2">
                  <c:v>PC oder Laptop direkt</c:v>
                </c:pt>
                <c:pt idx="3">
                  <c:v>Smartphone</c:v>
                </c:pt>
                <c:pt idx="4">
                  <c:v>Tablet direkt</c:v>
                </c:pt>
              </c:strCache>
            </c:strRef>
          </c:cat>
          <c:val>
            <c:numRef>
              <c:f>Tabelle1!$C$2:$C$6</c:f>
              <c:numCache>
                <c:formatCode>0.0\ </c:formatCode>
                <c:ptCount val="5"/>
                <c:pt idx="0">
                  <c:v>58.2</c:v>
                </c:pt>
                <c:pt idx="1">
                  <c:v>70.7</c:v>
                </c:pt>
                <c:pt idx="2">
                  <c:v>69.5</c:v>
                </c:pt>
                <c:pt idx="3">
                  <c:v>64.099999999999994</c:v>
                </c:pt>
                <c:pt idx="4">
                  <c:v>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1B-4D1F-BD0D-8374EE441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10"/>
        <c:axId val="301379584"/>
        <c:axId val="301381120"/>
        <c:extLst/>
      </c:barChart>
      <c:catAx>
        <c:axId val="301379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301381120"/>
        <c:crosses val="autoZero"/>
        <c:auto val="1"/>
        <c:lblAlgn val="ctr"/>
        <c:lblOffset val="100"/>
        <c:noMultiLvlLbl val="0"/>
      </c:catAx>
      <c:valAx>
        <c:axId val="301381120"/>
        <c:scaling>
          <c:orientation val="minMax"/>
          <c:max val="7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01379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654348110059495E-2"/>
          <c:y val="7.3885740597007324E-2"/>
          <c:w val="0.9672144466087339"/>
          <c:h val="0.61050723197017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0.0\ </c:formatCode>
                <c:ptCount val="14"/>
                <c:pt idx="0">
                  <c:v>7.2</c:v>
                </c:pt>
                <c:pt idx="1">
                  <c:v>6.9</c:v>
                </c:pt>
                <c:pt idx="2">
                  <c:v>10.6</c:v>
                </c:pt>
                <c:pt idx="3">
                  <c:v>4.4000000000000004</c:v>
                </c:pt>
                <c:pt idx="4">
                  <c:v>9.6</c:v>
                </c:pt>
                <c:pt idx="5">
                  <c:v>4.8</c:v>
                </c:pt>
                <c:pt idx="6">
                  <c:v>7.8</c:v>
                </c:pt>
                <c:pt idx="7">
                  <c:v>6.6</c:v>
                </c:pt>
                <c:pt idx="8">
                  <c:v>6.9</c:v>
                </c:pt>
                <c:pt idx="9">
                  <c:v>6.6</c:v>
                </c:pt>
                <c:pt idx="10">
                  <c:v>9.1</c:v>
                </c:pt>
                <c:pt idx="11">
                  <c:v>4</c:v>
                </c:pt>
                <c:pt idx="12">
                  <c:v>7.9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8-49D9-AAEE-5EC872F18A6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Ja, aber nicht an allen TV-Geräten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0.0\ </c:formatCode>
                <c:ptCount val="14"/>
                <c:pt idx="0">
                  <c:v>2.8</c:v>
                </c:pt>
                <c:pt idx="1">
                  <c:v>2.4</c:v>
                </c:pt>
                <c:pt idx="2">
                  <c:v>2.9</c:v>
                </c:pt>
                <c:pt idx="3">
                  <c:v>4.2</c:v>
                </c:pt>
                <c:pt idx="4">
                  <c:v>2.5</c:v>
                </c:pt>
                <c:pt idx="5">
                  <c:v>3.1</c:v>
                </c:pt>
                <c:pt idx="6">
                  <c:v>1.8</c:v>
                </c:pt>
                <c:pt idx="7">
                  <c:v>2.6</c:v>
                </c:pt>
                <c:pt idx="8">
                  <c:v>3.4</c:v>
                </c:pt>
                <c:pt idx="9">
                  <c:v>3.3</c:v>
                </c:pt>
                <c:pt idx="10">
                  <c:v>2.4</c:v>
                </c:pt>
                <c:pt idx="11">
                  <c:v>2.7</c:v>
                </c:pt>
                <c:pt idx="12">
                  <c:v>2.1</c:v>
                </c:pt>
                <c:pt idx="13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8-49D9-AAEE-5EC872F18A6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Spalte1</c:v>
                </c:pt>
              </c:strCache>
            </c:strRef>
          </c:tx>
          <c:spPr>
            <a:noFill/>
          </c:spPr>
          <c:invertIfNegative val="0"/>
          <c:dLbls>
            <c:numFmt formatCode="0&quot;%&quot;" sourceLinked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 HE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Tabelle1!$D$2:$D$15</c:f>
              <c:numCache>
                <c:formatCode>0.0\ </c:formatCode>
                <c:ptCount val="14"/>
                <c:pt idx="0">
                  <c:v>10</c:v>
                </c:pt>
                <c:pt idx="1">
                  <c:v>9.3000000000000007</c:v>
                </c:pt>
                <c:pt idx="2">
                  <c:v>13.5</c:v>
                </c:pt>
                <c:pt idx="3">
                  <c:v>8.6000000000000014</c:v>
                </c:pt>
                <c:pt idx="4">
                  <c:v>12.1</c:v>
                </c:pt>
                <c:pt idx="5">
                  <c:v>7.9</c:v>
                </c:pt>
                <c:pt idx="6">
                  <c:v>9.6</c:v>
                </c:pt>
                <c:pt idx="7">
                  <c:v>9.1999999999999993</c:v>
                </c:pt>
                <c:pt idx="8">
                  <c:v>10.3</c:v>
                </c:pt>
                <c:pt idx="9">
                  <c:v>9.8999999999999986</c:v>
                </c:pt>
                <c:pt idx="10">
                  <c:v>11.5</c:v>
                </c:pt>
                <c:pt idx="11">
                  <c:v>6.7</c:v>
                </c:pt>
                <c:pt idx="12">
                  <c:v>10</c:v>
                </c:pt>
                <c:pt idx="13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78-49D9-AAEE-5EC872F18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764815808"/>
        <c:axId val="764816592"/>
      </c:barChart>
      <c:catAx>
        <c:axId val="7648158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64816592"/>
        <c:crosses val="autoZero"/>
        <c:auto val="1"/>
        <c:lblAlgn val="ctr"/>
        <c:lblOffset val="100"/>
        <c:noMultiLvlLbl val="0"/>
      </c:catAx>
      <c:valAx>
        <c:axId val="764816592"/>
        <c:scaling>
          <c:orientation val="minMax"/>
          <c:max val="6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764815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Quote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numFmt formatCode="0&quot;%&quot;" sourceLinked="0"/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97A-43DD-86D2-6D855331B489}"/>
                </c:ext>
              </c:extLst>
            </c:dLbl>
            <c:dLbl>
              <c:idx val="2"/>
              <c:numFmt formatCode="0&quot;%&quot;" sourceLinked="0"/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97A-43DD-86D2-6D855331B489}"/>
                </c:ext>
              </c:extLst>
            </c:dLbl>
            <c:dLbl>
              <c:idx val="7"/>
              <c:numFmt formatCode="0&quot;%&quot;" sourceLinked="0"/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97A-43DD-86D2-6D855331B489}"/>
                </c:ext>
              </c:extLst>
            </c:dLbl>
            <c:numFmt formatCode="0&quot;%&quot;" sourceLinked="0"/>
            <c:spPr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0.0</c:formatCode>
                <c:ptCount val="14"/>
                <c:pt idx="0">
                  <c:v>78.084214256186144</c:v>
                </c:pt>
                <c:pt idx="1">
                  <c:v>81.986143187066972</c:v>
                </c:pt>
                <c:pt idx="2">
                  <c:v>82.987551867219906</c:v>
                </c:pt>
                <c:pt idx="3">
                  <c:v>70.226804123711347</c:v>
                </c:pt>
                <c:pt idx="4">
                  <c:v>76.652156707558376</c:v>
                </c:pt>
                <c:pt idx="5">
                  <c:v>82.386363636363626</c:v>
                </c:pt>
                <c:pt idx="6">
                  <c:v>77.88978494623656</c:v>
                </c:pt>
                <c:pt idx="7">
                  <c:v>82.185273159144884</c:v>
                </c:pt>
                <c:pt idx="8">
                  <c:v>78.593913955928656</c:v>
                </c:pt>
                <c:pt idx="9">
                  <c:v>76.077265973254086</c:v>
                </c:pt>
                <c:pt idx="10">
                  <c:v>78.454047474132693</c:v>
                </c:pt>
                <c:pt idx="11">
                  <c:v>82.67326732673267</c:v>
                </c:pt>
                <c:pt idx="12">
                  <c:v>76.203208556149718</c:v>
                </c:pt>
                <c:pt idx="13">
                  <c:v>77.626348665530941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7A-43DD-86D2-6D855331B48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Kabel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5.21215897367802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7A-43DD-86D2-6D855331B489}"/>
                </c:ext>
              </c:extLst>
            </c:dLbl>
            <c:dLbl>
              <c:idx val="7"/>
              <c:layout>
                <c:manualLayout>
                  <c:x val="0"/>
                  <c:y val="5.21215897367802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7A-43DD-86D2-6D855331B489}"/>
                </c:ext>
              </c:extLst>
            </c:dLbl>
            <c:dLbl>
              <c:idx val="8"/>
              <c:layout>
                <c:manualLayout>
                  <c:x val="0"/>
                  <c:y val="5.99048037343084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7A-43DD-86D2-6D855331B489}"/>
                </c:ext>
              </c:extLst>
            </c:dLbl>
            <c:dLbl>
              <c:idx val="12"/>
              <c:layout>
                <c:manualLayout>
                  <c:x val="-1.8817758470245628E-16"/>
                  <c:y val="5.99048037343084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7A-43DD-86D2-6D855331B489}"/>
                </c:ext>
              </c:extLst>
            </c:dLbl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0.0\ </c:formatCode>
                <c:ptCount val="14"/>
                <c:pt idx="0">
                  <c:v>43.7</c:v>
                </c:pt>
                <c:pt idx="1">
                  <c:v>35.799999999999997</c:v>
                </c:pt>
                <c:pt idx="2">
                  <c:v>66.5</c:v>
                </c:pt>
                <c:pt idx="3">
                  <c:v>49</c:v>
                </c:pt>
                <c:pt idx="4">
                  <c:v>41.9</c:v>
                </c:pt>
                <c:pt idx="5">
                  <c:v>51.9</c:v>
                </c:pt>
                <c:pt idx="6">
                  <c:v>39.799999999999997</c:v>
                </c:pt>
                <c:pt idx="7">
                  <c:v>41</c:v>
                </c:pt>
                <c:pt idx="8">
                  <c:v>36.799999999999997</c:v>
                </c:pt>
                <c:pt idx="9">
                  <c:v>48.9</c:v>
                </c:pt>
                <c:pt idx="10">
                  <c:v>53.4</c:v>
                </c:pt>
                <c:pt idx="11">
                  <c:v>50</c:v>
                </c:pt>
                <c:pt idx="12">
                  <c:v>33.4</c:v>
                </c:pt>
                <c:pt idx="13">
                  <c:v>41.9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7A-43DD-86D2-6D855331B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885364008"/>
        <c:axId val="885335784"/>
      </c:barChart>
      <c:barChart>
        <c:barDir val="col"/>
        <c:grouping val="clustere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HD</c:v>
                </c:pt>
              </c:strCache>
            </c:strRef>
          </c:tx>
          <c:spPr>
            <a:pattFill prst="pct5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effectLst>
                      <a:glow rad="254000">
                        <a:schemeClr val="bg1"/>
                      </a:glow>
                    </a:effectLst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</c:v>
                </c:pt>
                <c:pt idx="10">
                  <c:v>SH HH MV</c:v>
                </c:pt>
                <c:pt idx="11">
                  <c:v>SN</c:v>
                </c:pt>
                <c:pt idx="12">
                  <c:v>ST</c:v>
                </c:pt>
                <c:pt idx="13">
                  <c:v>SN ST TH</c:v>
                </c:pt>
              </c:strCache>
            </c:strRef>
          </c:cat>
          <c:val>
            <c:numRef>
              <c:f>Tabelle1!$D$2:$D$15</c:f>
              <c:numCache>
                <c:formatCode>0.0\ </c:formatCode>
                <c:ptCount val="14"/>
                <c:pt idx="0">
                  <c:v>34.1</c:v>
                </c:pt>
                <c:pt idx="1">
                  <c:v>29.3</c:v>
                </c:pt>
                <c:pt idx="2">
                  <c:v>55.2</c:v>
                </c:pt>
                <c:pt idx="3">
                  <c:v>34.4</c:v>
                </c:pt>
                <c:pt idx="4">
                  <c:v>32.200000000000003</c:v>
                </c:pt>
                <c:pt idx="5">
                  <c:v>42.7</c:v>
                </c:pt>
                <c:pt idx="6">
                  <c:v>31</c:v>
                </c:pt>
                <c:pt idx="7">
                  <c:v>33.700000000000003</c:v>
                </c:pt>
                <c:pt idx="8">
                  <c:v>28.9</c:v>
                </c:pt>
                <c:pt idx="9">
                  <c:v>37.200000000000003</c:v>
                </c:pt>
                <c:pt idx="10">
                  <c:v>41.9</c:v>
                </c:pt>
                <c:pt idx="11">
                  <c:v>41.4</c:v>
                </c:pt>
                <c:pt idx="12">
                  <c:v>25.5</c:v>
                </c:pt>
                <c:pt idx="13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7A-43DD-86D2-6D855331B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761660688"/>
        <c:axId val="885342056"/>
      </c:barChart>
      <c:catAx>
        <c:axId val="885364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885335784"/>
        <c:crosses val="autoZero"/>
        <c:auto val="1"/>
        <c:lblAlgn val="ctr"/>
        <c:lblOffset val="100"/>
        <c:noMultiLvlLbl val="0"/>
      </c:catAx>
      <c:valAx>
        <c:axId val="885335784"/>
        <c:scaling>
          <c:orientation val="minMax"/>
          <c:max val="10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885364008"/>
        <c:crosses val="autoZero"/>
        <c:crossBetween val="between"/>
      </c:valAx>
      <c:valAx>
        <c:axId val="885342056"/>
        <c:scaling>
          <c:orientation val="minMax"/>
          <c:max val="0"/>
        </c:scaling>
        <c:delete val="1"/>
        <c:axPos val="r"/>
        <c:numFmt formatCode="0.0\ " sourceLinked="1"/>
        <c:majorTickMark val="out"/>
        <c:minorTickMark val="none"/>
        <c:tickLblPos val="nextTo"/>
        <c:crossAx val="761660688"/>
        <c:crosses val="max"/>
        <c:crossBetween val="between"/>
      </c:valAx>
      <c:catAx>
        <c:axId val="7616606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85342056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3D4E7-9333-4062-8DBF-9AFD384B6A9F}" type="datetimeFigureOut">
              <a:rPr lang="de-DE" smtClean="0"/>
              <a:t>22.10.2021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41FD0-5F98-4C9C-B6BD-4D3AC48BFD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42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41FD0-5F98-4C9C-B6BD-4D3AC48BFD4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02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633409-E061-47B1-8037-E1FE71DFE22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41FD0-5F98-4C9C-B6BD-4D3AC48BFD4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034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41FD0-5F98-4C9C-B6BD-4D3AC48BFD4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2051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41FD0-5F98-4C9C-B6BD-4D3AC48BFD4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295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41FD0-5F98-4C9C-B6BD-4D3AC48BFD40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07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5AB3F054-020F-46C5-BAF0-922BED3711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458" r="15806" b="295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9FD2-BBEB-40BB-9480-3EC0F2204491}" type="datetime1">
              <a:rPr lang="de-DE" smtClean="0"/>
              <a:t>22.10.2021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8AA2BA-D376-5546-BF34-52EEB84B1F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0218" y="172750"/>
            <a:ext cx="4057463" cy="9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0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A587-6511-4639-87F9-016A37511427}" type="datetime1">
              <a:rPr lang="de-DE" smtClean="0"/>
              <a:t>22.10.2021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0BB5548-485F-3C48-AEDE-9F6D01A9CE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7" t="197" b="69808"/>
          <a:stretch/>
        </p:blipFill>
        <p:spPr>
          <a:xfrm rot="5400000">
            <a:off x="-3154422" y="3145885"/>
            <a:ext cx="6913182" cy="60564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5756F87-0390-8848-B127-FA71BF9C3B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9394" y="129465"/>
            <a:ext cx="2556620" cy="5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4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7BE2-4E6E-4817-AE69-FE4A44B238FB}" type="datetime1">
              <a:rPr lang="de-DE" smtClean="0"/>
              <a:t>22.10.2021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601365D-D13A-A14B-A981-E159F1590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7" t="197" b="69808"/>
          <a:stretch/>
        </p:blipFill>
        <p:spPr>
          <a:xfrm rot="5400000">
            <a:off x="-3154422" y="3145885"/>
            <a:ext cx="6913182" cy="60564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5756F87-0390-8848-B127-FA71BF9C3B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9394" y="129465"/>
            <a:ext cx="2556620" cy="5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4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D4AE-9475-40FF-9F3D-6AEED8560DC4}" type="datetime1">
              <a:rPr lang="de-DE" smtClean="0"/>
              <a:t>22.10.2021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BF4956-EE57-EF4B-A2CB-476E01CC9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7" t="197" b="69808"/>
          <a:stretch/>
        </p:blipFill>
        <p:spPr>
          <a:xfrm rot="5400000">
            <a:off x="-3154422" y="3145885"/>
            <a:ext cx="6913182" cy="60564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5756F87-0390-8848-B127-FA71BF9C3B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9394" y="129465"/>
            <a:ext cx="2556620" cy="5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4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889-68C0-408C-8CC6-67276F69CE48}" type="datetime1">
              <a:rPr lang="de-DE" smtClean="0"/>
              <a:t>22.10.2021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EF880F-FE4F-454E-9DC1-5E67743CF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7" t="197" b="69808"/>
          <a:stretch/>
        </p:blipFill>
        <p:spPr>
          <a:xfrm rot="5400000">
            <a:off x="-3154422" y="3145885"/>
            <a:ext cx="6913182" cy="60564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5756F87-0390-8848-B127-FA71BF9C3B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9394" y="129465"/>
            <a:ext cx="2556620" cy="5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8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FA26-9BE5-4D20-BFAA-8EB24DD0043F}" type="datetime1">
              <a:rPr lang="de-DE" smtClean="0"/>
              <a:t>22.10.2021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7AA2B7D-DCD0-9249-86A4-19AE9F593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7" t="197" b="69808"/>
          <a:stretch/>
        </p:blipFill>
        <p:spPr>
          <a:xfrm rot="5400000">
            <a:off x="-3154422" y="3145885"/>
            <a:ext cx="6913182" cy="60564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756F87-0390-8848-B127-FA71BF9C3B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9394" y="129465"/>
            <a:ext cx="2556620" cy="5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3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486A-0F95-420F-B06F-F9E4C7ACEA8D}" type="datetime1">
              <a:rPr lang="de-DE" smtClean="0"/>
              <a:t>22.10.2021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D0832D1-F75F-6147-B125-76CF34AB7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7" t="197" b="69808"/>
          <a:stretch/>
        </p:blipFill>
        <p:spPr>
          <a:xfrm rot="5400000">
            <a:off x="-3154422" y="3145885"/>
            <a:ext cx="6913182" cy="60564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5756F87-0390-8848-B127-FA71BF9C3B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9394" y="129465"/>
            <a:ext cx="2556620" cy="5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8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7C16-EFBD-4FDA-92EC-5AB594952FE5}" type="datetime1">
              <a:rPr lang="de-DE" smtClean="0"/>
              <a:t>22.10.2021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20EFAD-9B7D-1E4F-A36C-1D302E2CC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7" t="197" b="69808"/>
          <a:stretch/>
        </p:blipFill>
        <p:spPr>
          <a:xfrm rot="5400000">
            <a:off x="-3154422" y="3145885"/>
            <a:ext cx="6913182" cy="60564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5756F87-0390-8848-B127-FA71BF9C3B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9394" y="129465"/>
            <a:ext cx="2556620" cy="5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8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4EA4-1F5A-48CA-A286-5F69A45C6150}" type="datetime1">
              <a:rPr lang="de-DE" smtClean="0"/>
              <a:t>22.10.2021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E8556B2-A6ED-5844-8455-826F5CBE1A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7" t="197" b="69808"/>
          <a:stretch/>
        </p:blipFill>
        <p:spPr>
          <a:xfrm rot="5400000">
            <a:off x="-3154422" y="3145885"/>
            <a:ext cx="6913182" cy="60564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5756F87-0390-8848-B127-FA71BF9C3B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9394" y="129465"/>
            <a:ext cx="2556620" cy="5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8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E049-FAD5-4939-88C3-5974AE8F2CEC}" type="datetime1">
              <a:rPr lang="de-DE" smtClean="0"/>
              <a:t>22.10.2021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2FC5E36-5F7A-E74A-A728-E7E8F0E31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7" t="197" b="69808"/>
          <a:stretch/>
        </p:blipFill>
        <p:spPr>
          <a:xfrm rot="5400000">
            <a:off x="-3154422" y="3145885"/>
            <a:ext cx="6913182" cy="60564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756F87-0390-8848-B127-FA71BF9C3B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9394" y="129465"/>
            <a:ext cx="2556620" cy="5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9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A365-8833-4606-B9CD-48F45E9BD2D5}" type="datetime1">
              <a:rPr lang="de-DE" smtClean="0"/>
              <a:t>22.10.2021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D671EE7-1778-3C4B-9F51-0E28015660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7" t="197" b="69808"/>
          <a:stretch/>
        </p:blipFill>
        <p:spPr>
          <a:xfrm rot="5400000">
            <a:off x="-3154422" y="3145885"/>
            <a:ext cx="6913182" cy="60564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756F87-0390-8848-B127-FA71BF9C3B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9394" y="129465"/>
            <a:ext cx="2556620" cy="5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0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ED042-1E9A-42F7-B621-474FA9505FDA}" type="datetime1">
              <a:rPr lang="de-DE" smtClean="0"/>
              <a:t>22.10.2021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3A620-DA83-5D41-A7A3-F2796BB8FD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62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13" Type="http://schemas.openxmlformats.org/officeDocument/2006/relationships/chart" Target="../charts/chart21.xml"/><Relationship Id="rId3" Type="http://schemas.openxmlformats.org/officeDocument/2006/relationships/chart" Target="../charts/chart14.xml"/><Relationship Id="rId7" Type="http://schemas.openxmlformats.org/officeDocument/2006/relationships/image" Target="../media/image7.jpeg"/><Relationship Id="rId12" Type="http://schemas.openxmlformats.org/officeDocument/2006/relationships/chart" Target="../charts/chart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chart" Target="../charts/chart19.xml"/><Relationship Id="rId5" Type="http://schemas.openxmlformats.org/officeDocument/2006/relationships/image" Target="../media/image5.png"/><Relationship Id="rId15" Type="http://schemas.openxmlformats.org/officeDocument/2006/relationships/chart" Target="../charts/chart23.xml"/><Relationship Id="rId10" Type="http://schemas.openxmlformats.org/officeDocument/2006/relationships/chart" Target="../charts/chart18.xml"/><Relationship Id="rId4" Type="http://schemas.openxmlformats.org/officeDocument/2006/relationships/chart" Target="../charts/chart15.xml"/><Relationship Id="rId9" Type="http://schemas.openxmlformats.org/officeDocument/2006/relationships/chart" Target="../charts/chart17.xml"/><Relationship Id="rId14" Type="http://schemas.openxmlformats.org/officeDocument/2006/relationships/chart" Target="../charts/chart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6.svg"/><Relationship Id="rId7" Type="http://schemas.openxmlformats.org/officeDocument/2006/relationships/chart" Target="../charts/chart2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image" Target="../media/image7.jpeg"/><Relationship Id="rId9" Type="http://schemas.openxmlformats.org/officeDocument/2006/relationships/chart" Target="../charts/char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chart" Target="../charts/chart34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2.xml"/><Relationship Id="rId5" Type="http://schemas.openxmlformats.org/officeDocument/2006/relationships/chart" Target="../charts/chart51.xml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1.xml"/><Relationship Id="rId4" Type="http://schemas.openxmlformats.org/officeDocument/2006/relationships/chart" Target="../charts/chart6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chart" Target="../charts/chart70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3.png"/><Relationship Id="rId3" Type="http://schemas.openxmlformats.org/officeDocument/2006/relationships/image" Target="../media/image21.jpeg"/><Relationship Id="rId7" Type="http://schemas.openxmlformats.org/officeDocument/2006/relationships/image" Target="../media/image16.jpeg"/><Relationship Id="rId12" Type="http://schemas.openxmlformats.org/officeDocument/2006/relationships/image" Target="../media/image22.png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chart" Target="../charts/chart72.xml"/><Relationship Id="rId9" Type="http://schemas.openxmlformats.org/officeDocument/2006/relationships/image" Target="../media/image1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6.xml"/><Relationship Id="rId4" Type="http://schemas.openxmlformats.org/officeDocument/2006/relationships/chart" Target="../charts/chart7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7" Type="http://schemas.openxmlformats.org/officeDocument/2006/relationships/chart" Target="../charts/chart83.xml"/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2.xml"/><Relationship Id="rId5" Type="http://schemas.openxmlformats.org/officeDocument/2006/relationships/chart" Target="../charts/chart81.xml"/><Relationship Id="rId4" Type="http://schemas.openxmlformats.org/officeDocument/2006/relationships/chart" Target="../charts/chart8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46520" y="3868505"/>
            <a:ext cx="7098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/>
              <a:t>Länderbericht Bremen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6F83A31-8E21-46FA-A56E-061078F55458}"/>
              </a:ext>
            </a:extLst>
          </p:cNvPr>
          <p:cNvSpPr txBox="1"/>
          <p:nvPr/>
        </p:nvSpPr>
        <p:spPr>
          <a:xfrm>
            <a:off x="880089" y="2505670"/>
            <a:ext cx="10431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solidFill>
                  <a:schemeClr val="accent1"/>
                </a:solidFill>
                <a:latin typeface="Calibri (Überschriften)"/>
              </a:rPr>
              <a:t>Digitalisierungsbericht Video 2021</a:t>
            </a:r>
          </a:p>
        </p:txBody>
      </p:sp>
    </p:spTree>
    <p:extLst>
      <p:ext uri="{BB962C8B-B14F-4D97-AF65-F5344CB8AC3E}">
        <p14:creationId xmlns:p14="http://schemas.microsoft.com/office/powerpoint/2010/main" val="2622420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0BC866-FFFA-42AE-93BD-0A0217DA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10</a:t>
            </a:fld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B411F18-F7A0-4EE0-B56C-8A18E198012B}"/>
              </a:ext>
            </a:extLst>
          </p:cNvPr>
          <p:cNvSpPr/>
          <p:nvPr/>
        </p:nvSpPr>
        <p:spPr>
          <a:xfrm>
            <a:off x="916956" y="1819042"/>
            <a:ext cx="648075" cy="2912906"/>
          </a:xfrm>
          <a:prstGeom prst="rect">
            <a:avLst/>
          </a:prstGeom>
          <a:solidFill>
            <a:srgbClr val="95A0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Diagramm 21">
            <a:extLst>
              <a:ext uri="{FF2B5EF4-FFF2-40B4-BE49-F238E27FC236}">
                <a16:creationId xmlns:a16="http://schemas.microsoft.com/office/drawing/2014/main" id="{043301DF-600B-48BC-A8A9-590636BBE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079845"/>
              </p:ext>
            </p:extLst>
          </p:nvPr>
        </p:nvGraphicFramePr>
        <p:xfrm>
          <a:off x="609599" y="983136"/>
          <a:ext cx="9898337" cy="489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itel 5">
            <a:extLst>
              <a:ext uri="{FF2B5EF4-FFF2-40B4-BE49-F238E27FC236}">
                <a16:creationId xmlns:a16="http://schemas.microsoft.com/office/drawing/2014/main" id="{2E53122D-A85F-4F28-9E18-A69B520EA1AA}"/>
              </a:ext>
            </a:extLst>
          </p:cNvPr>
          <p:cNvSpPr txBox="1">
            <a:spLocks/>
          </p:cNvSpPr>
          <p:nvPr/>
        </p:nvSpPr>
        <p:spPr>
          <a:xfrm>
            <a:off x="754130" y="521911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HDTV-Empfang über Kabel in den Bundesländern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4" name="Textplatzhalter 20">
            <a:extLst>
              <a:ext uri="{FF2B5EF4-FFF2-40B4-BE49-F238E27FC236}">
                <a16:creationId xmlns:a16="http://schemas.microsoft.com/office/drawing/2014/main" id="{9E8F5411-F029-48F9-91DC-397C89A0D497}"/>
              </a:ext>
            </a:extLst>
          </p:cNvPr>
          <p:cNvSpPr txBox="1">
            <a:spLocks/>
          </p:cNvSpPr>
          <p:nvPr/>
        </p:nvSpPr>
        <p:spPr>
          <a:xfrm>
            <a:off x="740482" y="6030035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 / in Mio. 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38,753 Mio. TV-Haushalte in Deutschland (n=7.059)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1AC3749-0DAB-4104-8881-86EB11FDD19A}"/>
              </a:ext>
            </a:extLst>
          </p:cNvPr>
          <p:cNvGrpSpPr/>
          <p:nvPr/>
        </p:nvGrpSpPr>
        <p:grpSpPr>
          <a:xfrm>
            <a:off x="10554205" y="3206569"/>
            <a:ext cx="1585305" cy="1220282"/>
            <a:chOff x="11231765" y="3783758"/>
            <a:chExt cx="1677168" cy="1726215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C7005DDB-1EF1-4C98-91CF-8AAF19AB11E1}"/>
                </a:ext>
              </a:extLst>
            </p:cNvPr>
            <p:cNvSpPr txBox="1"/>
            <p:nvPr/>
          </p:nvSpPr>
          <p:spPr>
            <a:xfrm>
              <a:off x="11329287" y="3783758"/>
              <a:ext cx="1579646" cy="1726215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Kabel-Empfang</a:t>
              </a: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HDTV über Kabel</a:t>
              </a: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9035F3CE-B7E0-4578-A108-810EC4E50F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pattFill prst="pct5">
              <a:fgClr>
                <a:srgbClr val="005BBB"/>
              </a:fgClr>
              <a:bgClr>
                <a:srgbClr val="FFFFFF"/>
              </a:bgClr>
            </a:pattFill>
            <a:ln w="6350" cap="flat" cmpd="sng" algn="ctr">
              <a:solidFill>
                <a:srgbClr val="005B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DC718A9E-8F7E-4135-B391-89EBC20C55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31765" y="4153179"/>
              <a:ext cx="144000" cy="144000"/>
            </a:xfrm>
            <a:prstGeom prst="rect">
              <a:avLst/>
            </a:prstGeom>
            <a:solidFill>
              <a:srgbClr val="005BB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ABF1AA5A-2D9D-4C68-8C5F-36805DA97606}"/>
              </a:ext>
            </a:extLst>
          </p:cNvPr>
          <p:cNvSpPr txBox="1"/>
          <p:nvPr/>
        </p:nvSpPr>
        <p:spPr>
          <a:xfrm>
            <a:off x="10575873" y="2840214"/>
            <a:ext cx="1177770" cy="288147"/>
          </a:xfrm>
          <a:prstGeom prst="rect">
            <a:avLst/>
          </a:prstGeom>
          <a:noFill/>
          <a:ln>
            <a:solidFill>
              <a:srgbClr val="005BBB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HDTV-Quote</a:t>
            </a:r>
          </a:p>
        </p:txBody>
      </p:sp>
      <p:graphicFrame>
        <p:nvGraphicFramePr>
          <p:cNvPr id="30" name="Group 175">
            <a:extLst>
              <a:ext uri="{FF2B5EF4-FFF2-40B4-BE49-F238E27FC236}">
                <a16:creationId xmlns:a16="http://schemas.microsoft.com/office/drawing/2014/main" id="{62C094D2-05F5-4BD6-B3C0-1CD8ADA9C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123426"/>
              </p:ext>
            </p:extLst>
          </p:nvPr>
        </p:nvGraphicFramePr>
        <p:xfrm>
          <a:off x="898092" y="4557709"/>
          <a:ext cx="9508646" cy="1069356"/>
        </p:xfrm>
        <a:graphic>
          <a:graphicData uri="http://schemas.openxmlformats.org/drawingml/2006/table">
            <a:tbl>
              <a:tblPr/>
              <a:tblGrid>
                <a:gridCol w="679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79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79189">
                  <a:extLst>
                    <a:ext uri="{9D8B030D-6E8A-4147-A177-3AD203B41FA5}">
                      <a16:colId xmlns:a16="http://schemas.microsoft.com/office/drawing/2014/main" val="4016546856"/>
                    </a:ext>
                  </a:extLst>
                </a:gridCol>
                <a:gridCol w="67918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01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008035" rtl="0" eaLnBrk="1" fontAlgn="ctr" latinLnBrk="0" hangingPunct="1"/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 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050">
                <a:tc gridSpan="1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38,753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1,811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4,945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6,025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0,340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3,736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8,223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5,184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1,376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4,201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16,933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0,433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1,205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2,425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2,527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1,488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3,368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1,906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0,673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1,643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1,761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13,222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5BB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0,355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5BB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1,000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5BB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1,703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5BB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1,937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5BB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0,145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5BB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1,159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5BB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2,768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5BB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1,498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5BB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0,512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5BB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1,289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5BB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0,835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5BB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0,285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5BB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1,367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5BBB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442D3AE5-B851-4DC2-8038-78794F29E442}"/>
              </a:ext>
            </a:extLst>
          </p:cNvPr>
          <p:cNvGrpSpPr/>
          <p:nvPr/>
        </p:nvGrpSpPr>
        <p:grpSpPr>
          <a:xfrm>
            <a:off x="10501046" y="4983746"/>
            <a:ext cx="1493125" cy="599436"/>
            <a:chOff x="11238747" y="6455534"/>
            <a:chExt cx="1726863" cy="874922"/>
          </a:xfrm>
        </p:grpSpPr>
        <p:sp>
          <p:nvSpPr>
            <p:cNvPr id="32" name="Rectangle 154">
              <a:extLst>
                <a:ext uri="{FF2B5EF4-FFF2-40B4-BE49-F238E27FC236}">
                  <a16:creationId xmlns:a16="http://schemas.microsoft.com/office/drawing/2014/main" id="{B9DEBD73-9636-45E6-AA77-3B212106E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rgbClr val="005BBB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endParaRPr>
            </a:p>
          </p:txBody>
        </p:sp>
        <p:sp>
          <p:nvSpPr>
            <p:cNvPr id="33" name="Rectangle 155">
              <a:extLst>
                <a:ext uri="{FF2B5EF4-FFF2-40B4-BE49-F238E27FC236}">
                  <a16:creationId xmlns:a16="http://schemas.microsoft.com/office/drawing/2014/main" id="{BA2F1597-8F85-44FF-90F3-8D5C34D9B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0350" y="6817651"/>
              <a:ext cx="940928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Kabel-TV-HH</a:t>
              </a:r>
            </a:p>
          </p:txBody>
        </p:sp>
        <p:sp>
          <p:nvSpPr>
            <p:cNvPr id="34" name="Rectangle 156">
              <a:extLst>
                <a:ext uri="{FF2B5EF4-FFF2-40B4-BE49-F238E27FC236}">
                  <a16:creationId xmlns:a16="http://schemas.microsoft.com/office/drawing/2014/main" id="{C997E456-B629-4884-9EE6-0345D57CB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932" y="7169471"/>
              <a:ext cx="108000" cy="108001"/>
            </a:xfrm>
            <a:prstGeom prst="rect">
              <a:avLst/>
            </a:prstGeom>
            <a:pattFill prst="pct5">
              <a:fgClr>
                <a:srgbClr val="005BBB"/>
              </a:fgClr>
              <a:bgClr>
                <a:srgbClr val="FFFFFF"/>
              </a:bgClr>
            </a:pattFill>
            <a:ln>
              <a:solidFill>
                <a:srgbClr val="005BBB"/>
              </a:solidFill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endParaRPr>
            </a:p>
          </p:txBody>
        </p:sp>
        <p:sp>
          <p:nvSpPr>
            <p:cNvPr id="35" name="Rectangle 157">
              <a:extLst>
                <a:ext uri="{FF2B5EF4-FFF2-40B4-BE49-F238E27FC236}">
                  <a16:creationId xmlns:a16="http://schemas.microsoft.com/office/drawing/2014/main" id="{0A408DDD-24CD-4918-9196-2DDE51F12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0350" y="7112098"/>
              <a:ext cx="1255260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HDTV über Kabel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D777F117-C366-48CA-9D73-A5AEF8375AAA}"/>
                </a:ext>
              </a:extLst>
            </p:cNvPr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7088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37" name="Textfeld 36">
            <a:extLst>
              <a:ext uri="{FF2B5EF4-FFF2-40B4-BE49-F238E27FC236}">
                <a16:creationId xmlns:a16="http://schemas.microsoft.com/office/drawing/2014/main" id="{D07A8429-E06F-44E8-8147-89D3C718C977}"/>
              </a:ext>
            </a:extLst>
          </p:cNvPr>
          <p:cNvSpPr txBox="1"/>
          <p:nvPr/>
        </p:nvSpPr>
        <p:spPr>
          <a:xfrm>
            <a:off x="898096" y="1129495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marL="0" marR="0" lvl="0" indent="0" defTabSz="130046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rPr>
              <a:t>TV-Haushalte in Prozent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81542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0BC866-FFFA-42AE-93BD-0A0217DA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11</a:t>
            </a:fld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D98FB1C-FA27-4E35-8B03-879A827FEB74}"/>
              </a:ext>
            </a:extLst>
          </p:cNvPr>
          <p:cNvSpPr/>
          <p:nvPr/>
        </p:nvSpPr>
        <p:spPr>
          <a:xfrm>
            <a:off x="920717" y="1604278"/>
            <a:ext cx="752340" cy="4120606"/>
          </a:xfrm>
          <a:prstGeom prst="rect">
            <a:avLst/>
          </a:prstGeom>
          <a:solidFill>
            <a:srgbClr val="95A0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Diagramm 21">
            <a:extLst>
              <a:ext uri="{FF2B5EF4-FFF2-40B4-BE49-F238E27FC236}">
                <a16:creationId xmlns:a16="http://schemas.microsoft.com/office/drawing/2014/main" id="{5FE6752E-C21F-4CAC-BBC8-E136ADE638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061956"/>
              </p:ext>
            </p:extLst>
          </p:nvPr>
        </p:nvGraphicFramePr>
        <p:xfrm>
          <a:off x="609600" y="768373"/>
          <a:ext cx="10256632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oup 175">
            <a:extLst>
              <a:ext uri="{FF2B5EF4-FFF2-40B4-BE49-F238E27FC236}">
                <a16:creationId xmlns:a16="http://schemas.microsoft.com/office/drawing/2014/main" id="{E496DA9D-1CB0-4518-B4A9-B34A30017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075603"/>
              </p:ext>
            </p:extLst>
          </p:nvPr>
        </p:nvGraphicFramePr>
        <p:xfrm>
          <a:off x="898093" y="4342945"/>
          <a:ext cx="9898588" cy="1383588"/>
        </p:xfrm>
        <a:graphic>
          <a:graphicData uri="http://schemas.openxmlformats.org/drawingml/2006/table">
            <a:tbl>
              <a:tblPr/>
              <a:tblGrid>
                <a:gridCol w="707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0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0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70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70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70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70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70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07042">
                  <a:extLst>
                    <a:ext uri="{9D8B030D-6E8A-4147-A177-3AD203B41FA5}">
                      <a16:colId xmlns:a16="http://schemas.microsoft.com/office/drawing/2014/main" val="83920189"/>
                    </a:ext>
                  </a:extLst>
                </a:gridCol>
                <a:gridCol w="7070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008035" rtl="0" eaLnBrk="1" fontAlgn="ctr" latinLnBrk="0" hangingPunct="1"/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 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38,753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1,811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4,945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6,025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0,340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3,736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8,223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5,184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1,376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4,201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3,910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0,441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0,046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0,871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0,752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0,145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0,367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3,633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4372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0,107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4372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0,247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4372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0,380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4372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0,445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4372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0,044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4372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0,257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4372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0,840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4372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0,688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4372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0,129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4372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4372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0,139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4372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0,092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4372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0,282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004372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Titel 5">
            <a:extLst>
              <a:ext uri="{FF2B5EF4-FFF2-40B4-BE49-F238E27FC236}">
                <a16:creationId xmlns:a16="http://schemas.microsoft.com/office/drawing/2014/main" id="{3305A5FE-7EC5-448C-9D66-D6CC68003D9B}"/>
              </a:ext>
            </a:extLst>
          </p:cNvPr>
          <p:cNvSpPr txBox="1">
            <a:spLocks/>
          </p:cNvSpPr>
          <p:nvPr/>
        </p:nvSpPr>
        <p:spPr>
          <a:xfrm>
            <a:off x="754130" y="574090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HDTV-Empfang über IPTV in den Bundesländern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5" name="Textplatzhalter 20">
            <a:extLst>
              <a:ext uri="{FF2B5EF4-FFF2-40B4-BE49-F238E27FC236}">
                <a16:creationId xmlns:a16="http://schemas.microsoft.com/office/drawing/2014/main" id="{F45CDD4E-34FA-4FE4-999E-07CA503B5E15}"/>
              </a:ext>
            </a:extLst>
          </p:cNvPr>
          <p:cNvSpPr txBox="1">
            <a:spLocks/>
          </p:cNvSpPr>
          <p:nvPr/>
        </p:nvSpPr>
        <p:spPr>
          <a:xfrm>
            <a:off x="740482" y="6082214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 / in Mio.; IPTV berücksichtigt hier HH mit einem Abo von IPTV von Telekom oder 1&amp;1.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38,753 Mio. TV-Haushalte in Deutschland (n=7.059)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35DF8EA9-38C1-4ABA-BD08-D3B283756B48}"/>
              </a:ext>
            </a:extLst>
          </p:cNvPr>
          <p:cNvGrpSpPr/>
          <p:nvPr/>
        </p:nvGrpSpPr>
        <p:grpSpPr>
          <a:xfrm>
            <a:off x="10721997" y="2715040"/>
            <a:ext cx="1677168" cy="1726215"/>
            <a:chOff x="11231765" y="3783758"/>
            <a:chExt cx="1677168" cy="1726215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6CD04926-885C-4C6E-9AF9-AC274F86645F}"/>
                </a:ext>
              </a:extLst>
            </p:cNvPr>
            <p:cNvSpPr txBox="1"/>
            <p:nvPr/>
          </p:nvSpPr>
          <p:spPr>
            <a:xfrm>
              <a:off x="11329287" y="3783758"/>
              <a:ext cx="1579646" cy="1726215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IPTV-Empfang</a:t>
              </a: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HDTV über IPTV</a:t>
              </a: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824E135F-B92F-4DF9-AF29-C827AA9062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pattFill prst="pct5">
              <a:fgClr>
                <a:srgbClr val="004372"/>
              </a:fgClr>
              <a:bgClr>
                <a:srgbClr val="FFFFFF"/>
              </a:bgClr>
            </a:pattFill>
            <a:ln w="6350" cap="flat" cmpd="sng" algn="ctr">
              <a:solidFill>
                <a:srgbClr val="00437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2D70C491-EDD2-4877-8486-1A1277EDB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31765" y="4153179"/>
              <a:ext cx="144000" cy="144000"/>
            </a:xfrm>
            <a:prstGeom prst="rect">
              <a:avLst/>
            </a:prstGeom>
            <a:solidFill>
              <a:srgbClr val="00437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20D12B35-35AA-47FC-BC0E-675C9FEAC771}"/>
              </a:ext>
            </a:extLst>
          </p:cNvPr>
          <p:cNvSpPr txBox="1"/>
          <p:nvPr/>
        </p:nvSpPr>
        <p:spPr>
          <a:xfrm>
            <a:off x="10731032" y="2370388"/>
            <a:ext cx="1246018" cy="288147"/>
          </a:xfrm>
          <a:prstGeom prst="rect">
            <a:avLst/>
          </a:prstGeom>
          <a:noFill/>
          <a:ln>
            <a:solidFill>
              <a:srgbClr val="004372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HDTV-Quote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1EF93DE-7F2B-4D66-9F25-152B5D1F8446}"/>
              </a:ext>
            </a:extLst>
          </p:cNvPr>
          <p:cNvGrpSpPr/>
          <p:nvPr/>
        </p:nvGrpSpPr>
        <p:grpSpPr>
          <a:xfrm>
            <a:off x="11026160" y="4999345"/>
            <a:ext cx="989135" cy="847540"/>
            <a:chOff x="11238747" y="6455534"/>
            <a:chExt cx="1276046" cy="1093279"/>
          </a:xfrm>
        </p:grpSpPr>
        <p:sp>
          <p:nvSpPr>
            <p:cNvPr id="32" name="Rectangle 154">
              <a:extLst>
                <a:ext uri="{FF2B5EF4-FFF2-40B4-BE49-F238E27FC236}">
                  <a16:creationId xmlns:a16="http://schemas.microsoft.com/office/drawing/2014/main" id="{C4639559-C76C-4A4E-A74F-4F4574BCB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rgbClr val="004372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endParaRPr>
            </a:p>
          </p:txBody>
        </p:sp>
        <p:sp>
          <p:nvSpPr>
            <p:cNvPr id="33" name="Rectangle 155">
              <a:extLst>
                <a:ext uri="{FF2B5EF4-FFF2-40B4-BE49-F238E27FC236}">
                  <a16:creationId xmlns:a16="http://schemas.microsoft.com/office/drawing/2014/main" id="{F17FE8A4-0286-4E34-B50F-68B4469E6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0350" y="6817651"/>
              <a:ext cx="614188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IPTV-HH</a:t>
              </a:r>
            </a:p>
          </p:txBody>
        </p:sp>
        <p:sp>
          <p:nvSpPr>
            <p:cNvPr id="34" name="Rectangle 156">
              <a:extLst>
                <a:ext uri="{FF2B5EF4-FFF2-40B4-BE49-F238E27FC236}">
                  <a16:creationId xmlns:a16="http://schemas.microsoft.com/office/drawing/2014/main" id="{CFB490BC-81E1-4CEF-99CF-F393D0C10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932" y="7169471"/>
              <a:ext cx="108000" cy="108001"/>
            </a:xfrm>
            <a:prstGeom prst="rect">
              <a:avLst/>
            </a:prstGeom>
            <a:pattFill prst="pct5">
              <a:fgClr>
                <a:srgbClr val="004372"/>
              </a:fgClr>
              <a:bgClr>
                <a:srgbClr val="FFFFFF"/>
              </a:bgClr>
            </a:pattFill>
            <a:ln>
              <a:solidFill>
                <a:srgbClr val="004372"/>
              </a:solidFill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endParaRPr>
            </a:p>
          </p:txBody>
        </p:sp>
        <p:sp>
          <p:nvSpPr>
            <p:cNvPr id="35" name="Rectangle 157">
              <a:extLst>
                <a:ext uri="{FF2B5EF4-FFF2-40B4-BE49-F238E27FC236}">
                  <a16:creationId xmlns:a16="http://schemas.microsoft.com/office/drawing/2014/main" id="{3CBAC982-5FB8-4748-8405-E9623B3C3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0350" y="7112098"/>
              <a:ext cx="804443" cy="43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HDTV über</a:t>
              </a:r>
            </a:p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 IPTV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7B25A1F1-47B4-4341-9740-4A079B9AB0CD}"/>
                </a:ext>
              </a:extLst>
            </p:cNvPr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7088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37" name="Textfeld 36">
            <a:extLst>
              <a:ext uri="{FF2B5EF4-FFF2-40B4-BE49-F238E27FC236}">
                <a16:creationId xmlns:a16="http://schemas.microsoft.com/office/drawing/2014/main" id="{B7724DA3-D95E-4D42-B4B3-4C33BE5ADA1B}"/>
              </a:ext>
            </a:extLst>
          </p:cNvPr>
          <p:cNvSpPr txBox="1"/>
          <p:nvPr/>
        </p:nvSpPr>
        <p:spPr>
          <a:xfrm>
            <a:off x="898096" y="1181674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marL="0" marR="0" lvl="0" indent="0" defTabSz="130046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rPr>
              <a:t>TV-Haushalte in Prozent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6922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0BC866-FFFA-42AE-93BD-0A0217DA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12</a:t>
            </a:fld>
            <a:endParaRPr lang="de-DE"/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52C0C9A7-3197-4AB8-BA2A-343891382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77289"/>
              </p:ext>
            </p:extLst>
          </p:nvPr>
        </p:nvGraphicFramePr>
        <p:xfrm>
          <a:off x="860882" y="5152077"/>
          <a:ext cx="10045900" cy="350160"/>
        </p:xfrm>
        <a:graphic>
          <a:graphicData uri="http://schemas.openxmlformats.org/drawingml/2006/table">
            <a:tbl>
              <a:tblPr firstRow="1" bandRow="1"/>
              <a:tblGrid>
                <a:gridCol w="2009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9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9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Alle TV-HH</a:t>
                      </a: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Kabel</a:t>
                      </a: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Satellit</a:t>
                      </a: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IPTV</a:t>
                      </a: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Terrestrik</a:t>
                      </a: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637A49CC-28B2-44BF-8F49-82C42F0671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611001"/>
              </p:ext>
            </p:extLst>
          </p:nvPr>
        </p:nvGraphicFramePr>
        <p:xfrm>
          <a:off x="761280" y="1737227"/>
          <a:ext cx="11289600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itel 5">
            <a:extLst>
              <a:ext uri="{FF2B5EF4-FFF2-40B4-BE49-F238E27FC236}">
                <a16:creationId xmlns:a16="http://schemas.microsoft.com/office/drawing/2014/main" id="{5E198983-BDC7-4DF3-94C0-A8983E33B2A3}"/>
              </a:ext>
            </a:extLst>
          </p:cNvPr>
          <p:cNvSpPr txBox="1">
            <a:spLocks/>
          </p:cNvSpPr>
          <p:nvPr/>
        </p:nvSpPr>
        <p:spPr>
          <a:xfrm>
            <a:off x="852942" y="540752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TV-Empfang in HD: Private Programme in HD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0" name="Inhaltsplatzhalter 13">
            <a:extLst>
              <a:ext uri="{FF2B5EF4-FFF2-40B4-BE49-F238E27FC236}">
                <a16:creationId xmlns:a16="http://schemas.microsoft.com/office/drawing/2014/main" id="{678A19C1-B08D-4A23-9F28-973E8552AA46}"/>
              </a:ext>
            </a:extLst>
          </p:cNvPr>
          <p:cNvSpPr txBox="1">
            <a:spLocks/>
          </p:cNvSpPr>
          <p:nvPr/>
        </p:nvSpPr>
        <p:spPr>
          <a:xfrm>
            <a:off x="852942" y="1080001"/>
            <a:ext cx="10009062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Empfang der Privaten in HD nimmt bei IPTV-Haushalten sichtbar zu. Stetiger Anstieg auch bei Kabel- und Sat-Haushalten, während Terrestrik weiter rückläufig ist.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3144B475-F1C8-4EFE-8D5D-CFF9C9E48977}"/>
              </a:ext>
            </a:extLst>
          </p:cNvPr>
          <p:cNvSpPr txBox="1">
            <a:spLocks/>
          </p:cNvSpPr>
          <p:nvPr/>
        </p:nvSpPr>
        <p:spPr>
          <a:xfrm>
            <a:off x="852941" y="6048876"/>
            <a:ext cx="10357168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Prozent; HDTV-Empfang definiert als: Empfängt HD lt. Angabe des Befragten und HDTV-Gerät oder HD-Receiver / -Festplattenrecorder und TV-Gerät ist HDTV-Gerät; IPTV berücksichtigt hier HH mit einem Abo von IPTV von Magenta TV oder 1&amp;1.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38,557 / 38,899 / 38,076 / 38,306 / 38,510 / 37,839 / 37,416 / 36,915 Mio. TV-HH mit klassischem TV-Empfang (n=6.778); 17,860 / 17,933 / 17,474 / 17,564 / 17,467 / 17,218 / 16,802 / 16,933 Mio. Kabel-HH (n=2.988); 17,779 / 18,079 / 17,687 / 17,502 / 17,409 / 17,256 / 16,983 / 16,867 Mio. SAT-HH (n=3.097); 1,899 / 1,862 / 2,350 / 2,640 / 3,060 / 3,309 / 4,093 / 3,910 Mio. IPTV-HH (n=811); 2,840 / 2,479 / 2,298 / 2,410 / 2,615 Mio. Terrestrik-HH (n= 529)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E51887AD-2E39-42EF-B083-D072DDB19D6C}"/>
              </a:ext>
            </a:extLst>
          </p:cNvPr>
          <p:cNvSpPr/>
          <p:nvPr/>
        </p:nvSpPr>
        <p:spPr bwMode="auto">
          <a:xfrm>
            <a:off x="11100979" y="4239249"/>
            <a:ext cx="1439667" cy="3655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1008035"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>
                <a:solidFill>
                  <a:prstClr val="black">
                    <a:lumMod val="65000"/>
                    <a:lumOff val="35000"/>
                  </a:prstClr>
                </a:solidFill>
                <a:cs typeface="Calibri" pitchFamily="34" charset="0"/>
              </a:rPr>
              <a:t>Private in HD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BFA27F8-7FEB-43DA-A7E4-5EC5754E0E01}"/>
              </a:ext>
            </a:extLst>
          </p:cNvPr>
          <p:cNvSpPr/>
          <p:nvPr/>
        </p:nvSpPr>
        <p:spPr bwMode="auto">
          <a:xfrm>
            <a:off x="11100979" y="2871458"/>
            <a:ext cx="1439667" cy="3655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1008035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cs typeface="Calibri" pitchFamily="34" charset="0"/>
              </a:rPr>
              <a:t>Nur die ÖR in HD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1695A3C-80DC-41A0-BFF0-B7EA3CFE0865}"/>
              </a:ext>
            </a:extLst>
          </p:cNvPr>
          <p:cNvSpPr/>
          <p:nvPr/>
        </p:nvSpPr>
        <p:spPr bwMode="auto">
          <a:xfrm>
            <a:off x="11100979" y="1927302"/>
            <a:ext cx="1439667" cy="23737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1008035"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Calibri" pitchFamily="34" charset="0"/>
              </a:rPr>
              <a:t>HD GESAMT</a:t>
            </a:r>
          </a:p>
        </p:txBody>
      </p:sp>
      <p:cxnSp>
        <p:nvCxnSpPr>
          <p:cNvPr id="25" name="Gerade Verbindung 79">
            <a:extLst>
              <a:ext uri="{FF2B5EF4-FFF2-40B4-BE49-F238E27FC236}">
                <a16:creationId xmlns:a16="http://schemas.microsoft.com/office/drawing/2014/main" id="{1BCCBA30-0C4D-46B9-98B9-0B2724D36622}"/>
              </a:ext>
            </a:extLst>
          </p:cNvPr>
          <p:cNvCxnSpPr/>
          <p:nvPr/>
        </p:nvCxnSpPr>
        <p:spPr>
          <a:xfrm flipV="1">
            <a:off x="844780" y="5200772"/>
            <a:ext cx="10062000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7E8419E0-B7ED-4D6D-B460-158187563184}"/>
              </a:ext>
            </a:extLst>
          </p:cNvPr>
          <p:cNvCxnSpPr/>
          <p:nvPr/>
        </p:nvCxnSpPr>
        <p:spPr>
          <a:xfrm flipH="1">
            <a:off x="10803389" y="2048672"/>
            <a:ext cx="252000" cy="0"/>
          </a:xfrm>
          <a:prstGeom prst="straightConnector1">
            <a:avLst/>
          </a:prstGeom>
          <a:noFill/>
          <a:ln w="9525" cap="flat" cmpd="sng" algn="ctr">
            <a:solidFill>
              <a:srgbClr val="6B7D8F"/>
            </a:solidFill>
            <a:prstDash val="solid"/>
            <a:tailEnd type="triangle"/>
          </a:ln>
          <a:effectLst/>
        </p:spPr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2424FBFC-F85A-41A0-8F99-6289EF16E265}"/>
              </a:ext>
            </a:extLst>
          </p:cNvPr>
          <p:cNvCxnSpPr/>
          <p:nvPr/>
        </p:nvCxnSpPr>
        <p:spPr>
          <a:xfrm flipH="1">
            <a:off x="10803389" y="3059732"/>
            <a:ext cx="252000" cy="0"/>
          </a:xfrm>
          <a:prstGeom prst="straightConnector1">
            <a:avLst/>
          </a:prstGeom>
          <a:noFill/>
          <a:ln w="9525" cap="flat" cmpd="sng" algn="ctr">
            <a:solidFill>
              <a:srgbClr val="6B7D8F"/>
            </a:solidFill>
            <a:prstDash val="solid"/>
            <a:tailEnd type="triangle"/>
          </a:ln>
          <a:effectLst/>
        </p:spPr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55379916-A8C3-446D-8A4C-70597C73BFE7}"/>
              </a:ext>
            </a:extLst>
          </p:cNvPr>
          <p:cNvCxnSpPr/>
          <p:nvPr/>
        </p:nvCxnSpPr>
        <p:spPr>
          <a:xfrm flipH="1">
            <a:off x="10803389" y="4419613"/>
            <a:ext cx="252000" cy="0"/>
          </a:xfrm>
          <a:prstGeom prst="straightConnector1">
            <a:avLst/>
          </a:prstGeom>
          <a:noFill/>
          <a:ln w="9525" cap="flat" cmpd="sng" algn="ctr">
            <a:solidFill>
              <a:srgbClr val="6B7D8F"/>
            </a:solidFill>
            <a:prstDash val="solid"/>
            <a:tailEnd type="triangle"/>
          </a:ln>
          <a:effectLst/>
        </p:spPr>
      </p:cxnSp>
      <p:graphicFrame>
        <p:nvGraphicFramePr>
          <p:cNvPr id="29" name="Tabelle 28">
            <a:extLst>
              <a:ext uri="{FF2B5EF4-FFF2-40B4-BE49-F238E27FC236}">
                <a16:creationId xmlns:a16="http://schemas.microsoft.com/office/drawing/2014/main" id="{265398C6-E887-47A0-B5CD-43426008F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053865"/>
              </p:ext>
            </p:extLst>
          </p:nvPr>
        </p:nvGraphicFramePr>
        <p:xfrm>
          <a:off x="1068286" y="4906268"/>
          <a:ext cx="1749664" cy="288032"/>
        </p:xfrm>
        <a:graphic>
          <a:graphicData uri="http://schemas.openxmlformats.org/drawingml/2006/table">
            <a:tbl>
              <a:tblPr firstRow="1" bandRow="1"/>
              <a:tblGrid>
                <a:gridCol w="21870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87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8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8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8708">
                  <a:extLst>
                    <a:ext uri="{9D8B030D-6E8A-4147-A177-3AD203B41FA5}">
                      <a16:colId xmlns:a16="http://schemas.microsoft.com/office/drawing/2014/main" val="3183799404"/>
                    </a:ext>
                  </a:extLst>
                </a:gridCol>
                <a:gridCol w="218708">
                  <a:extLst>
                    <a:ext uri="{9D8B030D-6E8A-4147-A177-3AD203B41FA5}">
                      <a16:colId xmlns:a16="http://schemas.microsoft.com/office/drawing/2014/main" val="1299955135"/>
                    </a:ext>
                  </a:extLst>
                </a:gridCol>
              </a:tblGrid>
              <a:tr h="288032"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kumimoji="0" lang="de-DE" sz="10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kumimoji="0" lang="de-DE" sz="10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e-DE" sz="1050" b="0" dirty="0">
                          <a:solidFill>
                            <a:schemeClr val="bg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e-DE" sz="1050" b="0" dirty="0">
                          <a:solidFill>
                            <a:schemeClr val="bg1"/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e-DE" sz="1050" b="0" dirty="0">
                          <a:solidFill>
                            <a:schemeClr val="bg1"/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e-DE" sz="1050" b="0" dirty="0">
                          <a:solidFill>
                            <a:schemeClr val="bg1"/>
                          </a:solidFill>
                          <a:latin typeface="+mn-lt"/>
                        </a:rPr>
                        <a:t>2021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5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0BC866-FFFA-42AE-93BD-0A0217DA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13</a:t>
            </a:fld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626161A-CDB4-4042-A4CA-09FD0FF677B2}"/>
              </a:ext>
            </a:extLst>
          </p:cNvPr>
          <p:cNvSpPr/>
          <p:nvPr/>
        </p:nvSpPr>
        <p:spPr>
          <a:xfrm>
            <a:off x="928989" y="1562985"/>
            <a:ext cx="662420" cy="4120606"/>
          </a:xfrm>
          <a:prstGeom prst="rect">
            <a:avLst/>
          </a:prstGeom>
          <a:solidFill>
            <a:srgbClr val="95A0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Diagramm 21">
            <a:extLst>
              <a:ext uri="{FF2B5EF4-FFF2-40B4-BE49-F238E27FC236}">
                <a16:creationId xmlns:a16="http://schemas.microsoft.com/office/drawing/2014/main" id="{3411BD97-A2E4-4E5F-B0DB-0F6385B3F8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306183"/>
              </p:ext>
            </p:extLst>
          </p:nvPr>
        </p:nvGraphicFramePr>
        <p:xfrm>
          <a:off x="609600" y="727080"/>
          <a:ext cx="10210020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itel 5">
            <a:extLst>
              <a:ext uri="{FF2B5EF4-FFF2-40B4-BE49-F238E27FC236}">
                <a16:creationId xmlns:a16="http://schemas.microsoft.com/office/drawing/2014/main" id="{0B49DCCD-0D03-466D-B4F7-1F1DCDAA1100}"/>
              </a:ext>
            </a:extLst>
          </p:cNvPr>
          <p:cNvSpPr txBox="1">
            <a:spLocks/>
          </p:cNvSpPr>
          <p:nvPr/>
        </p:nvSpPr>
        <p:spPr>
          <a:xfrm>
            <a:off x="754130" y="532797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HDTV-Empfang: Private in HD in den Bundesländern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4" name="Textplatzhalter 20">
            <a:extLst>
              <a:ext uri="{FF2B5EF4-FFF2-40B4-BE49-F238E27FC236}">
                <a16:creationId xmlns:a16="http://schemas.microsoft.com/office/drawing/2014/main" id="{5318B1F8-3828-47C4-9C66-76ADA2675C07}"/>
              </a:ext>
            </a:extLst>
          </p:cNvPr>
          <p:cNvSpPr txBox="1">
            <a:spLocks/>
          </p:cNvSpPr>
          <p:nvPr/>
        </p:nvSpPr>
        <p:spPr>
          <a:xfrm>
            <a:off x="740482" y="6040921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 / in Mio. 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36,915 Mio. TV-Haushalte in Deutschland mit klassischem TV-Empfang (n=6.778)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9DDEFBF-7AAC-46DD-9529-8820F68C39F1}"/>
              </a:ext>
            </a:extLst>
          </p:cNvPr>
          <p:cNvGrpSpPr/>
          <p:nvPr/>
        </p:nvGrpSpPr>
        <p:grpSpPr>
          <a:xfrm>
            <a:off x="10799821" y="3014408"/>
            <a:ext cx="1765232" cy="1818548"/>
            <a:chOff x="11231765" y="3737592"/>
            <a:chExt cx="1765232" cy="1818548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31A13912-61A8-4043-95FB-4E79491787AB}"/>
                </a:ext>
              </a:extLst>
            </p:cNvPr>
            <p:cNvSpPr txBox="1"/>
            <p:nvPr/>
          </p:nvSpPr>
          <p:spPr>
            <a:xfrm>
              <a:off x="11329287" y="3737592"/>
              <a:ext cx="1667710" cy="1818548"/>
            </a:xfrm>
            <a:prstGeom prst="rect">
              <a:avLst/>
            </a:prstGeom>
            <a:noFill/>
          </p:spPr>
          <p:txBody>
            <a:bodyPr wrap="square" lIns="108000" tIns="108000" rIns="0" bIns="108000" rtlCol="0" anchor="ctr" anchorCtr="0">
              <a:spAutoFit/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HDTV-Empfang</a:t>
              </a: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gesamt</a:t>
              </a: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Private in HD</a:t>
              </a: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10B881C0-165F-4C4E-9899-5E1B7604C8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32000" y="4671785"/>
              <a:ext cx="144000" cy="144000"/>
            </a:xfrm>
            <a:prstGeom prst="rect">
              <a:avLst/>
            </a:prstGeom>
            <a:pattFill prst="pct5">
              <a:fgClr>
                <a:srgbClr val="6B7D8F">
                  <a:lumMod val="60000"/>
                  <a:lumOff val="40000"/>
                </a:srgbClr>
              </a:fgClr>
              <a:bgClr>
                <a:srgbClr val="FFFFFF"/>
              </a:bgClr>
            </a:pattFill>
            <a:ln w="6350" cap="flat" cmpd="sng" algn="ctr">
              <a:solidFill>
                <a:srgbClr val="6B7D8F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00E32E7A-71A0-4F63-814F-80474B063A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31765" y="4121316"/>
              <a:ext cx="144000" cy="144000"/>
            </a:xfrm>
            <a:prstGeom prst="rect">
              <a:avLst/>
            </a:prstGeom>
            <a:solidFill>
              <a:srgbClr val="6B7D8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B68C38C8-1543-40F6-8B4E-1C655111B55A}"/>
              </a:ext>
            </a:extLst>
          </p:cNvPr>
          <p:cNvSpPr txBox="1"/>
          <p:nvPr/>
        </p:nvSpPr>
        <p:spPr>
          <a:xfrm>
            <a:off x="10808856" y="2941732"/>
            <a:ext cx="1246018" cy="288147"/>
          </a:xfrm>
          <a:prstGeom prst="rect">
            <a:avLst/>
          </a:prstGeom>
          <a:noFill/>
          <a:ln>
            <a:solidFill>
              <a:srgbClr val="6B7D8F">
                <a:lumMod val="60000"/>
                <a:lumOff val="40000"/>
              </a:srgbClr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HDTV-Quote</a:t>
            </a:r>
          </a:p>
        </p:txBody>
      </p:sp>
      <p:graphicFrame>
        <p:nvGraphicFramePr>
          <p:cNvPr id="30" name="Group 175">
            <a:extLst>
              <a:ext uri="{FF2B5EF4-FFF2-40B4-BE49-F238E27FC236}">
                <a16:creationId xmlns:a16="http://schemas.microsoft.com/office/drawing/2014/main" id="{A3F769DB-0AA5-4FE2-8638-330230140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429143"/>
              </p:ext>
            </p:extLst>
          </p:nvPr>
        </p:nvGraphicFramePr>
        <p:xfrm>
          <a:off x="898093" y="4301652"/>
          <a:ext cx="9853606" cy="1383588"/>
        </p:xfrm>
        <a:graphic>
          <a:graphicData uri="http://schemas.openxmlformats.org/drawingml/2006/table">
            <a:tbl>
              <a:tblPr/>
              <a:tblGrid>
                <a:gridCol w="703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3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3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38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38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38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38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38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0382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03829">
                  <a:extLst>
                    <a:ext uri="{9D8B030D-6E8A-4147-A177-3AD203B41FA5}">
                      <a16:colId xmlns:a16="http://schemas.microsoft.com/office/drawing/2014/main" val="3682738444"/>
                    </a:ext>
                  </a:extLst>
                </a:gridCol>
              </a:tblGrid>
              <a:tr h="427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 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mit mindestens einer klassischen Empfangsart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36,915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1,172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1,677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4,696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5,799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0,317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3,550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7,751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4,937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2,943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1,964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1,083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4,074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29,585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0,977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1,463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3,444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4,575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0,275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2,737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6,431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4,102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1,058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2,380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1,604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0,864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3,202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13,346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6B7D8F">
                          <a:lumMod val="60000"/>
                          <a:lumOff val="4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0,433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6B7D8F">
                          <a:lumMod val="60000"/>
                          <a:lumOff val="4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0,758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6B7D8F">
                          <a:lumMod val="60000"/>
                          <a:lumOff val="4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1,371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6B7D8F">
                          <a:lumMod val="60000"/>
                          <a:lumOff val="4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2,066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6B7D8F">
                          <a:lumMod val="60000"/>
                          <a:lumOff val="4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0,141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6B7D8F">
                          <a:lumMod val="60000"/>
                          <a:lumOff val="4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1,192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6B7D8F">
                          <a:lumMod val="60000"/>
                          <a:lumOff val="4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2,720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6B7D8F">
                          <a:lumMod val="60000"/>
                          <a:lumOff val="4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1,963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6B7D8F">
                          <a:lumMod val="60000"/>
                          <a:lumOff val="4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0,568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6B7D8F">
                          <a:lumMod val="60000"/>
                          <a:lumOff val="4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1,254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6B7D8F">
                          <a:lumMod val="60000"/>
                          <a:lumOff val="4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0,709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6B7D8F">
                          <a:lumMod val="60000"/>
                          <a:lumOff val="4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008035" rtl="0" eaLnBrk="1" fontAlgn="ctr" latinLnBrk="0" hangingPunct="1"/>
                      <a:r>
                        <a:rPr lang="de-DE" sz="1200" b="0" i="0" u="none" strike="noStrike" kern="120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  <a:ea typeface="+mn-ea"/>
                          <a:cs typeface="+mn-cs"/>
                        </a:rPr>
                        <a:t>0,403</a:t>
                      </a:r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6B7D8F">
                          <a:lumMod val="60000"/>
                          <a:lumOff val="4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1,448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6B7D8F">
                          <a:lumMod val="60000"/>
                          <a:lumOff val="4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169D45C-95D9-4D54-9711-3B11491600C2}"/>
              </a:ext>
            </a:extLst>
          </p:cNvPr>
          <p:cNvGrpSpPr/>
          <p:nvPr/>
        </p:nvGrpSpPr>
        <p:grpSpPr>
          <a:xfrm>
            <a:off x="10764256" y="4776791"/>
            <a:ext cx="1667710" cy="1047004"/>
            <a:chOff x="11502608" y="5469086"/>
            <a:chExt cx="1667710" cy="1047004"/>
          </a:xfrm>
        </p:grpSpPr>
        <p:sp>
          <p:nvSpPr>
            <p:cNvPr id="32" name="Rectangle 154">
              <a:extLst>
                <a:ext uri="{FF2B5EF4-FFF2-40B4-BE49-F238E27FC236}">
                  <a16:creationId xmlns:a16="http://schemas.microsoft.com/office/drawing/2014/main" id="{7CA7608C-6D07-44A7-9D87-0149C5DD3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7954" y="5990221"/>
              <a:ext cx="83717" cy="83725"/>
            </a:xfrm>
            <a:prstGeom prst="rect">
              <a:avLst/>
            </a:prstGeom>
            <a:solidFill>
              <a:srgbClr val="6B7D8F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endParaRPr>
            </a:p>
          </p:txBody>
        </p:sp>
        <p:sp>
          <p:nvSpPr>
            <p:cNvPr id="33" name="Rectangle 155">
              <a:extLst>
                <a:ext uri="{FF2B5EF4-FFF2-40B4-BE49-F238E27FC236}">
                  <a16:creationId xmlns:a16="http://schemas.microsoft.com/office/drawing/2014/main" id="{AD85CE37-41B3-4C50-B9A0-E26483600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0907" y="5949272"/>
              <a:ext cx="54341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HDTV-HH</a:t>
              </a:r>
            </a:p>
          </p:txBody>
        </p:sp>
        <p:sp>
          <p:nvSpPr>
            <p:cNvPr id="34" name="Rectangle 156">
              <a:extLst>
                <a:ext uri="{FF2B5EF4-FFF2-40B4-BE49-F238E27FC236}">
                  <a16:creationId xmlns:a16="http://schemas.microsoft.com/office/drawing/2014/main" id="{8CDC3BA4-FACB-48D4-89C4-445B0E58B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7954" y="6222013"/>
              <a:ext cx="83717" cy="83725"/>
            </a:xfrm>
            <a:prstGeom prst="rect">
              <a:avLst/>
            </a:prstGeom>
            <a:pattFill prst="pct5">
              <a:fgClr>
                <a:srgbClr val="6B7D8F">
                  <a:lumMod val="60000"/>
                  <a:lumOff val="40000"/>
                </a:srgbClr>
              </a:fgClr>
              <a:bgClr>
                <a:srgbClr val="FFFFFF"/>
              </a:bgClr>
            </a:pattFill>
            <a:ln>
              <a:solidFill>
                <a:srgbClr val="6B7D8F">
                  <a:lumMod val="60000"/>
                  <a:lumOff val="40000"/>
                </a:srgbClr>
              </a:solidFill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endParaRPr>
            </a:p>
          </p:txBody>
        </p:sp>
        <p:sp>
          <p:nvSpPr>
            <p:cNvPr id="35" name="Rectangle 157">
              <a:extLst>
                <a:ext uri="{FF2B5EF4-FFF2-40B4-BE49-F238E27FC236}">
                  <a16:creationId xmlns:a16="http://schemas.microsoft.com/office/drawing/2014/main" id="{36B2BC22-FE2C-47E0-ADA1-85AF308AB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0907" y="6177536"/>
              <a:ext cx="7469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HDTV-HH: </a:t>
              </a:r>
            </a:p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Private in HD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848D8E8F-AA9A-4539-9496-0FDC48A0693F}"/>
                </a:ext>
              </a:extLst>
            </p:cNvPr>
            <p:cNvSpPr txBox="1"/>
            <p:nvPr/>
          </p:nvSpPr>
          <p:spPr>
            <a:xfrm>
              <a:off x="11502608" y="5469086"/>
              <a:ext cx="1667710" cy="517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708822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Mio. TV-HH mit klassischer </a:t>
              </a:r>
            </a:p>
            <a:p>
              <a:pPr marL="0" marR="0" lvl="0" indent="0" defTabSz="708822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Empfangsart</a:t>
              </a:r>
            </a:p>
          </p:txBody>
        </p:sp>
      </p:grpSp>
      <p:sp>
        <p:nvSpPr>
          <p:cNvPr id="37" name="Textfeld 36">
            <a:extLst>
              <a:ext uri="{FF2B5EF4-FFF2-40B4-BE49-F238E27FC236}">
                <a16:creationId xmlns:a16="http://schemas.microsoft.com/office/drawing/2014/main" id="{48C17B1D-16B3-4ABA-9553-04CBF585BD66}"/>
              </a:ext>
            </a:extLst>
          </p:cNvPr>
          <p:cNvSpPr txBox="1"/>
          <p:nvPr/>
        </p:nvSpPr>
        <p:spPr>
          <a:xfrm>
            <a:off x="898096" y="1164445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marL="0" marR="0" lvl="0" indent="0" defTabSz="130046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rPr>
              <a:t>TV-Haushalte in Prozent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100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0BC866-FFFA-42AE-93BD-0A0217DA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14</a:t>
            </a:fld>
            <a:endParaRPr 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CA0E1A9-F52B-4C0F-A13F-3ED3B72030C5}"/>
              </a:ext>
            </a:extLst>
          </p:cNvPr>
          <p:cNvGrpSpPr/>
          <p:nvPr/>
        </p:nvGrpSpPr>
        <p:grpSpPr>
          <a:xfrm>
            <a:off x="8593197" y="3152228"/>
            <a:ext cx="2982284" cy="2148527"/>
            <a:chOff x="8832683" y="3614596"/>
            <a:chExt cx="2982284" cy="2148527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F1237261-6CE5-4316-BD8E-0E0C16D8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005BBB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32683" y="3614596"/>
              <a:ext cx="2982284" cy="2148527"/>
            </a:xfrm>
            <a:prstGeom prst="rect">
              <a:avLst/>
            </a:prstGeom>
          </p:spPr>
        </p:pic>
        <p:pic>
          <p:nvPicPr>
            <p:cNvPr id="19" name="Picture 32" descr="Bild">
              <a:extLst>
                <a:ext uri="{FF2B5EF4-FFF2-40B4-BE49-F238E27FC236}">
                  <a16:creationId xmlns:a16="http://schemas.microsoft.com/office/drawing/2014/main" id="{F9121354-4F0B-4AD4-BE9D-C702319F1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005BBB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1575" y="4637320"/>
              <a:ext cx="549990" cy="529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C853E07D-FC59-4275-A20A-03ADCA6364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024376"/>
              </p:ext>
            </p:extLst>
          </p:nvPr>
        </p:nvGraphicFramePr>
        <p:xfrm>
          <a:off x="803139" y="1911123"/>
          <a:ext cx="7421437" cy="381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itel 4">
            <a:extLst>
              <a:ext uri="{FF2B5EF4-FFF2-40B4-BE49-F238E27FC236}">
                <a16:creationId xmlns:a16="http://schemas.microsoft.com/office/drawing/2014/main" id="{4369D800-038C-458F-AC99-1BFE5E086671}"/>
              </a:ext>
            </a:extLst>
          </p:cNvPr>
          <p:cNvSpPr txBox="1">
            <a:spLocks/>
          </p:cNvSpPr>
          <p:nvPr/>
        </p:nvSpPr>
        <p:spPr>
          <a:xfrm>
            <a:off x="863827" y="617633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Smart TV – Ausstattung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2" name="Inhaltsplatzhalter 5">
            <a:extLst>
              <a:ext uri="{FF2B5EF4-FFF2-40B4-BE49-F238E27FC236}">
                <a16:creationId xmlns:a16="http://schemas.microsoft.com/office/drawing/2014/main" id="{F915A4B2-08DC-4B64-BF00-A86787CE8DFD}"/>
              </a:ext>
            </a:extLst>
          </p:cNvPr>
          <p:cNvSpPr txBox="1">
            <a:spLocks/>
          </p:cNvSpPr>
          <p:nvPr/>
        </p:nvSpPr>
        <p:spPr>
          <a:xfrm>
            <a:off x="863827" y="1156882"/>
            <a:ext cx="10009062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 Ausstattung mit Smart TVs steigt weiter an: Nahezu zwei Drittel der TV-Haushalte ist im Besitz von mindestens einem smarten TV-Gerät.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FFFECE6A-EF1D-4370-8C97-EE3954D00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08875"/>
              </p:ext>
            </p:extLst>
          </p:nvPr>
        </p:nvGraphicFramePr>
        <p:xfrm>
          <a:off x="926162" y="5360847"/>
          <a:ext cx="7298415" cy="370840"/>
        </p:xfrm>
        <a:graphic>
          <a:graphicData uri="http://schemas.openxmlformats.org/drawingml/2006/table">
            <a:tbl>
              <a:tblPr firstRow="1" bandRow="1"/>
              <a:tblGrid>
                <a:gridCol w="810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9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09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9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09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0935">
                  <a:extLst>
                    <a:ext uri="{9D8B030D-6E8A-4147-A177-3AD203B41FA5}">
                      <a16:colId xmlns:a16="http://schemas.microsoft.com/office/drawing/2014/main" val="2628443730"/>
                    </a:ext>
                  </a:extLst>
                </a:gridCol>
                <a:gridCol w="810935">
                  <a:extLst>
                    <a:ext uri="{9D8B030D-6E8A-4147-A177-3AD203B41FA5}">
                      <a16:colId xmlns:a16="http://schemas.microsoft.com/office/drawing/2014/main" val="3964573796"/>
                    </a:ext>
                  </a:extLst>
                </a:gridCol>
                <a:gridCol w="8109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B92F10E-9F85-4216-B5E2-2C3B2A169286}"/>
              </a:ext>
            </a:extLst>
          </p:cNvPr>
          <p:cNvCxnSpPr>
            <a:cxnSpLocks/>
          </p:cNvCxnSpPr>
          <p:nvPr/>
        </p:nvCxnSpPr>
        <p:spPr>
          <a:xfrm>
            <a:off x="4960741" y="3301411"/>
            <a:ext cx="0" cy="2311344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</p:cxnSp>
      <p:sp>
        <p:nvSpPr>
          <p:cNvPr id="25" name="Textplatzhalter 9">
            <a:extLst>
              <a:ext uri="{FF2B5EF4-FFF2-40B4-BE49-F238E27FC236}">
                <a16:creationId xmlns:a16="http://schemas.microsoft.com/office/drawing/2014/main" id="{8F4D6B66-5AE8-43A9-A7A1-B4416864A6E4}"/>
              </a:ext>
            </a:extLst>
          </p:cNvPr>
          <p:cNvSpPr txBox="1">
            <a:spLocks/>
          </p:cNvSpPr>
          <p:nvPr/>
        </p:nvSpPr>
        <p:spPr>
          <a:xfrm>
            <a:off x="863827" y="6125757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 / * Ab 2018: Geänderte Fragestellung: Handelt es sich bei Ihrem Fernsehgerät / Ihren Fernsehgeräten um ein Smart TV-Gerät, also ein internetfähiges TV-Gerät? (Alte Frage vor 2018: Haben Sie die Möglichkeit, Videoinhalte aus dem Internet direkt auf dem Fernseher anzusehen, z.B. mit einem Smart TV, also einem internetfähigen Fernsehgerät?)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38,157 / 38,557 / 38,899 / 38,076 / 38,306 / 38,697 / 38,491 / 38,520 / 38,753 Mio. TV-Haushalte in Deutschland (n=7.059)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Gerade Verbindung 123">
            <a:extLst>
              <a:ext uri="{FF2B5EF4-FFF2-40B4-BE49-F238E27FC236}">
                <a16:creationId xmlns:a16="http://schemas.microsoft.com/office/drawing/2014/main" id="{69E43643-A7AF-4939-9F39-868D496ED16A}"/>
              </a:ext>
            </a:extLst>
          </p:cNvPr>
          <p:cNvCxnSpPr/>
          <p:nvPr/>
        </p:nvCxnSpPr>
        <p:spPr>
          <a:xfrm flipV="1">
            <a:off x="855665" y="5289845"/>
            <a:ext cx="11088000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0C8E57D8-DD65-4F85-AFDE-4153E03F2ABC}"/>
              </a:ext>
            </a:extLst>
          </p:cNvPr>
          <p:cNvSpPr txBox="1"/>
          <p:nvPr/>
        </p:nvSpPr>
        <p:spPr>
          <a:xfrm>
            <a:off x="4798274" y="5519164"/>
            <a:ext cx="333527" cy="495108"/>
          </a:xfrm>
          <a:prstGeom prst="rect">
            <a:avLst/>
          </a:prstGeom>
          <a:noFill/>
        </p:spPr>
        <p:txBody>
          <a:bodyPr wrap="none" lIns="108000" tIns="108000" rIns="108000" bIns="108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CDE36E1-EB8A-42F9-88FC-7F3234EA4AA6}"/>
              </a:ext>
            </a:extLst>
          </p:cNvPr>
          <p:cNvSpPr/>
          <p:nvPr/>
        </p:nvSpPr>
        <p:spPr>
          <a:xfrm>
            <a:off x="8470685" y="4082804"/>
            <a:ext cx="259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cs typeface="Calibri" pitchFamily="34" charset="0"/>
              </a:rPr>
              <a:t>24,807</a:t>
            </a:r>
            <a:r>
              <a:rPr kumimoji="0" lang="de-DE" sz="4400" b="1" i="0" u="none" strike="noStrike" kern="0" cap="none" spc="-30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cs typeface="Calibri" pitchFamily="34" charset="0"/>
              </a:rPr>
              <a:t> 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cs typeface="Calibri" pitchFamily="34" charset="0"/>
              </a:rPr>
              <a:t>Mio.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B3A7F8B7-1B2A-49E6-961F-766B80C3FB6D}"/>
              </a:ext>
            </a:extLst>
          </p:cNvPr>
          <p:cNvSpPr/>
          <p:nvPr/>
        </p:nvSpPr>
        <p:spPr>
          <a:xfrm>
            <a:off x="8593197" y="3395151"/>
            <a:ext cx="2901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Calibri" pitchFamily="34" charset="0"/>
              </a:rPr>
              <a:t>HAUSHALTE MIT </a:t>
            </a:r>
          </a:p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Calibri" pitchFamily="34" charset="0"/>
              </a:rPr>
              <a:t>SMART TV</a:t>
            </a:r>
            <a:endParaRPr kumimoji="0" lang="de-DE" sz="1600" b="0" i="0" u="none" strike="noStrike" kern="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88986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0BC866-FFFA-42AE-93BD-0A0217DA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15</a:t>
            </a:fld>
            <a:endParaRPr lang="de-DE"/>
          </a:p>
        </p:txBody>
      </p: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FC4F0827-5C5C-4C44-94E8-37B18DEF4351}"/>
              </a:ext>
            </a:extLst>
          </p:cNvPr>
          <p:cNvCxnSpPr>
            <a:cxnSpLocks/>
          </p:cNvCxnSpPr>
          <p:nvPr/>
        </p:nvCxnSpPr>
        <p:spPr>
          <a:xfrm>
            <a:off x="5082922" y="3224530"/>
            <a:ext cx="0" cy="2311344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</p:cxnSp>
      <p:cxnSp>
        <p:nvCxnSpPr>
          <p:cNvPr id="51" name="Gerade Verbindung 123">
            <a:extLst>
              <a:ext uri="{FF2B5EF4-FFF2-40B4-BE49-F238E27FC236}">
                <a16:creationId xmlns:a16="http://schemas.microsoft.com/office/drawing/2014/main" id="{E7BAA9B8-7D2A-4664-BF1A-EBA05D8503EA}"/>
              </a:ext>
            </a:extLst>
          </p:cNvPr>
          <p:cNvCxnSpPr/>
          <p:nvPr/>
        </p:nvCxnSpPr>
        <p:spPr>
          <a:xfrm flipV="1">
            <a:off x="977839" y="5212964"/>
            <a:ext cx="11124000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graphicFrame>
        <p:nvGraphicFramePr>
          <p:cNvPr id="52" name="Diagramm 51">
            <a:extLst>
              <a:ext uri="{FF2B5EF4-FFF2-40B4-BE49-F238E27FC236}">
                <a16:creationId xmlns:a16="http://schemas.microsoft.com/office/drawing/2014/main" id="{B749441D-A1EA-4FE2-9DDF-943BD6ABF8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998150"/>
              </p:ext>
            </p:extLst>
          </p:nvPr>
        </p:nvGraphicFramePr>
        <p:xfrm>
          <a:off x="960453" y="1834242"/>
          <a:ext cx="10225138" cy="381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3" name="Diagramm 52">
            <a:extLst>
              <a:ext uri="{FF2B5EF4-FFF2-40B4-BE49-F238E27FC236}">
                <a16:creationId xmlns:a16="http://schemas.microsoft.com/office/drawing/2014/main" id="{BE2F4768-2B61-49B0-906C-FA72A0CBAD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46143"/>
              </p:ext>
            </p:extLst>
          </p:nvPr>
        </p:nvGraphicFramePr>
        <p:xfrm>
          <a:off x="7789928" y="4609534"/>
          <a:ext cx="1718958" cy="12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350308F-419E-4B08-9BCF-E75B645061D1}"/>
              </a:ext>
            </a:extLst>
          </p:cNvPr>
          <p:cNvGrpSpPr/>
          <p:nvPr/>
        </p:nvGrpSpPr>
        <p:grpSpPr>
          <a:xfrm>
            <a:off x="8715371" y="3075347"/>
            <a:ext cx="2982284" cy="2148527"/>
            <a:chOff x="8832683" y="3614596"/>
            <a:chExt cx="2982284" cy="2148527"/>
          </a:xfrm>
        </p:grpSpPr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65AC8B21-D98E-4342-A9C4-3F169B236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rgbClr val="005BBB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32683" y="3614596"/>
              <a:ext cx="2982284" cy="2148527"/>
            </a:xfrm>
            <a:prstGeom prst="rect">
              <a:avLst/>
            </a:prstGeom>
          </p:spPr>
        </p:pic>
        <p:pic>
          <p:nvPicPr>
            <p:cNvPr id="56" name="Picture 32" descr="Bild">
              <a:extLst>
                <a:ext uri="{FF2B5EF4-FFF2-40B4-BE49-F238E27FC236}">
                  <a16:creationId xmlns:a16="http://schemas.microsoft.com/office/drawing/2014/main" id="{5A995C0C-C52C-447D-9343-2C2E9B3E0B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rgbClr val="005BBB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1575" y="4637320"/>
              <a:ext cx="549990" cy="529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Titel 4">
            <a:extLst>
              <a:ext uri="{FF2B5EF4-FFF2-40B4-BE49-F238E27FC236}">
                <a16:creationId xmlns:a16="http://schemas.microsoft.com/office/drawing/2014/main" id="{BBF25AEE-5A9C-4846-979C-A536D6F1E82B}"/>
              </a:ext>
            </a:extLst>
          </p:cNvPr>
          <p:cNvSpPr txBox="1">
            <a:spLocks/>
          </p:cNvSpPr>
          <p:nvPr/>
        </p:nvSpPr>
        <p:spPr>
          <a:xfrm>
            <a:off x="986001" y="540752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Smart TV – Anschlussquote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8" name="Inhaltsplatzhalter 5">
            <a:extLst>
              <a:ext uri="{FF2B5EF4-FFF2-40B4-BE49-F238E27FC236}">
                <a16:creationId xmlns:a16="http://schemas.microsoft.com/office/drawing/2014/main" id="{01052298-1F95-4869-821A-76B930D8E2E6}"/>
              </a:ext>
            </a:extLst>
          </p:cNvPr>
          <p:cNvSpPr txBox="1">
            <a:spLocks/>
          </p:cNvSpPr>
          <p:nvPr/>
        </p:nvSpPr>
        <p:spPr>
          <a:xfrm>
            <a:off x="986001" y="1080001"/>
            <a:ext cx="10478252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Gut die Hälfte der deutschen TV-Haushalte hat mind. ein Smart TV an das Internet angeschlossen. Mittlerweile sind somit 8 von 10 Smart TVs „connected“.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platzhalter 6">
            <a:extLst>
              <a:ext uri="{FF2B5EF4-FFF2-40B4-BE49-F238E27FC236}">
                <a16:creationId xmlns:a16="http://schemas.microsoft.com/office/drawing/2014/main" id="{141A4CCF-CBA1-4112-8BE5-3636F081BBAC}"/>
              </a:ext>
            </a:extLst>
          </p:cNvPr>
          <p:cNvSpPr txBox="1">
            <a:spLocks/>
          </p:cNvSpPr>
          <p:nvPr/>
        </p:nvSpPr>
        <p:spPr>
          <a:xfrm>
            <a:off x="986001" y="6048876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 / * Ab 2018: Geänderte Fragestellung: Handelt es sich bei Ihrem Fernsehgerät / Ihren Fernsehgeräten um ein Smart TV-Gerät, also ein internetfähiges TV-Gerät? (Alte Frage vor 2018: Haben Sie die Möglichkeit, Videoinhalte aus dem Internet direkt auf dem Fernseher anzusehen, z.B. mit einem Smart TV, also einem internetfähigen Fernsehgerät?)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38,157 / 38,557 / 38,899 / 38,076 / 38,306 / 38,697 / 38,491 / 38,520 / 38,753 Mio. TV-Haushalte in Deutschland (n=7.059)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0" name="Diagramm 59">
            <a:extLst>
              <a:ext uri="{FF2B5EF4-FFF2-40B4-BE49-F238E27FC236}">
                <a16:creationId xmlns:a16="http://schemas.microsoft.com/office/drawing/2014/main" id="{A6341C9A-5435-47F2-8582-5216256FA1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77456"/>
              </p:ext>
            </p:extLst>
          </p:nvPr>
        </p:nvGraphicFramePr>
        <p:xfrm>
          <a:off x="1274606" y="4609534"/>
          <a:ext cx="1718958" cy="12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1" name="Diagramm 60">
            <a:extLst>
              <a:ext uri="{FF2B5EF4-FFF2-40B4-BE49-F238E27FC236}">
                <a16:creationId xmlns:a16="http://schemas.microsoft.com/office/drawing/2014/main" id="{8327F25B-D5AA-49BF-B1BE-CE4B87ADAB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14746"/>
              </p:ext>
            </p:extLst>
          </p:nvPr>
        </p:nvGraphicFramePr>
        <p:xfrm>
          <a:off x="2086098" y="4609534"/>
          <a:ext cx="1718958" cy="12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2" name="Diagramm 61">
            <a:extLst>
              <a:ext uri="{FF2B5EF4-FFF2-40B4-BE49-F238E27FC236}">
                <a16:creationId xmlns:a16="http://schemas.microsoft.com/office/drawing/2014/main" id="{B4480AD2-8433-4F64-8B1D-6323AE3BAA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228112"/>
              </p:ext>
            </p:extLst>
          </p:nvPr>
        </p:nvGraphicFramePr>
        <p:xfrm>
          <a:off x="2937343" y="4609534"/>
          <a:ext cx="1718958" cy="12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63" name="Diagramm 62">
            <a:extLst>
              <a:ext uri="{FF2B5EF4-FFF2-40B4-BE49-F238E27FC236}">
                <a16:creationId xmlns:a16="http://schemas.microsoft.com/office/drawing/2014/main" id="{486299BA-BB81-4A83-A985-3FA7D5E1E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334772"/>
              </p:ext>
            </p:extLst>
          </p:nvPr>
        </p:nvGraphicFramePr>
        <p:xfrm>
          <a:off x="3719019" y="4609534"/>
          <a:ext cx="1718958" cy="12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64" name="Diagramm 63">
            <a:extLst>
              <a:ext uri="{FF2B5EF4-FFF2-40B4-BE49-F238E27FC236}">
                <a16:creationId xmlns:a16="http://schemas.microsoft.com/office/drawing/2014/main" id="{EA4CC3B1-690C-4C68-9304-D785E6B67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10497"/>
              </p:ext>
            </p:extLst>
          </p:nvPr>
        </p:nvGraphicFramePr>
        <p:xfrm>
          <a:off x="4530507" y="4609534"/>
          <a:ext cx="1718958" cy="12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65" name="Diagramm 64">
            <a:extLst>
              <a:ext uri="{FF2B5EF4-FFF2-40B4-BE49-F238E27FC236}">
                <a16:creationId xmlns:a16="http://schemas.microsoft.com/office/drawing/2014/main" id="{94AFF9BD-C634-4482-89D2-E95A9D961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603906"/>
              </p:ext>
            </p:extLst>
          </p:nvPr>
        </p:nvGraphicFramePr>
        <p:xfrm>
          <a:off x="5371814" y="4609534"/>
          <a:ext cx="1718958" cy="12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66" name="Diagramm 65">
            <a:extLst>
              <a:ext uri="{FF2B5EF4-FFF2-40B4-BE49-F238E27FC236}">
                <a16:creationId xmlns:a16="http://schemas.microsoft.com/office/drawing/2014/main" id="{E1E0C1FD-D259-4337-B2D1-BF717C070F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772628"/>
              </p:ext>
            </p:extLst>
          </p:nvPr>
        </p:nvGraphicFramePr>
        <p:xfrm>
          <a:off x="6193245" y="4609534"/>
          <a:ext cx="1718958" cy="12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67" name="Tabelle 66">
            <a:extLst>
              <a:ext uri="{FF2B5EF4-FFF2-40B4-BE49-F238E27FC236}">
                <a16:creationId xmlns:a16="http://schemas.microsoft.com/office/drawing/2014/main" id="{459CDCAC-40A9-4207-8352-4AE80DC4E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447381"/>
              </p:ext>
            </p:extLst>
          </p:nvPr>
        </p:nvGraphicFramePr>
        <p:xfrm>
          <a:off x="1048336" y="5283966"/>
          <a:ext cx="7298415" cy="370840"/>
        </p:xfrm>
        <a:graphic>
          <a:graphicData uri="http://schemas.openxmlformats.org/drawingml/2006/table">
            <a:tbl>
              <a:tblPr firstRow="1" bandRow="1"/>
              <a:tblGrid>
                <a:gridCol w="810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9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09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9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09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0935">
                  <a:extLst>
                    <a:ext uri="{9D8B030D-6E8A-4147-A177-3AD203B41FA5}">
                      <a16:colId xmlns:a16="http://schemas.microsoft.com/office/drawing/2014/main" val="2628443730"/>
                    </a:ext>
                  </a:extLst>
                </a:gridCol>
                <a:gridCol w="8109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0935">
                  <a:extLst>
                    <a:ext uri="{9D8B030D-6E8A-4147-A177-3AD203B41FA5}">
                      <a16:colId xmlns:a16="http://schemas.microsoft.com/office/drawing/2014/main" val="153979775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8" name="Textfeld 67">
            <a:extLst>
              <a:ext uri="{FF2B5EF4-FFF2-40B4-BE49-F238E27FC236}">
                <a16:creationId xmlns:a16="http://schemas.microsoft.com/office/drawing/2014/main" id="{FE07AFD3-A5B9-4AAB-BBB0-8CC1A8C360A0}"/>
              </a:ext>
            </a:extLst>
          </p:cNvPr>
          <p:cNvSpPr txBox="1"/>
          <p:nvPr/>
        </p:nvSpPr>
        <p:spPr>
          <a:xfrm>
            <a:off x="4920450" y="5442283"/>
            <a:ext cx="333527" cy="495108"/>
          </a:xfrm>
          <a:prstGeom prst="rect">
            <a:avLst/>
          </a:prstGeom>
          <a:noFill/>
        </p:spPr>
        <p:txBody>
          <a:bodyPr wrap="none" lIns="108000" tIns="108000" rIns="108000" bIns="108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</a:t>
            </a:r>
          </a:p>
        </p:txBody>
      </p: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C9E01301-CC69-4A16-B8F3-9BADD90D33C7}"/>
              </a:ext>
            </a:extLst>
          </p:cNvPr>
          <p:cNvGrpSpPr/>
          <p:nvPr/>
        </p:nvGrpSpPr>
        <p:grpSpPr>
          <a:xfrm>
            <a:off x="8881169" y="4043875"/>
            <a:ext cx="1445769" cy="433553"/>
            <a:chOff x="8998481" y="4583124"/>
            <a:chExt cx="1445769" cy="433553"/>
          </a:xfrm>
        </p:grpSpPr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3F56EDBC-2937-4BBE-9F11-308CDD5E85B2}"/>
                </a:ext>
              </a:extLst>
            </p:cNvPr>
            <p:cNvSpPr txBox="1"/>
            <p:nvPr/>
          </p:nvSpPr>
          <p:spPr>
            <a:xfrm>
              <a:off x="9022545" y="4583124"/>
              <a:ext cx="1421705" cy="433553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Anschlussquote</a:t>
              </a:r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4219DA15-2AD1-41F5-AC25-731B9EB42C22}"/>
                </a:ext>
              </a:extLst>
            </p:cNvPr>
            <p:cNvSpPr/>
            <p:nvPr/>
          </p:nvSpPr>
          <p:spPr>
            <a:xfrm>
              <a:off x="8998481" y="4763900"/>
              <a:ext cx="72000" cy="72000"/>
            </a:xfrm>
            <a:prstGeom prst="rect">
              <a:avLst/>
            </a:prstGeom>
            <a:solidFill>
              <a:srgbClr val="FF7D00"/>
            </a:solidFill>
            <a:ln w="25400" cap="flat" cmpd="sng" algn="ctr">
              <a:solidFill>
                <a:srgbClr val="FF7D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72" name="Diagramm 71">
            <a:extLst>
              <a:ext uri="{FF2B5EF4-FFF2-40B4-BE49-F238E27FC236}">
                <a16:creationId xmlns:a16="http://schemas.microsoft.com/office/drawing/2014/main" id="{AB145FDC-AB34-4EB4-A0CA-2D0D4369B3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714877"/>
              </p:ext>
            </p:extLst>
          </p:nvPr>
        </p:nvGraphicFramePr>
        <p:xfrm>
          <a:off x="6997249" y="4609534"/>
          <a:ext cx="1718958" cy="12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1905041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16</a:t>
            </a:fld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7F0367BC-37D6-44E3-B81D-0FA2D5B6EEDD}"/>
              </a:ext>
            </a:extLst>
          </p:cNvPr>
          <p:cNvGrpSpPr/>
          <p:nvPr/>
        </p:nvGrpSpPr>
        <p:grpSpPr>
          <a:xfrm>
            <a:off x="8688220" y="3075347"/>
            <a:ext cx="2982284" cy="2148527"/>
            <a:chOff x="8832683" y="3614596"/>
            <a:chExt cx="2982284" cy="2148527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8786197-762D-497D-8D8F-F2B8C77C2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rgbClr val="005BBB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32683" y="3614596"/>
              <a:ext cx="2982284" cy="2148527"/>
            </a:xfrm>
            <a:prstGeom prst="rect">
              <a:avLst/>
            </a:prstGeom>
          </p:spPr>
        </p:pic>
        <p:pic>
          <p:nvPicPr>
            <p:cNvPr id="23" name="Picture 32" descr="Bild">
              <a:extLst>
                <a:ext uri="{FF2B5EF4-FFF2-40B4-BE49-F238E27FC236}">
                  <a16:creationId xmlns:a16="http://schemas.microsoft.com/office/drawing/2014/main" id="{E14EFD18-9856-41E6-AB1D-326B4D5FDF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rgbClr val="005BBB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1575" y="4637320"/>
              <a:ext cx="549990" cy="529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4" name="Diagramm 23">
            <a:extLst>
              <a:ext uri="{FF2B5EF4-FFF2-40B4-BE49-F238E27FC236}">
                <a16:creationId xmlns:a16="http://schemas.microsoft.com/office/drawing/2014/main" id="{827F20A9-4A5A-4632-81CE-11BB5D6619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329896"/>
              </p:ext>
            </p:extLst>
          </p:nvPr>
        </p:nvGraphicFramePr>
        <p:xfrm>
          <a:off x="933302" y="1834242"/>
          <a:ext cx="10225138" cy="381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5" name="Gerade Verbindung 123">
            <a:extLst>
              <a:ext uri="{FF2B5EF4-FFF2-40B4-BE49-F238E27FC236}">
                <a16:creationId xmlns:a16="http://schemas.microsoft.com/office/drawing/2014/main" id="{AD288135-6C2C-469E-9A02-4E69B122F25A}"/>
              </a:ext>
            </a:extLst>
          </p:cNvPr>
          <p:cNvCxnSpPr/>
          <p:nvPr/>
        </p:nvCxnSpPr>
        <p:spPr>
          <a:xfrm flipV="1">
            <a:off x="950688" y="5212964"/>
            <a:ext cx="11124000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6" name="Titel 4">
            <a:extLst>
              <a:ext uri="{FF2B5EF4-FFF2-40B4-BE49-F238E27FC236}">
                <a16:creationId xmlns:a16="http://schemas.microsoft.com/office/drawing/2014/main" id="{E4557937-C421-4D42-974E-F3595D2F9BDC}"/>
              </a:ext>
            </a:extLst>
          </p:cNvPr>
          <p:cNvSpPr txBox="1">
            <a:spLocks/>
          </p:cNvSpPr>
          <p:nvPr/>
        </p:nvSpPr>
        <p:spPr>
          <a:xfrm>
            <a:off x="958850" y="540752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Smart TV – Anschlussquote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7" name="Inhaltsplatzhalter 5">
            <a:extLst>
              <a:ext uri="{FF2B5EF4-FFF2-40B4-BE49-F238E27FC236}">
                <a16:creationId xmlns:a16="http://schemas.microsoft.com/office/drawing/2014/main" id="{B449BA12-3660-4198-97EE-78DD8E46DF86}"/>
              </a:ext>
            </a:extLst>
          </p:cNvPr>
          <p:cNvSpPr txBox="1">
            <a:spLocks/>
          </p:cNvSpPr>
          <p:nvPr/>
        </p:nvSpPr>
        <p:spPr>
          <a:xfrm>
            <a:off x="958850" y="1080001"/>
            <a:ext cx="10009062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Bremen 2018 - 2021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39BA2BC9-EEAA-4FE3-96F0-0294B9175162}"/>
              </a:ext>
            </a:extLst>
          </p:cNvPr>
          <p:cNvSpPr txBox="1">
            <a:spLocks/>
          </p:cNvSpPr>
          <p:nvPr/>
        </p:nvSpPr>
        <p:spPr>
          <a:xfrm>
            <a:off x="958850" y="6048876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 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 0,347 / 0,342 / 0,338 / 0,340 Mio. TV-Haushalte in Bremen  (n=471)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9" name="Diagramm 28">
            <a:extLst>
              <a:ext uri="{FF2B5EF4-FFF2-40B4-BE49-F238E27FC236}">
                <a16:creationId xmlns:a16="http://schemas.microsoft.com/office/drawing/2014/main" id="{FF6A1921-2129-4AC4-9E3A-1CF50BF3DE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903763"/>
              </p:ext>
            </p:extLst>
          </p:nvPr>
        </p:nvGraphicFramePr>
        <p:xfrm>
          <a:off x="1818231" y="4609534"/>
          <a:ext cx="1718958" cy="12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Diagramm 29">
            <a:extLst>
              <a:ext uri="{FF2B5EF4-FFF2-40B4-BE49-F238E27FC236}">
                <a16:creationId xmlns:a16="http://schemas.microsoft.com/office/drawing/2014/main" id="{2440CBEE-2847-4AD7-A054-B9F631BC5A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577328"/>
              </p:ext>
            </p:extLst>
          </p:nvPr>
        </p:nvGraphicFramePr>
        <p:xfrm>
          <a:off x="3687864" y="4609534"/>
          <a:ext cx="1718958" cy="12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Diagramm 30">
            <a:extLst>
              <a:ext uri="{FF2B5EF4-FFF2-40B4-BE49-F238E27FC236}">
                <a16:creationId xmlns:a16="http://schemas.microsoft.com/office/drawing/2014/main" id="{EC75264F-3DC7-4601-A3DA-209B1D6D9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432373"/>
              </p:ext>
            </p:extLst>
          </p:nvPr>
        </p:nvGraphicFramePr>
        <p:xfrm>
          <a:off x="5547674" y="4609534"/>
          <a:ext cx="1718958" cy="12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2" name="Tabelle 31">
            <a:extLst>
              <a:ext uri="{FF2B5EF4-FFF2-40B4-BE49-F238E27FC236}">
                <a16:creationId xmlns:a16="http://schemas.microsoft.com/office/drawing/2014/main" id="{BD00AEBE-9669-451D-A87D-C4D296EB3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828127"/>
              </p:ext>
            </p:extLst>
          </p:nvPr>
        </p:nvGraphicFramePr>
        <p:xfrm>
          <a:off x="962025" y="5283966"/>
          <a:ext cx="7285344" cy="370840"/>
        </p:xfrm>
        <a:graphic>
          <a:graphicData uri="http://schemas.openxmlformats.org/drawingml/2006/table">
            <a:tbl>
              <a:tblPr firstRow="1" bandRow="1"/>
              <a:tblGrid>
                <a:gridCol w="18213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821336">
                  <a:extLst>
                    <a:ext uri="{9D8B030D-6E8A-4147-A177-3AD203B41FA5}">
                      <a16:colId xmlns:a16="http://schemas.microsoft.com/office/drawing/2014/main" val="2628443730"/>
                    </a:ext>
                  </a:extLst>
                </a:gridCol>
                <a:gridCol w="18213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821336">
                  <a:extLst>
                    <a:ext uri="{9D8B030D-6E8A-4147-A177-3AD203B41FA5}">
                      <a16:colId xmlns:a16="http://schemas.microsoft.com/office/drawing/2014/main" val="12587733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31643D2-A8F5-4A7F-BCE6-BDAC985BF9C0}"/>
              </a:ext>
            </a:extLst>
          </p:cNvPr>
          <p:cNvGrpSpPr/>
          <p:nvPr/>
        </p:nvGrpSpPr>
        <p:grpSpPr>
          <a:xfrm>
            <a:off x="8902146" y="4067939"/>
            <a:ext cx="1445769" cy="433553"/>
            <a:chOff x="8998481" y="4583124"/>
            <a:chExt cx="1445769" cy="433553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2FADBE3F-1868-4D11-8ACA-D306FD4B9F72}"/>
                </a:ext>
              </a:extLst>
            </p:cNvPr>
            <p:cNvSpPr txBox="1"/>
            <p:nvPr/>
          </p:nvSpPr>
          <p:spPr>
            <a:xfrm>
              <a:off x="9022545" y="4583124"/>
              <a:ext cx="1421705" cy="433553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Anschlussquote</a:t>
              </a: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71420C8A-FF9E-4CF5-9F32-08E7230D02DA}"/>
                </a:ext>
              </a:extLst>
            </p:cNvPr>
            <p:cNvSpPr/>
            <p:nvPr/>
          </p:nvSpPr>
          <p:spPr>
            <a:xfrm>
              <a:off x="8998481" y="4763900"/>
              <a:ext cx="72000" cy="72000"/>
            </a:xfrm>
            <a:prstGeom prst="rect">
              <a:avLst/>
            </a:prstGeom>
            <a:solidFill>
              <a:srgbClr val="FF7D00"/>
            </a:solidFill>
            <a:ln w="25400" cap="flat" cmpd="sng" algn="ctr">
              <a:solidFill>
                <a:srgbClr val="FF7D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36" name="Diagramm 35">
            <a:extLst>
              <a:ext uri="{FF2B5EF4-FFF2-40B4-BE49-F238E27FC236}">
                <a16:creationId xmlns:a16="http://schemas.microsoft.com/office/drawing/2014/main" id="{9744BB35-FB73-4185-B79D-0699E4EEF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91880"/>
              </p:ext>
            </p:extLst>
          </p:nvPr>
        </p:nvGraphicFramePr>
        <p:xfrm>
          <a:off x="7366458" y="4609534"/>
          <a:ext cx="1718958" cy="12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12593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17</a:t>
            </a:fld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3833D35-5D5C-4959-94DF-3C39AB83C1F1}"/>
              </a:ext>
            </a:extLst>
          </p:cNvPr>
          <p:cNvSpPr/>
          <p:nvPr/>
        </p:nvSpPr>
        <p:spPr>
          <a:xfrm>
            <a:off x="968980" y="1765223"/>
            <a:ext cx="683974" cy="4120606"/>
          </a:xfrm>
          <a:prstGeom prst="rect">
            <a:avLst/>
          </a:prstGeom>
          <a:solidFill>
            <a:srgbClr val="95A0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0A0CA043-5EDA-47A3-9B60-67BBB0FFEF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7612391"/>
              </p:ext>
            </p:extLst>
          </p:nvPr>
        </p:nvGraphicFramePr>
        <p:xfrm>
          <a:off x="665424" y="929318"/>
          <a:ext cx="10139944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itel 5">
            <a:extLst>
              <a:ext uri="{FF2B5EF4-FFF2-40B4-BE49-F238E27FC236}">
                <a16:creationId xmlns:a16="http://schemas.microsoft.com/office/drawing/2014/main" id="{2D64F7B4-2E44-4FBC-84D8-5C305183DC82}"/>
              </a:ext>
            </a:extLst>
          </p:cNvPr>
          <p:cNvSpPr txBox="1">
            <a:spLocks/>
          </p:cNvSpPr>
          <p:nvPr/>
        </p:nvSpPr>
        <p:spPr>
          <a:xfrm>
            <a:off x="809954" y="735035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Smart TV – Ausstattung und Anschlussquote in den Bundesländern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0" name="Textplatzhalter 20">
            <a:extLst>
              <a:ext uri="{FF2B5EF4-FFF2-40B4-BE49-F238E27FC236}">
                <a16:creationId xmlns:a16="http://schemas.microsoft.com/office/drawing/2014/main" id="{E885791F-7A05-457E-ACD8-838DC62E7308}"/>
              </a:ext>
            </a:extLst>
          </p:cNvPr>
          <p:cNvSpPr txBox="1">
            <a:spLocks/>
          </p:cNvSpPr>
          <p:nvPr/>
        </p:nvSpPr>
        <p:spPr>
          <a:xfrm>
            <a:off x="796306" y="6243159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 / in Mio. 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38,753 Mio. TV-Haushalte in Deutschland (n=7.059)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E56221F-B2AA-4039-91CA-FE99E5E61285}"/>
              </a:ext>
            </a:extLst>
          </p:cNvPr>
          <p:cNvSpPr txBox="1"/>
          <p:nvPr/>
        </p:nvSpPr>
        <p:spPr>
          <a:xfrm>
            <a:off x="10739889" y="2381977"/>
            <a:ext cx="1342009" cy="288147"/>
          </a:xfrm>
          <a:prstGeom prst="rect">
            <a:avLst/>
          </a:prstGeom>
          <a:noFill/>
          <a:ln>
            <a:solidFill>
              <a:srgbClr val="005BBB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Anschlussquote</a:t>
            </a:r>
          </a:p>
        </p:txBody>
      </p:sp>
      <p:graphicFrame>
        <p:nvGraphicFramePr>
          <p:cNvPr id="22" name="Group 175">
            <a:extLst>
              <a:ext uri="{FF2B5EF4-FFF2-40B4-BE49-F238E27FC236}">
                <a16:creationId xmlns:a16="http://schemas.microsoft.com/office/drawing/2014/main" id="{90082BD9-D358-44E2-8767-86706BF3A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337991"/>
              </p:ext>
            </p:extLst>
          </p:nvPr>
        </p:nvGraphicFramePr>
        <p:xfrm>
          <a:off x="953917" y="4503890"/>
          <a:ext cx="9785972" cy="1383588"/>
        </p:xfrm>
        <a:graphic>
          <a:graphicData uri="http://schemas.openxmlformats.org/drawingml/2006/table">
            <a:tbl>
              <a:tblPr/>
              <a:tblGrid>
                <a:gridCol w="698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1752643187"/>
                    </a:ext>
                  </a:extLst>
                </a:gridCol>
              </a:tblGrid>
              <a:tr h="427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 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38,753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1,811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4,945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6,025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0,340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3,736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8,223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5,184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1,376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4,201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24,807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0,860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3,087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3,910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0,225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2,082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5,434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3,470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0,888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2,007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1,206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0,693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2,498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19,843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0,604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0,982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2,437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0,161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1,721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4,369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2,824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1,589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0,981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0,504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1,887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B0E373C-27EE-4DE1-8842-9CEE333EB0F2}"/>
              </a:ext>
            </a:extLst>
          </p:cNvPr>
          <p:cNvGrpSpPr/>
          <p:nvPr/>
        </p:nvGrpSpPr>
        <p:grpSpPr>
          <a:xfrm>
            <a:off x="10668976" y="5130967"/>
            <a:ext cx="1271264" cy="678264"/>
            <a:chOff x="11238747" y="6455534"/>
            <a:chExt cx="1640008" cy="874922"/>
          </a:xfrm>
        </p:grpSpPr>
        <p:sp>
          <p:nvSpPr>
            <p:cNvPr id="24" name="Rectangle 154">
              <a:extLst>
                <a:ext uri="{FF2B5EF4-FFF2-40B4-BE49-F238E27FC236}">
                  <a16:creationId xmlns:a16="http://schemas.microsoft.com/office/drawing/2014/main" id="{E5E04423-3A4B-4B61-BBAB-ECD9C57C1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rgbClr val="8AC1EA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endParaRPr>
            </a:p>
          </p:txBody>
        </p:sp>
        <p:sp>
          <p:nvSpPr>
            <p:cNvPr id="25" name="Rectangle 155">
              <a:extLst>
                <a:ext uri="{FF2B5EF4-FFF2-40B4-BE49-F238E27FC236}">
                  <a16:creationId xmlns:a16="http://schemas.microsoft.com/office/drawing/2014/main" id="{74241A60-95EE-42D2-9B4B-C712F4B97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0350" y="6817651"/>
              <a:ext cx="1168405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Smart TV im HH</a:t>
              </a:r>
            </a:p>
          </p:txBody>
        </p:sp>
        <p:sp>
          <p:nvSpPr>
            <p:cNvPr id="26" name="Rectangle 156">
              <a:extLst>
                <a:ext uri="{FF2B5EF4-FFF2-40B4-BE49-F238E27FC236}">
                  <a16:creationId xmlns:a16="http://schemas.microsoft.com/office/drawing/2014/main" id="{554AE321-73D1-4B5F-AEDD-DD6772A99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932" y="7169471"/>
              <a:ext cx="108000" cy="108001"/>
            </a:xfrm>
            <a:prstGeom prst="rect">
              <a:avLst/>
            </a:prstGeom>
            <a:solidFill>
              <a:srgbClr val="005BBB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endParaRPr>
            </a:p>
          </p:txBody>
        </p:sp>
        <p:sp>
          <p:nvSpPr>
            <p:cNvPr id="27" name="Rectangle 157">
              <a:extLst>
                <a:ext uri="{FF2B5EF4-FFF2-40B4-BE49-F238E27FC236}">
                  <a16:creationId xmlns:a16="http://schemas.microsoft.com/office/drawing/2014/main" id="{2EA5782C-75AD-4243-9E02-D5CC5AF89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0350" y="7112098"/>
              <a:ext cx="1122909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Angeschlossen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E2EB936F-611B-424D-A76E-7929D7DD1FFF}"/>
                </a:ext>
              </a:extLst>
            </p:cNvPr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7088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6EA7B2F8-F1E0-4B31-8BE1-D7AA545F2D7E}"/>
              </a:ext>
            </a:extLst>
          </p:cNvPr>
          <p:cNvSpPr txBox="1"/>
          <p:nvPr/>
        </p:nvSpPr>
        <p:spPr>
          <a:xfrm>
            <a:off x="953920" y="1366683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marL="0" marR="0" lvl="0" indent="0" defTabSz="130046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rPr>
              <a:t>TV-Haushalte in Prozent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D54542B3-EE71-4E16-A427-EE892B8898F9}"/>
              </a:ext>
            </a:extLst>
          </p:cNvPr>
          <p:cNvGrpSpPr/>
          <p:nvPr/>
        </p:nvGrpSpPr>
        <p:grpSpPr>
          <a:xfrm>
            <a:off x="10805368" y="3037438"/>
            <a:ext cx="1522003" cy="1726215"/>
            <a:chOff x="11231765" y="3783758"/>
            <a:chExt cx="1677168" cy="1726215"/>
          </a:xfrm>
        </p:grpSpPr>
        <p:sp>
          <p:nvSpPr>
            <p:cNvPr id="34" name="Textfeld 30">
              <a:extLst>
                <a:ext uri="{FF2B5EF4-FFF2-40B4-BE49-F238E27FC236}">
                  <a16:creationId xmlns:a16="http://schemas.microsoft.com/office/drawing/2014/main" id="{8634968E-C35F-4181-B778-03D51567320D}"/>
                </a:ext>
              </a:extLst>
            </p:cNvPr>
            <p:cNvSpPr txBox="1"/>
            <p:nvPr/>
          </p:nvSpPr>
          <p:spPr>
            <a:xfrm>
              <a:off x="11329287" y="3783758"/>
              <a:ext cx="1579646" cy="1726215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>
              <a:defPPr>
                <a:defRPr lang="de-DE"/>
              </a:defPPr>
              <a:lvl1pPr marL="0" algn="l" defTabSz="1008035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17" algn="l" defTabSz="1008035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8035" algn="l" defTabSz="1008035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2052" algn="l" defTabSz="1008035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16069" algn="l" defTabSz="1008035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0086" algn="l" defTabSz="1008035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24104" algn="l" defTabSz="1008035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28121" algn="l" defTabSz="1008035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32138" algn="l" defTabSz="1008035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08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1008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Smart TV im HH</a:t>
              </a:r>
            </a:p>
            <a:p>
              <a:pPr marL="0" marR="0" lvl="0" indent="0" algn="l" defTabSz="1008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1008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Angeschlossen</a:t>
              </a:r>
            </a:p>
            <a:p>
              <a:pPr marL="0" marR="0" lvl="0" indent="0" algn="l" defTabSz="1008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1008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1008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5B1F5BF0-BC2B-4BA8-BDC9-7A546E2AA4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solidFill>
              <a:srgbClr val="005BBB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marL="0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4017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08035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12052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16069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20086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24104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28121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32138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08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3CE7D92A-10C1-4AF1-90CA-42B3575806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31765" y="4153179"/>
              <a:ext cx="144000" cy="144000"/>
            </a:xfrm>
            <a:prstGeom prst="rect">
              <a:avLst/>
            </a:prstGeom>
            <a:solidFill>
              <a:srgbClr val="8AC1E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marL="0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4017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08035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12052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16069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20086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24104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28121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32138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08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000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18</a:t>
            </a:fld>
            <a:endParaRPr lang="de-DE"/>
          </a:p>
        </p:txBody>
      </p:sp>
      <p:graphicFrame>
        <p:nvGraphicFramePr>
          <p:cNvPr id="27" name="Diagramm 26">
            <a:extLst>
              <a:ext uri="{FF2B5EF4-FFF2-40B4-BE49-F238E27FC236}">
                <a16:creationId xmlns:a16="http://schemas.microsoft.com/office/drawing/2014/main" id="{1972CF7C-D4AC-448C-834F-DCBD70AF89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674336"/>
              </p:ext>
            </p:extLst>
          </p:nvPr>
        </p:nvGraphicFramePr>
        <p:xfrm>
          <a:off x="3345843" y="1727493"/>
          <a:ext cx="7652650" cy="4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Diagramm 27">
            <a:extLst>
              <a:ext uri="{FF2B5EF4-FFF2-40B4-BE49-F238E27FC236}">
                <a16:creationId xmlns:a16="http://schemas.microsoft.com/office/drawing/2014/main" id="{53B101E7-75C9-4F1E-82B0-37074D2A8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6924117"/>
              </p:ext>
            </p:extLst>
          </p:nvPr>
        </p:nvGraphicFramePr>
        <p:xfrm>
          <a:off x="3434336" y="1999595"/>
          <a:ext cx="7366545" cy="3569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 Box 13">
            <a:extLst>
              <a:ext uri="{FF2B5EF4-FFF2-40B4-BE49-F238E27FC236}">
                <a16:creationId xmlns:a16="http://schemas.microsoft.com/office/drawing/2014/main" id="{C7ED90EB-1161-4380-A2AA-F206A9D4BAA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530330" y="2763860"/>
            <a:ext cx="2388246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defTabSz="801688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 Smart TV angeschlossen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EEA7C16B-C836-45D0-9802-0EB0F8C803F6}"/>
              </a:ext>
            </a:extLst>
          </p:cNvPr>
          <p:cNvSpPr/>
          <p:nvPr/>
        </p:nvSpPr>
        <p:spPr bwMode="ltGray">
          <a:xfrm>
            <a:off x="7062250" y="2992477"/>
            <a:ext cx="2844000" cy="28800"/>
          </a:xfrm>
          <a:prstGeom prst="rect">
            <a:avLst/>
          </a:prstGeom>
          <a:solidFill>
            <a:srgbClr val="005BB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Box 13">
            <a:extLst>
              <a:ext uri="{FF2B5EF4-FFF2-40B4-BE49-F238E27FC236}">
                <a16:creationId xmlns:a16="http://schemas.microsoft.com/office/drawing/2014/main" id="{A530BE12-A010-4A36-9F78-E93102576BB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63301" y="3533566"/>
            <a:ext cx="2915705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defTabSz="801688">
              <a:lnSpc>
                <a:spcPct val="90000"/>
              </a:lnSpc>
              <a:spcAft>
                <a:spcPts val="600"/>
              </a:spcAft>
            </a:pPr>
            <a:r>
              <a:rPr lang="de-DE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Kein Smart TV im HH</a:t>
            </a:r>
            <a:endParaRPr lang="de-DE" sz="1400" dirty="0">
              <a:solidFill>
                <a:srgbClr val="7F7F7F"/>
              </a:solidFill>
              <a:latin typeface="Calibri Light" panose="020F0302020204030204" pitchFamily="34" charset="0"/>
            </a:endParaRPr>
          </a:p>
        </p:txBody>
      </p:sp>
      <p:sp>
        <p:nvSpPr>
          <p:cNvPr id="32" name="Titel 5">
            <a:extLst>
              <a:ext uri="{FF2B5EF4-FFF2-40B4-BE49-F238E27FC236}">
                <a16:creationId xmlns:a16="http://schemas.microsoft.com/office/drawing/2014/main" id="{C83BD997-AE7A-4D92-8589-ADC2232C4F39}"/>
              </a:ext>
            </a:extLst>
          </p:cNvPr>
          <p:cNvSpPr txBox="1">
            <a:spLocks/>
          </p:cNvSpPr>
          <p:nvPr/>
        </p:nvSpPr>
        <p:spPr>
          <a:xfrm>
            <a:off x="863827" y="563204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angeschlossener Smart TVs 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3" name="Inhaltsplatzhalter 1">
            <a:extLst>
              <a:ext uri="{FF2B5EF4-FFF2-40B4-BE49-F238E27FC236}">
                <a16:creationId xmlns:a16="http://schemas.microsoft.com/office/drawing/2014/main" id="{39161370-AC3A-4C89-9066-5208F271413B}"/>
              </a:ext>
            </a:extLst>
          </p:cNvPr>
          <p:cNvSpPr txBox="1">
            <a:spLocks/>
          </p:cNvSpPr>
          <p:nvPr/>
        </p:nvSpPr>
        <p:spPr>
          <a:xfrm>
            <a:off x="863827" y="1102453"/>
            <a:ext cx="10009062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etwa der Hälfte aller TV-Haushalte ist ein Smart-TV mit dem Internet verbunden. Fast jeder siebte Haushalt hat bereits zwei oder mehr connected Smart TVs.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B737ACCD-6CBA-406E-B3B6-69423D7CE9FB}"/>
              </a:ext>
            </a:extLst>
          </p:cNvPr>
          <p:cNvSpPr txBox="1">
            <a:spLocks/>
          </p:cNvSpPr>
          <p:nvPr/>
        </p:nvSpPr>
        <p:spPr>
          <a:xfrm>
            <a:off x="863827" y="6071328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38,753 Mio. TV-Haushalte in Deutschland (n=7.059)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3269F950-B01C-4AE0-B181-DE941673DD7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092806" y="4866348"/>
            <a:ext cx="2388246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defTabSz="801688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2+ Smart TVs angeschlossen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</a:endParaRP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6130E60C-18E8-4F49-B7DC-6A7B3664EE0D}"/>
              </a:ext>
            </a:extLst>
          </p:cNvPr>
          <p:cNvGrpSpPr/>
          <p:nvPr/>
        </p:nvGrpSpPr>
        <p:grpSpPr>
          <a:xfrm>
            <a:off x="6583838" y="5070478"/>
            <a:ext cx="2884888" cy="108285"/>
            <a:chOff x="2636052" y="2516930"/>
            <a:chExt cx="2884888" cy="108285"/>
          </a:xfrm>
          <a:solidFill>
            <a:srgbClr val="005BBB"/>
          </a:solidFill>
        </p:grpSpPr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E1E17BF4-A9C7-42C1-A902-EFB44CCEECBC}"/>
                </a:ext>
              </a:extLst>
            </p:cNvPr>
            <p:cNvSpPr/>
            <p:nvPr/>
          </p:nvSpPr>
          <p:spPr bwMode="ltGray">
            <a:xfrm>
              <a:off x="2676940" y="2541417"/>
              <a:ext cx="2844000" cy="28800"/>
            </a:xfrm>
            <a:prstGeom prst="rect">
              <a:avLst/>
            </a:prstGeom>
            <a:solidFill>
              <a:srgbClr val="005BBB">
                <a:lumMod val="40000"/>
                <a:lumOff val="60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14F92812-1AFE-4E55-BD90-8EA1BFB6655E}"/>
                </a:ext>
              </a:extLst>
            </p:cNvPr>
            <p:cNvSpPr/>
            <p:nvPr/>
          </p:nvSpPr>
          <p:spPr bwMode="ltGray">
            <a:xfrm>
              <a:off x="2636052" y="2516930"/>
              <a:ext cx="108285" cy="108285"/>
            </a:xfrm>
            <a:prstGeom prst="ellipse">
              <a:avLst/>
            </a:prstGeom>
            <a:solidFill>
              <a:srgbClr val="005BBB">
                <a:lumMod val="40000"/>
                <a:lumOff val="60000"/>
              </a:srgbClr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801C4855-2466-4530-BDFF-18C7F3A9C01B}"/>
              </a:ext>
            </a:extLst>
          </p:cNvPr>
          <p:cNvGrpSpPr/>
          <p:nvPr/>
        </p:nvGrpSpPr>
        <p:grpSpPr>
          <a:xfrm>
            <a:off x="1731094" y="3745822"/>
            <a:ext cx="2769957" cy="108285"/>
            <a:chOff x="1929561" y="3952315"/>
            <a:chExt cx="2769957" cy="108285"/>
          </a:xfrm>
        </p:grpSpPr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850C8B43-0201-46B8-8FF4-3FD645A5C711}"/>
                </a:ext>
              </a:extLst>
            </p:cNvPr>
            <p:cNvSpPr/>
            <p:nvPr/>
          </p:nvSpPr>
          <p:spPr bwMode="ltGray">
            <a:xfrm>
              <a:off x="1929561" y="3976802"/>
              <a:ext cx="2700000" cy="28800"/>
            </a:xfrm>
            <a:prstGeom prst="rect">
              <a:avLst/>
            </a:prstGeom>
            <a:solidFill>
              <a:srgbClr val="6B7D8F">
                <a:lumMod val="40000"/>
                <a:lumOff val="60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9F7CDC65-1DBF-476C-84CF-666A289C0969}"/>
                </a:ext>
              </a:extLst>
            </p:cNvPr>
            <p:cNvSpPr/>
            <p:nvPr/>
          </p:nvSpPr>
          <p:spPr bwMode="ltGray">
            <a:xfrm>
              <a:off x="4591233" y="3952315"/>
              <a:ext cx="108285" cy="108285"/>
            </a:xfrm>
            <a:prstGeom prst="ellipse">
              <a:avLst/>
            </a:prstGeom>
            <a:solidFill>
              <a:srgbClr val="6B7D8F">
                <a:lumMod val="40000"/>
                <a:lumOff val="60000"/>
              </a:srgbClr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76766C72-D99C-4AB7-A00F-ECE0299517E5}"/>
              </a:ext>
            </a:extLst>
          </p:cNvPr>
          <p:cNvCxnSpPr/>
          <p:nvPr/>
        </p:nvCxnSpPr>
        <p:spPr>
          <a:xfrm>
            <a:off x="6040688" y="2227269"/>
            <a:ext cx="4500000" cy="0"/>
          </a:xfrm>
          <a:prstGeom prst="line">
            <a:avLst/>
          </a:prstGeom>
          <a:noFill/>
          <a:ln w="53975" cap="flat" cmpd="sng" algn="ctr">
            <a:solidFill>
              <a:srgbClr val="005BBB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43" name="Text Box 13">
            <a:extLst>
              <a:ext uri="{FF2B5EF4-FFF2-40B4-BE49-F238E27FC236}">
                <a16:creationId xmlns:a16="http://schemas.microsoft.com/office/drawing/2014/main" id="{415B6708-3268-46CB-9B90-9858D958986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127285" y="1978880"/>
            <a:ext cx="3384000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defTabSz="801688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5BBB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Mindestens 1 Smart TV angeschlossen</a:t>
            </a:r>
          </a:p>
        </p:txBody>
      </p:sp>
      <p:sp>
        <p:nvSpPr>
          <p:cNvPr id="44" name="Text Box 13">
            <a:extLst>
              <a:ext uri="{FF2B5EF4-FFF2-40B4-BE49-F238E27FC236}">
                <a16:creationId xmlns:a16="http://schemas.microsoft.com/office/drawing/2014/main" id="{43AC2E88-38AC-430A-BE6E-9EE1955AF6F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090852" y="1874622"/>
            <a:ext cx="2388246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defTabSz="801688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5BBB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51,2</a:t>
            </a:r>
          </a:p>
          <a:p>
            <a:pPr marL="0" marR="0" lvl="0" indent="0" algn="ctr" defTabSz="801688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5BBB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%</a:t>
            </a:r>
          </a:p>
        </p:txBody>
      </p:sp>
      <p:sp>
        <p:nvSpPr>
          <p:cNvPr id="45" name="Text Box 13">
            <a:extLst>
              <a:ext uri="{FF2B5EF4-FFF2-40B4-BE49-F238E27FC236}">
                <a16:creationId xmlns:a16="http://schemas.microsoft.com/office/drawing/2014/main" id="{00E1533C-49ED-4E94-82AE-4045ED564FF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75238" y="5053870"/>
            <a:ext cx="2388246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defTabSz="801688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Smart TV nicht angeschlossen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</a:endParaRPr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BA217200-5818-4E12-BF36-DF13EB151570}"/>
              </a:ext>
            </a:extLst>
          </p:cNvPr>
          <p:cNvGrpSpPr/>
          <p:nvPr/>
        </p:nvGrpSpPr>
        <p:grpSpPr>
          <a:xfrm rot="10800000">
            <a:off x="1997109" y="5202582"/>
            <a:ext cx="3280888" cy="108285"/>
            <a:chOff x="2636052" y="2516930"/>
            <a:chExt cx="3280888" cy="108285"/>
          </a:xfrm>
          <a:solidFill>
            <a:srgbClr val="005BBB"/>
          </a:solidFill>
        </p:grpSpPr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2F09A036-36E5-46F1-9394-5EC92789D615}"/>
                </a:ext>
              </a:extLst>
            </p:cNvPr>
            <p:cNvSpPr/>
            <p:nvPr/>
          </p:nvSpPr>
          <p:spPr bwMode="ltGray">
            <a:xfrm>
              <a:off x="2676940" y="2541417"/>
              <a:ext cx="3240000" cy="28800"/>
            </a:xfrm>
            <a:prstGeom prst="rect">
              <a:avLst/>
            </a:prstGeom>
            <a:solidFill>
              <a:srgbClr val="95A0A2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19773EBA-C6F0-4FA7-B987-3CB4DCB5708F}"/>
                </a:ext>
              </a:extLst>
            </p:cNvPr>
            <p:cNvSpPr/>
            <p:nvPr/>
          </p:nvSpPr>
          <p:spPr bwMode="ltGray">
            <a:xfrm>
              <a:off x="2636052" y="2516930"/>
              <a:ext cx="108285" cy="108285"/>
            </a:xfrm>
            <a:prstGeom prst="ellipse">
              <a:avLst/>
            </a:prstGeom>
            <a:solidFill>
              <a:srgbClr val="95A0A2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9" name="Ellipse 48">
            <a:extLst>
              <a:ext uri="{FF2B5EF4-FFF2-40B4-BE49-F238E27FC236}">
                <a16:creationId xmlns:a16="http://schemas.microsoft.com/office/drawing/2014/main" id="{A9079D32-BA0A-44A9-A030-8D9D008C39C7}"/>
              </a:ext>
            </a:extLst>
          </p:cNvPr>
          <p:cNvSpPr/>
          <p:nvPr/>
        </p:nvSpPr>
        <p:spPr bwMode="ltGray">
          <a:xfrm>
            <a:off x="6947472" y="2967990"/>
            <a:ext cx="108285" cy="108285"/>
          </a:xfrm>
          <a:prstGeom prst="ellipse">
            <a:avLst/>
          </a:prstGeom>
          <a:solidFill>
            <a:srgbClr val="005BBB">
              <a:lumMod val="75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986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19</a:t>
            </a:fld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872E216-B11F-41AD-9DB4-586DB6DB5F13}"/>
              </a:ext>
            </a:extLst>
          </p:cNvPr>
          <p:cNvSpPr/>
          <p:nvPr/>
        </p:nvSpPr>
        <p:spPr>
          <a:xfrm>
            <a:off x="1001483" y="1615164"/>
            <a:ext cx="669056" cy="4120606"/>
          </a:xfrm>
          <a:prstGeom prst="rect">
            <a:avLst/>
          </a:prstGeom>
          <a:solidFill>
            <a:srgbClr val="95A0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Diagramm 21">
            <a:extLst>
              <a:ext uri="{FF2B5EF4-FFF2-40B4-BE49-F238E27FC236}">
                <a16:creationId xmlns:a16="http://schemas.microsoft.com/office/drawing/2014/main" id="{F1D75DFA-89AC-4B5E-84DB-F32234C30F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042920"/>
              </p:ext>
            </p:extLst>
          </p:nvPr>
        </p:nvGraphicFramePr>
        <p:xfrm>
          <a:off x="703521" y="1099183"/>
          <a:ext cx="10009063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itel 5">
            <a:extLst>
              <a:ext uri="{FF2B5EF4-FFF2-40B4-BE49-F238E27FC236}">
                <a16:creationId xmlns:a16="http://schemas.microsoft.com/office/drawing/2014/main" id="{7AD00EE0-E006-49D6-A02A-6A1B33A9EDA0}"/>
              </a:ext>
            </a:extLst>
          </p:cNvPr>
          <p:cNvSpPr txBox="1">
            <a:spLocks/>
          </p:cNvSpPr>
          <p:nvPr/>
        </p:nvSpPr>
        <p:spPr>
          <a:xfrm>
            <a:off x="831170" y="584976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angeschlossener Smart TVs in den Bundesländern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4" name="Textplatzhalter 20">
            <a:extLst>
              <a:ext uri="{FF2B5EF4-FFF2-40B4-BE49-F238E27FC236}">
                <a16:creationId xmlns:a16="http://schemas.microsoft.com/office/drawing/2014/main" id="{EFF5BDB0-132E-40AE-A8EC-2DBB1B051028}"/>
              </a:ext>
            </a:extLst>
          </p:cNvPr>
          <p:cNvSpPr txBox="1">
            <a:spLocks/>
          </p:cNvSpPr>
          <p:nvPr/>
        </p:nvSpPr>
        <p:spPr>
          <a:xfrm>
            <a:off x="817522" y="6093100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Prozent; Summe der Einzelwerte kann aufgrund von Rundungen von der Summe gesamt abweichen. 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38,753 Mio. TV-Haushalte in Deutschland (n=7.059)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55F58775-FBB2-4F4E-B257-F44963CF32DB}"/>
              </a:ext>
            </a:extLst>
          </p:cNvPr>
          <p:cNvGrpSpPr/>
          <p:nvPr/>
        </p:nvGrpSpPr>
        <p:grpSpPr>
          <a:xfrm>
            <a:off x="10706769" y="2942810"/>
            <a:ext cx="1677168" cy="1726215"/>
            <a:chOff x="11231765" y="3783758"/>
            <a:chExt cx="1677168" cy="1726215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B908E606-9A5A-4F3E-891D-95F01E0FE6EC}"/>
                </a:ext>
              </a:extLst>
            </p:cNvPr>
            <p:cNvSpPr txBox="1"/>
            <p:nvPr/>
          </p:nvSpPr>
          <p:spPr>
            <a:xfrm>
              <a:off x="11329287" y="3783758"/>
              <a:ext cx="1579646" cy="1726215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2+ Smart TVs</a:t>
              </a: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 Smart TV</a:t>
              </a: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FF33D042-CD2A-4CD2-B60D-0EF146C70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solidFill>
              <a:srgbClr val="005BBB">
                <a:lumMod val="75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DD045537-412B-46C1-B6CC-4076983B20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31765" y="4153179"/>
              <a:ext cx="144000" cy="144000"/>
            </a:xfrm>
            <a:prstGeom prst="rect">
              <a:avLst/>
            </a:prstGeom>
            <a:solidFill>
              <a:srgbClr val="005BBB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9" name="Group 175">
            <a:extLst>
              <a:ext uri="{FF2B5EF4-FFF2-40B4-BE49-F238E27FC236}">
                <a16:creationId xmlns:a16="http://schemas.microsoft.com/office/drawing/2014/main" id="{7125A889-70D5-4E29-A616-CEA468D35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242743"/>
              </p:ext>
            </p:extLst>
          </p:nvPr>
        </p:nvGraphicFramePr>
        <p:xfrm>
          <a:off x="975134" y="4353831"/>
          <a:ext cx="9640246" cy="1383502"/>
        </p:xfrm>
        <a:graphic>
          <a:graphicData uri="http://schemas.openxmlformats.org/drawingml/2006/table">
            <a:tbl>
              <a:tblPr/>
              <a:tblGrid>
                <a:gridCol w="688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5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8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85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85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85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85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85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885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88589">
                  <a:extLst>
                    <a:ext uri="{9D8B030D-6E8A-4147-A177-3AD203B41FA5}">
                      <a16:colId xmlns:a16="http://schemas.microsoft.com/office/drawing/2014/main" val="791400045"/>
                    </a:ext>
                  </a:extLst>
                </a:gridCol>
                <a:gridCol w="68858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 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38,753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1,811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4,945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6,025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0,340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3,736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8,223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5,184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1,376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4,201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5,208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0,184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0,193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0,633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0,736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0,042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0,424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1,163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0,807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0,276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0,500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0,240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0,179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0,524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14,636</a:t>
                      </a:r>
                      <a:endParaRPr lang="de-DE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0,420</a:t>
                      </a:r>
                      <a:endParaRPr lang="de-DE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0,790</a:t>
                      </a:r>
                      <a:endParaRPr lang="de-DE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1,804</a:t>
                      </a:r>
                      <a:endParaRPr lang="de-DE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2,532</a:t>
                      </a:r>
                      <a:endParaRPr lang="de-DE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0,119</a:t>
                      </a:r>
                      <a:endParaRPr lang="de-DE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1,297</a:t>
                      </a:r>
                      <a:endParaRPr lang="de-DE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3,206</a:t>
                      </a:r>
                      <a:endParaRPr lang="de-DE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2,018</a:t>
                      </a:r>
                      <a:endParaRPr lang="de-DE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0,444</a:t>
                      </a:r>
                      <a:endParaRPr lang="de-DE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1,088</a:t>
                      </a:r>
                      <a:endParaRPr lang="de-DE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0,741</a:t>
                      </a:r>
                      <a:endParaRPr lang="de-DE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0,325</a:t>
                      </a:r>
                      <a:endParaRPr lang="de-DE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1,363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F2840EB4-9424-448C-B09C-D5D06B704774}"/>
              </a:ext>
            </a:extLst>
          </p:cNvPr>
          <p:cNvGrpSpPr/>
          <p:nvPr/>
        </p:nvGrpSpPr>
        <p:grpSpPr>
          <a:xfrm>
            <a:off x="10632633" y="4976188"/>
            <a:ext cx="1115770" cy="678264"/>
            <a:chOff x="11238747" y="6455534"/>
            <a:chExt cx="1439412" cy="874922"/>
          </a:xfrm>
        </p:grpSpPr>
        <p:sp>
          <p:nvSpPr>
            <p:cNvPr id="31" name="Rectangle 154">
              <a:extLst>
                <a:ext uri="{FF2B5EF4-FFF2-40B4-BE49-F238E27FC236}">
                  <a16:creationId xmlns:a16="http://schemas.microsoft.com/office/drawing/2014/main" id="{B74439EC-318A-4D79-AC2D-7ECCACF59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rgbClr val="005BBB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endParaRPr>
            </a:p>
          </p:txBody>
        </p:sp>
        <p:sp>
          <p:nvSpPr>
            <p:cNvPr id="32" name="Rectangle 155">
              <a:extLst>
                <a:ext uri="{FF2B5EF4-FFF2-40B4-BE49-F238E27FC236}">
                  <a16:creationId xmlns:a16="http://schemas.microsoft.com/office/drawing/2014/main" id="{DF5F6281-BDA9-471F-B046-58566EDE0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0349" y="6817651"/>
              <a:ext cx="967810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2+ Smart TVs</a:t>
              </a:r>
            </a:p>
          </p:txBody>
        </p:sp>
        <p:sp>
          <p:nvSpPr>
            <p:cNvPr id="33" name="Rectangle 156">
              <a:extLst>
                <a:ext uri="{FF2B5EF4-FFF2-40B4-BE49-F238E27FC236}">
                  <a16:creationId xmlns:a16="http://schemas.microsoft.com/office/drawing/2014/main" id="{39CF13E8-5ED2-41B0-93B4-637EEA701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932" y="7169471"/>
              <a:ext cx="108000" cy="108001"/>
            </a:xfrm>
            <a:prstGeom prst="rect">
              <a:avLst/>
            </a:prstGeom>
            <a:solidFill>
              <a:srgbClr val="004372">
                <a:lumMod val="75000"/>
              </a:srgbClr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endParaRPr>
            </a:p>
          </p:txBody>
        </p:sp>
        <p:sp>
          <p:nvSpPr>
            <p:cNvPr id="34" name="Rectangle 157">
              <a:extLst>
                <a:ext uri="{FF2B5EF4-FFF2-40B4-BE49-F238E27FC236}">
                  <a16:creationId xmlns:a16="http://schemas.microsoft.com/office/drawing/2014/main" id="{FC927DFE-81F2-4617-B1C3-4466D2233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0348" y="7112098"/>
              <a:ext cx="806509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1 Smart TV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BF36352C-9A76-4AC8-AE4E-09C10A1EF826}"/>
                </a:ext>
              </a:extLst>
            </p:cNvPr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7088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B3AFE2E9-7B11-48CA-ADED-0B8440566BB1}"/>
              </a:ext>
            </a:extLst>
          </p:cNvPr>
          <p:cNvSpPr txBox="1"/>
          <p:nvPr/>
        </p:nvSpPr>
        <p:spPr>
          <a:xfrm>
            <a:off x="975136" y="1216624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marL="0" marR="0" lvl="0" indent="0" defTabSz="130046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rPr>
              <a:t>TV-Haushalte in Prozent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5B6EFE8-832A-45BD-B7F0-A836B68358B2}"/>
              </a:ext>
            </a:extLst>
          </p:cNvPr>
          <p:cNvSpPr txBox="1"/>
          <p:nvPr/>
        </p:nvSpPr>
        <p:spPr>
          <a:xfrm>
            <a:off x="10356451" y="1998200"/>
            <a:ext cx="1668134" cy="288147"/>
          </a:xfrm>
          <a:prstGeom prst="rect">
            <a:avLst/>
          </a:prstGeom>
          <a:noFill/>
          <a:ln>
            <a:solidFill>
              <a:srgbClr val="005BBB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Mind. 1 Smart TV</a:t>
            </a:r>
          </a:p>
        </p:txBody>
      </p:sp>
    </p:spTree>
    <p:extLst>
      <p:ext uri="{BB962C8B-B14F-4D97-AF65-F5344CB8AC3E}">
        <p14:creationId xmlns:p14="http://schemas.microsoft.com/office/powerpoint/2010/main" val="1674510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1509EE9-451E-4D67-811B-A54F266B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2</a:t>
            </a:fld>
            <a:endParaRPr lang="de-DE"/>
          </a:p>
        </p:txBody>
      </p:sp>
      <p:sp>
        <p:nvSpPr>
          <p:cNvPr id="13" name="Titel 5">
            <a:extLst>
              <a:ext uri="{FF2B5EF4-FFF2-40B4-BE49-F238E27FC236}">
                <a16:creationId xmlns:a16="http://schemas.microsoft.com/office/drawing/2014/main" id="{4630DD0E-97AD-4C1A-A4BF-2161CF48F3C6}"/>
              </a:ext>
            </a:extLst>
          </p:cNvPr>
          <p:cNvSpPr txBox="1">
            <a:spLocks/>
          </p:cNvSpPr>
          <p:nvPr/>
        </p:nvSpPr>
        <p:spPr>
          <a:xfrm>
            <a:off x="1000879" y="979552"/>
            <a:ext cx="10190242" cy="4890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288" rtl="0" eaLnBrk="1" latinLnBrk="0" hangingPunct="1">
              <a:spcBef>
                <a:spcPct val="0"/>
              </a:spcBef>
              <a:buNone/>
              <a:defRPr sz="254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2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4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Verteilung der Übertragungswege</a:t>
            </a:r>
            <a:endParaRPr kumimoji="0" lang="de-DE" sz="254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13893D36-2989-4C6E-987A-94E053979E89}"/>
              </a:ext>
            </a:extLst>
          </p:cNvPr>
          <p:cNvSpPr txBox="1">
            <a:spLocks/>
          </p:cNvSpPr>
          <p:nvPr/>
        </p:nvSpPr>
        <p:spPr>
          <a:xfrm>
            <a:off x="1001816" y="1468647"/>
            <a:ext cx="9505388" cy="6541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88" rtl="0" eaLnBrk="1" latinLnBrk="0" hangingPunct="1">
              <a:spcBef>
                <a:spcPts val="544"/>
              </a:spcBef>
              <a:buFontTx/>
              <a:buNone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88" rtl="0" eaLnBrk="1" latinLnBrk="0" hangingPunct="1">
              <a:spcBef>
                <a:spcPts val="544"/>
              </a:spcBef>
              <a:buFontTx/>
              <a:buNone/>
              <a:defRPr sz="1995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555084" indent="-228564" algn="l" defTabSz="914288" rtl="0" eaLnBrk="1" latinLnBrk="0" hangingPunct="1">
              <a:spcBef>
                <a:spcPts val="544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5084" indent="-228564" algn="l" defTabSz="914288" rtl="0" eaLnBrk="1" latinLnBrk="0" hangingPunct="1">
              <a:spcBef>
                <a:spcPts val="544"/>
              </a:spcBef>
              <a:buFont typeface="Symbol" panose="05050102010706020507" pitchFamily="18" charset="2"/>
              <a:buChar char="-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5084" indent="0" algn="l" defTabSz="914288" rtl="0" eaLnBrk="1" latinLnBrk="0" hangingPunct="1">
              <a:spcBef>
                <a:spcPts val="544"/>
              </a:spcBef>
              <a:buFontTx/>
              <a:buNone/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0" indent="-228572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4" indent="-228572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8" indent="-228572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21" indent="-228572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88" rtl="0" eaLnBrk="1" fontAlgn="auto" latinLnBrk="0" hangingPunct="1">
              <a:lnSpc>
                <a:spcPts val="2177"/>
              </a:lnSpc>
              <a:spcBef>
                <a:spcPts val="5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9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ausschließliche Fernsehempfang über Connected TV steigt erneut deutlich an. Die  anderen Übertragungswege liegen auf ähnlichem Niveau wie im Vorjahr.</a:t>
            </a:r>
            <a:endParaRPr kumimoji="0" lang="de-DE" sz="1995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0" name="Diagramm 59">
            <a:extLst>
              <a:ext uri="{FF2B5EF4-FFF2-40B4-BE49-F238E27FC236}">
                <a16:creationId xmlns:a16="http://schemas.microsoft.com/office/drawing/2014/main" id="{89FF43C5-90F5-44A7-A34C-BEED6868577D}"/>
              </a:ext>
            </a:extLst>
          </p:cNvPr>
          <p:cNvGraphicFramePr/>
          <p:nvPr/>
        </p:nvGraphicFramePr>
        <p:xfrm>
          <a:off x="726805" y="2064745"/>
          <a:ext cx="10323715" cy="3727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1" name="Gerade Verbindung 47">
            <a:extLst>
              <a:ext uri="{FF2B5EF4-FFF2-40B4-BE49-F238E27FC236}">
                <a16:creationId xmlns:a16="http://schemas.microsoft.com/office/drawing/2014/main" id="{66AC0AC3-FF56-41D9-8DF7-2966289F5843}"/>
              </a:ext>
            </a:extLst>
          </p:cNvPr>
          <p:cNvCxnSpPr/>
          <p:nvPr/>
        </p:nvCxnSpPr>
        <p:spPr>
          <a:xfrm flipV="1">
            <a:off x="994413" y="5217208"/>
            <a:ext cx="9126147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4A370CD1-AB59-4BA4-8A25-94E008762C45}"/>
              </a:ext>
            </a:extLst>
          </p:cNvPr>
          <p:cNvGrpSpPr>
            <a:grpSpLocks noChangeAspect="1"/>
          </p:cNvGrpSpPr>
          <p:nvPr/>
        </p:nvGrpSpPr>
        <p:grpSpPr>
          <a:xfrm>
            <a:off x="2106102" y="3263784"/>
            <a:ext cx="1044854" cy="391524"/>
            <a:chOff x="3848680" y="4107982"/>
            <a:chExt cx="1566260" cy="586849"/>
          </a:xfrm>
        </p:grpSpPr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76CAFDF2-4CE6-415F-96A6-4BBF4EC47C60}"/>
                </a:ext>
              </a:extLst>
            </p:cNvPr>
            <p:cNvSpPr txBox="1"/>
            <p:nvPr/>
          </p:nvSpPr>
          <p:spPr>
            <a:xfrm>
              <a:off x="3848680" y="4107982"/>
              <a:ext cx="1566260" cy="473046"/>
            </a:xfrm>
            <a:prstGeom prst="rect">
              <a:avLst/>
            </a:prstGeom>
            <a:noFill/>
            <a:ln w="19050">
              <a:solidFill>
                <a:srgbClr val="005BBB"/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2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51" b="1" i="0" u="none" strike="noStrike" kern="0" cap="none" spc="0" normalizeH="0" baseline="0" noProof="0" dirty="0">
                  <a:ln>
                    <a:noFill/>
                  </a:ln>
                  <a:solidFill>
                    <a:srgbClr val="005BBB"/>
                  </a:solidFill>
                  <a:effectLst/>
                  <a:uLnTx/>
                  <a:uFillTx/>
                  <a:cs typeface="Calibri" pitchFamily="34" charset="0"/>
                </a:rPr>
                <a:t>16,933 Mio.</a:t>
              </a:r>
            </a:p>
          </p:txBody>
        </p:sp>
        <p:cxnSp>
          <p:nvCxnSpPr>
            <p:cNvPr id="64" name="Gerade Verbindung 6">
              <a:extLst>
                <a:ext uri="{FF2B5EF4-FFF2-40B4-BE49-F238E27FC236}">
                  <a16:creationId xmlns:a16="http://schemas.microsoft.com/office/drawing/2014/main" id="{A9678B7A-4102-4355-82AB-B1F0B55A1CFA}"/>
                </a:ext>
              </a:extLst>
            </p:cNvPr>
            <p:cNvCxnSpPr>
              <a:stCxn id="63" idx="2"/>
            </p:cNvCxnSpPr>
            <p:nvPr/>
          </p:nvCxnSpPr>
          <p:spPr>
            <a:xfrm>
              <a:off x="4631810" y="4581028"/>
              <a:ext cx="1" cy="113803"/>
            </a:xfrm>
            <a:prstGeom prst="line">
              <a:avLst/>
            </a:prstGeom>
            <a:noFill/>
            <a:ln w="19050" cap="flat" cmpd="sng" algn="ctr">
              <a:solidFill>
                <a:srgbClr val="005BBB"/>
              </a:solidFill>
              <a:prstDash val="solid"/>
            </a:ln>
            <a:effectLst/>
          </p:spPr>
        </p:cxn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D808FA7C-74EC-4EA7-9E9E-FD74E0672C65}"/>
              </a:ext>
            </a:extLst>
          </p:cNvPr>
          <p:cNvGrpSpPr>
            <a:grpSpLocks noChangeAspect="1"/>
          </p:cNvGrpSpPr>
          <p:nvPr/>
        </p:nvGrpSpPr>
        <p:grpSpPr>
          <a:xfrm>
            <a:off x="3927388" y="3265414"/>
            <a:ext cx="1044854" cy="391524"/>
            <a:chOff x="3848680" y="4107982"/>
            <a:chExt cx="1566260" cy="586849"/>
          </a:xfrm>
        </p:grpSpPr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EA1F3091-9FC6-4A68-9B12-E66C371DF4A6}"/>
                </a:ext>
              </a:extLst>
            </p:cNvPr>
            <p:cNvSpPr txBox="1"/>
            <p:nvPr/>
          </p:nvSpPr>
          <p:spPr>
            <a:xfrm>
              <a:off x="3848680" y="4107982"/>
              <a:ext cx="1566260" cy="515046"/>
            </a:xfrm>
            <a:prstGeom prst="rect">
              <a:avLst/>
            </a:prstGeom>
            <a:noFill/>
            <a:ln w="19050">
              <a:solidFill>
                <a:srgbClr val="8AC1EA"/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2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51" b="1" i="0" u="none" strike="noStrike" kern="0" cap="none" spc="0" normalizeH="0" baseline="0" noProof="0" dirty="0">
                  <a:ln>
                    <a:noFill/>
                  </a:ln>
                  <a:solidFill>
                    <a:srgbClr val="8AC1EA"/>
                  </a:solidFill>
                  <a:effectLst/>
                  <a:uLnTx/>
                  <a:uFillTx/>
                  <a:cs typeface="Calibri" pitchFamily="34" charset="0"/>
                </a:rPr>
                <a:t>16,867 Mio</a:t>
              </a:r>
              <a:r>
                <a:rPr kumimoji="0" lang="de-DE" sz="1633" b="1" i="0" u="none" strike="noStrike" kern="0" cap="none" spc="0" normalizeH="0" baseline="0" noProof="0" dirty="0">
                  <a:ln>
                    <a:noFill/>
                  </a:ln>
                  <a:solidFill>
                    <a:srgbClr val="8AC1EA"/>
                  </a:solidFill>
                  <a:effectLst/>
                  <a:uLnTx/>
                  <a:uFillTx/>
                  <a:cs typeface="Calibri" pitchFamily="34" charset="0"/>
                </a:rPr>
                <a:t>.</a:t>
              </a:r>
            </a:p>
          </p:txBody>
        </p:sp>
        <p:cxnSp>
          <p:nvCxnSpPr>
            <p:cNvPr id="67" name="Gerade Verbindung 41">
              <a:extLst>
                <a:ext uri="{FF2B5EF4-FFF2-40B4-BE49-F238E27FC236}">
                  <a16:creationId xmlns:a16="http://schemas.microsoft.com/office/drawing/2014/main" id="{30FD9173-BF05-492D-9380-B826F92B4EA3}"/>
                </a:ext>
              </a:extLst>
            </p:cNvPr>
            <p:cNvCxnSpPr>
              <a:stCxn id="66" idx="2"/>
            </p:cNvCxnSpPr>
            <p:nvPr/>
          </p:nvCxnSpPr>
          <p:spPr>
            <a:xfrm>
              <a:off x="4631810" y="4623028"/>
              <a:ext cx="1" cy="71803"/>
            </a:xfrm>
            <a:prstGeom prst="line">
              <a:avLst/>
            </a:prstGeom>
            <a:noFill/>
            <a:ln w="19050" cap="flat" cmpd="sng" algn="ctr">
              <a:solidFill>
                <a:srgbClr val="8AC1EA"/>
              </a:solidFill>
              <a:prstDash val="solid"/>
            </a:ln>
            <a:effectLst/>
          </p:spPr>
        </p:cxn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8EFAB3DE-4ABB-42B0-B703-75A9E4F09BE0}"/>
              </a:ext>
            </a:extLst>
          </p:cNvPr>
          <p:cNvGrpSpPr>
            <a:grpSpLocks noChangeAspect="1"/>
          </p:cNvGrpSpPr>
          <p:nvPr/>
        </p:nvGrpSpPr>
        <p:grpSpPr>
          <a:xfrm>
            <a:off x="5745342" y="4354582"/>
            <a:ext cx="1044854" cy="391523"/>
            <a:chOff x="3848680" y="4107982"/>
            <a:chExt cx="1566260" cy="586848"/>
          </a:xfrm>
        </p:grpSpPr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539F6622-32E3-4A58-B79E-578EAEF77853}"/>
                </a:ext>
              </a:extLst>
            </p:cNvPr>
            <p:cNvSpPr txBox="1"/>
            <p:nvPr/>
          </p:nvSpPr>
          <p:spPr>
            <a:xfrm>
              <a:off x="3848680" y="4107982"/>
              <a:ext cx="1566260" cy="473047"/>
            </a:xfrm>
            <a:prstGeom prst="rect">
              <a:avLst/>
            </a:prstGeom>
            <a:noFill/>
            <a:ln w="19050">
              <a:solidFill>
                <a:srgbClr val="6B7D8F"/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2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51" b="1" i="0" u="none" strike="noStrike" kern="0" cap="none" spc="0" normalizeH="0" baseline="0" noProof="0" dirty="0">
                  <a:ln>
                    <a:noFill/>
                  </a:ln>
                  <a:solidFill>
                    <a:srgbClr val="6B7D8F"/>
                  </a:solidFill>
                  <a:effectLst/>
                  <a:uLnTx/>
                  <a:uFillTx/>
                  <a:cs typeface="Calibri" pitchFamily="34" charset="0"/>
                </a:rPr>
                <a:t>2,615 Mio.</a:t>
              </a:r>
            </a:p>
          </p:txBody>
        </p:sp>
        <p:cxnSp>
          <p:nvCxnSpPr>
            <p:cNvPr id="70" name="Gerade Verbindung 55">
              <a:extLst>
                <a:ext uri="{FF2B5EF4-FFF2-40B4-BE49-F238E27FC236}">
                  <a16:creationId xmlns:a16="http://schemas.microsoft.com/office/drawing/2014/main" id="{080019B3-FDDA-415C-AFCD-B378DAE4ADEE}"/>
                </a:ext>
              </a:extLst>
            </p:cNvPr>
            <p:cNvCxnSpPr>
              <a:stCxn id="69" idx="2"/>
            </p:cNvCxnSpPr>
            <p:nvPr/>
          </p:nvCxnSpPr>
          <p:spPr>
            <a:xfrm>
              <a:off x="4631810" y="4581029"/>
              <a:ext cx="1" cy="113801"/>
            </a:xfrm>
            <a:prstGeom prst="line">
              <a:avLst/>
            </a:prstGeom>
            <a:noFill/>
            <a:ln w="19050" cap="flat" cmpd="sng" algn="ctr">
              <a:solidFill>
                <a:srgbClr val="6B7D8F"/>
              </a:solidFill>
              <a:prstDash val="solid"/>
            </a:ln>
            <a:effectLst/>
          </p:spPr>
        </p:cxnSp>
      </p:grpSp>
      <p:sp>
        <p:nvSpPr>
          <p:cNvPr id="71" name="Textfeld 70">
            <a:extLst>
              <a:ext uri="{FF2B5EF4-FFF2-40B4-BE49-F238E27FC236}">
                <a16:creationId xmlns:a16="http://schemas.microsoft.com/office/drawing/2014/main" id="{8D030D3A-B5ED-4826-BF32-9FDCE7DF8F95}"/>
              </a:ext>
            </a:extLst>
          </p:cNvPr>
          <p:cNvSpPr txBox="1"/>
          <p:nvPr/>
        </p:nvSpPr>
        <p:spPr>
          <a:xfrm>
            <a:off x="2088642" y="2989938"/>
            <a:ext cx="1101175" cy="307020"/>
          </a:xfrm>
          <a:prstGeom prst="rect">
            <a:avLst/>
          </a:prstGeom>
          <a:noFill/>
        </p:spPr>
        <p:txBody>
          <a:bodyPr wrap="square" lIns="82943" tIns="41472" rIns="82943" bIns="41472" rtlCol="0">
            <a:spAutoFit/>
          </a:bodyPr>
          <a:lstStyle/>
          <a:p>
            <a:pPr algn="ctr" defTabSz="914288"/>
            <a:r>
              <a:rPr lang="de-DE" sz="1451" b="1" dirty="0">
                <a:solidFill>
                  <a:srgbClr val="005BBB"/>
                </a:solidFill>
                <a:cs typeface="Calibri" panose="020F0502020204030204" pitchFamily="34" charset="0"/>
              </a:rPr>
              <a:t>Kabel</a:t>
            </a:r>
            <a:endParaRPr lang="de-DE" sz="1270" b="1" dirty="0">
              <a:solidFill>
                <a:srgbClr val="005BBB"/>
              </a:solidFill>
              <a:cs typeface="Calibri" panose="020F0502020204030204" pitchFamily="34" charset="0"/>
            </a:endParaRP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9FEB435F-C793-432D-8CBA-64679A7F0704}"/>
              </a:ext>
            </a:extLst>
          </p:cNvPr>
          <p:cNvSpPr txBox="1"/>
          <p:nvPr/>
        </p:nvSpPr>
        <p:spPr>
          <a:xfrm>
            <a:off x="3918877" y="2996246"/>
            <a:ext cx="1101175" cy="307020"/>
          </a:xfrm>
          <a:prstGeom prst="rect">
            <a:avLst/>
          </a:prstGeom>
          <a:noFill/>
        </p:spPr>
        <p:txBody>
          <a:bodyPr wrap="square" lIns="82943" tIns="41472" rIns="82943" bIns="41472" rtlCol="0">
            <a:spAutoFit/>
          </a:bodyPr>
          <a:lstStyle/>
          <a:p>
            <a:pPr algn="ctr" defTabSz="914288"/>
            <a:r>
              <a:rPr lang="de-DE" sz="1451" b="1" dirty="0">
                <a:solidFill>
                  <a:srgbClr val="8AC1EA"/>
                </a:solidFill>
                <a:cs typeface="Calibri" panose="020F0502020204030204" pitchFamily="34" charset="0"/>
              </a:rPr>
              <a:t>Satellit</a:t>
            </a:r>
            <a:endParaRPr lang="de-DE" sz="1270" b="1" dirty="0">
              <a:solidFill>
                <a:srgbClr val="8AC1EA"/>
              </a:solidFill>
              <a:cs typeface="Calibri" panose="020F0502020204030204" pitchFamily="34" charset="0"/>
            </a:endParaRP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E3393812-082C-4E2A-9386-164D05A5267A}"/>
              </a:ext>
            </a:extLst>
          </p:cNvPr>
          <p:cNvSpPr txBox="1"/>
          <p:nvPr/>
        </p:nvSpPr>
        <p:spPr>
          <a:xfrm>
            <a:off x="5734443" y="4080238"/>
            <a:ext cx="1101175" cy="307020"/>
          </a:xfrm>
          <a:prstGeom prst="rect">
            <a:avLst/>
          </a:prstGeom>
          <a:noFill/>
        </p:spPr>
        <p:txBody>
          <a:bodyPr wrap="square" lIns="82943" tIns="41472" rIns="82943" bIns="41472" rtlCol="0">
            <a:spAutoFit/>
          </a:bodyPr>
          <a:lstStyle/>
          <a:p>
            <a:pPr algn="ctr" defTabSz="914288"/>
            <a:r>
              <a:rPr lang="de-DE" sz="1451" b="1" dirty="0">
                <a:solidFill>
                  <a:srgbClr val="6B7D8F"/>
                </a:solidFill>
                <a:cs typeface="Calibri" panose="020F0502020204030204" pitchFamily="34" charset="0"/>
              </a:rPr>
              <a:t>Terrestrik</a:t>
            </a:r>
            <a:endParaRPr lang="de-DE" sz="1270" b="1" dirty="0">
              <a:solidFill>
                <a:srgbClr val="6B7D8F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74" name="Tabelle 73">
            <a:extLst>
              <a:ext uri="{FF2B5EF4-FFF2-40B4-BE49-F238E27FC236}">
                <a16:creationId xmlns:a16="http://schemas.microsoft.com/office/drawing/2014/main" id="{E0D4A838-180C-4E7F-9231-116862D62628}"/>
              </a:ext>
            </a:extLst>
          </p:cNvPr>
          <p:cNvGraphicFramePr>
            <a:graphicFrameLocks noGrp="1"/>
          </p:cNvGraphicFramePr>
          <p:nvPr/>
        </p:nvGraphicFramePr>
        <p:xfrm>
          <a:off x="1139056" y="4699667"/>
          <a:ext cx="1573689" cy="487883"/>
        </p:xfrm>
        <a:graphic>
          <a:graphicData uri="http://schemas.openxmlformats.org/drawingml/2006/table">
            <a:tbl>
              <a:tblPr firstRow="1" bandRow="1"/>
              <a:tblGrid>
                <a:gridCol w="1609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09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09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09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60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9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09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166">
                  <a:extLst>
                    <a:ext uri="{9D8B030D-6E8A-4147-A177-3AD203B41FA5}">
                      <a16:colId xmlns:a16="http://schemas.microsoft.com/office/drawing/2014/main" val="2619990352"/>
                    </a:ext>
                  </a:extLst>
                </a:gridCol>
                <a:gridCol w="1609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947">
                  <a:extLst>
                    <a:ext uri="{9D8B030D-6E8A-4147-A177-3AD203B41FA5}">
                      <a16:colId xmlns:a16="http://schemas.microsoft.com/office/drawing/2014/main" val="2203572762"/>
                    </a:ext>
                  </a:extLst>
                </a:gridCol>
              </a:tblGrid>
              <a:tr h="487883"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2012</a:t>
                      </a:r>
                      <a:endParaRPr lang="de-DE" sz="1800" dirty="0"/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2013</a:t>
                      </a:r>
                      <a:endParaRPr lang="de-DE" sz="1800" dirty="0"/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2014</a:t>
                      </a:r>
                      <a:endParaRPr lang="de-DE" sz="1800" dirty="0"/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  <a:endParaRPr lang="de-DE" sz="1800" dirty="0"/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</a:t>
                      </a:r>
                      <a:endParaRPr kumimoji="0" lang="de-DE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  <a:endParaRPr kumimoji="0" lang="de-DE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  <a:endParaRPr kumimoji="0" lang="de-DE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5C093D56-54EF-4243-80E4-5D86933FD4DA}"/>
              </a:ext>
            </a:extLst>
          </p:cNvPr>
          <p:cNvGrpSpPr>
            <a:grpSpLocks noChangeAspect="1"/>
          </p:cNvGrpSpPr>
          <p:nvPr/>
        </p:nvGrpSpPr>
        <p:grpSpPr>
          <a:xfrm>
            <a:off x="7573143" y="4208729"/>
            <a:ext cx="1044854" cy="391523"/>
            <a:chOff x="3848680" y="4107982"/>
            <a:chExt cx="1566260" cy="586848"/>
          </a:xfrm>
        </p:grpSpPr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5A70C2A3-23BE-44EF-AAD9-591337669ECB}"/>
                </a:ext>
              </a:extLst>
            </p:cNvPr>
            <p:cNvSpPr txBox="1"/>
            <p:nvPr/>
          </p:nvSpPr>
          <p:spPr>
            <a:xfrm>
              <a:off x="3848680" y="4107982"/>
              <a:ext cx="1566260" cy="47304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1B3853"/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2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51" b="1" i="0" u="none" strike="noStrike" kern="0" cap="none" spc="0" normalizeH="0" baseline="0" noProof="0" dirty="0">
                  <a:ln>
                    <a:noFill/>
                  </a:ln>
                  <a:solidFill>
                    <a:srgbClr val="1B3853"/>
                  </a:solidFill>
                  <a:effectLst/>
                  <a:uLnTx/>
                  <a:uFillTx/>
                  <a:cs typeface="Calibri" pitchFamily="34" charset="0"/>
                </a:rPr>
                <a:t>3,910 Mio.</a:t>
              </a:r>
            </a:p>
          </p:txBody>
        </p:sp>
        <p:cxnSp>
          <p:nvCxnSpPr>
            <p:cNvPr id="77" name="Gerade Verbindung 58">
              <a:extLst>
                <a:ext uri="{FF2B5EF4-FFF2-40B4-BE49-F238E27FC236}">
                  <a16:creationId xmlns:a16="http://schemas.microsoft.com/office/drawing/2014/main" id="{9C383BFC-78E7-4726-A938-313D135CA526}"/>
                </a:ext>
              </a:extLst>
            </p:cNvPr>
            <p:cNvCxnSpPr>
              <a:stCxn id="76" idx="2"/>
            </p:cNvCxnSpPr>
            <p:nvPr/>
          </p:nvCxnSpPr>
          <p:spPr>
            <a:xfrm>
              <a:off x="4631810" y="4581029"/>
              <a:ext cx="1" cy="113801"/>
            </a:xfrm>
            <a:prstGeom prst="line">
              <a:avLst/>
            </a:prstGeom>
            <a:noFill/>
            <a:ln w="19050" cap="flat" cmpd="sng" algn="ctr">
              <a:solidFill>
                <a:srgbClr val="1B3853"/>
              </a:solidFill>
              <a:prstDash val="solid"/>
            </a:ln>
            <a:effectLst/>
          </p:spPr>
        </p:cxnSp>
      </p:grpSp>
      <p:sp>
        <p:nvSpPr>
          <p:cNvPr id="78" name="Textfeld 77">
            <a:extLst>
              <a:ext uri="{FF2B5EF4-FFF2-40B4-BE49-F238E27FC236}">
                <a16:creationId xmlns:a16="http://schemas.microsoft.com/office/drawing/2014/main" id="{DA8DF017-E515-4E7A-A44C-A354661906B2}"/>
              </a:ext>
            </a:extLst>
          </p:cNvPr>
          <p:cNvSpPr txBox="1"/>
          <p:nvPr/>
        </p:nvSpPr>
        <p:spPr>
          <a:xfrm>
            <a:off x="7548246" y="3939651"/>
            <a:ext cx="1101175" cy="307020"/>
          </a:xfrm>
          <a:prstGeom prst="rect">
            <a:avLst/>
          </a:prstGeom>
          <a:noFill/>
        </p:spPr>
        <p:txBody>
          <a:bodyPr wrap="square" lIns="82943" tIns="41472" rIns="82943" bIns="41472" rtlCol="0">
            <a:spAutoFit/>
          </a:bodyPr>
          <a:lstStyle/>
          <a:p>
            <a:pPr algn="ctr" defTabSz="914288"/>
            <a:r>
              <a:rPr lang="de-DE" sz="1451" b="1" dirty="0">
                <a:solidFill>
                  <a:srgbClr val="1B3853"/>
                </a:solidFill>
                <a:cs typeface="Calibri" panose="020F0502020204030204" pitchFamily="34" charset="0"/>
              </a:rPr>
              <a:t>IPTV</a:t>
            </a:r>
          </a:p>
        </p:txBody>
      </p: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B6BA9123-09DC-4E74-B79C-7350718E912A}"/>
              </a:ext>
            </a:extLst>
          </p:cNvPr>
          <p:cNvGrpSpPr>
            <a:grpSpLocks noChangeAspect="1"/>
          </p:cNvGrpSpPr>
          <p:nvPr/>
        </p:nvGrpSpPr>
        <p:grpSpPr>
          <a:xfrm>
            <a:off x="9394185" y="4338383"/>
            <a:ext cx="1044854" cy="391524"/>
            <a:chOff x="3848680" y="4107982"/>
            <a:chExt cx="1566260" cy="586849"/>
          </a:xfrm>
        </p:grpSpPr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0781B42B-7A32-4BB2-8B6C-6590A0E4FA6B}"/>
                </a:ext>
              </a:extLst>
            </p:cNvPr>
            <p:cNvSpPr txBox="1"/>
            <p:nvPr/>
          </p:nvSpPr>
          <p:spPr>
            <a:xfrm>
              <a:off x="3848680" y="4107982"/>
              <a:ext cx="1566260" cy="473046"/>
            </a:xfrm>
            <a:prstGeom prst="rect">
              <a:avLst/>
            </a:prstGeom>
            <a:noFill/>
            <a:ln w="19050">
              <a:solidFill>
                <a:srgbClr val="004372"/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2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51" b="1" i="0" u="none" strike="noStrike" kern="0" cap="none" spc="0" normalizeH="0" baseline="0" noProof="0" dirty="0">
                  <a:ln>
                    <a:noFill/>
                  </a:ln>
                  <a:solidFill>
                    <a:srgbClr val="004372"/>
                  </a:solidFill>
                  <a:effectLst/>
                  <a:uLnTx/>
                  <a:uFillTx/>
                  <a:cs typeface="Calibri" pitchFamily="34" charset="0"/>
                </a:rPr>
                <a:t>1,839 Mio.</a:t>
              </a:r>
            </a:p>
          </p:txBody>
        </p:sp>
        <p:cxnSp>
          <p:nvCxnSpPr>
            <p:cNvPr id="81" name="Gerade Verbindung 58">
              <a:extLst>
                <a:ext uri="{FF2B5EF4-FFF2-40B4-BE49-F238E27FC236}">
                  <a16:creationId xmlns:a16="http://schemas.microsoft.com/office/drawing/2014/main" id="{32E72199-2B13-44A8-ABEA-B4D51CFC515B}"/>
                </a:ext>
              </a:extLst>
            </p:cNvPr>
            <p:cNvCxnSpPr>
              <a:stCxn id="80" idx="2"/>
            </p:cNvCxnSpPr>
            <p:nvPr/>
          </p:nvCxnSpPr>
          <p:spPr>
            <a:xfrm>
              <a:off x="4631810" y="4581028"/>
              <a:ext cx="1" cy="113803"/>
            </a:xfrm>
            <a:prstGeom prst="line">
              <a:avLst/>
            </a:prstGeom>
            <a:noFill/>
            <a:ln w="19050" cap="flat" cmpd="sng" algn="ctr">
              <a:solidFill>
                <a:srgbClr val="004372"/>
              </a:solidFill>
              <a:prstDash val="solid"/>
            </a:ln>
            <a:effectLst/>
          </p:spPr>
        </p:cxnSp>
      </p:grpSp>
      <p:sp>
        <p:nvSpPr>
          <p:cNvPr id="82" name="Textfeld 81">
            <a:extLst>
              <a:ext uri="{FF2B5EF4-FFF2-40B4-BE49-F238E27FC236}">
                <a16:creationId xmlns:a16="http://schemas.microsoft.com/office/drawing/2014/main" id="{E01A4091-D517-495A-A4D2-87E82EBB71F9}"/>
              </a:ext>
            </a:extLst>
          </p:cNvPr>
          <p:cNvSpPr txBox="1"/>
          <p:nvPr/>
        </p:nvSpPr>
        <p:spPr>
          <a:xfrm>
            <a:off x="9048239" y="3839254"/>
            <a:ext cx="1744899" cy="530286"/>
          </a:xfrm>
          <a:prstGeom prst="rect">
            <a:avLst/>
          </a:prstGeom>
          <a:noFill/>
        </p:spPr>
        <p:txBody>
          <a:bodyPr wrap="square" lIns="82943" tIns="41472" rIns="82943" bIns="41472" rtlCol="0">
            <a:spAutoFit/>
          </a:bodyPr>
          <a:lstStyle/>
          <a:p>
            <a:pPr algn="ctr" defTabSz="914288"/>
            <a:r>
              <a:rPr lang="de-DE" sz="1451" b="1" dirty="0">
                <a:solidFill>
                  <a:srgbClr val="004372"/>
                </a:solidFill>
                <a:cs typeface="Calibri" panose="020F0502020204030204" pitchFamily="34" charset="0"/>
              </a:rPr>
              <a:t>Connected TV </a:t>
            </a:r>
            <a:br>
              <a:rPr lang="de-DE" sz="1451" b="1" dirty="0">
                <a:solidFill>
                  <a:srgbClr val="004372"/>
                </a:solidFill>
                <a:cs typeface="Calibri" panose="020F0502020204030204" pitchFamily="34" charset="0"/>
              </a:rPr>
            </a:br>
            <a:r>
              <a:rPr lang="de-DE" sz="1451" b="1" dirty="0">
                <a:solidFill>
                  <a:srgbClr val="004372"/>
                </a:solidFill>
                <a:cs typeface="Calibri" panose="020F0502020204030204" pitchFamily="34" charset="0"/>
              </a:rPr>
              <a:t>ONLY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0586612-B92A-4C6D-B6A4-2FE0CF7993D6}"/>
              </a:ext>
            </a:extLst>
          </p:cNvPr>
          <p:cNvSpPr txBox="1"/>
          <p:nvPr/>
        </p:nvSpPr>
        <p:spPr>
          <a:xfrm>
            <a:off x="1001816" y="5642003"/>
            <a:ext cx="60971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Prozent; Summe &gt; 100% wegen Mehrfachempfang; </a:t>
            </a: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Connected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TV: TV-Gerät direkt oder über ein anderes Gerät mit dem Internet verbunden (nicht zwingend permanente Verbindung)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37,977 / 38,157 / 38,557 / 38,899 / 38,076 / 38,306 / 38,697 / 38,491 / 38,520 / 38,753 Mio. TV-HH in Deutschland (n=7.059)</a:t>
            </a:r>
          </a:p>
        </p:txBody>
      </p:sp>
    </p:spTree>
    <p:extLst>
      <p:ext uri="{BB962C8B-B14F-4D97-AF65-F5344CB8AC3E}">
        <p14:creationId xmlns:p14="http://schemas.microsoft.com/office/powerpoint/2010/main" val="146368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8" grpId="0"/>
      <p:bldP spid="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20</a:t>
            </a:fld>
            <a:endParaRPr lang="de-DE"/>
          </a:p>
        </p:txBody>
      </p:sp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FE7E3833-5A8A-441D-87F1-90D27CCDD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14107"/>
              </p:ext>
            </p:extLst>
          </p:nvPr>
        </p:nvGraphicFramePr>
        <p:xfrm>
          <a:off x="812123" y="1834242"/>
          <a:ext cx="10061999" cy="381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0B9AD24-9DF1-4C18-9083-E2FB3D48A2C4}"/>
              </a:ext>
            </a:extLst>
          </p:cNvPr>
          <p:cNvGrpSpPr/>
          <p:nvPr/>
        </p:nvGrpSpPr>
        <p:grpSpPr>
          <a:xfrm>
            <a:off x="992556" y="3076322"/>
            <a:ext cx="2982284" cy="2148527"/>
            <a:chOff x="8832683" y="3614596"/>
            <a:chExt cx="2982284" cy="2148527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9D73F813-414F-4ACD-8065-D7A65169B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005BBB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32683" y="3614596"/>
              <a:ext cx="2982284" cy="2148527"/>
            </a:xfrm>
            <a:prstGeom prst="rect">
              <a:avLst/>
            </a:prstGeom>
          </p:spPr>
        </p:pic>
        <p:pic>
          <p:nvPicPr>
            <p:cNvPr id="18" name="Picture 32" descr="Bild">
              <a:extLst>
                <a:ext uri="{FF2B5EF4-FFF2-40B4-BE49-F238E27FC236}">
                  <a16:creationId xmlns:a16="http://schemas.microsoft.com/office/drawing/2014/main" id="{49D8B4D9-30C9-4DE3-979E-D4367E6B2C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005BBB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1575" y="4637320"/>
              <a:ext cx="549990" cy="529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itel 1">
            <a:extLst>
              <a:ext uri="{FF2B5EF4-FFF2-40B4-BE49-F238E27FC236}">
                <a16:creationId xmlns:a16="http://schemas.microsoft.com/office/drawing/2014/main" id="{FE4AD53B-B250-4960-B369-0F608A686DEC}"/>
              </a:ext>
            </a:extLst>
          </p:cNvPr>
          <p:cNvSpPr txBox="1">
            <a:spLocks/>
          </p:cNvSpPr>
          <p:nvPr/>
        </p:nvSpPr>
        <p:spPr>
          <a:xfrm>
            <a:off x="820285" y="540752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Connected TV – inkl. über PC, Laptop, Tablet, Smartphone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D51E9FC2-4819-482A-958F-8FA25F2BCC71}"/>
              </a:ext>
            </a:extLst>
          </p:cNvPr>
          <p:cNvSpPr txBox="1">
            <a:spLocks/>
          </p:cNvSpPr>
          <p:nvPr/>
        </p:nvSpPr>
        <p:spPr>
          <a:xfrm>
            <a:off x="820285" y="1080001"/>
            <a:ext cx="10009062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Anschluss über PC, Laptop, Tablet und Smartphone wird immer weniger relevant. Insgesamt sind zwei Drittel der TV-Haushalte „connected“.</a:t>
            </a: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E7DF94A6-3DC1-4414-ADD6-6A45EDA524B5}"/>
              </a:ext>
            </a:extLst>
          </p:cNvPr>
          <p:cNvSpPr txBox="1">
            <a:spLocks/>
          </p:cNvSpPr>
          <p:nvPr/>
        </p:nvSpPr>
        <p:spPr>
          <a:xfrm>
            <a:off x="820285" y="6048876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Prozent; Peripheriegeräte: Internetfäh. Set-Top-Box, Streaming-Box, Streaming-Stick, internetfähige Spielekonsole, Blu-ray-Player; falls nicht Smart TV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TV-Gerät über PC, Laptop, Tablet, Smartphone (neu seit 2016) an das Internet angeschlossen; falls nicht Smart TV- oder Peripheriegerät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38,157 / 38,557 / 38,899 / 38,076 / 38,306 / 38,697 / 38,491 / 38,520 / 38,753 Mio. TV-Haushalte in Deutschland (n=7.059)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Gerade Verbindung 34">
            <a:extLst>
              <a:ext uri="{FF2B5EF4-FFF2-40B4-BE49-F238E27FC236}">
                <a16:creationId xmlns:a16="http://schemas.microsoft.com/office/drawing/2014/main" id="{8A6D4763-0750-45DE-B089-7CA3E8ADB229}"/>
              </a:ext>
            </a:extLst>
          </p:cNvPr>
          <p:cNvCxnSpPr/>
          <p:nvPr/>
        </p:nvCxnSpPr>
        <p:spPr>
          <a:xfrm flipV="1">
            <a:off x="812123" y="5212964"/>
            <a:ext cx="10062000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3" name="Gerade Verbindung 35">
            <a:extLst>
              <a:ext uri="{FF2B5EF4-FFF2-40B4-BE49-F238E27FC236}">
                <a16:creationId xmlns:a16="http://schemas.microsoft.com/office/drawing/2014/main" id="{D120C7D3-9D9F-41C5-A79F-9788F6561224}"/>
              </a:ext>
            </a:extLst>
          </p:cNvPr>
          <p:cNvCxnSpPr/>
          <p:nvPr/>
        </p:nvCxnSpPr>
        <p:spPr>
          <a:xfrm flipV="1">
            <a:off x="812123" y="5212964"/>
            <a:ext cx="10062000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6582CD32-EEDC-4AAB-939F-42C3A8052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924203"/>
              </p:ext>
            </p:extLst>
          </p:nvPr>
        </p:nvGraphicFramePr>
        <p:xfrm>
          <a:off x="1314418" y="5283966"/>
          <a:ext cx="9559694" cy="370840"/>
        </p:xfrm>
        <a:graphic>
          <a:graphicData uri="http://schemas.openxmlformats.org/drawingml/2006/table">
            <a:tbl>
              <a:tblPr firstRow="1" bandRow="1"/>
              <a:tblGrid>
                <a:gridCol w="830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9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9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19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9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9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19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992">
                  <a:extLst>
                    <a:ext uri="{9D8B030D-6E8A-4147-A177-3AD203B41FA5}">
                      <a16:colId xmlns:a16="http://schemas.microsoft.com/office/drawing/2014/main" val="2686593638"/>
                    </a:ext>
                  </a:extLst>
                </a:gridCol>
                <a:gridCol w="681992">
                  <a:extLst>
                    <a:ext uri="{9D8B030D-6E8A-4147-A177-3AD203B41FA5}">
                      <a16:colId xmlns:a16="http://schemas.microsoft.com/office/drawing/2014/main" val="548525088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" name="Picture 32" descr="Bild">
            <a:extLst>
              <a:ext uri="{FF2B5EF4-FFF2-40B4-BE49-F238E27FC236}">
                <a16:creationId xmlns:a16="http://schemas.microsoft.com/office/drawing/2014/main" id="{4BE98799-2267-4FBF-A0D8-EE2DDE7C1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005BBB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650" y="1836571"/>
            <a:ext cx="436824" cy="42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21</a:t>
            </a:fld>
            <a:endParaRPr lang="de-DE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F1AD9E1-2A14-445F-995E-1F8CEC3DF76B}"/>
              </a:ext>
            </a:extLst>
          </p:cNvPr>
          <p:cNvGrpSpPr/>
          <p:nvPr/>
        </p:nvGrpSpPr>
        <p:grpSpPr>
          <a:xfrm>
            <a:off x="1025213" y="3120546"/>
            <a:ext cx="2982284" cy="2148527"/>
            <a:chOff x="8832683" y="3614596"/>
            <a:chExt cx="2982284" cy="2148527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51A172B0-5503-47AB-91BD-0BF69C3E4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rgbClr val="005BBB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32683" y="3614596"/>
              <a:ext cx="2982284" cy="2148527"/>
            </a:xfrm>
            <a:prstGeom prst="rect">
              <a:avLst/>
            </a:prstGeom>
          </p:spPr>
        </p:pic>
        <p:pic>
          <p:nvPicPr>
            <p:cNvPr id="17" name="Picture 32" descr="Bild">
              <a:extLst>
                <a:ext uri="{FF2B5EF4-FFF2-40B4-BE49-F238E27FC236}">
                  <a16:creationId xmlns:a16="http://schemas.microsoft.com/office/drawing/2014/main" id="{8370C7A7-BF92-4F4C-BDAC-B64C5F08A6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rgbClr val="005BBB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1575" y="4637320"/>
              <a:ext cx="549990" cy="529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996CF35E-1BC3-40DF-A45E-0B744E2362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374251"/>
              </p:ext>
            </p:extLst>
          </p:nvPr>
        </p:nvGraphicFramePr>
        <p:xfrm>
          <a:off x="844780" y="1878466"/>
          <a:ext cx="10061999" cy="381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itel 1">
            <a:extLst>
              <a:ext uri="{FF2B5EF4-FFF2-40B4-BE49-F238E27FC236}">
                <a16:creationId xmlns:a16="http://schemas.microsoft.com/office/drawing/2014/main" id="{5A4295F3-F1E7-46A5-BE05-F1C315E3EA7D}"/>
              </a:ext>
            </a:extLst>
          </p:cNvPr>
          <p:cNvSpPr txBox="1">
            <a:spLocks/>
          </p:cNvSpPr>
          <p:nvPr/>
        </p:nvSpPr>
        <p:spPr>
          <a:xfrm>
            <a:off x="852942" y="584976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Connected TV – inkl. über PC, Laptop, Tablet, Smartphone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FDFFA3F9-45C4-442C-B2BC-E281D418091E}"/>
              </a:ext>
            </a:extLst>
          </p:cNvPr>
          <p:cNvSpPr txBox="1">
            <a:spLocks/>
          </p:cNvSpPr>
          <p:nvPr/>
        </p:nvSpPr>
        <p:spPr>
          <a:xfrm>
            <a:off x="852942" y="1124225"/>
            <a:ext cx="10009062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Bremen 2016 - 2021</a:t>
            </a: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9457ACDD-8F27-4DD0-B1CC-189559959D4F}"/>
              </a:ext>
            </a:extLst>
          </p:cNvPr>
          <p:cNvSpPr txBox="1">
            <a:spLocks/>
          </p:cNvSpPr>
          <p:nvPr/>
        </p:nvSpPr>
        <p:spPr>
          <a:xfrm>
            <a:off x="852942" y="6093100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Prozent; Peripheriegeräte: Internetfäh. Set-Top-Box, Streaming-Box, Streaming-Stick, internetfähige Spielekonsole, Blu-ray-Player; falls nicht Smart TV; TV-Gerät über PC, Laptop, Tablet, Smartphone an das Internet angeschlossen; falls nicht Smart TV- oder Peripheriegerät 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0,335 / 0,341 / 0,347 / 0,342 / 0,338 / 0,340 Mio. TV-Haushalte in Bremen  (n=471)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Gerade Verbindung 34">
            <a:extLst>
              <a:ext uri="{FF2B5EF4-FFF2-40B4-BE49-F238E27FC236}">
                <a16:creationId xmlns:a16="http://schemas.microsoft.com/office/drawing/2014/main" id="{2F974CD0-E13B-4CDD-BA78-E2A46ACFA480}"/>
              </a:ext>
            </a:extLst>
          </p:cNvPr>
          <p:cNvCxnSpPr/>
          <p:nvPr/>
        </p:nvCxnSpPr>
        <p:spPr>
          <a:xfrm flipV="1">
            <a:off x="844780" y="5257188"/>
            <a:ext cx="10062000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3" name="Gerade Verbindung 35">
            <a:extLst>
              <a:ext uri="{FF2B5EF4-FFF2-40B4-BE49-F238E27FC236}">
                <a16:creationId xmlns:a16="http://schemas.microsoft.com/office/drawing/2014/main" id="{41981ED0-E9E1-4374-B537-6EB187B4C9DA}"/>
              </a:ext>
            </a:extLst>
          </p:cNvPr>
          <p:cNvCxnSpPr/>
          <p:nvPr/>
        </p:nvCxnSpPr>
        <p:spPr>
          <a:xfrm flipV="1">
            <a:off x="844780" y="5257188"/>
            <a:ext cx="10062000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24" name="Picture 32" descr="Bild">
            <a:extLst>
              <a:ext uri="{FF2B5EF4-FFF2-40B4-BE49-F238E27FC236}">
                <a16:creationId xmlns:a16="http://schemas.microsoft.com/office/drawing/2014/main" id="{7B60480F-1405-4030-9FA4-9AC671B63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005BBB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958" y="1725741"/>
            <a:ext cx="436824" cy="42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C53A75FB-3E4A-4FFB-9697-3A5B550B9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062361"/>
              </p:ext>
            </p:extLst>
          </p:nvPr>
        </p:nvGraphicFramePr>
        <p:xfrm>
          <a:off x="1430944" y="5328190"/>
          <a:ext cx="9475833" cy="370840"/>
        </p:xfrm>
        <a:graphic>
          <a:graphicData uri="http://schemas.openxmlformats.org/drawingml/2006/table">
            <a:tbl>
              <a:tblPr firstRow="1" bandRow="1"/>
              <a:tblGrid>
                <a:gridCol w="992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4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0483">
                  <a:extLst>
                    <a:ext uri="{9D8B030D-6E8A-4147-A177-3AD203B41FA5}">
                      <a16:colId xmlns:a16="http://schemas.microsoft.com/office/drawing/2014/main" val="2466587004"/>
                    </a:ext>
                  </a:extLst>
                </a:gridCol>
                <a:gridCol w="10304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0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0483">
                  <a:extLst>
                    <a:ext uri="{9D8B030D-6E8A-4147-A177-3AD203B41FA5}">
                      <a16:colId xmlns:a16="http://schemas.microsoft.com/office/drawing/2014/main" val="842988672"/>
                    </a:ext>
                  </a:extLst>
                </a:gridCol>
                <a:gridCol w="10304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265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22</a:t>
            </a:fld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0D2ACDE-E65B-40C5-A2F2-06763BF4190D}"/>
              </a:ext>
            </a:extLst>
          </p:cNvPr>
          <p:cNvSpPr/>
          <p:nvPr/>
        </p:nvSpPr>
        <p:spPr>
          <a:xfrm>
            <a:off x="905411" y="1626049"/>
            <a:ext cx="650827" cy="3654421"/>
          </a:xfrm>
          <a:prstGeom prst="rect">
            <a:avLst/>
          </a:prstGeom>
          <a:solidFill>
            <a:srgbClr val="95A0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D887BBB5-26C9-4A45-99A2-B6048CDF5B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019920"/>
              </p:ext>
            </p:extLst>
          </p:nvPr>
        </p:nvGraphicFramePr>
        <p:xfrm>
          <a:off x="609600" y="1110068"/>
          <a:ext cx="9841769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feld 19">
            <a:extLst>
              <a:ext uri="{FF2B5EF4-FFF2-40B4-BE49-F238E27FC236}">
                <a16:creationId xmlns:a16="http://schemas.microsoft.com/office/drawing/2014/main" id="{652E43C4-0600-4D4C-BCF3-4CBC357A2CF4}"/>
              </a:ext>
            </a:extLst>
          </p:cNvPr>
          <p:cNvSpPr txBox="1"/>
          <p:nvPr/>
        </p:nvSpPr>
        <p:spPr>
          <a:xfrm>
            <a:off x="881216" y="122750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marL="0" marR="0" lvl="0" indent="0" defTabSz="130046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rPr>
              <a:t>TV-Haushalte in Prozent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Titel 5">
            <a:extLst>
              <a:ext uri="{FF2B5EF4-FFF2-40B4-BE49-F238E27FC236}">
                <a16:creationId xmlns:a16="http://schemas.microsoft.com/office/drawing/2014/main" id="{89A7B755-617B-4B1C-BB0F-8092EEB29587}"/>
              </a:ext>
            </a:extLst>
          </p:cNvPr>
          <p:cNvSpPr txBox="1">
            <a:spLocks/>
          </p:cNvSpPr>
          <p:nvPr/>
        </p:nvSpPr>
        <p:spPr>
          <a:xfrm>
            <a:off x="737250" y="595861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Connected TV nach „Anschlussart“ in den Bundesländern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2" name="Textplatzhalter 20">
            <a:extLst>
              <a:ext uri="{FF2B5EF4-FFF2-40B4-BE49-F238E27FC236}">
                <a16:creationId xmlns:a16="http://schemas.microsoft.com/office/drawing/2014/main" id="{27007031-935C-4605-AED8-5157E3FEC23D}"/>
              </a:ext>
            </a:extLst>
          </p:cNvPr>
          <p:cNvSpPr txBox="1">
            <a:spLocks/>
          </p:cNvSpPr>
          <p:nvPr/>
        </p:nvSpPr>
        <p:spPr>
          <a:xfrm>
            <a:off x="737250" y="6103985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Prozent; Peripheriegeräte: Internetfäh. Set-Top-Box, Streaming-Box, Streaming-Stick, internetfähige Spielekonsole, Blu-ray-Player; falls nicht Smart TV; TV-Gerät über PC, Laptop, Tablet, Smartphone an das Internet angeschlossen; falls nicht Smart TV- oder Peripheriegerät; Summe der Einzelwerte kann aufgrund von Rundungen von der Summe gesamt abweichen. 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38,753 Mio. TV-Haushalte in Deutschland (n=7.059)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C0A72A3-AB1F-4313-A1B1-7866A397ED41}"/>
              </a:ext>
            </a:extLst>
          </p:cNvPr>
          <p:cNvSpPr>
            <a:spLocks noChangeAspect="1"/>
          </p:cNvSpPr>
          <p:nvPr/>
        </p:nvSpPr>
        <p:spPr>
          <a:xfrm>
            <a:off x="10404722" y="3948409"/>
            <a:ext cx="144000" cy="144000"/>
          </a:xfrm>
          <a:prstGeom prst="rect">
            <a:avLst/>
          </a:prstGeom>
          <a:solidFill>
            <a:srgbClr val="005BBB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CDD7AA9-D360-46B1-9C8F-AF9CC7CA10AD}"/>
              </a:ext>
            </a:extLst>
          </p:cNvPr>
          <p:cNvSpPr>
            <a:spLocks noChangeAspect="1"/>
          </p:cNvSpPr>
          <p:nvPr/>
        </p:nvSpPr>
        <p:spPr>
          <a:xfrm>
            <a:off x="10404487" y="3294986"/>
            <a:ext cx="144000" cy="144000"/>
          </a:xfrm>
          <a:prstGeom prst="rect">
            <a:avLst/>
          </a:prstGeom>
          <a:solidFill>
            <a:srgbClr val="8AC1E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5" name="Group 175">
            <a:extLst>
              <a:ext uri="{FF2B5EF4-FFF2-40B4-BE49-F238E27FC236}">
                <a16:creationId xmlns:a16="http://schemas.microsoft.com/office/drawing/2014/main" id="{5144B47B-6B67-4A65-8EFF-5B28AC572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300539"/>
              </p:ext>
            </p:extLst>
          </p:nvPr>
        </p:nvGraphicFramePr>
        <p:xfrm>
          <a:off x="881218" y="4364716"/>
          <a:ext cx="9523556" cy="1383588"/>
        </p:xfrm>
        <a:graphic>
          <a:graphicData uri="http://schemas.openxmlformats.org/drawingml/2006/table">
            <a:tbl>
              <a:tblPr/>
              <a:tblGrid>
                <a:gridCol w="680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2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2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2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02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2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02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02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8025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8025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80254">
                  <a:extLst>
                    <a:ext uri="{9D8B030D-6E8A-4147-A177-3AD203B41FA5}">
                      <a16:colId xmlns:a16="http://schemas.microsoft.com/office/drawing/2014/main" val="3832619409"/>
                    </a:ext>
                  </a:extLst>
                </a:gridCol>
              </a:tblGrid>
              <a:tr h="427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 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38,753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1,811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4,945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6,025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0,340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3,736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8,223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5,184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1,376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4,201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24,971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0,745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3,132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4,079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0,207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2,250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5,523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3,515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0,911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1,966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1,180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0,653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2,333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25,818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0,771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1,247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3,301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4,142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0,224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5,650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3,653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0,936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2,050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1,246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0,700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2,470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E9C50CC-DABD-44B4-8F7D-0D4F2304A4CB}"/>
              </a:ext>
            </a:extLst>
          </p:cNvPr>
          <p:cNvGrpSpPr/>
          <p:nvPr/>
        </p:nvGrpSpPr>
        <p:grpSpPr>
          <a:xfrm>
            <a:off x="10283253" y="5010195"/>
            <a:ext cx="1750189" cy="690679"/>
            <a:chOff x="11292367" y="6455534"/>
            <a:chExt cx="2257846" cy="890944"/>
          </a:xfrm>
        </p:grpSpPr>
        <p:sp>
          <p:nvSpPr>
            <p:cNvPr id="27" name="Rectangle 155">
              <a:extLst>
                <a:ext uri="{FF2B5EF4-FFF2-40B4-BE49-F238E27FC236}">
                  <a16:creationId xmlns:a16="http://schemas.microsoft.com/office/drawing/2014/main" id="{FA843F55-A0C2-4C21-A66A-AEE2E9951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2893" y="6817650"/>
              <a:ext cx="1987320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803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solidFill>
                    <a:prstClr val="black"/>
                  </a:solidFill>
                  <a:cs typeface="Calibri" pitchFamily="34" charset="0"/>
                </a:rPr>
                <a:t>Smart TV/Peripheriegeräte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73EC7A12-A31D-44BA-B692-8FEFE7A97672}"/>
                </a:ext>
              </a:extLst>
            </p:cNvPr>
            <p:cNvSpPr txBox="1"/>
            <p:nvPr/>
          </p:nvSpPr>
          <p:spPr>
            <a:xfrm>
              <a:off x="11292367" y="6455534"/>
              <a:ext cx="1244337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solidFill>
                    <a:prstClr val="black"/>
                  </a:solidFill>
                  <a:cs typeface="Calibri" pitchFamily="34" charset="0"/>
                </a:rPr>
                <a:t>Mio. TV-HH</a:t>
              </a:r>
            </a:p>
          </p:txBody>
        </p:sp>
        <p:sp>
          <p:nvSpPr>
            <p:cNvPr id="29" name="Rectangle 155">
              <a:extLst>
                <a:ext uri="{FF2B5EF4-FFF2-40B4-BE49-F238E27FC236}">
                  <a16:creationId xmlns:a16="http://schemas.microsoft.com/office/drawing/2014/main" id="{2F24D44C-872E-495F-A59B-356CF5360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2895" y="7128119"/>
              <a:ext cx="1414490" cy="218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803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solidFill>
                    <a:prstClr val="black"/>
                  </a:solidFill>
                  <a:cs typeface="Calibri" pitchFamily="34" charset="0"/>
                </a:rPr>
                <a:t>Connected TV total</a:t>
              </a:r>
            </a:p>
          </p:txBody>
        </p: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69F46194-5B09-4FA8-B234-56B0BBD3CC82}"/>
              </a:ext>
            </a:extLst>
          </p:cNvPr>
          <p:cNvSpPr txBox="1"/>
          <p:nvPr/>
        </p:nvSpPr>
        <p:spPr>
          <a:xfrm>
            <a:off x="10443501" y="2076313"/>
            <a:ext cx="1379521" cy="288147"/>
          </a:xfrm>
          <a:prstGeom prst="rect">
            <a:avLst/>
          </a:prstGeom>
          <a:solidFill>
            <a:srgbClr val="FFFFFF"/>
          </a:solidFill>
          <a:ln>
            <a:solidFill>
              <a:srgbClr val="005BBB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CONNECTED TV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533B4805-1939-4CE4-A720-32846E275EED}"/>
              </a:ext>
            </a:extLst>
          </p:cNvPr>
          <p:cNvSpPr>
            <a:spLocks noChangeAspect="1"/>
          </p:cNvSpPr>
          <p:nvPr/>
        </p:nvSpPr>
        <p:spPr>
          <a:xfrm>
            <a:off x="10404487" y="2650111"/>
            <a:ext cx="144000" cy="144000"/>
          </a:xfrm>
          <a:prstGeom prst="rect">
            <a:avLst/>
          </a:prstGeom>
          <a:solidFill>
            <a:srgbClr val="8AC1EA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C166C9C-5022-4380-A5D0-D0FCF30B8ED2}"/>
              </a:ext>
            </a:extLst>
          </p:cNvPr>
          <p:cNvSpPr txBox="1"/>
          <p:nvPr/>
        </p:nvSpPr>
        <p:spPr>
          <a:xfrm>
            <a:off x="10522337" y="2492028"/>
            <a:ext cx="1804080" cy="648997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de-DE" sz="1400" dirty="0"/>
              <a:t>Über PC, Laptop, Tablet, Smartphone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01DF7312-F7AA-47E7-B31E-E2FE050548B8}"/>
              </a:ext>
            </a:extLst>
          </p:cNvPr>
          <p:cNvSpPr txBox="1"/>
          <p:nvPr/>
        </p:nvSpPr>
        <p:spPr>
          <a:xfrm>
            <a:off x="10522337" y="3133098"/>
            <a:ext cx="1804080" cy="772107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de-DE" sz="1400" dirty="0"/>
              <a:t>Peripheriegeräte </a:t>
            </a:r>
            <a:br>
              <a:rPr lang="de-DE" sz="1400" dirty="0"/>
            </a:br>
            <a:r>
              <a:rPr lang="de-DE" sz="1100" dirty="0"/>
              <a:t>(Set-top-Box, Sticks, Spielekonsole etc.)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897D56D7-BD65-4661-A6D4-A392D73DE044}"/>
              </a:ext>
            </a:extLst>
          </p:cNvPr>
          <p:cNvSpPr txBox="1"/>
          <p:nvPr/>
        </p:nvSpPr>
        <p:spPr>
          <a:xfrm>
            <a:off x="10522337" y="3791403"/>
            <a:ext cx="1804080" cy="648997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de-DE" sz="1400" dirty="0"/>
              <a:t>Smart TV-Gerät</a:t>
            </a:r>
            <a:br>
              <a:rPr lang="de-DE" sz="1400" dirty="0"/>
            </a:br>
            <a:r>
              <a:rPr lang="de-DE" sz="1400" dirty="0"/>
              <a:t>angeschlossen</a:t>
            </a:r>
          </a:p>
        </p:txBody>
      </p:sp>
    </p:spTree>
    <p:extLst>
      <p:ext uri="{BB962C8B-B14F-4D97-AF65-F5344CB8AC3E}">
        <p14:creationId xmlns:p14="http://schemas.microsoft.com/office/powerpoint/2010/main" val="1205740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23</a:t>
            </a:fld>
            <a:endParaRPr lang="de-DE"/>
          </a:p>
        </p:txBody>
      </p:sp>
      <p:graphicFrame>
        <p:nvGraphicFramePr>
          <p:cNvPr id="24" name="Diagramm 23">
            <a:extLst>
              <a:ext uri="{FF2B5EF4-FFF2-40B4-BE49-F238E27FC236}">
                <a16:creationId xmlns:a16="http://schemas.microsoft.com/office/drawing/2014/main" id="{4E0ED412-8F82-44A5-B1EF-17FD394737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517961"/>
              </p:ext>
            </p:extLst>
          </p:nvPr>
        </p:nvGraphicFramePr>
        <p:xfrm>
          <a:off x="3291085" y="1738379"/>
          <a:ext cx="7652650" cy="4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A252F8EB-3EFA-426C-B8BC-D9A8A6313B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881530"/>
              </p:ext>
            </p:extLst>
          </p:nvPr>
        </p:nvGraphicFramePr>
        <p:xfrm>
          <a:off x="3379578" y="2010481"/>
          <a:ext cx="7366545" cy="3569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 Box 13">
            <a:extLst>
              <a:ext uri="{FF2B5EF4-FFF2-40B4-BE49-F238E27FC236}">
                <a16:creationId xmlns:a16="http://schemas.microsoft.com/office/drawing/2014/main" id="{62ACCAAC-F5A0-42FD-89F6-4255F4E4B67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79236" y="3452089"/>
            <a:ext cx="2915705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defTabSz="801688">
              <a:lnSpc>
                <a:spcPct val="90000"/>
              </a:lnSpc>
              <a:spcAft>
                <a:spcPts val="600"/>
              </a:spcAft>
            </a:pPr>
            <a:r>
              <a:rPr lang="de-DE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Kein TV-Gerät </a:t>
            </a:r>
            <a:r>
              <a:rPr lang="de-DE" sz="1400" dirty="0" err="1">
                <a:solidFill>
                  <a:prstClr val="black"/>
                </a:solidFill>
                <a:latin typeface="Calibri Light" panose="020F0302020204030204" pitchFamily="34" charset="0"/>
              </a:rPr>
              <a:t>connected</a:t>
            </a:r>
            <a:endParaRPr lang="de-DE" sz="1400" dirty="0">
              <a:solidFill>
                <a:srgbClr val="7F7F7F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Titel 5">
            <a:extLst>
              <a:ext uri="{FF2B5EF4-FFF2-40B4-BE49-F238E27FC236}">
                <a16:creationId xmlns:a16="http://schemas.microsoft.com/office/drawing/2014/main" id="{AD221988-31DE-433D-BA1F-7A3907D1AD58}"/>
              </a:ext>
            </a:extLst>
          </p:cNvPr>
          <p:cNvSpPr txBox="1">
            <a:spLocks/>
          </p:cNvSpPr>
          <p:nvPr/>
        </p:nvSpPr>
        <p:spPr>
          <a:xfrm>
            <a:off x="809069" y="574090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Connected TVs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8" name="Inhaltsplatzhalter 1">
            <a:extLst>
              <a:ext uri="{FF2B5EF4-FFF2-40B4-BE49-F238E27FC236}">
                <a16:creationId xmlns:a16="http://schemas.microsoft.com/office/drawing/2014/main" id="{A7991843-FC39-44BD-8D63-4CBF6D8DF0D8}"/>
              </a:ext>
            </a:extLst>
          </p:cNvPr>
          <p:cNvSpPr txBox="1">
            <a:spLocks/>
          </p:cNvSpPr>
          <p:nvPr/>
        </p:nvSpPr>
        <p:spPr>
          <a:xfrm>
            <a:off x="809069" y="1113339"/>
            <a:ext cx="10134666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 meisten TV-Haushalte verfügen über genau ein TV-Gerät, das zumindest gelegentlich mit dem Internet verbunden ist. Gut ein Fünftel hat zwei oder mehr verbundene Geräte.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03B75C29-8CFF-4468-9B9A-2DEC7217C2FE}"/>
              </a:ext>
            </a:extLst>
          </p:cNvPr>
          <p:cNvSpPr txBox="1">
            <a:spLocks/>
          </p:cNvSpPr>
          <p:nvPr/>
        </p:nvSpPr>
        <p:spPr>
          <a:xfrm>
            <a:off x="809069" y="6082214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38,753 Mio. TV-Haushalte in Deutschland (n=7.059)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2F0834B3-C57C-4C7F-BFF6-B7B09A91A07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32083" y="5165725"/>
            <a:ext cx="2388246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defTabSz="801688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2+ TV-Geräte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connected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</a:endParaRP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8D6886E-A599-4DEA-9D99-1EFC2BFCDCE0}"/>
              </a:ext>
            </a:extLst>
          </p:cNvPr>
          <p:cNvGrpSpPr/>
          <p:nvPr/>
        </p:nvGrpSpPr>
        <p:grpSpPr>
          <a:xfrm>
            <a:off x="6023115" y="5369855"/>
            <a:ext cx="2884888" cy="108285"/>
            <a:chOff x="2636052" y="2516930"/>
            <a:chExt cx="2884888" cy="108285"/>
          </a:xfrm>
          <a:solidFill>
            <a:srgbClr val="005BBB"/>
          </a:solidFill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086F3E9B-B03A-47EF-9A0B-24A9C98AEE91}"/>
                </a:ext>
              </a:extLst>
            </p:cNvPr>
            <p:cNvSpPr/>
            <p:nvPr/>
          </p:nvSpPr>
          <p:spPr bwMode="ltGray">
            <a:xfrm>
              <a:off x="2676940" y="2541417"/>
              <a:ext cx="2844000" cy="28800"/>
            </a:xfrm>
            <a:prstGeom prst="rect">
              <a:avLst/>
            </a:prstGeom>
            <a:solidFill>
              <a:srgbClr val="005BBB">
                <a:lumMod val="40000"/>
                <a:lumOff val="60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E1A51C8C-105C-43C2-BF19-0CD606BD8C21}"/>
                </a:ext>
              </a:extLst>
            </p:cNvPr>
            <p:cNvSpPr/>
            <p:nvPr/>
          </p:nvSpPr>
          <p:spPr bwMode="ltGray">
            <a:xfrm>
              <a:off x="2636052" y="2516930"/>
              <a:ext cx="108285" cy="108285"/>
            </a:xfrm>
            <a:prstGeom prst="ellipse">
              <a:avLst/>
            </a:prstGeom>
            <a:solidFill>
              <a:srgbClr val="005BBB">
                <a:lumMod val="40000"/>
                <a:lumOff val="60000"/>
              </a:srgbClr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D0F9BB5E-1A8E-4433-9614-EEB6CE663074}"/>
              </a:ext>
            </a:extLst>
          </p:cNvPr>
          <p:cNvGrpSpPr/>
          <p:nvPr/>
        </p:nvGrpSpPr>
        <p:grpSpPr>
          <a:xfrm>
            <a:off x="1547029" y="3664345"/>
            <a:ext cx="2769957" cy="108285"/>
            <a:chOff x="1929561" y="3952315"/>
            <a:chExt cx="2769957" cy="108285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2A8B874B-DC10-46A4-BED3-2F5021ED9BA1}"/>
                </a:ext>
              </a:extLst>
            </p:cNvPr>
            <p:cNvSpPr/>
            <p:nvPr/>
          </p:nvSpPr>
          <p:spPr bwMode="ltGray">
            <a:xfrm>
              <a:off x="1929561" y="3976802"/>
              <a:ext cx="2700000" cy="28800"/>
            </a:xfrm>
            <a:prstGeom prst="rect">
              <a:avLst/>
            </a:prstGeom>
            <a:solidFill>
              <a:srgbClr val="95A0A2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E3575AC-8CF4-491B-9F6A-07E82FFDEB24}"/>
                </a:ext>
              </a:extLst>
            </p:cNvPr>
            <p:cNvSpPr/>
            <p:nvPr/>
          </p:nvSpPr>
          <p:spPr bwMode="ltGray">
            <a:xfrm>
              <a:off x="4591233" y="3952315"/>
              <a:ext cx="108285" cy="108285"/>
            </a:xfrm>
            <a:prstGeom prst="ellipse">
              <a:avLst/>
            </a:prstGeom>
            <a:solidFill>
              <a:srgbClr val="95A0A2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9A57981B-4895-4DE6-BED5-BAB428FA7B86}"/>
              </a:ext>
            </a:extLst>
          </p:cNvPr>
          <p:cNvCxnSpPr/>
          <p:nvPr/>
        </p:nvCxnSpPr>
        <p:spPr>
          <a:xfrm>
            <a:off x="5985930" y="2238155"/>
            <a:ext cx="4140000" cy="0"/>
          </a:xfrm>
          <a:prstGeom prst="line">
            <a:avLst/>
          </a:prstGeom>
          <a:noFill/>
          <a:ln w="53975" cap="flat" cmpd="sng" algn="ctr">
            <a:solidFill>
              <a:srgbClr val="005BBB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38" name="Text Box 13">
            <a:extLst>
              <a:ext uri="{FF2B5EF4-FFF2-40B4-BE49-F238E27FC236}">
                <a16:creationId xmlns:a16="http://schemas.microsoft.com/office/drawing/2014/main" id="{F7739F02-F99F-4538-B6A7-61E5453B52C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46045" y="1989766"/>
            <a:ext cx="3384000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defTabSz="801688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5BBB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Mindestens 1 TV-Gerät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5BBB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connected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5BBB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6DB5FEF5-44D8-4937-B9C5-0D98EE8B006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758999" y="1885508"/>
            <a:ext cx="2388246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defTabSz="801688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5BBB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66,6 %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02685C5F-8F6E-430E-A9B3-6F2AF03D9CA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743267" y="3222059"/>
            <a:ext cx="2388246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defTabSz="801688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 TV-Gerät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connected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</a:endParaRP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AA82B8A5-D6A9-4D60-A290-00B881592ACB}"/>
              </a:ext>
            </a:extLst>
          </p:cNvPr>
          <p:cNvGrpSpPr/>
          <p:nvPr/>
        </p:nvGrpSpPr>
        <p:grpSpPr>
          <a:xfrm>
            <a:off x="7234299" y="3426189"/>
            <a:ext cx="2884888" cy="108285"/>
            <a:chOff x="2636052" y="2516930"/>
            <a:chExt cx="2884888" cy="108285"/>
          </a:xfrm>
          <a:solidFill>
            <a:srgbClr val="005BBB"/>
          </a:solidFill>
        </p:grpSpPr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F6D056AC-C6D9-43BB-BF48-9082EC778B03}"/>
                </a:ext>
              </a:extLst>
            </p:cNvPr>
            <p:cNvSpPr/>
            <p:nvPr/>
          </p:nvSpPr>
          <p:spPr bwMode="ltGray">
            <a:xfrm>
              <a:off x="2676940" y="2541417"/>
              <a:ext cx="2844000" cy="28800"/>
            </a:xfrm>
            <a:prstGeom prst="rect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DCB8E139-21BB-4E36-A507-F469383AC87E}"/>
                </a:ext>
              </a:extLst>
            </p:cNvPr>
            <p:cNvSpPr/>
            <p:nvPr/>
          </p:nvSpPr>
          <p:spPr bwMode="ltGray">
            <a:xfrm>
              <a:off x="2636052" y="2516930"/>
              <a:ext cx="108285" cy="108285"/>
            </a:xfrm>
            <a:prstGeom prst="ellipse">
              <a:avLst/>
            </a:prstGeom>
            <a:solidFill>
              <a:srgbClr val="005BBB">
                <a:lumMod val="75000"/>
              </a:srgbClr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449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7854" y="6356351"/>
            <a:ext cx="2844800" cy="365125"/>
          </a:xfrm>
        </p:spPr>
        <p:txBody>
          <a:bodyPr/>
          <a:lstStyle/>
          <a:p>
            <a:fld id="{B1F3A620-DA83-5D41-A7A3-F2796BB8FD91}" type="slidenum">
              <a:rPr lang="de-DE" smtClean="0"/>
              <a:t>24</a:t>
            </a:fld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63CFDF0-E5D9-499F-B30A-73D16D9D4D18}"/>
              </a:ext>
            </a:extLst>
          </p:cNvPr>
          <p:cNvSpPr/>
          <p:nvPr/>
        </p:nvSpPr>
        <p:spPr>
          <a:xfrm>
            <a:off x="917940" y="1707417"/>
            <a:ext cx="637622" cy="4120606"/>
          </a:xfrm>
          <a:prstGeom prst="rect">
            <a:avLst/>
          </a:prstGeom>
          <a:solidFill>
            <a:srgbClr val="95A0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Diagramm 21">
            <a:extLst>
              <a:ext uri="{FF2B5EF4-FFF2-40B4-BE49-F238E27FC236}">
                <a16:creationId xmlns:a16="http://schemas.microsoft.com/office/drawing/2014/main" id="{3701C1EC-1C13-48A5-8F98-117717B32D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613308"/>
              </p:ext>
            </p:extLst>
          </p:nvPr>
        </p:nvGraphicFramePr>
        <p:xfrm>
          <a:off x="615432" y="1191436"/>
          <a:ext cx="10021007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itel 5">
            <a:extLst>
              <a:ext uri="{FF2B5EF4-FFF2-40B4-BE49-F238E27FC236}">
                <a16:creationId xmlns:a16="http://schemas.microsoft.com/office/drawing/2014/main" id="{A8BE6A1E-2E69-4C3E-85EB-7E37977564D3}"/>
              </a:ext>
            </a:extLst>
          </p:cNvPr>
          <p:cNvSpPr txBox="1">
            <a:spLocks/>
          </p:cNvSpPr>
          <p:nvPr/>
        </p:nvSpPr>
        <p:spPr>
          <a:xfrm>
            <a:off x="862827" y="677229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TV-HH nach Anzahl Connected TVs in den Bundesländern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4" name="Textplatzhalter 20">
            <a:extLst>
              <a:ext uri="{FF2B5EF4-FFF2-40B4-BE49-F238E27FC236}">
                <a16:creationId xmlns:a16="http://schemas.microsoft.com/office/drawing/2014/main" id="{C3BE4388-02FA-4954-8CFF-2139B35378B0}"/>
              </a:ext>
            </a:extLst>
          </p:cNvPr>
          <p:cNvSpPr txBox="1">
            <a:spLocks/>
          </p:cNvSpPr>
          <p:nvPr/>
        </p:nvSpPr>
        <p:spPr>
          <a:xfrm>
            <a:off x="743081" y="6185353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Prozent; Connected TV berücksichtigt hier alle Möglichkeiten, das TV-Gerät mit dem Internet zu verbinden; 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Summe der Einzelwerte kann aufgrund von Rundungen von der Summe gesamt abweichen. 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38,753 Mio. TV-Haushalte in Deutschland (n=7.059)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024A6A74-198A-41DA-822F-3934B41A516C}"/>
              </a:ext>
            </a:extLst>
          </p:cNvPr>
          <p:cNvGrpSpPr/>
          <p:nvPr/>
        </p:nvGrpSpPr>
        <p:grpSpPr>
          <a:xfrm>
            <a:off x="10549164" y="3017819"/>
            <a:ext cx="1677168" cy="1726215"/>
            <a:chOff x="11231765" y="3783758"/>
            <a:chExt cx="1677168" cy="1726215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7B85C5A4-ACAA-434C-8EFF-6A32DC2E0C47}"/>
                </a:ext>
              </a:extLst>
            </p:cNvPr>
            <p:cNvSpPr txBox="1"/>
            <p:nvPr/>
          </p:nvSpPr>
          <p:spPr>
            <a:xfrm>
              <a:off x="11329287" y="3783758"/>
              <a:ext cx="1579646" cy="1726215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2+ </a:t>
              </a: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Connected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TVs</a:t>
              </a: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 </a:t>
              </a: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Connected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TV</a:t>
              </a: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BA4DA974-1711-428A-808F-940A2B9D19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solidFill>
              <a:srgbClr val="005BBB">
                <a:lumMod val="75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558A0EFD-D196-4FC4-9697-9B59CCCC34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31765" y="4153179"/>
              <a:ext cx="144000" cy="144000"/>
            </a:xfrm>
            <a:prstGeom prst="rect">
              <a:avLst/>
            </a:prstGeom>
            <a:solidFill>
              <a:srgbClr val="005BBB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9" name="Group 175">
            <a:extLst>
              <a:ext uri="{FF2B5EF4-FFF2-40B4-BE49-F238E27FC236}">
                <a16:creationId xmlns:a16="http://schemas.microsoft.com/office/drawing/2014/main" id="{348ED710-AEAE-41E2-BF11-E04724113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48779"/>
              </p:ext>
            </p:extLst>
          </p:nvPr>
        </p:nvGraphicFramePr>
        <p:xfrm>
          <a:off x="887046" y="4446084"/>
          <a:ext cx="9686180" cy="1383588"/>
        </p:xfrm>
        <a:graphic>
          <a:graphicData uri="http://schemas.openxmlformats.org/drawingml/2006/table">
            <a:tbl>
              <a:tblPr/>
              <a:tblGrid>
                <a:gridCol w="691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1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1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18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18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18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18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18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187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9187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91870">
                  <a:extLst>
                    <a:ext uri="{9D8B030D-6E8A-4147-A177-3AD203B41FA5}">
                      <a16:colId xmlns:a16="http://schemas.microsoft.com/office/drawing/2014/main" val="3512481816"/>
                    </a:ext>
                  </a:extLst>
                </a:gridCol>
                <a:gridCol w="69187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 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38,753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1,811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4,945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6,025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0,340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3,736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8,223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5,184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1,376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4,201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8,34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0,279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0,303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1,019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1,257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0,062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0,752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1,955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1,192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0,404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0,757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0,342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0,244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0,762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17,479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0,491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0,944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2,281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2,884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0,162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1,559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3,695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2,461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0,533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1,293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0,904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0,456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1,708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A34D725-99EE-451A-8194-EB11BEF49043}"/>
              </a:ext>
            </a:extLst>
          </p:cNvPr>
          <p:cNvGrpSpPr/>
          <p:nvPr/>
        </p:nvGrpSpPr>
        <p:grpSpPr>
          <a:xfrm>
            <a:off x="10386339" y="5102487"/>
            <a:ext cx="1393090" cy="678264"/>
            <a:chOff x="11238747" y="6455534"/>
            <a:chExt cx="1797172" cy="874922"/>
          </a:xfrm>
        </p:grpSpPr>
        <p:sp>
          <p:nvSpPr>
            <p:cNvPr id="31" name="Rectangle 154">
              <a:extLst>
                <a:ext uri="{FF2B5EF4-FFF2-40B4-BE49-F238E27FC236}">
                  <a16:creationId xmlns:a16="http://schemas.microsoft.com/office/drawing/2014/main" id="{232C6484-D8E5-418D-BA31-F9FCE2CCC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rgbClr val="005BBB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endParaRPr>
            </a:p>
          </p:txBody>
        </p:sp>
        <p:sp>
          <p:nvSpPr>
            <p:cNvPr id="32" name="Rectangle 155">
              <a:extLst>
                <a:ext uri="{FF2B5EF4-FFF2-40B4-BE49-F238E27FC236}">
                  <a16:creationId xmlns:a16="http://schemas.microsoft.com/office/drawing/2014/main" id="{F581B0BA-FD6E-403C-A274-F3B66018F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0348" y="6817651"/>
              <a:ext cx="1325571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2+ </a:t>
              </a:r>
              <a:r>
                <a:rPr kumimoji="0" lang="de-DE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Connected</a:t>
              </a: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 TVs</a:t>
              </a:r>
            </a:p>
          </p:txBody>
        </p:sp>
        <p:sp>
          <p:nvSpPr>
            <p:cNvPr id="33" name="Rectangle 156">
              <a:extLst>
                <a:ext uri="{FF2B5EF4-FFF2-40B4-BE49-F238E27FC236}">
                  <a16:creationId xmlns:a16="http://schemas.microsoft.com/office/drawing/2014/main" id="{0C998052-187B-4E7B-89B6-FCC4B3D17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932" y="7169471"/>
              <a:ext cx="108000" cy="108001"/>
            </a:xfrm>
            <a:prstGeom prst="rect">
              <a:avLst/>
            </a:prstGeom>
            <a:solidFill>
              <a:srgbClr val="004372">
                <a:lumMod val="75000"/>
              </a:srgbClr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endParaRPr>
            </a:p>
          </p:txBody>
        </p:sp>
        <p:sp>
          <p:nvSpPr>
            <p:cNvPr id="34" name="Rectangle 157">
              <a:extLst>
                <a:ext uri="{FF2B5EF4-FFF2-40B4-BE49-F238E27FC236}">
                  <a16:creationId xmlns:a16="http://schemas.microsoft.com/office/drawing/2014/main" id="{54AB0F8B-A433-492B-8153-4A496FC7B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0350" y="7112098"/>
              <a:ext cx="1164269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1 </a:t>
              </a:r>
              <a:r>
                <a:rPr kumimoji="0" lang="de-DE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Connected</a:t>
              </a: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 TV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B5E0908-75AB-49E4-BD39-6FA38B09678E}"/>
                </a:ext>
              </a:extLst>
            </p:cNvPr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7088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C2C2C97A-D52F-4FD4-BF63-827008835D9E}"/>
              </a:ext>
            </a:extLst>
          </p:cNvPr>
          <p:cNvSpPr txBox="1"/>
          <p:nvPr/>
        </p:nvSpPr>
        <p:spPr>
          <a:xfrm>
            <a:off x="1006793" y="1308877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marL="0" marR="0" lvl="0" indent="0" defTabSz="130046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rPr>
              <a:t>TV-Haushalte in Prozent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2A1129F6-66DB-4A49-A258-5767B8E01C4F}"/>
              </a:ext>
            </a:extLst>
          </p:cNvPr>
          <p:cNvSpPr txBox="1"/>
          <p:nvPr/>
        </p:nvSpPr>
        <p:spPr>
          <a:xfrm>
            <a:off x="10558198" y="1880168"/>
            <a:ext cx="1427648" cy="565146"/>
          </a:xfrm>
          <a:prstGeom prst="rect">
            <a:avLst/>
          </a:prstGeom>
          <a:noFill/>
          <a:ln>
            <a:solidFill>
              <a:srgbClr val="005BBB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Mind. 1 </a:t>
            </a:r>
            <a:b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Connected TV</a:t>
            </a:r>
          </a:p>
        </p:txBody>
      </p:sp>
    </p:spTree>
    <p:extLst>
      <p:ext uri="{BB962C8B-B14F-4D97-AF65-F5344CB8AC3E}">
        <p14:creationId xmlns:p14="http://schemas.microsoft.com/office/powerpoint/2010/main" val="3700602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25</a:t>
            </a:fld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994CA03-90A5-48D3-AFFA-0A4A4B63F69A}"/>
              </a:ext>
            </a:extLst>
          </p:cNvPr>
          <p:cNvSpPr/>
          <p:nvPr/>
        </p:nvSpPr>
        <p:spPr>
          <a:xfrm>
            <a:off x="852787" y="1765223"/>
            <a:ext cx="665872" cy="3636000"/>
          </a:xfrm>
          <a:prstGeom prst="rect">
            <a:avLst/>
          </a:prstGeom>
          <a:solidFill>
            <a:srgbClr val="95A0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9DAD9925-7440-495B-B9B4-069265B6CB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7672081"/>
              </p:ext>
            </p:extLst>
          </p:nvPr>
        </p:nvGraphicFramePr>
        <p:xfrm>
          <a:off x="533398" y="929318"/>
          <a:ext cx="10139944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itel 5">
            <a:extLst>
              <a:ext uri="{FF2B5EF4-FFF2-40B4-BE49-F238E27FC236}">
                <a16:creationId xmlns:a16="http://schemas.microsoft.com/office/drawing/2014/main" id="{CBC45D07-C1E1-428B-AABA-8DB3C3C2430A}"/>
              </a:ext>
            </a:extLst>
          </p:cNvPr>
          <p:cNvSpPr txBox="1">
            <a:spLocks/>
          </p:cNvSpPr>
          <p:nvPr/>
        </p:nvSpPr>
        <p:spPr>
          <a:xfrm>
            <a:off x="754130" y="735035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Zugang zu klassischem TV-Empfang am TV-Gerät in den Bundesländern</a:t>
            </a:r>
          </a:p>
        </p:txBody>
      </p:sp>
      <p:sp>
        <p:nvSpPr>
          <p:cNvPr id="17" name="Textplatzhalter 20">
            <a:extLst>
              <a:ext uri="{FF2B5EF4-FFF2-40B4-BE49-F238E27FC236}">
                <a16:creationId xmlns:a16="http://schemas.microsoft.com/office/drawing/2014/main" id="{8BE10F3C-ABC9-47BC-9B31-C1D40E9113D7}"/>
              </a:ext>
            </a:extLst>
          </p:cNvPr>
          <p:cNvSpPr txBox="1">
            <a:spLocks/>
          </p:cNvSpPr>
          <p:nvPr/>
        </p:nvSpPr>
        <p:spPr>
          <a:xfrm>
            <a:off x="740482" y="6243159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 / in Mio.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70,635 Mio. Personen ab 14 Jahre in Deutschland (n=7.507)</a:t>
            </a:r>
          </a:p>
        </p:txBody>
      </p:sp>
      <p:graphicFrame>
        <p:nvGraphicFramePr>
          <p:cNvPr id="18" name="Group 175">
            <a:extLst>
              <a:ext uri="{FF2B5EF4-FFF2-40B4-BE49-F238E27FC236}">
                <a16:creationId xmlns:a16="http://schemas.microsoft.com/office/drawing/2014/main" id="{340DB162-7091-472D-90B4-B10298BDB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375457"/>
              </p:ext>
            </p:extLst>
          </p:nvPr>
        </p:nvGraphicFramePr>
        <p:xfrm>
          <a:off x="821891" y="4503890"/>
          <a:ext cx="9785972" cy="1144450"/>
        </p:xfrm>
        <a:graphic>
          <a:graphicData uri="http://schemas.openxmlformats.org/drawingml/2006/table">
            <a:tbl>
              <a:tblPr/>
              <a:tblGrid>
                <a:gridCol w="698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3667915919"/>
                    </a:ext>
                  </a:extLst>
                </a:gridCol>
                <a:gridCol w="69899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 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Mio. Personen 14+ 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70,635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2,162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9,421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11,179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0,613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6,768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15,113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9,653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2,476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5,406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3,492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1,901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7,242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64,602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2,028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2,605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8,616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10,407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0,535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6,222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13,700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8,922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2,314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4,924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3,224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1,730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6,643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99B7537-D626-4586-ABB9-DEC8ABB81225}"/>
              </a:ext>
            </a:extLst>
          </p:cNvPr>
          <p:cNvGrpSpPr/>
          <p:nvPr/>
        </p:nvGrpSpPr>
        <p:grpSpPr>
          <a:xfrm>
            <a:off x="10482725" y="5152899"/>
            <a:ext cx="1665603" cy="619277"/>
            <a:chOff x="11238746" y="6455534"/>
            <a:chExt cx="2148731" cy="798833"/>
          </a:xfrm>
        </p:grpSpPr>
        <p:sp>
          <p:nvSpPr>
            <p:cNvPr id="20" name="Rectangle 154">
              <a:extLst>
                <a:ext uri="{FF2B5EF4-FFF2-40B4-BE49-F238E27FC236}">
                  <a16:creationId xmlns:a16="http://schemas.microsoft.com/office/drawing/2014/main" id="{67CCA9C1-A8A4-4896-A370-0B92AEA05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rgbClr val="1B3853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endParaRPr>
            </a:p>
          </p:txBody>
        </p:sp>
        <p:sp>
          <p:nvSpPr>
            <p:cNvPr id="21" name="Rectangle 155">
              <a:extLst>
                <a:ext uri="{FF2B5EF4-FFF2-40B4-BE49-F238E27FC236}">
                  <a16:creationId xmlns:a16="http://schemas.microsoft.com/office/drawing/2014/main" id="{DE58119E-DD7A-4B8F-B998-CA10694B5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0350" y="6817651"/>
              <a:ext cx="1677127" cy="436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Mit klass. TV-Empfang </a:t>
              </a:r>
              <a:b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</a:b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am TV-Gerät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C5168AFF-6E91-405E-B8D2-C2A074935542}"/>
                </a:ext>
              </a:extLst>
            </p:cNvPr>
            <p:cNvSpPr txBox="1"/>
            <p:nvPr/>
          </p:nvSpPr>
          <p:spPr>
            <a:xfrm>
              <a:off x="11238746" y="6455534"/>
              <a:ext cx="2052672" cy="33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7088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Mio. Personen gesamt</a:t>
              </a:r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B40B47AE-6514-4089-BC06-21F7E97BEE12}"/>
              </a:ext>
            </a:extLst>
          </p:cNvPr>
          <p:cNvSpPr txBox="1"/>
          <p:nvPr/>
        </p:nvSpPr>
        <p:spPr>
          <a:xfrm>
            <a:off x="821894" y="1366683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marL="0" marR="0" lvl="0" indent="0" defTabSz="130046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rPr>
              <a:t>Personen 14+ in Prozent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88957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26</a:t>
            </a:fld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56DA442-3D5D-4985-BE0C-CF89F7AE11FF}"/>
              </a:ext>
            </a:extLst>
          </p:cNvPr>
          <p:cNvSpPr/>
          <p:nvPr/>
        </p:nvSpPr>
        <p:spPr>
          <a:xfrm>
            <a:off x="852790" y="1765224"/>
            <a:ext cx="660326" cy="3544794"/>
          </a:xfrm>
          <a:prstGeom prst="rect">
            <a:avLst/>
          </a:prstGeom>
          <a:solidFill>
            <a:srgbClr val="95A0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59A6E581-CAA3-4048-A05A-EA3C638AD0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5228026"/>
              </p:ext>
            </p:extLst>
          </p:nvPr>
        </p:nvGraphicFramePr>
        <p:xfrm>
          <a:off x="533401" y="929318"/>
          <a:ext cx="10357329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el 5">
            <a:extLst>
              <a:ext uri="{FF2B5EF4-FFF2-40B4-BE49-F238E27FC236}">
                <a16:creationId xmlns:a16="http://schemas.microsoft.com/office/drawing/2014/main" id="{760AF627-59F3-43EF-87C4-05E020FAB67E}"/>
              </a:ext>
            </a:extLst>
          </p:cNvPr>
          <p:cNvSpPr txBox="1">
            <a:spLocks/>
          </p:cNvSpPr>
          <p:nvPr/>
        </p:nvSpPr>
        <p:spPr>
          <a:xfrm>
            <a:off x="754130" y="735035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Zugang zu OTT-Nutzungsmöglichkeiten (alle Bildschirmgeräte)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7" name="Textplatzhalter 20">
            <a:extLst>
              <a:ext uri="{FF2B5EF4-FFF2-40B4-BE49-F238E27FC236}">
                <a16:creationId xmlns:a16="http://schemas.microsoft.com/office/drawing/2014/main" id="{19998F64-2FF3-4396-8D55-91CFBD207750}"/>
              </a:ext>
            </a:extLst>
          </p:cNvPr>
          <p:cNvSpPr txBox="1">
            <a:spLocks/>
          </p:cNvSpPr>
          <p:nvPr/>
        </p:nvSpPr>
        <p:spPr>
          <a:xfrm>
            <a:off x="754130" y="6243159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 / Mio.; OTT-Nutzungsmöglichkeit: Zugang zu Internet und mindestens einem Bildschirmgerät, das an das Internet angeschlossen werden kann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70,635 Mio. Personen ab 14 Jahre in Deutschland (n=7.507)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E281F8D-C56D-4A48-ABA5-53E96B15E843}"/>
              </a:ext>
            </a:extLst>
          </p:cNvPr>
          <p:cNvSpPr txBox="1"/>
          <p:nvPr/>
        </p:nvSpPr>
        <p:spPr>
          <a:xfrm>
            <a:off x="898097" y="1366683"/>
            <a:ext cx="2117574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marL="0" marR="0" lvl="0" indent="0" defTabSz="130046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rPr>
              <a:t>Personen 14+ in Prozent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19" name="Group 175">
            <a:extLst>
              <a:ext uri="{FF2B5EF4-FFF2-40B4-BE49-F238E27FC236}">
                <a16:creationId xmlns:a16="http://schemas.microsoft.com/office/drawing/2014/main" id="{295BC8F8-FB7D-47E8-AC6E-F05477E3E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181728"/>
              </p:ext>
            </p:extLst>
          </p:nvPr>
        </p:nvGraphicFramePr>
        <p:xfrm>
          <a:off x="821894" y="4503890"/>
          <a:ext cx="9975686" cy="1144450"/>
        </p:xfrm>
        <a:graphic>
          <a:graphicData uri="http://schemas.openxmlformats.org/drawingml/2006/table">
            <a:tbl>
              <a:tblPr/>
              <a:tblGrid>
                <a:gridCol w="712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2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25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25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25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25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25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254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1254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2549">
                  <a:extLst>
                    <a:ext uri="{9D8B030D-6E8A-4147-A177-3AD203B41FA5}">
                      <a16:colId xmlns:a16="http://schemas.microsoft.com/office/drawing/2014/main" val="2740361575"/>
                    </a:ext>
                  </a:extLst>
                </a:gridCol>
                <a:gridCol w="71254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 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Mio. Personen 14+ 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70,635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2,162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9,421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11,179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0,613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6,768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15,113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9,653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2,476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5,406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3,492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1,901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7,242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64,687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1,948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2,869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8,606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10,329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0,575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6,197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13,863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9,171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4,893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1,673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6,236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F4E173E-EDCC-4D71-83AA-C5CC2E43C900}"/>
              </a:ext>
            </a:extLst>
          </p:cNvPr>
          <p:cNvGrpSpPr/>
          <p:nvPr/>
        </p:nvGrpSpPr>
        <p:grpSpPr>
          <a:xfrm>
            <a:off x="10662200" y="5128773"/>
            <a:ext cx="1591143" cy="619277"/>
            <a:chOff x="11238746" y="6455534"/>
            <a:chExt cx="2052672" cy="798833"/>
          </a:xfrm>
        </p:grpSpPr>
        <p:sp>
          <p:nvSpPr>
            <p:cNvPr id="21" name="Rectangle 154">
              <a:extLst>
                <a:ext uri="{FF2B5EF4-FFF2-40B4-BE49-F238E27FC236}">
                  <a16:creationId xmlns:a16="http://schemas.microsoft.com/office/drawing/2014/main" id="{2BD9309D-76ED-4102-9EE4-D11301C81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rgbClr val="1B3853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endParaRPr>
            </a:p>
          </p:txBody>
        </p:sp>
        <p:sp>
          <p:nvSpPr>
            <p:cNvPr id="22" name="Rectangle 155">
              <a:extLst>
                <a:ext uri="{FF2B5EF4-FFF2-40B4-BE49-F238E27FC236}">
                  <a16:creationId xmlns:a16="http://schemas.microsoft.com/office/drawing/2014/main" id="{A154D9D1-9833-4C2E-9816-4D389A23C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0350" y="6817651"/>
              <a:ext cx="1102230" cy="436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Mit OTT-</a:t>
              </a:r>
            </a:p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Nutzungsmögl</a:t>
              </a: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.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DFA4C389-DA43-437C-A5F0-3BDA9FD0F6F0}"/>
                </a:ext>
              </a:extLst>
            </p:cNvPr>
            <p:cNvSpPr txBox="1"/>
            <p:nvPr/>
          </p:nvSpPr>
          <p:spPr>
            <a:xfrm>
              <a:off x="11238746" y="6455534"/>
              <a:ext cx="2052672" cy="33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7088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Mio. Personen gesamt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391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27</a:t>
            </a:fld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FACB535-8BB2-422B-BE19-5CD2C0827A50}"/>
              </a:ext>
            </a:extLst>
          </p:cNvPr>
          <p:cNvSpPr/>
          <p:nvPr/>
        </p:nvSpPr>
        <p:spPr>
          <a:xfrm>
            <a:off x="826383" y="1836052"/>
            <a:ext cx="661229" cy="3845065"/>
          </a:xfrm>
          <a:prstGeom prst="rect">
            <a:avLst/>
          </a:prstGeom>
          <a:solidFill>
            <a:srgbClr val="95A0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C72AEA6E-1A9B-4FFF-B8DF-3DAD472679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473956"/>
              </p:ext>
            </p:extLst>
          </p:nvPr>
        </p:nvGraphicFramePr>
        <p:xfrm>
          <a:off x="533400" y="1524683"/>
          <a:ext cx="10009063" cy="473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oup 175">
            <a:extLst>
              <a:ext uri="{FF2B5EF4-FFF2-40B4-BE49-F238E27FC236}">
                <a16:creationId xmlns:a16="http://schemas.microsoft.com/office/drawing/2014/main" id="{3A8EA3B3-CE18-47BF-A4F3-243A1B288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758313"/>
              </p:ext>
            </p:extLst>
          </p:nvPr>
        </p:nvGraphicFramePr>
        <p:xfrm>
          <a:off x="805013" y="4574719"/>
          <a:ext cx="9649990" cy="1144450"/>
        </p:xfrm>
        <a:graphic>
          <a:graphicData uri="http://schemas.openxmlformats.org/drawingml/2006/table">
            <a:tbl>
              <a:tblPr/>
              <a:tblGrid>
                <a:gridCol w="689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2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2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92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92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92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928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8928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89285">
                  <a:extLst>
                    <a:ext uri="{9D8B030D-6E8A-4147-A177-3AD203B41FA5}">
                      <a16:colId xmlns:a16="http://schemas.microsoft.com/office/drawing/2014/main" val="3454057777"/>
                    </a:ext>
                  </a:extLst>
                </a:gridCol>
                <a:gridCol w="68928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 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Mio. Personen 14+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70,635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2,162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9,421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11,179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0,613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6,768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15,113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9,653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2,476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5,406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3,492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1,901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7,242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70,282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2,140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3,052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9,370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11,139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0,611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6,754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14,949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9,653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2,475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5,393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3,483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1,890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7,221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Titel 5">
            <a:extLst>
              <a:ext uri="{FF2B5EF4-FFF2-40B4-BE49-F238E27FC236}">
                <a16:creationId xmlns:a16="http://schemas.microsoft.com/office/drawing/2014/main" id="{AD4DC365-8BA4-4EB8-8D91-A407B4469976}"/>
              </a:ext>
            </a:extLst>
          </p:cNvPr>
          <p:cNvSpPr txBox="1">
            <a:spLocks/>
          </p:cNvSpPr>
          <p:nvPr/>
        </p:nvSpPr>
        <p:spPr>
          <a:xfrm>
            <a:off x="737250" y="805864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Übersicht Zugang zu TV- und OTT-Nutzungsmöglichkeiten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84BB935E-1D01-49C4-A11D-081CE6C543D7}"/>
              </a:ext>
            </a:extLst>
          </p:cNvPr>
          <p:cNvSpPr txBox="1">
            <a:spLocks/>
          </p:cNvSpPr>
          <p:nvPr/>
        </p:nvSpPr>
        <p:spPr>
          <a:xfrm>
            <a:off x="737250" y="6313988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 / Mio.; OTT-Nutzungsmöglichkeit: Zugang zu Internet und mindestens einem Bildschirmgerät, das an das Internet angeschlossen werden kann.</a:t>
            </a: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Keine Video-Nutzungsmöglichkeit durchweg &lt; 1%.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70,635 Mio. Personen ab 14 Jahre in Deutschland (n=7.507)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DED2C41-A9DA-47C6-84B2-0FCC650456B6}"/>
              </a:ext>
            </a:extLst>
          </p:cNvPr>
          <p:cNvGrpSpPr/>
          <p:nvPr/>
        </p:nvGrpSpPr>
        <p:grpSpPr>
          <a:xfrm>
            <a:off x="10439046" y="5183088"/>
            <a:ext cx="1714854" cy="619277"/>
            <a:chOff x="11400168" y="6455534"/>
            <a:chExt cx="2212264" cy="798833"/>
          </a:xfrm>
        </p:grpSpPr>
        <p:sp>
          <p:nvSpPr>
            <p:cNvPr id="23" name="Rectangle 155">
              <a:extLst>
                <a:ext uri="{FF2B5EF4-FFF2-40B4-BE49-F238E27FC236}">
                  <a16:creationId xmlns:a16="http://schemas.microsoft.com/office/drawing/2014/main" id="{52237CF5-F7AC-48C9-A50D-38638F99C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8930" y="6817651"/>
              <a:ext cx="1898396" cy="436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803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solidFill>
                    <a:prstClr val="black"/>
                  </a:solidFill>
                  <a:cs typeface="Calibri" pitchFamily="34" charset="0"/>
                </a:rPr>
                <a:t>Klass. TV-Empfang oder</a:t>
              </a:r>
              <a:br>
                <a:rPr lang="de-DE" sz="1100" dirty="0">
                  <a:solidFill>
                    <a:prstClr val="black"/>
                  </a:solidFill>
                  <a:cs typeface="Calibri" pitchFamily="34" charset="0"/>
                </a:rPr>
              </a:br>
              <a:r>
                <a:rPr lang="de-DE" sz="1100" dirty="0">
                  <a:solidFill>
                    <a:prstClr val="black"/>
                  </a:solidFill>
                  <a:cs typeface="Calibri" pitchFamily="34" charset="0"/>
                </a:rPr>
                <a:t>OTT-Nutzungsmöglichkeit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2C110028-0E79-408A-8658-1E8680D8C3DA}"/>
                </a:ext>
              </a:extLst>
            </p:cNvPr>
            <p:cNvSpPr txBox="1"/>
            <p:nvPr/>
          </p:nvSpPr>
          <p:spPr>
            <a:xfrm>
              <a:off x="11400168" y="6455534"/>
              <a:ext cx="2212264" cy="33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solidFill>
                    <a:prstClr val="black"/>
                  </a:solidFill>
                  <a:cs typeface="Calibri" pitchFamily="34" charset="0"/>
                </a:rPr>
                <a:t>Mio.  Personen 14+</a:t>
              </a:r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17DC4957-6E07-4838-9CFB-10260E65FD0E}"/>
              </a:ext>
            </a:extLst>
          </p:cNvPr>
          <p:cNvSpPr txBox="1"/>
          <p:nvPr/>
        </p:nvSpPr>
        <p:spPr>
          <a:xfrm>
            <a:off x="795491" y="1437512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marL="0" marR="0" lvl="0" indent="0" defTabSz="130046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rPr>
              <a:t>Personen 14+ in Prozent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B5A5291-3746-4791-B8E4-D01E61949C91}"/>
              </a:ext>
            </a:extLst>
          </p:cNvPr>
          <p:cNvSpPr>
            <a:spLocks noChangeAspect="1"/>
          </p:cNvSpPr>
          <p:nvPr/>
        </p:nvSpPr>
        <p:spPr>
          <a:xfrm>
            <a:off x="10476731" y="3095432"/>
            <a:ext cx="144000" cy="144000"/>
          </a:xfrm>
          <a:prstGeom prst="rect">
            <a:avLst/>
          </a:prstGeom>
          <a:solidFill>
            <a:srgbClr val="8AC1EA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8BF159C4-4E2B-4A52-91CF-92419EFBC69D}"/>
              </a:ext>
            </a:extLst>
          </p:cNvPr>
          <p:cNvSpPr>
            <a:spLocks noChangeAspect="1"/>
          </p:cNvSpPr>
          <p:nvPr/>
        </p:nvSpPr>
        <p:spPr>
          <a:xfrm>
            <a:off x="10476731" y="2412999"/>
            <a:ext cx="144000" cy="144000"/>
          </a:xfrm>
          <a:prstGeom prst="rect">
            <a:avLst/>
          </a:prstGeom>
          <a:solidFill>
            <a:srgbClr val="1B3853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7EAC75D-47A7-4976-9FC0-D1EFE9D60D24}"/>
              </a:ext>
            </a:extLst>
          </p:cNvPr>
          <p:cNvSpPr txBox="1"/>
          <p:nvPr/>
        </p:nvSpPr>
        <p:spPr>
          <a:xfrm>
            <a:off x="10574253" y="3744755"/>
            <a:ext cx="1579646" cy="433553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pPr marL="0" marR="0" lvl="0" indent="0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Klass. TV, kein OTT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DFF73763-4389-439C-A006-526A758B091F}"/>
              </a:ext>
            </a:extLst>
          </p:cNvPr>
          <p:cNvSpPr>
            <a:spLocks noChangeAspect="1"/>
          </p:cNvSpPr>
          <p:nvPr/>
        </p:nvSpPr>
        <p:spPr>
          <a:xfrm>
            <a:off x="10476966" y="3899894"/>
            <a:ext cx="144000" cy="144000"/>
          </a:xfrm>
          <a:prstGeom prst="rect">
            <a:avLst/>
          </a:prstGeom>
          <a:solidFill>
            <a:srgbClr val="1B3853">
              <a:lumMod val="40000"/>
              <a:lumOff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B5F62AE-083F-4585-A1FE-1DC8480E9130}"/>
              </a:ext>
            </a:extLst>
          </p:cNvPr>
          <p:cNvSpPr txBox="1"/>
          <p:nvPr/>
        </p:nvSpPr>
        <p:spPr>
          <a:xfrm>
            <a:off x="10594581" y="2964468"/>
            <a:ext cx="1804080" cy="433553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de-DE" sz="1400" dirty="0"/>
              <a:t>Klass. TV und OTT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F11F408-549F-40D9-88C1-B83EE93FF341}"/>
              </a:ext>
            </a:extLst>
          </p:cNvPr>
          <p:cNvSpPr txBox="1"/>
          <p:nvPr/>
        </p:nvSpPr>
        <p:spPr>
          <a:xfrm>
            <a:off x="10594581" y="2282035"/>
            <a:ext cx="1804080" cy="433553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de-DE" sz="1400" dirty="0"/>
              <a:t>OTT, kein klass. TV</a:t>
            </a:r>
          </a:p>
        </p:txBody>
      </p:sp>
    </p:spTree>
    <p:extLst>
      <p:ext uri="{BB962C8B-B14F-4D97-AF65-F5344CB8AC3E}">
        <p14:creationId xmlns:p14="http://schemas.microsoft.com/office/powerpoint/2010/main" val="3863984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28</a:t>
            </a:fld>
            <a:endParaRPr lang="de-DE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6E35AFFA-2B21-4BAB-AA9A-31E76837CF83}"/>
              </a:ext>
            </a:extLst>
          </p:cNvPr>
          <p:cNvSpPr txBox="1">
            <a:spLocks/>
          </p:cNvSpPr>
          <p:nvPr/>
        </p:nvSpPr>
        <p:spPr>
          <a:xfrm>
            <a:off x="779463" y="679951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Wichtigstes Gerät zur Bewegtbildnutzung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53EC7BE1-6D9A-4731-A59E-B7D05029E7BA}"/>
              </a:ext>
            </a:extLst>
          </p:cNvPr>
          <p:cNvSpPr txBox="1">
            <a:spLocks/>
          </p:cNvSpPr>
          <p:nvPr/>
        </p:nvSpPr>
        <p:spPr>
          <a:xfrm>
            <a:off x="779463" y="1219200"/>
            <a:ext cx="10009062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Fernseher verliert wieder etwas an Relevanz für Bewegtbildinhalte. Darüber hinaus stabile Verhältnisse: Die Anteile verschieben sich nur leicht. 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C50AF821-A1D5-4817-BA94-CB7FB9FDA69A}"/>
              </a:ext>
            </a:extLst>
          </p:cNvPr>
          <p:cNvSpPr txBox="1">
            <a:spLocks/>
          </p:cNvSpPr>
          <p:nvPr/>
        </p:nvSpPr>
        <p:spPr>
          <a:xfrm>
            <a:off x="779463" y="6188075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70,326 / 70,525 / 69,241 / 69,563 / 70,094 / 70,445 / 70,598 / 70,635 Mio. Personen ab 14 Jahre in Deutschland (n=7.507)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6" name="Diagramm 25">
            <a:extLst>
              <a:ext uri="{FF2B5EF4-FFF2-40B4-BE49-F238E27FC236}">
                <a16:creationId xmlns:a16="http://schemas.microsoft.com/office/drawing/2014/main" id="{845F4633-B498-4207-9A9E-1A5C0F330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499209"/>
              </p:ext>
            </p:extLst>
          </p:nvPr>
        </p:nvGraphicFramePr>
        <p:xfrm>
          <a:off x="741362" y="1962150"/>
          <a:ext cx="10322725" cy="387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Tabelle 26">
            <a:extLst>
              <a:ext uri="{FF2B5EF4-FFF2-40B4-BE49-F238E27FC236}">
                <a16:creationId xmlns:a16="http://schemas.microsoft.com/office/drawing/2014/main" id="{B9DAF69E-1EA0-4E95-8C79-B658D0BE5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818262"/>
              </p:ext>
            </p:extLst>
          </p:nvPr>
        </p:nvGraphicFramePr>
        <p:xfrm>
          <a:off x="9715013" y="2207833"/>
          <a:ext cx="1189657" cy="3164266"/>
        </p:xfrm>
        <a:graphic>
          <a:graphicData uri="http://schemas.openxmlformats.org/drawingml/2006/table">
            <a:tbl>
              <a:tblPr/>
              <a:tblGrid>
                <a:gridCol w="1189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Weiß nicht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Tragbare Spielekonsole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Smartphone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Tablet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Laptop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8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PC / Desktop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TV-Gerät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" name="Pfeil nach oben 93">
            <a:extLst>
              <a:ext uri="{FF2B5EF4-FFF2-40B4-BE49-F238E27FC236}">
                <a16:creationId xmlns:a16="http://schemas.microsoft.com/office/drawing/2014/main" id="{6F1CE547-939E-4CDF-809D-2B4E672EA34A}"/>
              </a:ext>
            </a:extLst>
          </p:cNvPr>
          <p:cNvSpPr>
            <a:spLocks/>
          </p:cNvSpPr>
          <p:nvPr/>
        </p:nvSpPr>
        <p:spPr>
          <a:xfrm rot="5400000">
            <a:off x="2885614" y="4153598"/>
            <a:ext cx="190260" cy="508703"/>
          </a:xfrm>
          <a:prstGeom prst="upArrow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38FEA3F-68AF-4775-8959-B4CAB91B079A}"/>
              </a:ext>
            </a:extLst>
          </p:cNvPr>
          <p:cNvSpPr txBox="1">
            <a:spLocks noChangeAspect="1"/>
          </p:cNvSpPr>
          <p:nvPr/>
        </p:nvSpPr>
        <p:spPr>
          <a:xfrm>
            <a:off x="2799258" y="4268975"/>
            <a:ext cx="345401" cy="257369"/>
          </a:xfrm>
          <a:prstGeom prst="rect">
            <a:avLst/>
          </a:prstGeom>
          <a:solidFill>
            <a:srgbClr val="FFFFFF"/>
          </a:solidFill>
          <a:ln>
            <a:solidFill>
              <a:srgbClr val="FFFFFF">
                <a:lumMod val="75000"/>
              </a:srgbClr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+ 5</a:t>
            </a:r>
          </a:p>
        </p:txBody>
      </p:sp>
      <p:sp>
        <p:nvSpPr>
          <p:cNvPr id="30" name="Pfeil nach oben 96">
            <a:extLst>
              <a:ext uri="{FF2B5EF4-FFF2-40B4-BE49-F238E27FC236}">
                <a16:creationId xmlns:a16="http://schemas.microsoft.com/office/drawing/2014/main" id="{D0F9D220-C351-49F5-AC35-CCFB2A1FEB4F}"/>
              </a:ext>
            </a:extLst>
          </p:cNvPr>
          <p:cNvSpPr>
            <a:spLocks/>
          </p:cNvSpPr>
          <p:nvPr/>
        </p:nvSpPr>
        <p:spPr>
          <a:xfrm rot="5400000">
            <a:off x="1816147" y="4157804"/>
            <a:ext cx="190800" cy="517313"/>
          </a:xfrm>
          <a:prstGeom prst="upArrow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A8BB10E-EAEA-44BC-AF2A-70A7D6561452}"/>
              </a:ext>
            </a:extLst>
          </p:cNvPr>
          <p:cNvSpPr txBox="1">
            <a:spLocks noChangeAspect="1"/>
          </p:cNvSpPr>
          <p:nvPr/>
        </p:nvSpPr>
        <p:spPr>
          <a:xfrm>
            <a:off x="1725756" y="4268976"/>
            <a:ext cx="351247" cy="257369"/>
          </a:xfrm>
          <a:prstGeom prst="rect">
            <a:avLst/>
          </a:prstGeom>
          <a:solidFill>
            <a:srgbClr val="FFFFFF"/>
          </a:solidFill>
          <a:ln>
            <a:solidFill>
              <a:srgbClr val="FFFFFF">
                <a:lumMod val="75000"/>
              </a:srgbClr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- 4</a:t>
            </a:r>
          </a:p>
        </p:txBody>
      </p:sp>
      <p:sp>
        <p:nvSpPr>
          <p:cNvPr id="32" name="Pfeil nach oben 103">
            <a:extLst>
              <a:ext uri="{FF2B5EF4-FFF2-40B4-BE49-F238E27FC236}">
                <a16:creationId xmlns:a16="http://schemas.microsoft.com/office/drawing/2014/main" id="{85227083-1E67-4A46-9AC4-8C71F624A390}"/>
              </a:ext>
            </a:extLst>
          </p:cNvPr>
          <p:cNvSpPr>
            <a:spLocks/>
          </p:cNvSpPr>
          <p:nvPr/>
        </p:nvSpPr>
        <p:spPr>
          <a:xfrm rot="5400000">
            <a:off x="3936896" y="4168900"/>
            <a:ext cx="194085" cy="498679"/>
          </a:xfrm>
          <a:prstGeom prst="upArrow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8456A32D-E9D0-4B03-8373-0CF0E370B7AB}"/>
              </a:ext>
            </a:extLst>
          </p:cNvPr>
          <p:cNvSpPr txBox="1">
            <a:spLocks noChangeAspect="1"/>
          </p:cNvSpPr>
          <p:nvPr/>
        </p:nvSpPr>
        <p:spPr>
          <a:xfrm>
            <a:off x="3852796" y="4276677"/>
            <a:ext cx="345401" cy="262542"/>
          </a:xfrm>
          <a:prstGeom prst="rect">
            <a:avLst/>
          </a:prstGeom>
          <a:solidFill>
            <a:srgbClr val="FFFFFF"/>
          </a:solidFill>
          <a:ln>
            <a:solidFill>
              <a:srgbClr val="FFFFFF">
                <a:lumMod val="75000"/>
              </a:srgbClr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- 3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6641A356-9A1B-496F-9E04-EF521ECBB2E9}"/>
              </a:ext>
            </a:extLst>
          </p:cNvPr>
          <p:cNvGrpSpPr/>
          <p:nvPr/>
        </p:nvGrpSpPr>
        <p:grpSpPr>
          <a:xfrm>
            <a:off x="4856916" y="2374203"/>
            <a:ext cx="464425" cy="257369"/>
            <a:chOff x="7616539" y="2774253"/>
            <a:chExt cx="684000" cy="257369"/>
          </a:xfrm>
        </p:grpSpPr>
        <p:sp>
          <p:nvSpPr>
            <p:cNvPr id="35" name="Pfeil nach oben 34">
              <a:extLst>
                <a:ext uri="{FF2B5EF4-FFF2-40B4-BE49-F238E27FC236}">
                  <a16:creationId xmlns:a16="http://schemas.microsoft.com/office/drawing/2014/main" id="{AD0D4656-AFAA-4F92-BE33-E788F6B846C4}"/>
                </a:ext>
              </a:extLst>
            </p:cNvPr>
            <p:cNvSpPr>
              <a:spLocks/>
            </p:cNvSpPr>
            <p:nvPr/>
          </p:nvSpPr>
          <p:spPr>
            <a:xfrm rot="5400000">
              <a:off x="7863409" y="2571228"/>
              <a:ext cx="190260" cy="684000"/>
            </a:xfrm>
            <a:prstGeom prst="upArrow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2897F564-4144-4211-99ED-CA4F53AA05D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689405" y="2774253"/>
              <a:ext cx="464425" cy="25736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75000"/>
                </a:srgbClr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</a:rPr>
                <a:t>+ 2</a:t>
              </a:r>
            </a:p>
          </p:txBody>
        </p:sp>
      </p:grpSp>
      <p:sp>
        <p:nvSpPr>
          <p:cNvPr id="37" name="Pfeil nach oben 38">
            <a:extLst>
              <a:ext uri="{FF2B5EF4-FFF2-40B4-BE49-F238E27FC236}">
                <a16:creationId xmlns:a16="http://schemas.microsoft.com/office/drawing/2014/main" id="{D3224061-194C-4E4A-B7BD-042460B420E4}"/>
              </a:ext>
            </a:extLst>
          </p:cNvPr>
          <p:cNvSpPr>
            <a:spLocks/>
          </p:cNvSpPr>
          <p:nvPr/>
        </p:nvSpPr>
        <p:spPr>
          <a:xfrm rot="5400000">
            <a:off x="6049013" y="4215577"/>
            <a:ext cx="194085" cy="536321"/>
          </a:xfrm>
          <a:prstGeom prst="upArrow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60FED3C-DFD6-4A82-A077-A2BA92DD7C8C}"/>
              </a:ext>
            </a:extLst>
          </p:cNvPr>
          <p:cNvSpPr txBox="1">
            <a:spLocks noChangeAspect="1"/>
          </p:cNvSpPr>
          <p:nvPr/>
        </p:nvSpPr>
        <p:spPr>
          <a:xfrm>
            <a:off x="5946092" y="4342175"/>
            <a:ext cx="371473" cy="262542"/>
          </a:xfrm>
          <a:prstGeom prst="rect">
            <a:avLst/>
          </a:prstGeom>
          <a:solidFill>
            <a:srgbClr val="FFFFFF"/>
          </a:solidFill>
          <a:ln>
            <a:solidFill>
              <a:srgbClr val="BFBFBF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- 7</a:t>
            </a:r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843168B0-B393-44E2-8EBE-71D30DB6D771}"/>
              </a:ext>
            </a:extLst>
          </p:cNvPr>
          <p:cNvGrpSpPr/>
          <p:nvPr/>
        </p:nvGrpSpPr>
        <p:grpSpPr>
          <a:xfrm>
            <a:off x="5875146" y="2429390"/>
            <a:ext cx="536321" cy="257369"/>
            <a:chOff x="7616539" y="2774253"/>
            <a:chExt cx="684000" cy="257369"/>
          </a:xfrm>
        </p:grpSpPr>
        <p:sp>
          <p:nvSpPr>
            <p:cNvPr id="40" name="Pfeil nach oben 34">
              <a:extLst>
                <a:ext uri="{FF2B5EF4-FFF2-40B4-BE49-F238E27FC236}">
                  <a16:creationId xmlns:a16="http://schemas.microsoft.com/office/drawing/2014/main" id="{A5867E78-FCBF-4613-90F2-926E9A088344}"/>
                </a:ext>
              </a:extLst>
            </p:cNvPr>
            <p:cNvSpPr>
              <a:spLocks/>
            </p:cNvSpPr>
            <p:nvPr/>
          </p:nvSpPr>
          <p:spPr>
            <a:xfrm rot="5400000">
              <a:off x="7863409" y="2571228"/>
              <a:ext cx="190260" cy="684000"/>
            </a:xfrm>
            <a:prstGeom prst="upArrow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5B981A3B-6DF2-4804-92C5-3030CA68E5D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689405" y="2774253"/>
              <a:ext cx="464425" cy="25736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BFBFBF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</a:rPr>
                <a:t>+ 2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1540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29</a:t>
            </a:fld>
            <a:endParaRPr lang="de-DE"/>
          </a:p>
        </p:txBody>
      </p:sp>
      <p:sp>
        <p:nvSpPr>
          <p:cNvPr id="122" name="Titel 1">
            <a:extLst>
              <a:ext uri="{FF2B5EF4-FFF2-40B4-BE49-F238E27FC236}">
                <a16:creationId xmlns:a16="http://schemas.microsoft.com/office/drawing/2014/main" id="{97FA8EA6-3DD2-41D0-82AE-DDE2C26DC5A9}"/>
              </a:ext>
            </a:extLst>
          </p:cNvPr>
          <p:cNvSpPr txBox="1">
            <a:spLocks/>
          </p:cNvSpPr>
          <p:nvPr/>
        </p:nvSpPr>
        <p:spPr>
          <a:xfrm>
            <a:off x="798513" y="593140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Wichtigstes Gerät allgemein und zur Bewegtbildnutzung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23" name="Inhaltsplatzhalter 2">
            <a:extLst>
              <a:ext uri="{FF2B5EF4-FFF2-40B4-BE49-F238E27FC236}">
                <a16:creationId xmlns:a16="http://schemas.microsoft.com/office/drawing/2014/main" id="{BDA7A28B-ED1D-4C97-B9D1-B230829F7A6A}"/>
              </a:ext>
            </a:extLst>
          </p:cNvPr>
          <p:cNvSpPr txBox="1">
            <a:spLocks/>
          </p:cNvSpPr>
          <p:nvPr/>
        </p:nvSpPr>
        <p:spPr>
          <a:xfrm>
            <a:off x="798513" y="1132389"/>
            <a:ext cx="10009062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Bremen 2016 - 2021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Textplatzhalter 5">
            <a:extLst>
              <a:ext uri="{FF2B5EF4-FFF2-40B4-BE49-F238E27FC236}">
                <a16:creationId xmlns:a16="http://schemas.microsoft.com/office/drawing/2014/main" id="{3178FE5D-AB29-45DF-879C-E6AB89C97B55}"/>
              </a:ext>
            </a:extLst>
          </p:cNvPr>
          <p:cNvSpPr txBox="1">
            <a:spLocks/>
          </p:cNvSpPr>
          <p:nvPr/>
        </p:nvSpPr>
        <p:spPr>
          <a:xfrm>
            <a:off x="798513" y="6101264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Prozent; * oder tragb. Spielekonsole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0,590 / 0,598 / 0,573 / 0,572 / 0,578 / 0,613 Mio. Personen ab 14 Jahre in Bremen (n=500)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5" name="Tabelle 124">
            <a:extLst>
              <a:ext uri="{FF2B5EF4-FFF2-40B4-BE49-F238E27FC236}">
                <a16:creationId xmlns:a16="http://schemas.microsoft.com/office/drawing/2014/main" id="{E7BCED46-013D-44B5-978A-A93C31ABB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966936"/>
              </p:ext>
            </p:extLst>
          </p:nvPr>
        </p:nvGraphicFramePr>
        <p:xfrm>
          <a:off x="10609879" y="2121022"/>
          <a:ext cx="1189657" cy="3164266"/>
        </p:xfrm>
        <a:graphic>
          <a:graphicData uri="http://schemas.openxmlformats.org/drawingml/2006/table">
            <a:tbl>
              <a:tblPr/>
              <a:tblGrid>
                <a:gridCol w="1189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Weiß nicht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iPod touch*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Smartphone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Tablet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Laptop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8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PC / Desktop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TV-Gerät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6" name="Textfeld 125">
            <a:extLst>
              <a:ext uri="{FF2B5EF4-FFF2-40B4-BE49-F238E27FC236}">
                <a16:creationId xmlns:a16="http://schemas.microsoft.com/office/drawing/2014/main" id="{C038AC9B-0866-4397-A78E-49744DDF2A3E}"/>
              </a:ext>
            </a:extLst>
          </p:cNvPr>
          <p:cNvSpPr txBox="1"/>
          <p:nvPr/>
        </p:nvSpPr>
        <p:spPr>
          <a:xfrm>
            <a:off x="1941562" y="1629324"/>
            <a:ext cx="2187615" cy="464331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Allgemein</a:t>
            </a: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B2C14E3E-C6E0-4158-B091-DA8A83489704}"/>
              </a:ext>
            </a:extLst>
          </p:cNvPr>
          <p:cNvSpPr txBox="1"/>
          <p:nvPr/>
        </p:nvSpPr>
        <p:spPr>
          <a:xfrm>
            <a:off x="6850705" y="1629324"/>
            <a:ext cx="2187615" cy="464331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Bewegtbildnutzung</a:t>
            </a:r>
          </a:p>
        </p:txBody>
      </p:sp>
      <p:graphicFrame>
        <p:nvGraphicFramePr>
          <p:cNvPr id="128" name="Diagramm 127">
            <a:extLst>
              <a:ext uri="{FF2B5EF4-FFF2-40B4-BE49-F238E27FC236}">
                <a16:creationId xmlns:a16="http://schemas.microsoft.com/office/drawing/2014/main" id="{DD8A955B-DE3A-4804-A0C1-F3F69DC86C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018324"/>
              </p:ext>
            </p:extLst>
          </p:nvPr>
        </p:nvGraphicFramePr>
        <p:xfrm>
          <a:off x="760413" y="1875339"/>
          <a:ext cx="4872476" cy="387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9" name="Diagramm 128">
            <a:extLst>
              <a:ext uri="{FF2B5EF4-FFF2-40B4-BE49-F238E27FC236}">
                <a16:creationId xmlns:a16="http://schemas.microsoft.com/office/drawing/2014/main" id="{728AA637-871C-4AD9-977F-9A762F3FE0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513929"/>
              </p:ext>
            </p:extLst>
          </p:nvPr>
        </p:nvGraphicFramePr>
        <p:xfrm>
          <a:off x="5671579" y="1877264"/>
          <a:ext cx="4872476" cy="387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0" name="Pfeil: Fünfeck 129">
            <a:extLst>
              <a:ext uri="{FF2B5EF4-FFF2-40B4-BE49-F238E27FC236}">
                <a16:creationId xmlns:a16="http://schemas.microsoft.com/office/drawing/2014/main" id="{3F45EA1D-06FE-4AE6-8B2E-A12E64D46CC1}"/>
              </a:ext>
            </a:extLst>
          </p:cNvPr>
          <p:cNvSpPr/>
          <p:nvPr/>
        </p:nvSpPr>
        <p:spPr>
          <a:xfrm>
            <a:off x="1399925" y="2850200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+7</a:t>
            </a:r>
          </a:p>
        </p:txBody>
      </p:sp>
      <p:sp>
        <p:nvSpPr>
          <p:cNvPr id="131" name="Pfeil: Fünfeck 130">
            <a:extLst>
              <a:ext uri="{FF2B5EF4-FFF2-40B4-BE49-F238E27FC236}">
                <a16:creationId xmlns:a16="http://schemas.microsoft.com/office/drawing/2014/main" id="{8EE37C2C-D1BE-4E5B-976E-6F9F68F397F8}"/>
              </a:ext>
            </a:extLst>
          </p:cNvPr>
          <p:cNvSpPr/>
          <p:nvPr/>
        </p:nvSpPr>
        <p:spPr>
          <a:xfrm>
            <a:off x="1399925" y="3384403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-4</a:t>
            </a:r>
          </a:p>
        </p:txBody>
      </p:sp>
      <p:sp>
        <p:nvSpPr>
          <p:cNvPr id="132" name="Pfeil: Fünfeck 131">
            <a:extLst>
              <a:ext uri="{FF2B5EF4-FFF2-40B4-BE49-F238E27FC236}">
                <a16:creationId xmlns:a16="http://schemas.microsoft.com/office/drawing/2014/main" id="{91C4CB63-D335-44D8-BA36-38EF6C5E80D3}"/>
              </a:ext>
            </a:extLst>
          </p:cNvPr>
          <p:cNvSpPr/>
          <p:nvPr/>
        </p:nvSpPr>
        <p:spPr>
          <a:xfrm>
            <a:off x="1399925" y="3642425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-4</a:t>
            </a:r>
          </a:p>
        </p:txBody>
      </p:sp>
      <p:sp>
        <p:nvSpPr>
          <p:cNvPr id="133" name="Pfeil: Fünfeck 132">
            <a:extLst>
              <a:ext uri="{FF2B5EF4-FFF2-40B4-BE49-F238E27FC236}">
                <a16:creationId xmlns:a16="http://schemas.microsoft.com/office/drawing/2014/main" id="{5A56284F-EBC0-4F13-9F3E-1DCDF7AF70C7}"/>
              </a:ext>
            </a:extLst>
          </p:cNvPr>
          <p:cNvSpPr/>
          <p:nvPr/>
        </p:nvSpPr>
        <p:spPr>
          <a:xfrm>
            <a:off x="1399925" y="4010711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-5</a:t>
            </a:r>
          </a:p>
        </p:txBody>
      </p:sp>
      <p:sp>
        <p:nvSpPr>
          <p:cNvPr id="134" name="Pfeil: Fünfeck 133">
            <a:extLst>
              <a:ext uri="{FF2B5EF4-FFF2-40B4-BE49-F238E27FC236}">
                <a16:creationId xmlns:a16="http://schemas.microsoft.com/office/drawing/2014/main" id="{94FA2934-1BCF-45F7-BA23-AF45F9FE9530}"/>
              </a:ext>
            </a:extLst>
          </p:cNvPr>
          <p:cNvSpPr/>
          <p:nvPr/>
        </p:nvSpPr>
        <p:spPr>
          <a:xfrm>
            <a:off x="2143904" y="2718823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+3</a:t>
            </a:r>
          </a:p>
        </p:txBody>
      </p:sp>
      <p:sp>
        <p:nvSpPr>
          <p:cNvPr id="135" name="Pfeil: Fünfeck 134">
            <a:extLst>
              <a:ext uri="{FF2B5EF4-FFF2-40B4-BE49-F238E27FC236}">
                <a16:creationId xmlns:a16="http://schemas.microsoft.com/office/drawing/2014/main" id="{71E5356B-D106-4887-A0B3-E9AE67B46847}"/>
              </a:ext>
            </a:extLst>
          </p:cNvPr>
          <p:cNvSpPr/>
          <p:nvPr/>
        </p:nvSpPr>
        <p:spPr>
          <a:xfrm>
            <a:off x="2143904" y="3567338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+2</a:t>
            </a:r>
          </a:p>
        </p:txBody>
      </p:sp>
      <p:sp>
        <p:nvSpPr>
          <p:cNvPr id="136" name="Pfeil: Fünfeck 135">
            <a:extLst>
              <a:ext uri="{FF2B5EF4-FFF2-40B4-BE49-F238E27FC236}">
                <a16:creationId xmlns:a16="http://schemas.microsoft.com/office/drawing/2014/main" id="{300BA5C0-84B0-494A-ACE3-A9C129322D16}"/>
              </a:ext>
            </a:extLst>
          </p:cNvPr>
          <p:cNvSpPr/>
          <p:nvPr/>
        </p:nvSpPr>
        <p:spPr>
          <a:xfrm>
            <a:off x="2143904" y="4024238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+4</a:t>
            </a:r>
          </a:p>
        </p:txBody>
      </p:sp>
      <p:sp>
        <p:nvSpPr>
          <p:cNvPr id="137" name="Pfeil: Fünfeck 136">
            <a:extLst>
              <a:ext uri="{FF2B5EF4-FFF2-40B4-BE49-F238E27FC236}">
                <a16:creationId xmlns:a16="http://schemas.microsoft.com/office/drawing/2014/main" id="{52F7B75F-FBE8-456D-AFC9-1D2DD1788004}"/>
              </a:ext>
            </a:extLst>
          </p:cNvPr>
          <p:cNvSpPr/>
          <p:nvPr/>
        </p:nvSpPr>
        <p:spPr>
          <a:xfrm>
            <a:off x="2143904" y="4710268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-3</a:t>
            </a:r>
          </a:p>
        </p:txBody>
      </p:sp>
      <p:sp>
        <p:nvSpPr>
          <p:cNvPr id="138" name="Pfeil: Fünfeck 137">
            <a:extLst>
              <a:ext uri="{FF2B5EF4-FFF2-40B4-BE49-F238E27FC236}">
                <a16:creationId xmlns:a16="http://schemas.microsoft.com/office/drawing/2014/main" id="{C77E93E3-709E-4C75-B450-C825143735E7}"/>
              </a:ext>
            </a:extLst>
          </p:cNvPr>
          <p:cNvSpPr/>
          <p:nvPr/>
        </p:nvSpPr>
        <p:spPr>
          <a:xfrm>
            <a:off x="2882996" y="2764543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+5</a:t>
            </a:r>
          </a:p>
        </p:txBody>
      </p:sp>
      <p:sp>
        <p:nvSpPr>
          <p:cNvPr id="139" name="Pfeil: Fünfeck 138">
            <a:extLst>
              <a:ext uri="{FF2B5EF4-FFF2-40B4-BE49-F238E27FC236}">
                <a16:creationId xmlns:a16="http://schemas.microsoft.com/office/drawing/2014/main" id="{8C0EAE59-B6F2-421D-8242-64148EC1463A}"/>
              </a:ext>
            </a:extLst>
          </p:cNvPr>
          <p:cNvSpPr/>
          <p:nvPr/>
        </p:nvSpPr>
        <p:spPr>
          <a:xfrm>
            <a:off x="2882996" y="4119415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+4</a:t>
            </a:r>
          </a:p>
        </p:txBody>
      </p:sp>
      <p:sp>
        <p:nvSpPr>
          <p:cNvPr id="140" name="Pfeil: Fünfeck 139">
            <a:extLst>
              <a:ext uri="{FF2B5EF4-FFF2-40B4-BE49-F238E27FC236}">
                <a16:creationId xmlns:a16="http://schemas.microsoft.com/office/drawing/2014/main" id="{851110E3-5282-4C97-928B-FC12F0C86F0F}"/>
              </a:ext>
            </a:extLst>
          </p:cNvPr>
          <p:cNvSpPr/>
          <p:nvPr/>
        </p:nvSpPr>
        <p:spPr>
          <a:xfrm>
            <a:off x="3613140" y="3781374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-3</a:t>
            </a:r>
          </a:p>
        </p:txBody>
      </p:sp>
      <p:sp>
        <p:nvSpPr>
          <p:cNvPr id="141" name="Pfeil: Fünfeck 140">
            <a:extLst>
              <a:ext uri="{FF2B5EF4-FFF2-40B4-BE49-F238E27FC236}">
                <a16:creationId xmlns:a16="http://schemas.microsoft.com/office/drawing/2014/main" id="{FBA1CE7A-ADE3-4DDB-B79D-938685B01876}"/>
              </a:ext>
            </a:extLst>
          </p:cNvPr>
          <p:cNvSpPr/>
          <p:nvPr/>
        </p:nvSpPr>
        <p:spPr>
          <a:xfrm>
            <a:off x="3613140" y="4174020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-5</a:t>
            </a:r>
          </a:p>
        </p:txBody>
      </p:sp>
      <p:sp>
        <p:nvSpPr>
          <p:cNvPr id="142" name="Pfeil: Fünfeck 141">
            <a:extLst>
              <a:ext uri="{FF2B5EF4-FFF2-40B4-BE49-F238E27FC236}">
                <a16:creationId xmlns:a16="http://schemas.microsoft.com/office/drawing/2014/main" id="{78C8D4C9-7FA0-497E-BE0A-C853CFBA3A7B}"/>
              </a:ext>
            </a:extLst>
          </p:cNvPr>
          <p:cNvSpPr/>
          <p:nvPr/>
        </p:nvSpPr>
        <p:spPr>
          <a:xfrm>
            <a:off x="3613140" y="4824390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+3</a:t>
            </a:r>
          </a:p>
        </p:txBody>
      </p:sp>
      <p:sp>
        <p:nvSpPr>
          <p:cNvPr id="143" name="Pfeil: Fünfeck 142">
            <a:extLst>
              <a:ext uri="{FF2B5EF4-FFF2-40B4-BE49-F238E27FC236}">
                <a16:creationId xmlns:a16="http://schemas.microsoft.com/office/drawing/2014/main" id="{B2A587E2-D860-46DA-9202-826B04091875}"/>
              </a:ext>
            </a:extLst>
          </p:cNvPr>
          <p:cNvSpPr/>
          <p:nvPr/>
        </p:nvSpPr>
        <p:spPr>
          <a:xfrm>
            <a:off x="4359900" y="3523685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+3</a:t>
            </a:r>
          </a:p>
        </p:txBody>
      </p:sp>
      <p:sp>
        <p:nvSpPr>
          <p:cNvPr id="144" name="Pfeil: Fünfeck 143">
            <a:extLst>
              <a:ext uri="{FF2B5EF4-FFF2-40B4-BE49-F238E27FC236}">
                <a16:creationId xmlns:a16="http://schemas.microsoft.com/office/drawing/2014/main" id="{2DC32AAE-FAB0-44F4-B7F5-E99D55CE00A8}"/>
              </a:ext>
            </a:extLst>
          </p:cNvPr>
          <p:cNvSpPr/>
          <p:nvPr/>
        </p:nvSpPr>
        <p:spPr>
          <a:xfrm>
            <a:off x="6316043" y="2420738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+3</a:t>
            </a:r>
          </a:p>
        </p:txBody>
      </p:sp>
      <p:sp>
        <p:nvSpPr>
          <p:cNvPr id="145" name="Pfeil: Fünfeck 144">
            <a:extLst>
              <a:ext uri="{FF2B5EF4-FFF2-40B4-BE49-F238E27FC236}">
                <a16:creationId xmlns:a16="http://schemas.microsoft.com/office/drawing/2014/main" id="{C366DB9A-3F4E-4891-818A-417847EACDCF}"/>
              </a:ext>
            </a:extLst>
          </p:cNvPr>
          <p:cNvSpPr/>
          <p:nvPr/>
        </p:nvSpPr>
        <p:spPr>
          <a:xfrm>
            <a:off x="6316043" y="2873481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-3</a:t>
            </a:r>
          </a:p>
        </p:txBody>
      </p:sp>
      <p:sp>
        <p:nvSpPr>
          <p:cNvPr id="146" name="Pfeil: Fünfeck 145">
            <a:extLst>
              <a:ext uri="{FF2B5EF4-FFF2-40B4-BE49-F238E27FC236}">
                <a16:creationId xmlns:a16="http://schemas.microsoft.com/office/drawing/2014/main" id="{1AA30502-30E7-4520-B0B0-F8ECF25077F1}"/>
              </a:ext>
            </a:extLst>
          </p:cNvPr>
          <p:cNvSpPr/>
          <p:nvPr/>
        </p:nvSpPr>
        <p:spPr>
          <a:xfrm>
            <a:off x="6316043" y="4265384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</a:p>
        </p:txBody>
      </p:sp>
      <p:sp>
        <p:nvSpPr>
          <p:cNvPr id="147" name="Pfeil: Fünfeck 146">
            <a:extLst>
              <a:ext uri="{FF2B5EF4-FFF2-40B4-BE49-F238E27FC236}">
                <a16:creationId xmlns:a16="http://schemas.microsoft.com/office/drawing/2014/main" id="{593262DD-925B-41CF-8076-42D8CECBC51C}"/>
              </a:ext>
            </a:extLst>
          </p:cNvPr>
          <p:cNvSpPr/>
          <p:nvPr/>
        </p:nvSpPr>
        <p:spPr>
          <a:xfrm>
            <a:off x="7048374" y="3155268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-3</a:t>
            </a:r>
          </a:p>
        </p:txBody>
      </p:sp>
      <p:sp>
        <p:nvSpPr>
          <p:cNvPr id="148" name="Pfeil: Fünfeck 147">
            <a:extLst>
              <a:ext uri="{FF2B5EF4-FFF2-40B4-BE49-F238E27FC236}">
                <a16:creationId xmlns:a16="http://schemas.microsoft.com/office/drawing/2014/main" id="{49B08C34-5C78-4106-ACC2-0E13CD45B928}"/>
              </a:ext>
            </a:extLst>
          </p:cNvPr>
          <p:cNvSpPr/>
          <p:nvPr/>
        </p:nvSpPr>
        <p:spPr>
          <a:xfrm>
            <a:off x="7048374" y="2648450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-5</a:t>
            </a:r>
          </a:p>
        </p:txBody>
      </p:sp>
      <p:sp>
        <p:nvSpPr>
          <p:cNvPr id="149" name="Pfeil: Fünfeck 148">
            <a:extLst>
              <a:ext uri="{FF2B5EF4-FFF2-40B4-BE49-F238E27FC236}">
                <a16:creationId xmlns:a16="http://schemas.microsoft.com/office/drawing/2014/main" id="{3D075983-E94E-4C36-8766-A2B35F865D49}"/>
              </a:ext>
            </a:extLst>
          </p:cNvPr>
          <p:cNvSpPr/>
          <p:nvPr/>
        </p:nvSpPr>
        <p:spPr>
          <a:xfrm>
            <a:off x="7048374" y="2873481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+2</a:t>
            </a:r>
          </a:p>
        </p:txBody>
      </p:sp>
      <p:sp>
        <p:nvSpPr>
          <p:cNvPr id="150" name="Pfeil: Fünfeck 149">
            <a:extLst>
              <a:ext uri="{FF2B5EF4-FFF2-40B4-BE49-F238E27FC236}">
                <a16:creationId xmlns:a16="http://schemas.microsoft.com/office/drawing/2014/main" id="{C320B4E7-4E0C-4A44-B903-B09438416DBF}"/>
              </a:ext>
            </a:extLst>
          </p:cNvPr>
          <p:cNvSpPr/>
          <p:nvPr/>
        </p:nvSpPr>
        <p:spPr>
          <a:xfrm>
            <a:off x="7048374" y="4228370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+4</a:t>
            </a:r>
          </a:p>
        </p:txBody>
      </p:sp>
      <p:sp>
        <p:nvSpPr>
          <p:cNvPr id="151" name="Pfeil: Fünfeck 150">
            <a:extLst>
              <a:ext uri="{FF2B5EF4-FFF2-40B4-BE49-F238E27FC236}">
                <a16:creationId xmlns:a16="http://schemas.microsoft.com/office/drawing/2014/main" id="{FC8F463E-8933-4956-9656-635DE143CF9E}"/>
              </a:ext>
            </a:extLst>
          </p:cNvPr>
          <p:cNvSpPr/>
          <p:nvPr/>
        </p:nvSpPr>
        <p:spPr>
          <a:xfrm>
            <a:off x="7796112" y="2406762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+2</a:t>
            </a:r>
          </a:p>
        </p:txBody>
      </p:sp>
      <p:sp>
        <p:nvSpPr>
          <p:cNvPr id="152" name="Pfeil: Fünfeck 151">
            <a:extLst>
              <a:ext uri="{FF2B5EF4-FFF2-40B4-BE49-F238E27FC236}">
                <a16:creationId xmlns:a16="http://schemas.microsoft.com/office/drawing/2014/main" id="{9FB6E8E2-0FAB-47BE-B40B-79313FEBA74E}"/>
              </a:ext>
            </a:extLst>
          </p:cNvPr>
          <p:cNvSpPr/>
          <p:nvPr/>
        </p:nvSpPr>
        <p:spPr>
          <a:xfrm>
            <a:off x="7796112" y="2651168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+5</a:t>
            </a:r>
          </a:p>
        </p:txBody>
      </p:sp>
      <p:sp>
        <p:nvSpPr>
          <p:cNvPr id="153" name="Pfeil: Fünfeck 152">
            <a:extLst>
              <a:ext uri="{FF2B5EF4-FFF2-40B4-BE49-F238E27FC236}">
                <a16:creationId xmlns:a16="http://schemas.microsoft.com/office/drawing/2014/main" id="{C5FC4CA9-02F5-4943-BA38-2F4A8FB9DD42}"/>
              </a:ext>
            </a:extLst>
          </p:cNvPr>
          <p:cNvSpPr/>
          <p:nvPr/>
        </p:nvSpPr>
        <p:spPr>
          <a:xfrm>
            <a:off x="7796112" y="2922577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</a:p>
        </p:txBody>
      </p:sp>
      <p:sp>
        <p:nvSpPr>
          <p:cNvPr id="154" name="Pfeil: Fünfeck 153">
            <a:extLst>
              <a:ext uri="{FF2B5EF4-FFF2-40B4-BE49-F238E27FC236}">
                <a16:creationId xmlns:a16="http://schemas.microsoft.com/office/drawing/2014/main" id="{3459AD22-8690-410D-8C5F-1B2307CCEAE0}"/>
              </a:ext>
            </a:extLst>
          </p:cNvPr>
          <p:cNvSpPr/>
          <p:nvPr/>
        </p:nvSpPr>
        <p:spPr>
          <a:xfrm>
            <a:off x="7796112" y="3293770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+7</a:t>
            </a:r>
          </a:p>
        </p:txBody>
      </p:sp>
      <p:sp>
        <p:nvSpPr>
          <p:cNvPr id="155" name="Pfeil: Fünfeck 154">
            <a:extLst>
              <a:ext uri="{FF2B5EF4-FFF2-40B4-BE49-F238E27FC236}">
                <a16:creationId xmlns:a16="http://schemas.microsoft.com/office/drawing/2014/main" id="{A29F0191-8D2A-4AE0-AE66-4C40F3299596}"/>
              </a:ext>
            </a:extLst>
          </p:cNvPr>
          <p:cNvSpPr/>
          <p:nvPr/>
        </p:nvSpPr>
        <p:spPr>
          <a:xfrm>
            <a:off x="7796112" y="4349319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-8</a:t>
            </a:r>
          </a:p>
        </p:txBody>
      </p:sp>
      <p:sp>
        <p:nvSpPr>
          <p:cNvPr id="156" name="Pfeil: Fünfeck 155">
            <a:extLst>
              <a:ext uri="{FF2B5EF4-FFF2-40B4-BE49-F238E27FC236}">
                <a16:creationId xmlns:a16="http://schemas.microsoft.com/office/drawing/2014/main" id="{CD12C4EB-E46E-4860-BA76-B7DF769C3C68}"/>
              </a:ext>
            </a:extLst>
          </p:cNvPr>
          <p:cNvSpPr/>
          <p:nvPr/>
        </p:nvSpPr>
        <p:spPr>
          <a:xfrm>
            <a:off x="8528443" y="2941606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-5</a:t>
            </a:r>
          </a:p>
        </p:txBody>
      </p:sp>
      <p:sp>
        <p:nvSpPr>
          <p:cNvPr id="157" name="Pfeil: Fünfeck 156">
            <a:extLst>
              <a:ext uri="{FF2B5EF4-FFF2-40B4-BE49-F238E27FC236}">
                <a16:creationId xmlns:a16="http://schemas.microsoft.com/office/drawing/2014/main" id="{8494FC27-A499-41AA-9B71-122C1282CF86}"/>
              </a:ext>
            </a:extLst>
          </p:cNvPr>
          <p:cNvSpPr/>
          <p:nvPr/>
        </p:nvSpPr>
        <p:spPr>
          <a:xfrm>
            <a:off x="8528443" y="3346029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-6</a:t>
            </a:r>
          </a:p>
        </p:txBody>
      </p:sp>
      <p:sp>
        <p:nvSpPr>
          <p:cNvPr id="158" name="Pfeil: Fünfeck 157">
            <a:extLst>
              <a:ext uri="{FF2B5EF4-FFF2-40B4-BE49-F238E27FC236}">
                <a16:creationId xmlns:a16="http://schemas.microsoft.com/office/drawing/2014/main" id="{EBD495C0-6417-402E-A80D-5465896A24F5}"/>
              </a:ext>
            </a:extLst>
          </p:cNvPr>
          <p:cNvSpPr/>
          <p:nvPr/>
        </p:nvSpPr>
        <p:spPr>
          <a:xfrm>
            <a:off x="9276181" y="4437324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-3</a:t>
            </a:r>
          </a:p>
        </p:txBody>
      </p:sp>
      <p:sp>
        <p:nvSpPr>
          <p:cNvPr id="159" name="Pfeil: Fünfeck 158">
            <a:extLst>
              <a:ext uri="{FF2B5EF4-FFF2-40B4-BE49-F238E27FC236}">
                <a16:creationId xmlns:a16="http://schemas.microsoft.com/office/drawing/2014/main" id="{A0E701D6-1EAB-46A4-9D6D-54ACE740DF29}"/>
              </a:ext>
            </a:extLst>
          </p:cNvPr>
          <p:cNvSpPr/>
          <p:nvPr/>
        </p:nvSpPr>
        <p:spPr>
          <a:xfrm>
            <a:off x="9276181" y="3168511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+3</a:t>
            </a:r>
          </a:p>
        </p:txBody>
      </p:sp>
      <p:sp>
        <p:nvSpPr>
          <p:cNvPr id="160" name="Pfeil: Fünfeck 159">
            <a:extLst>
              <a:ext uri="{FF2B5EF4-FFF2-40B4-BE49-F238E27FC236}">
                <a16:creationId xmlns:a16="http://schemas.microsoft.com/office/drawing/2014/main" id="{D6C9AD38-C3C9-4BCF-99D3-32C5BDCD6023}"/>
              </a:ext>
            </a:extLst>
          </p:cNvPr>
          <p:cNvSpPr/>
          <p:nvPr/>
        </p:nvSpPr>
        <p:spPr>
          <a:xfrm>
            <a:off x="9276181" y="2878779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+4</a:t>
            </a:r>
          </a:p>
        </p:txBody>
      </p:sp>
      <p:sp>
        <p:nvSpPr>
          <p:cNvPr id="161" name="Pfeil: Fünfeck 160">
            <a:extLst>
              <a:ext uri="{FF2B5EF4-FFF2-40B4-BE49-F238E27FC236}">
                <a16:creationId xmlns:a16="http://schemas.microsoft.com/office/drawing/2014/main" id="{E771E8C6-E048-4C7C-910D-20797D44832D}"/>
              </a:ext>
            </a:extLst>
          </p:cNvPr>
          <p:cNvSpPr/>
          <p:nvPr/>
        </p:nvSpPr>
        <p:spPr>
          <a:xfrm>
            <a:off x="9276181" y="2564649"/>
            <a:ext cx="296799" cy="177518"/>
          </a:xfrm>
          <a:prstGeom prst="homePlat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+4</a:t>
            </a:r>
          </a:p>
        </p:txBody>
      </p:sp>
    </p:spTree>
    <p:extLst>
      <p:ext uri="{BB962C8B-B14F-4D97-AF65-F5344CB8AC3E}">
        <p14:creationId xmlns:p14="http://schemas.microsoft.com/office/powerpoint/2010/main" val="290750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4" descr="data:image/jpg;base64,/9j/4AAQSkZJRgABAQAAAQABAAD/2wBDAAkGBwgHBgkIBwgKCgkLDRYPDQwMDRsUFRAWIB0iIiAdHx8kKDQsJCYxJx8fLT0tMTU3Ojo6Iys/RD84QzQ5Ojf/2wBDAQoKCg0MDRoPDxo3JR8lNzc3Nzc3Nzc3Nzc3Nzc3Nzc3Nzc3Nzc3Nzc3Nzc3Nzc3Nzc3Nzc3Nzc3Nzc3Nzc3Nzf/wAARCABrAPMDASIAAhEBAxEB/8QAHAAAAQQDAQAAAAAAAAAAAAAAAAUGBwgBAgQD/8QASxAAAQMDAAYECQcHCwUAAAAAAQACAwQFEQYHEiExQVFhcYETIjI1NkJ0kbIUFSNzobHBUlRVcpKz0RYXJjNigpOjwtLwJUNE4fH/xAAbAQACAwEBAQAAAAAAAAAAAAAAAwECBAUGB//EAC8RAAICAQMDAwEHBQEAAAAAAAABAgMRBBIxBSFBEzIzIhQ0UWGBkbEGJEJDcdH/2gAMAwEAAhEDEQA/AJxQhCABCEIAEIQgAQhCABCEIAEIQgAQhCABCEIAEIQgAQhCABCEIAEIWpdhAGyFrtBZBygDKwVlc9bUNpqd8ruQ3DpPQqWTjCLlLhAjjuF2ZSTCIR+EdjJ34AXML/tED5Md/wDaSNLI6WRz3nLnHJKUrFSeGn8PIPFj8nPMryNfU9ZqtVsqlhN/shu1JdxwN3tBOQSOCFvhC9cl27oWZQhCuQCEIQAIQhAAhCEACEIQAIQhAAhCEACEIQAIQhAAhCEACEIQBg8Ugaa01xqdH6kWiolgq48SNMTtlzwN5bnrH3JwLDuBUp4KyjuWCuf8pr9yvVw76h/8VJeq/Sqa6QS225TulrIvHikefGkZzyeZB+whMrWXZ4LTpI/5K5gjqm+G8E3/ALZJOe4nJHam/aLlPablT19KcSwP2gOThzB6iMhaGlKJxYWzpuw3lFlc7k3L7V+GnEDT4kfHHNyUai47Nriqdh0ck0bS1j/KaSM4PWE2ycnJOd/FeQ/qDXbY/Z4Pu+f+HfrWe5tFG6aRsbBlzjgJ3UdO2mgjib6o3npPNJVgpONS8dTPxKXE3oOh9Kr1pcy/gJsyhCF6EoIl50qs9kqWU9zq/AyvZttb4N7vFzjO4HmCuAaw9Fy7HzmB1mGQf6Vxa0NHvnayfLKdm1V0WXtAG97PWb+PcoU5YwE6uEZLk5+o1VlM8Y7Fn45GyRtewhzXDIIO4hbE7kwNVGkHy+1OtdQ/NRRDxMne6Ll7uHuT9ke1jC9zgGtGSSdwCU1h4NlVinBSQm3zSK12FsTrpVCHwpIYNlzi7HHcASkr+cPRf9Jf5En+1RJppfXaQX2erYSaZn0dOD+QOfecnvXhorZZL/e6ehaCIiduZ49WMcf4dpTlUtuWYJa2bs2wRYOirYK6jhq6WQPgmYHsfgjLTwO9N92sLRhriDchkHG6GQj4U4Y4mQU7YomhkcbA1jRwAA3BVk5KlcFIfqtRKlRx5LI2W+W++U757ZUCaNj9hx2S3BxnGCB0r2utzpLTRPrLhMIoGYDnEE8dw3DeUxNS/mi4+1D4GpV1reh0/wBdF8QUbfqwXjdJ0ep5we/84mjH6R/yJP8AanDb6+nuNJFV0crZYJW7THt4EKsykzVBf9iaax1L8B+ZaYk8/Wb+PvV51YWUZtPrXOe2XkldI980mtNhfFHdKoQvlBLBsOdkDsBSuoh10+eLdj82d8SpCO54Neosddbkh+UOnGj1fVxUlLcA6eVwaxpie3J6MluE41XTRAY0ptPtcf3qxROFNkFF9imlvldFtgThJF40ms9m8W4V8UUnKMEuf+yMlNbWVpjNaQLXa5NmskbtSyjjE08AP7R+wdoUPve573Pkc5z3HLnOcSSesniphXuWWL1Gs9N7YrLJofrS0da4hvyx4HMQbj7yt4dZ2jsjgHuq4gfWfAcD3EqFGMkk/q2Of+qCViRj4/6xrmfrDCZ6UTJ9uu/AsdaNIbVeB/06ugmcBksDsOH907/sSmDlVv0ae5mkNsexxa4VUQDh+uFZBu7gkzhtZ0NNe7o5aBct0r4Lbb6isqnbMMLC9x7PxXUon1u6QeFqGWOmf4sZElTjm7i1vdnPeOhRGO54L32+lByGHe7nPebpUXCpJ8JM/IbnyG8mjsGAnBq20f8Anm9tqahmaOiIkfkbnv4tb7xk9nWmrFFLPNHFEwvke4MYwDe4ncAFP2jWj7LJo6y3sdiZzS6aRvrSEbz2ch1BNvm663t5OXpKXbZukcl0qvlVU7ZOY2ZDcc+krxo6d1TUMiHB3E9A5rykY5ji1ww5pwR1pRsU7YqoseBmQYa7r6F81q/utcvXeMvv/wCHoeI9hxQxtjjaxow1owAvRYbwWV9CSSWEIBCEKQNXjLSCMjoUB6f2D5hv0jImkUlRmWA8mjO9vcfswp9wmzp/o+L/AGGSKJoNXB9LTnpcPV7xu7cK9ctrMuqp9Sv80Qto5eJbFeaa4RZIjdiRg9dh8oe77QpN1maURQ6Pw0tvmDn3KPaDmnhDzPfw96iAghxBBBHHPJbSSySbAe9zgxoYwE52WjgB1bytMoKTTOTXqJVwcF5NTx4qa9V+j3zVZfllTHirrQHkEb2R+qPx7+pRxoFYPn+/MjlaTSU/0lR0EZ3N7z9mVPbQAAAAAOhKtl4Rs0FP+xg/yD2Kr3IditC/yD2Kr3IdiKfJPUuIku6l/M1x9rH7tqVta/obP9dF8QSTqX8zXH2sfu2pW1r+hs/10XxBVfyDY/dP0INHBdFDVzUFZDV0ztmaB4kY7oI/57lzhbyRvjfsSMLXYBwegjI+whaX3OMsp5RY+xXOG82qmr6fyJmZ2fyTzaesHIUYa6fPFu9md8S31RX809bLZp3/AEdR9JADyeBvHeN/d1rTXT54t3szviWeMds8HVut9TS7hp6IelNp9rj+9WKccNJPJV10Q9KbT7XH96sDc3FluqnN3EQvIP8AdKLvcg6f8ciut8r33S8VldITmaZzhnk3PijuGE5dWujEN+uE1RXs26KlDcxnhI88AeoYye5MwHLR2KYtTTGjR6rePKNWcnpw1qZY9sOxl0sVZf8AUPmmpYKaMR08McTAMBsbQAFmWnhmBbNFHI0jBD2grMk8UWPCyMZnhtOAWnyyl/OYf8QLN3Oz9PAlv0TsL6yKs+a6dk8TxIx8bdjxhwJAwD3pcAwuf5ZS/nMP+IP4r3ac9iO/kmKiuDJSPXaMWSvqn1VZa6Wad/lPeze7lvSwjChPHAOKlyhGotFrHQ1LKmjtVJDOzyZGxjLexLACzhGEPvySoqPCEDSCk2XipaNztzu3kfwSQ1xY4OacEHI6k8qiFs0To3jLXDBTPnifBM6KQb2nB6+teL65o3RcrocS/kfB5WB1W+qFVTNk9bg4dBXUmvZav5NVbDz9HLu7DyToHJei6XrFqtOm+V2YuSwZQhC6RUF5yODWlxIAAySTjC3KYutPSEW2zi3U78VVaC04OCyL1j38O89ClLLF2TUIuTIs0pqqSs0guFTb2BlNLMXMxwPSe85PekriVnmu25WqstjKSStiMbauETRdbevoPDd1hbFhHnpZk3Ik3U5WUbrZV0kbAysbL4SQ83tO4Hu4f/VIw4KuejV4lsN6p6+LJaw4lZ+Ww+UP4dYCsPSVEVVTRVEDw+KVgex44EEZBWa2LTydjRWqde3yj0f5DuxVe5DsVoX+QexVe5DsV6fInqXESXdS/ma4+1j921K2tf0Nn+ui+IJJ1L+Zrj7WP3bUra1/Q2f66L4gqv5Bsfun6EGck/NM7D/RmyXynbnFJFFU4HUNl3+n3Jh8lYOy0MNy0KoqOpbtQz0LGOHUWhNslhpmHSVqxSj+RAVNUS0lRFU079iWF4ex3QQchOzWNdor42yXCHA8LSO22j1Xh2HDuOU27vbprRdKigqc+EgkLScY2hxBHaMHvXIXuLQ0klrc4HRnirYTaYje4J1sVdEPSm0+1R/erAXbzZV/USfCVX/RD0otPtcf3qwF0BNtqwOJhf8ACUm33I6PT/jkVob5IUyam/Rqq9rd8LVDY8kKY9TTgdHKpud4q3ZH91qvb7DNofm/cb2uffe6AHeBTEgH9ZR5sj8ke5WIvuitpv8ALFLc6d0kkTdlrmSObu6NxTE1haH2axaP/LLdBIybw7GZdM5wwc53Eqtc12iO1OmscnNPsRkQ3B8UcOhWT0fJNjt5OSTTR5J5+KFW13knsVktHvMVu9lj+EKbl2QdObcpCgFlYCys51QQhCAApMuVrbWSNka/YeBgnGchKaEm/T16iGyxZRKeBAFgf+cD9j/2luJpZG1rjtEDBPSt0JOm0NGmbdSxkG2+TKEIWwg8KyoipKWWoneGRRML3uPIDiVXjSW8y3681FwlyA92ImH1GDyR/wA5kqQtbmkPgqeOyUz/AB5gJKjHJnqt7yM9g61FGDyC0VRwsnI1126WxDi0EsJv9+hhkZmkgxLUHG4tB3N7zu7M9CljWBo82+aPyMgjzVU30lPgcSOLe8bu3C11e6P/ADDYYxOzFXUYlnPQSNze4fblOl3YlznmWTVp9Oo1bZcsq8Rg7wpW1R6QeGp5LJUyePCDJT5PFmfGb3Hf2FNrWdo+bRe3VcDMUtaTI0Abmv8AWH4956E2bVXT2u4U9dSkiaB4c3r6Qeogkd6e0pxOdCUtPd3LKP8AIPYqv8grJ2q5QXW1QV1M7Mc8e0M8RyIPWDkdyrbg4G7kl09smnqDyotEual/M1x9rH7tqVta/obP9dF8QSTqX8zXH2sfu2pW1reh0/10XxBVfyD4/dP0IMPBWM0T9GLV7JH8IVdMHHA8FYzRL0YtXskfwhXu4Rn6d7pDJ1v2DwlPFe4G+PFiOoxzaT4ru4nHeOhRSesYVmq6lhraSalqGbcMzDG9p5gjeq63+1zWW7VNvqN7oHYa7HlM9U94RVLPYjX07Zb15PfRD0ptPtcf3qxMjQ9jmng4YKrvogP6UWkkf+XH96sSd6rd7kO6d7JIrPcqV9BcKmjlBEkEro3dxxnv4p36sNJqeyV09HcJGxUtXhwlccNY8bt/QCPuCW9Zuh89TUOvVrhdI5zcVMLBl27g8Dnu4jqHWos6er7ExYnHBjkp6a3KLNx1dPJGJI54nsIyHNeCCO1MTWzc6CbR0UsVbTyVBqGO8EyQF2BnJwFEA3DduHVwWAOge5VjVh5G2a9zi47QdwPYrJaP+Yrd7LH8IVdqGgq7jL4CgppaiXhsxsLvf0d6sZZYZILTRQzNLZI6djXNPIhoyFF3gv0+LTkztCygISDqghCEACEIQAIQhAAhCEAI1w0YslyqnVVfbKaedwAdI9mSQNwXjDodo7BMyWKz0bZGODmuEfAjgUurPNCk+CjrhnLRgDAWxWoWyC5xXO10V1gEFxpYqmIO2gyRuQD0pL/kToz+hKP9hOBBRllHCLeWjloKClt1IykoYI4IGZ2Y2DAGTk7u1JTtC9G3Pc51moyXHJPg0vrClNkuEXyjitlpoLTEYbbSxU0TnbTmxtxk9K9bhQUtypXUtdBHPA/G1HIMg44LpKwFGQwuMDf/AJFaNfoWj/YS9DDHBEyKFgZGxoa1rRgADgFnJWVLb8goRjwjKS7no9aLtM2a5W+nqZGjZDpGZIHRlKqwoyS0pciJSaJ2Ciqo6mktNLFNGdpj2s3tPSlsLCyEZyCio8Iw4ZSJddErHdpDJW26J0ruMrMsee9uClw8UKU34IlFSX1IZh1ZaOF+0IqkD8n5Q7H8V20ugejVK4OZa45HDgZnOk+xxITmQp3S/Ep6Na/xPClpYKSIRU0McUY4MjaGgdwXuEICrnIxLHBlCEIJBCEIAEIQgAQhCABCEIA/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6150" name="AutoShape 6" descr="data:image/jpg;base64,/9j/4AAQSkZJRgABAQAAAQABAAD/2wBDAAkGBwgHBgkIBwgKCgkLDRYPDQwMDRsUFRAWIB0iIiAdHx8kKDQsJCYxJx8fLT0tMTU3Ojo6Iys/RD84QzQ5Ojf/2wBDAQoKCg0MDRoPDxo3JR8lNzc3Nzc3Nzc3Nzc3Nzc3Nzc3Nzc3Nzc3Nzc3Nzc3Nzc3Nzc3Nzc3Nzc3Nzc3Nzc3Nzf/wAARCABrAPMDASIAAhEBAxEB/8QAHAAAAQQDAQAAAAAAAAAAAAAAAAUGBwgBAgQD/8QASxAAAQMDAAYECQcHCwUAAAAAAQACAwQFEQYHEiExQVFhcYETIjI1NkJ0kbIUFSNzobHBUlRVcpKz0RYXJjNigpOjwtLwJUNE4fH/xAAbAQACAwEBAQAAAAAAAAAAAAAAAwECBAUGB//EAC8RAAICAQMDAwEHBQEAAAAAAAABAgMRBBIxBSFBEzIzIhQ0UWGBkbEGJEJDcdH/2gAMAwEAAhEDEQA/AJxQhCABCEIAEIQgAQhCABCEIAEIQgAQhCABCEIAEIQgAQhCABCEIAEIWpdhAGyFrtBZBygDKwVlc9bUNpqd8ruQ3DpPQqWTjCLlLhAjjuF2ZSTCIR+EdjJ34AXML/tED5Md/wDaSNLI6WRz3nLnHJKUrFSeGn8PIPFj8nPMryNfU9ZqtVsqlhN/shu1JdxwN3tBOQSOCFvhC9cl27oWZQhCuQCEIQAIQhAAhCEACEIQAIQhAAhCEACEIQAIQhAAhCEACEIQBg8Ugaa01xqdH6kWiolgq48SNMTtlzwN5bnrH3JwLDuBUp4KyjuWCuf8pr9yvVw76h/8VJeq/Sqa6QS225TulrIvHikefGkZzyeZB+whMrWXZ4LTpI/5K5gjqm+G8E3/ALZJOe4nJHam/aLlPablT19KcSwP2gOThzB6iMhaGlKJxYWzpuw3lFlc7k3L7V+GnEDT4kfHHNyUai47Nriqdh0ck0bS1j/KaSM4PWE2ycnJOd/FeQ/qDXbY/Z4Pu+f+HfrWe5tFG6aRsbBlzjgJ3UdO2mgjib6o3npPNJVgpONS8dTPxKXE3oOh9Kr1pcy/gJsyhCF6EoIl50qs9kqWU9zq/AyvZttb4N7vFzjO4HmCuAaw9Fy7HzmB1mGQf6Vxa0NHvnayfLKdm1V0WXtAG97PWb+PcoU5YwE6uEZLk5+o1VlM8Y7Fn45GyRtewhzXDIIO4hbE7kwNVGkHy+1OtdQ/NRRDxMne6Ll7uHuT9ke1jC9zgGtGSSdwCU1h4NlVinBSQm3zSK12FsTrpVCHwpIYNlzi7HHcASkr+cPRf9Jf5En+1RJppfXaQX2erYSaZn0dOD+QOfecnvXhorZZL/e6ehaCIiduZ49WMcf4dpTlUtuWYJa2bs2wRYOirYK6jhq6WQPgmYHsfgjLTwO9N92sLRhriDchkHG6GQj4U4Y4mQU7YomhkcbA1jRwAA3BVk5KlcFIfqtRKlRx5LI2W+W++U757ZUCaNj9hx2S3BxnGCB0r2utzpLTRPrLhMIoGYDnEE8dw3DeUxNS/mi4+1D4GpV1reh0/wBdF8QUbfqwXjdJ0ep5we/84mjH6R/yJP8AanDb6+nuNJFV0crZYJW7THt4EKsykzVBf9iaax1L8B+ZaYk8/Wb+PvV51YWUZtPrXOe2XkldI980mtNhfFHdKoQvlBLBsOdkDsBSuoh10+eLdj82d8SpCO54Neosddbkh+UOnGj1fVxUlLcA6eVwaxpie3J6MluE41XTRAY0ptPtcf3qxROFNkFF9imlvldFtgThJF40ms9m8W4V8UUnKMEuf+yMlNbWVpjNaQLXa5NmskbtSyjjE08AP7R+wdoUPve573Pkc5z3HLnOcSSesniphXuWWL1Gs9N7YrLJofrS0da4hvyx4HMQbj7yt4dZ2jsjgHuq4gfWfAcD3EqFGMkk/q2Of+qCViRj4/6xrmfrDCZ6UTJ9uu/AsdaNIbVeB/06ugmcBksDsOH907/sSmDlVv0ae5mkNsexxa4VUQDh+uFZBu7gkzhtZ0NNe7o5aBct0r4Lbb6isqnbMMLC9x7PxXUon1u6QeFqGWOmf4sZElTjm7i1vdnPeOhRGO54L32+lByGHe7nPebpUXCpJ8JM/IbnyG8mjsGAnBq20f8Anm9tqahmaOiIkfkbnv4tb7xk9nWmrFFLPNHFEwvke4MYwDe4ncAFP2jWj7LJo6y3sdiZzS6aRvrSEbz2ch1BNvm663t5OXpKXbZukcl0qvlVU7ZOY2ZDcc+krxo6d1TUMiHB3E9A5rykY5ji1ww5pwR1pRsU7YqoseBmQYa7r6F81q/utcvXeMvv/wCHoeI9hxQxtjjaxow1owAvRYbwWV9CSSWEIBCEKQNXjLSCMjoUB6f2D5hv0jImkUlRmWA8mjO9vcfswp9wmzp/o+L/AGGSKJoNXB9LTnpcPV7xu7cK9ctrMuqp9Sv80Qto5eJbFeaa4RZIjdiRg9dh8oe77QpN1maURQ6Pw0tvmDn3KPaDmnhDzPfw96iAghxBBBHHPJbSSySbAe9zgxoYwE52WjgB1bytMoKTTOTXqJVwcF5NTx4qa9V+j3zVZfllTHirrQHkEb2R+qPx7+pRxoFYPn+/MjlaTSU/0lR0EZ3N7z9mVPbQAAAAAOhKtl4Rs0FP+xg/yD2Kr3IditC/yD2Kr3IdiKfJPUuIku6l/M1x9rH7tqVta/obP9dF8QSTqX8zXH2sfu2pW1r+hs/10XxBVfyDY/dP0INHBdFDVzUFZDV0ztmaB4kY7oI/57lzhbyRvjfsSMLXYBwegjI+whaX3OMsp5RY+xXOG82qmr6fyJmZ2fyTzaesHIUYa6fPFu9md8S31RX809bLZp3/AEdR9JADyeBvHeN/d1rTXT54t3szviWeMds8HVut9TS7hp6IelNp9rj+9WKccNJPJV10Q9KbT7XH96sDc3FluqnN3EQvIP8AdKLvcg6f8ciut8r33S8VldITmaZzhnk3PijuGE5dWujEN+uE1RXs26KlDcxnhI88AeoYye5MwHLR2KYtTTGjR6rePKNWcnpw1qZY9sOxl0sVZf8AUPmmpYKaMR08McTAMBsbQAFmWnhmBbNFHI0jBD2grMk8UWPCyMZnhtOAWnyyl/OYf8QLN3Oz9PAlv0TsL6yKs+a6dk8TxIx8bdjxhwJAwD3pcAwuf5ZS/nMP+IP4r3ac9iO/kmKiuDJSPXaMWSvqn1VZa6Wad/lPeze7lvSwjChPHAOKlyhGotFrHQ1LKmjtVJDOzyZGxjLexLACzhGEPvySoqPCEDSCk2XipaNztzu3kfwSQ1xY4OacEHI6k8qiFs0To3jLXDBTPnifBM6KQb2nB6+teL65o3RcrocS/kfB5WB1W+qFVTNk9bg4dBXUmvZav5NVbDz9HLu7DyToHJei6XrFqtOm+V2YuSwZQhC6RUF5yODWlxIAAySTjC3KYutPSEW2zi3U78VVaC04OCyL1j38O89ClLLF2TUIuTIs0pqqSs0guFTb2BlNLMXMxwPSe85PekriVnmu25WqstjKSStiMbauETRdbevoPDd1hbFhHnpZk3Ik3U5WUbrZV0kbAysbL4SQ83tO4Hu4f/VIw4KuejV4lsN6p6+LJaw4lZ+Ww+UP4dYCsPSVEVVTRVEDw+KVgex44EEZBWa2LTydjRWqde3yj0f5DuxVe5DsVoX+QexVe5DsV6fInqXESXdS/ma4+1j921K2tf0Nn+ui+IJJ1L+Zrj7WP3bUra1/Q2f66L4gqv5Bsfun6EGck/NM7D/RmyXynbnFJFFU4HUNl3+n3Jh8lYOy0MNy0KoqOpbtQz0LGOHUWhNslhpmHSVqxSj+RAVNUS0lRFU079iWF4ex3QQchOzWNdor42yXCHA8LSO22j1Xh2HDuOU27vbprRdKigqc+EgkLScY2hxBHaMHvXIXuLQ0klrc4HRnirYTaYje4J1sVdEPSm0+1R/erAXbzZV/USfCVX/RD0otPtcf3qwF0BNtqwOJhf8ACUm33I6PT/jkVob5IUyam/Rqq9rd8LVDY8kKY9TTgdHKpud4q3ZH91qvb7DNofm/cb2uffe6AHeBTEgH9ZR5sj8ke5WIvuitpv8ALFLc6d0kkTdlrmSObu6NxTE1haH2axaP/LLdBIybw7GZdM5wwc53Eqtc12iO1OmscnNPsRkQ3B8UcOhWT0fJNjt5OSTTR5J5+KFW13knsVktHvMVu9lj+EKbl2QdObcpCgFlYCys51QQhCAApMuVrbWSNka/YeBgnGchKaEm/T16iGyxZRKeBAFgf+cD9j/2luJpZG1rjtEDBPSt0JOm0NGmbdSxkG2+TKEIWwg8KyoipKWWoneGRRML3uPIDiVXjSW8y3681FwlyA92ImH1GDyR/wA5kqQtbmkPgqeOyUz/AB5gJKjHJnqt7yM9g61FGDyC0VRwsnI1126WxDi0EsJv9+hhkZmkgxLUHG4tB3N7zu7M9CljWBo82+aPyMgjzVU30lPgcSOLe8bu3C11e6P/ADDYYxOzFXUYlnPQSNze4fblOl3YlznmWTVp9Oo1bZcsq8Rg7wpW1R6QeGp5LJUyePCDJT5PFmfGb3Hf2FNrWdo+bRe3VcDMUtaTI0Abmv8AWH4956E2bVXT2u4U9dSkiaB4c3r6Qeogkd6e0pxOdCUtPd3LKP8AIPYqv8grJ2q5QXW1QV1M7Mc8e0M8RyIPWDkdyrbg4G7kl09smnqDyotEual/M1x9rH7tqVta/obP9dF8QSTqX8zXH2sfu2pW1reh0/10XxBVfyD4/dP0IMPBWM0T9GLV7JH8IVdMHHA8FYzRL0YtXskfwhXu4Rn6d7pDJ1v2DwlPFe4G+PFiOoxzaT4ru4nHeOhRSesYVmq6lhraSalqGbcMzDG9p5gjeq63+1zWW7VNvqN7oHYa7HlM9U94RVLPYjX07Zb15PfRD0ptPtcf3qxMjQ9jmng4YKrvogP6UWkkf+XH96sSd6rd7kO6d7JIrPcqV9BcKmjlBEkEro3dxxnv4p36sNJqeyV09HcJGxUtXhwlccNY8bt/QCPuCW9Zuh89TUOvVrhdI5zcVMLBl27g8Dnu4jqHWos6er7ExYnHBjkp6a3KLNx1dPJGJI54nsIyHNeCCO1MTWzc6CbR0UsVbTyVBqGO8EyQF2BnJwFEA3DduHVwWAOge5VjVh5G2a9zi47QdwPYrJaP+Yrd7LH8IVdqGgq7jL4CgppaiXhsxsLvf0d6sZZYZILTRQzNLZI6djXNPIhoyFF3gv0+LTkztCygISDqghCEACEIQAIQhAAhCEAI1w0YslyqnVVfbKaedwAdI9mSQNwXjDodo7BMyWKz0bZGODmuEfAjgUurPNCk+CjrhnLRgDAWxWoWyC5xXO10V1gEFxpYqmIO2gyRuQD0pL/kToz+hKP9hOBBRllHCLeWjloKClt1IykoYI4IGZ2Y2DAGTk7u1JTtC9G3Pc51moyXHJPg0vrClNkuEXyjitlpoLTEYbbSxU0TnbTmxtxk9K9bhQUtypXUtdBHPA/G1HIMg44LpKwFGQwuMDf/AJFaNfoWj/YS9DDHBEyKFgZGxoa1rRgADgFnJWVLb8goRjwjKS7no9aLtM2a5W+nqZGjZDpGZIHRlKqwoyS0pciJSaJ2Ciqo6mktNLFNGdpj2s3tPSlsLCyEZyCio8Iw4ZSJddErHdpDJW26J0ruMrMsee9uClw8UKU34IlFSX1IZh1ZaOF+0IqkD8n5Q7H8V20ugejVK4OZa45HDgZnOk+xxITmQp3S/Ep6Na/xPClpYKSIRU0McUY4MjaGgdwXuEICrnIxLHBlCEIJBCEIAEIQgAQhCABCEIA/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1" name="Rechteck 10"/>
          <p:cNvSpPr/>
          <p:nvPr/>
        </p:nvSpPr>
        <p:spPr>
          <a:xfrm>
            <a:off x="8688289" y="6309320"/>
            <a:ext cx="1984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solidFill>
                  <a:srgbClr val="FFFFFF"/>
                </a:solidFill>
              </a:rPr>
              <a:t>www.bremische-landesmedienanstalt.de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28CD2C7-EC46-48E0-985A-2057B5879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3</a:t>
            </a:fld>
            <a:endParaRPr lang="de-DE"/>
          </a:p>
        </p:txBody>
      </p:sp>
      <p:sp>
        <p:nvSpPr>
          <p:cNvPr id="63" name="Titel 5">
            <a:extLst>
              <a:ext uri="{FF2B5EF4-FFF2-40B4-BE49-F238E27FC236}">
                <a16:creationId xmlns:a16="http://schemas.microsoft.com/office/drawing/2014/main" id="{3D68D81E-6D6B-4C0B-A11A-2C7323A011D4}"/>
              </a:ext>
            </a:extLst>
          </p:cNvPr>
          <p:cNvSpPr txBox="1">
            <a:spLocks/>
          </p:cNvSpPr>
          <p:nvPr/>
        </p:nvSpPr>
        <p:spPr>
          <a:xfrm>
            <a:off x="971768" y="642855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Verteilung der Übertragungswege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4" name="Inhaltsplatzhalter 9">
            <a:extLst>
              <a:ext uri="{FF2B5EF4-FFF2-40B4-BE49-F238E27FC236}">
                <a16:creationId xmlns:a16="http://schemas.microsoft.com/office/drawing/2014/main" id="{A933E2E7-A5FA-4F75-A13B-4928C531A3AA}"/>
              </a:ext>
            </a:extLst>
          </p:cNvPr>
          <p:cNvSpPr txBox="1">
            <a:spLocks/>
          </p:cNvSpPr>
          <p:nvPr/>
        </p:nvSpPr>
        <p:spPr>
          <a:xfrm>
            <a:off x="971768" y="1182104"/>
            <a:ext cx="10009062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Bremen 2018-2021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platzhalter 10">
            <a:extLst>
              <a:ext uri="{FF2B5EF4-FFF2-40B4-BE49-F238E27FC236}">
                <a16:creationId xmlns:a16="http://schemas.microsoft.com/office/drawing/2014/main" id="{84C643E0-DCAC-409E-9524-4F048BFF5322}"/>
              </a:ext>
            </a:extLst>
          </p:cNvPr>
          <p:cNvSpPr txBox="1">
            <a:spLocks/>
          </p:cNvSpPr>
          <p:nvPr/>
        </p:nvSpPr>
        <p:spPr>
          <a:xfrm>
            <a:off x="829759" y="6146188"/>
            <a:ext cx="10293080" cy="306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Prozent; Summe &gt; 100% wegen Mehrfachempfang;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0,347 / 0,342 / 0,338 / 0,340 Mio. TV-Haushalte in Bremen  (n=471)</a:t>
            </a:r>
          </a:p>
        </p:txBody>
      </p:sp>
      <p:graphicFrame>
        <p:nvGraphicFramePr>
          <p:cNvPr id="66" name="Diagramm 65">
            <a:extLst>
              <a:ext uri="{FF2B5EF4-FFF2-40B4-BE49-F238E27FC236}">
                <a16:creationId xmlns:a16="http://schemas.microsoft.com/office/drawing/2014/main" id="{EF882D6D-EE34-4417-8D16-B90979E874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080776"/>
              </p:ext>
            </p:extLst>
          </p:nvPr>
        </p:nvGraphicFramePr>
        <p:xfrm>
          <a:off x="1004543" y="2060209"/>
          <a:ext cx="10577857" cy="383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4705E92B-2035-4C04-902F-C157D9E99DF9}"/>
              </a:ext>
            </a:extLst>
          </p:cNvPr>
          <p:cNvGrpSpPr/>
          <p:nvPr/>
        </p:nvGrpSpPr>
        <p:grpSpPr>
          <a:xfrm>
            <a:off x="2168957" y="2949464"/>
            <a:ext cx="1214096" cy="454941"/>
            <a:chOff x="3848680" y="4107982"/>
            <a:chExt cx="1566260" cy="586848"/>
          </a:xfrm>
        </p:grpSpPr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B2607192-0DDD-459C-9293-0044BDECD464}"/>
                </a:ext>
              </a:extLst>
            </p:cNvPr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rgbClr val="005BBB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BBB"/>
                  </a:solidFill>
                  <a:effectLst/>
                  <a:uLnTx/>
                  <a:uFillTx/>
                  <a:cs typeface="Calibri" pitchFamily="34" charset="0"/>
                </a:rPr>
                <a:t>0,176 Mio.</a:t>
              </a:r>
            </a:p>
          </p:txBody>
        </p:sp>
        <p:cxnSp>
          <p:nvCxnSpPr>
            <p:cNvPr id="69" name="Gerade Verbindung 6">
              <a:extLst>
                <a:ext uri="{FF2B5EF4-FFF2-40B4-BE49-F238E27FC236}">
                  <a16:creationId xmlns:a16="http://schemas.microsoft.com/office/drawing/2014/main" id="{5AD83572-9330-4DB6-9F69-586A523DAB01}"/>
                </a:ext>
              </a:extLst>
            </p:cNvPr>
            <p:cNvCxnSpPr>
              <a:stCxn id="68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noFill/>
            <a:ln w="19050" cap="flat" cmpd="sng" algn="ctr">
              <a:solidFill>
                <a:srgbClr val="005BBB"/>
              </a:solidFill>
              <a:prstDash val="solid"/>
            </a:ln>
            <a:effectLst/>
          </p:spPr>
        </p:cxn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5142F9D3-820D-49B0-BE12-ED82AAF455A9}"/>
              </a:ext>
            </a:extLst>
          </p:cNvPr>
          <p:cNvGrpSpPr/>
          <p:nvPr/>
        </p:nvGrpSpPr>
        <p:grpSpPr>
          <a:xfrm>
            <a:off x="4057151" y="3829630"/>
            <a:ext cx="1214096" cy="454941"/>
            <a:chOff x="3848680" y="4107982"/>
            <a:chExt cx="1566260" cy="586848"/>
          </a:xfrm>
        </p:grpSpPr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6923AC0A-1B8B-45DC-A20D-8DC12A8B788E}"/>
                </a:ext>
              </a:extLst>
            </p:cNvPr>
            <p:cNvSpPr txBox="1"/>
            <p:nvPr/>
          </p:nvSpPr>
          <p:spPr>
            <a:xfrm>
              <a:off x="3848680" y="4107982"/>
              <a:ext cx="1566260" cy="476417"/>
            </a:xfrm>
            <a:prstGeom prst="rect">
              <a:avLst/>
            </a:prstGeom>
            <a:noFill/>
            <a:ln w="19050">
              <a:solidFill>
                <a:srgbClr val="8AC1EA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8AC1EA"/>
                  </a:solidFill>
                  <a:effectLst/>
                  <a:uLnTx/>
                  <a:uFillTx/>
                  <a:cs typeface="Calibri" pitchFamily="34" charset="0"/>
                </a:rPr>
                <a:t>0,068 Mio</a:t>
              </a: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8AC1EA"/>
                  </a:solidFill>
                  <a:effectLst/>
                  <a:uLnTx/>
                  <a:uFillTx/>
                  <a:cs typeface="Calibri" pitchFamily="34" charset="0"/>
                </a:rPr>
                <a:t>.</a:t>
              </a:r>
            </a:p>
          </p:txBody>
        </p:sp>
        <p:cxnSp>
          <p:nvCxnSpPr>
            <p:cNvPr id="72" name="Gerade Verbindung 41">
              <a:extLst>
                <a:ext uri="{FF2B5EF4-FFF2-40B4-BE49-F238E27FC236}">
                  <a16:creationId xmlns:a16="http://schemas.microsoft.com/office/drawing/2014/main" id="{2545D7D1-7D92-45AF-A656-14C97D02BEEC}"/>
                </a:ext>
              </a:extLst>
            </p:cNvPr>
            <p:cNvCxnSpPr>
              <a:stCxn id="71" idx="2"/>
            </p:cNvCxnSpPr>
            <p:nvPr/>
          </p:nvCxnSpPr>
          <p:spPr>
            <a:xfrm>
              <a:off x="4631810" y="4584399"/>
              <a:ext cx="1" cy="110431"/>
            </a:xfrm>
            <a:prstGeom prst="line">
              <a:avLst/>
            </a:prstGeom>
            <a:noFill/>
            <a:ln w="19050" cap="flat" cmpd="sng" algn="ctr">
              <a:solidFill>
                <a:srgbClr val="8AC1EA"/>
              </a:solidFill>
              <a:prstDash val="solid"/>
            </a:ln>
            <a:effectLst/>
          </p:spPr>
        </p:cxnSp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22968624-A0F5-459B-9D13-F8CEAF835105}"/>
              </a:ext>
            </a:extLst>
          </p:cNvPr>
          <p:cNvGrpSpPr/>
          <p:nvPr/>
        </p:nvGrpSpPr>
        <p:grpSpPr>
          <a:xfrm>
            <a:off x="5894381" y="4047074"/>
            <a:ext cx="1214096" cy="454941"/>
            <a:chOff x="3848680" y="4107982"/>
            <a:chExt cx="1566260" cy="586848"/>
          </a:xfrm>
        </p:grpSpPr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6BA95CB8-3BE5-489C-9F3E-603ED9227AE1}"/>
                </a:ext>
              </a:extLst>
            </p:cNvPr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rgbClr val="6B7D8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6B7D8F"/>
                  </a:solidFill>
                  <a:effectLst/>
                  <a:uLnTx/>
                  <a:uFillTx/>
                  <a:cs typeface="Calibri" pitchFamily="34" charset="0"/>
                </a:rPr>
                <a:t>0,058 Mio.</a:t>
              </a:r>
            </a:p>
          </p:txBody>
        </p:sp>
        <p:cxnSp>
          <p:nvCxnSpPr>
            <p:cNvPr id="75" name="Gerade Verbindung 55">
              <a:extLst>
                <a:ext uri="{FF2B5EF4-FFF2-40B4-BE49-F238E27FC236}">
                  <a16:creationId xmlns:a16="http://schemas.microsoft.com/office/drawing/2014/main" id="{478C8792-08CD-4D4E-8842-79C57E527C36}"/>
                </a:ext>
              </a:extLst>
            </p:cNvPr>
            <p:cNvCxnSpPr>
              <a:stCxn id="74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noFill/>
            <a:ln w="19050" cap="flat" cmpd="sng" algn="ctr">
              <a:solidFill>
                <a:srgbClr val="6B7D8F"/>
              </a:solidFill>
              <a:prstDash val="solid"/>
            </a:ln>
            <a:effectLst/>
          </p:spPr>
        </p:cxnSp>
      </p:grpSp>
      <p:sp>
        <p:nvSpPr>
          <p:cNvPr id="76" name="Textfeld 75">
            <a:extLst>
              <a:ext uri="{FF2B5EF4-FFF2-40B4-BE49-F238E27FC236}">
                <a16:creationId xmlns:a16="http://schemas.microsoft.com/office/drawing/2014/main" id="{0BF166FC-997C-4240-8FEB-E62380E701D2}"/>
              </a:ext>
            </a:extLst>
          </p:cNvPr>
          <p:cNvSpPr txBox="1"/>
          <p:nvPr/>
        </p:nvSpPr>
        <p:spPr>
          <a:xfrm>
            <a:off x="2168957" y="2657163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 defTabSz="1008035"/>
            <a:r>
              <a:rPr lang="de-DE" sz="1600" b="1" dirty="0">
                <a:solidFill>
                  <a:srgbClr val="005BBB"/>
                </a:solidFill>
                <a:cs typeface="Calibri" panose="020F0502020204030204" pitchFamily="34" charset="0"/>
              </a:rPr>
              <a:t>Kabel</a:t>
            </a:r>
            <a:endParaRPr lang="de-DE" sz="1400" b="1" dirty="0">
              <a:solidFill>
                <a:srgbClr val="005BBB"/>
              </a:solidFill>
              <a:cs typeface="Calibri" panose="020F0502020204030204" pitchFamily="34" charset="0"/>
            </a:endParaRP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6D6F06EE-6E4C-49A3-A0A9-33D96410814C}"/>
              </a:ext>
            </a:extLst>
          </p:cNvPr>
          <p:cNvSpPr txBox="1"/>
          <p:nvPr/>
        </p:nvSpPr>
        <p:spPr>
          <a:xfrm>
            <a:off x="4067017" y="3542486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 defTabSz="1008035"/>
            <a:r>
              <a:rPr lang="de-DE" sz="1600" b="1" dirty="0">
                <a:solidFill>
                  <a:srgbClr val="8AC1EA"/>
                </a:solidFill>
                <a:cs typeface="Calibri" panose="020F0502020204030204" pitchFamily="34" charset="0"/>
              </a:rPr>
              <a:t>Satellit</a:t>
            </a:r>
            <a:endParaRPr lang="de-DE" sz="1400" b="1" dirty="0">
              <a:solidFill>
                <a:srgbClr val="8AC1EA"/>
              </a:solidFill>
              <a:cs typeface="Calibri" panose="020F0502020204030204" pitchFamily="34" charset="0"/>
            </a:endParaRP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0F6E7A6E-B2A8-4ED4-B8EA-79EC0CF12B5D}"/>
              </a:ext>
            </a:extLst>
          </p:cNvPr>
          <p:cNvSpPr txBox="1"/>
          <p:nvPr/>
        </p:nvSpPr>
        <p:spPr>
          <a:xfrm>
            <a:off x="5901615" y="3754222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 defTabSz="1008035"/>
            <a:r>
              <a:rPr lang="de-DE" sz="1600" b="1" dirty="0" err="1">
                <a:solidFill>
                  <a:srgbClr val="6B7D8F"/>
                </a:solidFill>
                <a:cs typeface="Calibri" panose="020F0502020204030204" pitchFamily="34" charset="0"/>
              </a:rPr>
              <a:t>Terrestrik</a:t>
            </a:r>
            <a:endParaRPr lang="de-DE" sz="1600" b="1" dirty="0">
              <a:solidFill>
                <a:srgbClr val="6B7D8F"/>
              </a:solidFill>
              <a:cs typeface="Calibri" panose="020F0502020204030204" pitchFamily="34" charset="0"/>
            </a:endParaRPr>
          </a:p>
        </p:txBody>
      </p: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DFB98283-7E75-4447-AE37-528AC6ADF9D9}"/>
              </a:ext>
            </a:extLst>
          </p:cNvPr>
          <p:cNvGrpSpPr/>
          <p:nvPr/>
        </p:nvGrpSpPr>
        <p:grpSpPr>
          <a:xfrm>
            <a:off x="7743858" y="4115711"/>
            <a:ext cx="1214096" cy="454941"/>
            <a:chOff x="3848680" y="4107982"/>
            <a:chExt cx="1566260" cy="586848"/>
          </a:xfrm>
        </p:grpSpPr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A29528D1-8978-45AD-8387-AF8A4F7A9376}"/>
                </a:ext>
              </a:extLst>
            </p:cNvPr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rgbClr val="1B3853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B3853"/>
                  </a:solidFill>
                  <a:effectLst/>
                  <a:uLnTx/>
                  <a:uFillTx/>
                  <a:cs typeface="Calibri" pitchFamily="34" charset="0"/>
                </a:rPr>
                <a:t>0,046 Mio.</a:t>
              </a:r>
            </a:p>
          </p:txBody>
        </p:sp>
        <p:cxnSp>
          <p:nvCxnSpPr>
            <p:cNvPr id="81" name="Gerade Verbindung 58">
              <a:extLst>
                <a:ext uri="{FF2B5EF4-FFF2-40B4-BE49-F238E27FC236}">
                  <a16:creationId xmlns:a16="http://schemas.microsoft.com/office/drawing/2014/main" id="{EF34C036-A929-4CA1-A91A-9C9C7588CE57}"/>
                </a:ext>
              </a:extLst>
            </p:cNvPr>
            <p:cNvCxnSpPr>
              <a:stCxn id="80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noFill/>
            <a:ln w="19050" cap="flat" cmpd="sng" algn="ctr">
              <a:solidFill>
                <a:srgbClr val="004372"/>
              </a:solidFill>
              <a:prstDash val="solid"/>
            </a:ln>
            <a:effectLst/>
          </p:spPr>
        </p:cxnSp>
      </p:grpSp>
      <p:sp>
        <p:nvSpPr>
          <p:cNvPr id="82" name="Textfeld 81">
            <a:extLst>
              <a:ext uri="{FF2B5EF4-FFF2-40B4-BE49-F238E27FC236}">
                <a16:creationId xmlns:a16="http://schemas.microsoft.com/office/drawing/2014/main" id="{F8899E1A-DB82-401C-86E9-416E4E81F1F9}"/>
              </a:ext>
            </a:extLst>
          </p:cNvPr>
          <p:cNvSpPr txBox="1"/>
          <p:nvPr/>
        </p:nvSpPr>
        <p:spPr>
          <a:xfrm>
            <a:off x="7735658" y="3828665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 defTabSz="1008035"/>
            <a:r>
              <a:rPr lang="de-DE" sz="1600" b="1" dirty="0">
                <a:solidFill>
                  <a:srgbClr val="1B3853"/>
                </a:solidFill>
                <a:cs typeface="Calibri" panose="020F0502020204030204" pitchFamily="34" charset="0"/>
              </a:rPr>
              <a:t>IPTV</a:t>
            </a:r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830D5E00-984F-4B04-AD71-163A21181699}"/>
              </a:ext>
            </a:extLst>
          </p:cNvPr>
          <p:cNvGrpSpPr/>
          <p:nvPr/>
        </p:nvGrpSpPr>
        <p:grpSpPr>
          <a:xfrm>
            <a:off x="9613070" y="4306731"/>
            <a:ext cx="1214096" cy="454941"/>
            <a:chOff x="3848680" y="4107982"/>
            <a:chExt cx="1566260" cy="586848"/>
          </a:xfrm>
        </p:grpSpPr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BF488A1E-144F-4719-BEE5-B44226D5DD52}"/>
                </a:ext>
              </a:extLst>
            </p:cNvPr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rgbClr val="00437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B3853"/>
                  </a:solidFill>
                  <a:effectLst/>
                  <a:uLnTx/>
                  <a:uFillTx/>
                  <a:cs typeface="Calibri" pitchFamily="34" charset="0"/>
                </a:rPr>
                <a:t>0,023 Mio.</a:t>
              </a:r>
            </a:p>
          </p:txBody>
        </p:sp>
        <p:cxnSp>
          <p:nvCxnSpPr>
            <p:cNvPr id="85" name="Gerade Verbindung 58">
              <a:extLst>
                <a:ext uri="{FF2B5EF4-FFF2-40B4-BE49-F238E27FC236}">
                  <a16:creationId xmlns:a16="http://schemas.microsoft.com/office/drawing/2014/main" id="{9E0A83FF-587B-4414-84D6-4B891D5B2BEB}"/>
                </a:ext>
              </a:extLst>
            </p:cNvPr>
            <p:cNvCxnSpPr>
              <a:stCxn id="84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noFill/>
            <a:ln w="19050" cap="flat" cmpd="sng" algn="ctr">
              <a:solidFill>
                <a:srgbClr val="004372"/>
              </a:solidFill>
              <a:prstDash val="solid"/>
            </a:ln>
            <a:effectLst/>
          </p:spPr>
        </p:cxnSp>
      </p:grpSp>
      <p:sp>
        <p:nvSpPr>
          <p:cNvPr id="86" name="Textfeld 85">
            <a:extLst>
              <a:ext uri="{FF2B5EF4-FFF2-40B4-BE49-F238E27FC236}">
                <a16:creationId xmlns:a16="http://schemas.microsoft.com/office/drawing/2014/main" id="{8D9260F9-FB15-4C04-AFCF-486CBA3E2D85}"/>
              </a:ext>
            </a:extLst>
          </p:cNvPr>
          <p:cNvSpPr txBox="1"/>
          <p:nvPr/>
        </p:nvSpPr>
        <p:spPr>
          <a:xfrm>
            <a:off x="9604870" y="3730925"/>
            <a:ext cx="1214096" cy="584786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 defTabSz="1008035"/>
            <a:r>
              <a:rPr lang="de-DE" sz="1600" b="1" dirty="0" err="1">
                <a:solidFill>
                  <a:srgbClr val="004372"/>
                </a:solidFill>
                <a:cs typeface="Calibri" panose="020F0502020204030204" pitchFamily="34" charset="0"/>
              </a:rPr>
              <a:t>Connected</a:t>
            </a:r>
            <a:r>
              <a:rPr lang="de-DE" sz="1600" b="1" dirty="0">
                <a:solidFill>
                  <a:srgbClr val="004372"/>
                </a:solidFill>
                <a:cs typeface="Calibri" panose="020F0502020204030204" pitchFamily="34" charset="0"/>
              </a:rPr>
              <a:t> TV ONLY</a:t>
            </a:r>
          </a:p>
        </p:txBody>
      </p:sp>
      <p:cxnSp>
        <p:nvCxnSpPr>
          <p:cNvPr id="87" name="Gerade Verbindung 47">
            <a:extLst>
              <a:ext uri="{FF2B5EF4-FFF2-40B4-BE49-F238E27FC236}">
                <a16:creationId xmlns:a16="http://schemas.microsoft.com/office/drawing/2014/main" id="{D6C38D4C-25C2-4F4D-8206-4744F42BAE34}"/>
              </a:ext>
            </a:extLst>
          </p:cNvPr>
          <p:cNvCxnSpPr/>
          <p:nvPr/>
        </p:nvCxnSpPr>
        <p:spPr>
          <a:xfrm flipV="1">
            <a:off x="963606" y="5315067"/>
            <a:ext cx="10062000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graphicFrame>
        <p:nvGraphicFramePr>
          <p:cNvPr id="88" name="Tabelle 87">
            <a:extLst>
              <a:ext uri="{FF2B5EF4-FFF2-40B4-BE49-F238E27FC236}">
                <a16:creationId xmlns:a16="http://schemas.microsoft.com/office/drawing/2014/main" id="{68033006-5E25-4F39-9F6F-81CD61598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526574"/>
              </p:ext>
            </p:extLst>
          </p:nvPr>
        </p:nvGraphicFramePr>
        <p:xfrm>
          <a:off x="1468655" y="5014866"/>
          <a:ext cx="1485900" cy="382605"/>
        </p:xfrm>
        <a:graphic>
          <a:graphicData uri="http://schemas.openxmlformats.org/drawingml/2006/table">
            <a:tbl>
              <a:tblPr firstRow="1" bandRow="1"/>
              <a:tblGrid>
                <a:gridCol w="37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1020374717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1546759147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01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6" grpId="0">
        <p:bldSub>
          <a:bldChart bld="category"/>
        </p:bldSub>
      </p:bldGraphic>
      <p:bldP spid="76" grpId="0"/>
      <p:bldP spid="77" grpId="0"/>
      <p:bldP spid="78" grpId="0"/>
      <p:bldP spid="82" grpId="0"/>
      <p:bldP spid="8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30</a:t>
            </a:fld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4B05546-F42B-4899-A8B8-566BAD520B2E}"/>
              </a:ext>
            </a:extLst>
          </p:cNvPr>
          <p:cNvSpPr/>
          <p:nvPr/>
        </p:nvSpPr>
        <p:spPr>
          <a:xfrm>
            <a:off x="890612" y="1685905"/>
            <a:ext cx="623863" cy="4089185"/>
          </a:xfrm>
          <a:prstGeom prst="rect">
            <a:avLst/>
          </a:prstGeom>
          <a:solidFill>
            <a:srgbClr val="95A0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D411A6E3-269F-4765-A27D-7342E1546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162485"/>
              </p:ext>
            </p:extLst>
          </p:nvPr>
        </p:nvGraphicFramePr>
        <p:xfrm>
          <a:off x="609600" y="1714314"/>
          <a:ext cx="11360800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el 5">
            <a:extLst>
              <a:ext uri="{FF2B5EF4-FFF2-40B4-BE49-F238E27FC236}">
                <a16:creationId xmlns:a16="http://schemas.microsoft.com/office/drawing/2014/main" id="{AEFF5C26-4782-4F39-BE32-9B7409761E65}"/>
              </a:ext>
            </a:extLst>
          </p:cNvPr>
          <p:cNvSpPr txBox="1">
            <a:spLocks/>
          </p:cNvSpPr>
          <p:nvPr/>
        </p:nvSpPr>
        <p:spPr>
          <a:xfrm>
            <a:off x="737250" y="661107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Wichtigstes Gerät zur Bewegtbildnutzung in den Bundesländern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C2A36DFC-3B99-4AA5-B5A0-3FDD8DB895A4}"/>
              </a:ext>
            </a:extLst>
          </p:cNvPr>
          <p:cNvSpPr txBox="1">
            <a:spLocks/>
          </p:cNvSpPr>
          <p:nvPr/>
        </p:nvSpPr>
        <p:spPr>
          <a:xfrm>
            <a:off x="737250" y="6169231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Prozent; *tragbare Spielekonsole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70,635 Mio. Personen ab 14 Jahre in Deutschland (n=7.507)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Group 175">
            <a:extLst>
              <a:ext uri="{FF2B5EF4-FFF2-40B4-BE49-F238E27FC236}">
                <a16:creationId xmlns:a16="http://schemas.microsoft.com/office/drawing/2014/main" id="{84864575-B3E7-4F3F-AA9C-C3DABD3EF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073009"/>
              </p:ext>
            </p:extLst>
          </p:nvPr>
        </p:nvGraphicFramePr>
        <p:xfrm>
          <a:off x="881213" y="4968962"/>
          <a:ext cx="9301012" cy="905312"/>
        </p:xfrm>
        <a:graphic>
          <a:graphicData uri="http://schemas.openxmlformats.org/drawingml/2006/table">
            <a:tbl>
              <a:tblPr/>
              <a:tblGrid>
                <a:gridCol w="664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3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3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4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43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43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43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43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6435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64358">
                  <a:extLst>
                    <a:ext uri="{9D8B030D-6E8A-4147-A177-3AD203B41FA5}">
                      <a16:colId xmlns:a16="http://schemas.microsoft.com/office/drawing/2014/main" val="1198799436"/>
                    </a:ext>
                  </a:extLst>
                </a:gridCol>
                <a:gridCol w="66435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 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Mio. Personen 14+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70,635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2,162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9,421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11,179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0,613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6,768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15,113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9,653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2,476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5,406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3,492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1,901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7,242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ECBD7A15-10C4-4D37-85DF-9CBB3858A33C}"/>
              </a:ext>
            </a:extLst>
          </p:cNvPr>
          <p:cNvSpPr txBox="1"/>
          <p:nvPr/>
        </p:nvSpPr>
        <p:spPr>
          <a:xfrm>
            <a:off x="10182225" y="5615740"/>
            <a:ext cx="1714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8822"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solidFill>
                  <a:prstClr val="black"/>
                </a:solidFill>
                <a:cs typeface="Calibri" pitchFamily="34" charset="0"/>
              </a:rPr>
              <a:t>Mio.  Personen 14+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566D2C8-BE78-4C91-B0B6-8DE0D67B1E03}"/>
              </a:ext>
            </a:extLst>
          </p:cNvPr>
          <p:cNvSpPr txBox="1"/>
          <p:nvPr/>
        </p:nvSpPr>
        <p:spPr>
          <a:xfrm>
            <a:off x="881216" y="1283130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marL="0" marR="0" lvl="0" indent="0" defTabSz="130046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rPr>
              <a:t>Personen 14+ in Prozent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14610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31</a:t>
            </a:fld>
            <a:endParaRPr lang="de-DE"/>
          </a:p>
        </p:txBody>
      </p:sp>
      <p:sp>
        <p:nvSpPr>
          <p:cNvPr id="32" name="Titel 5">
            <a:extLst>
              <a:ext uri="{FF2B5EF4-FFF2-40B4-BE49-F238E27FC236}">
                <a16:creationId xmlns:a16="http://schemas.microsoft.com/office/drawing/2014/main" id="{29D516FC-E6F0-452E-95AF-6DDEA81E374F}"/>
              </a:ext>
            </a:extLst>
          </p:cNvPr>
          <p:cNvSpPr txBox="1">
            <a:spLocks/>
          </p:cNvSpPr>
          <p:nvPr/>
        </p:nvSpPr>
        <p:spPr>
          <a:xfrm>
            <a:off x="808038" y="666847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Alle Geräte: 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Nutzungsanteile im Trend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3" name="Textplatzhalter 8">
            <a:extLst>
              <a:ext uri="{FF2B5EF4-FFF2-40B4-BE49-F238E27FC236}">
                <a16:creationId xmlns:a16="http://schemas.microsoft.com/office/drawing/2014/main" id="{292D8A99-9C76-4489-BE44-D936CDAC2224}"/>
              </a:ext>
            </a:extLst>
          </p:cNvPr>
          <p:cNvSpPr txBox="1">
            <a:spLocks/>
          </p:cNvSpPr>
          <p:nvPr/>
        </p:nvSpPr>
        <p:spPr>
          <a:xfrm>
            <a:off x="808038" y="6174971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69,241 / 69,563 / 70,094 / 70,445 / 70,598 / 70,635 Mio. Personen ab 14 Jahre in Deutschland (n=7.507)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4" name="Diagramm 33">
            <a:extLst>
              <a:ext uri="{FF2B5EF4-FFF2-40B4-BE49-F238E27FC236}">
                <a16:creationId xmlns:a16="http://schemas.microsoft.com/office/drawing/2014/main" id="{130D0AF5-B12F-4767-BE33-C9BFDACAA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0192311"/>
              </p:ext>
            </p:extLst>
          </p:nvPr>
        </p:nvGraphicFramePr>
        <p:xfrm>
          <a:off x="815974" y="1455929"/>
          <a:ext cx="11225214" cy="458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Tabelle 34">
            <a:extLst>
              <a:ext uri="{FF2B5EF4-FFF2-40B4-BE49-F238E27FC236}">
                <a16:creationId xmlns:a16="http://schemas.microsoft.com/office/drawing/2014/main" id="{6ADF3BA2-0F2F-4081-9D3E-0E2EDB29F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548733"/>
              </p:ext>
            </p:extLst>
          </p:nvPr>
        </p:nvGraphicFramePr>
        <p:xfrm>
          <a:off x="874714" y="5409126"/>
          <a:ext cx="7963377" cy="287486"/>
        </p:xfrm>
        <a:graphic>
          <a:graphicData uri="http://schemas.openxmlformats.org/drawingml/2006/table">
            <a:tbl>
              <a:tblPr firstRow="1" bandRow="1"/>
              <a:tblGrid>
                <a:gridCol w="1231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457">
                  <a:extLst>
                    <a:ext uri="{9D8B030D-6E8A-4147-A177-3AD203B41FA5}">
                      <a16:colId xmlns:a16="http://schemas.microsoft.com/office/drawing/2014/main" val="3664789406"/>
                    </a:ext>
                  </a:extLst>
                </a:gridCol>
                <a:gridCol w="1346457">
                  <a:extLst>
                    <a:ext uri="{9D8B030D-6E8A-4147-A177-3AD203B41FA5}">
                      <a16:colId xmlns:a16="http://schemas.microsoft.com/office/drawing/2014/main" val="2009445771"/>
                    </a:ext>
                  </a:extLst>
                </a:gridCol>
              </a:tblGrid>
              <a:tr h="287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Pfeil nach oben 23">
            <a:extLst>
              <a:ext uri="{FF2B5EF4-FFF2-40B4-BE49-F238E27FC236}">
                <a16:creationId xmlns:a16="http://schemas.microsoft.com/office/drawing/2014/main" id="{B8561AA0-A09F-410F-B678-79FDF82855FA}"/>
              </a:ext>
            </a:extLst>
          </p:cNvPr>
          <p:cNvSpPr>
            <a:spLocks/>
          </p:cNvSpPr>
          <p:nvPr/>
        </p:nvSpPr>
        <p:spPr>
          <a:xfrm rot="5400000">
            <a:off x="2108486" y="2229517"/>
            <a:ext cx="190800" cy="684000"/>
          </a:xfrm>
          <a:prstGeom prst="upArrow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AF306C3D-5CCC-4E25-8C0B-9E8E52948643}"/>
              </a:ext>
            </a:extLst>
          </p:cNvPr>
          <p:cNvSpPr txBox="1">
            <a:spLocks noChangeAspect="1"/>
          </p:cNvSpPr>
          <p:nvPr/>
        </p:nvSpPr>
        <p:spPr>
          <a:xfrm>
            <a:off x="1915702" y="2424032"/>
            <a:ext cx="464425" cy="257369"/>
          </a:xfrm>
          <a:prstGeom prst="rect">
            <a:avLst/>
          </a:prstGeom>
          <a:solidFill>
            <a:srgbClr val="FFFFFF"/>
          </a:solidFill>
          <a:ln>
            <a:solidFill>
              <a:srgbClr val="8AC1EA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8AC1EA"/>
                </a:solidFill>
                <a:effectLst/>
                <a:uLnTx/>
                <a:uFillTx/>
              </a:rPr>
              <a:t>+ 2</a:t>
            </a:r>
          </a:p>
        </p:txBody>
      </p:sp>
      <p:sp>
        <p:nvSpPr>
          <p:cNvPr id="38" name="Pfeil nach oben 32">
            <a:extLst>
              <a:ext uri="{FF2B5EF4-FFF2-40B4-BE49-F238E27FC236}">
                <a16:creationId xmlns:a16="http://schemas.microsoft.com/office/drawing/2014/main" id="{2035FD76-4DB6-4181-8D7D-42D7E62478D5}"/>
              </a:ext>
            </a:extLst>
          </p:cNvPr>
          <p:cNvSpPr>
            <a:spLocks/>
          </p:cNvSpPr>
          <p:nvPr/>
        </p:nvSpPr>
        <p:spPr>
          <a:xfrm rot="5400000">
            <a:off x="2113332" y="3902832"/>
            <a:ext cx="190800" cy="684000"/>
          </a:xfrm>
          <a:prstGeom prst="upArrow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14B3F13D-096E-4773-96B9-D07C40592278}"/>
              </a:ext>
            </a:extLst>
          </p:cNvPr>
          <p:cNvSpPr txBox="1">
            <a:spLocks noChangeAspect="1"/>
          </p:cNvSpPr>
          <p:nvPr/>
        </p:nvSpPr>
        <p:spPr>
          <a:xfrm>
            <a:off x="1920548" y="4097347"/>
            <a:ext cx="464425" cy="257369"/>
          </a:xfrm>
          <a:prstGeom prst="rect">
            <a:avLst/>
          </a:prstGeom>
          <a:solidFill>
            <a:srgbClr val="FFFFFF"/>
          </a:solidFill>
          <a:ln>
            <a:solidFill>
              <a:srgbClr val="FFFFFF">
                <a:lumMod val="75000"/>
              </a:srgbClr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-2</a:t>
            </a:r>
          </a:p>
        </p:txBody>
      </p:sp>
      <p:cxnSp>
        <p:nvCxnSpPr>
          <p:cNvPr id="40" name="Gerade Verbindung 9">
            <a:extLst>
              <a:ext uri="{FF2B5EF4-FFF2-40B4-BE49-F238E27FC236}">
                <a16:creationId xmlns:a16="http://schemas.microsoft.com/office/drawing/2014/main" id="{AE111409-1CA1-4031-A9CF-1BDD8659FEEE}"/>
              </a:ext>
            </a:extLst>
          </p:cNvPr>
          <p:cNvCxnSpPr/>
          <p:nvPr/>
        </p:nvCxnSpPr>
        <p:spPr>
          <a:xfrm flipV="1">
            <a:off x="799876" y="5339059"/>
            <a:ext cx="10062000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41" name="Pfeil nach oben 37">
            <a:extLst>
              <a:ext uri="{FF2B5EF4-FFF2-40B4-BE49-F238E27FC236}">
                <a16:creationId xmlns:a16="http://schemas.microsoft.com/office/drawing/2014/main" id="{E1C203B2-D088-44E3-80A1-3A9D498504CC}"/>
              </a:ext>
            </a:extLst>
          </p:cNvPr>
          <p:cNvSpPr>
            <a:spLocks/>
          </p:cNvSpPr>
          <p:nvPr/>
        </p:nvSpPr>
        <p:spPr>
          <a:xfrm rot="5400000">
            <a:off x="3419443" y="2281807"/>
            <a:ext cx="190800" cy="684000"/>
          </a:xfrm>
          <a:prstGeom prst="upArrow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205797EB-EA46-496A-8397-CEA5D4F9D521}"/>
              </a:ext>
            </a:extLst>
          </p:cNvPr>
          <p:cNvSpPr txBox="1">
            <a:spLocks noChangeAspect="1"/>
          </p:cNvSpPr>
          <p:nvPr/>
        </p:nvSpPr>
        <p:spPr>
          <a:xfrm>
            <a:off x="3226659" y="2476322"/>
            <a:ext cx="464425" cy="257369"/>
          </a:xfrm>
          <a:prstGeom prst="rect">
            <a:avLst/>
          </a:prstGeom>
          <a:solidFill>
            <a:srgbClr val="FFFFFF"/>
          </a:solidFill>
          <a:ln>
            <a:solidFill>
              <a:srgbClr val="8AC1EA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8AC1EA"/>
                </a:solidFill>
                <a:effectLst/>
                <a:uLnTx/>
                <a:uFillTx/>
              </a:rPr>
              <a:t>+ 5</a:t>
            </a:r>
          </a:p>
        </p:txBody>
      </p:sp>
      <p:sp>
        <p:nvSpPr>
          <p:cNvPr id="43" name="Pfeil nach oben 40">
            <a:extLst>
              <a:ext uri="{FF2B5EF4-FFF2-40B4-BE49-F238E27FC236}">
                <a16:creationId xmlns:a16="http://schemas.microsoft.com/office/drawing/2014/main" id="{4643BB81-F09E-4BD3-99B0-601BAAF85E8C}"/>
              </a:ext>
            </a:extLst>
          </p:cNvPr>
          <p:cNvSpPr>
            <a:spLocks/>
          </p:cNvSpPr>
          <p:nvPr/>
        </p:nvSpPr>
        <p:spPr>
          <a:xfrm rot="5400000">
            <a:off x="3419443" y="3960647"/>
            <a:ext cx="190800" cy="684000"/>
          </a:xfrm>
          <a:prstGeom prst="upArrow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1D95FFBA-D074-4FFD-96BF-4FC97D26209F}"/>
              </a:ext>
            </a:extLst>
          </p:cNvPr>
          <p:cNvSpPr txBox="1">
            <a:spLocks noChangeAspect="1"/>
          </p:cNvSpPr>
          <p:nvPr/>
        </p:nvSpPr>
        <p:spPr>
          <a:xfrm>
            <a:off x="3226659" y="4155162"/>
            <a:ext cx="464425" cy="257369"/>
          </a:xfrm>
          <a:prstGeom prst="rect">
            <a:avLst/>
          </a:prstGeom>
          <a:solidFill>
            <a:srgbClr val="FFFFFF"/>
          </a:solidFill>
          <a:ln>
            <a:solidFill>
              <a:srgbClr val="FFFFFF">
                <a:lumMod val="75000"/>
              </a:srgbClr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-4</a:t>
            </a:r>
          </a:p>
        </p:txBody>
      </p:sp>
      <p:sp>
        <p:nvSpPr>
          <p:cNvPr id="45" name="Inhaltsplatzhalter 1">
            <a:extLst>
              <a:ext uri="{FF2B5EF4-FFF2-40B4-BE49-F238E27FC236}">
                <a16:creationId xmlns:a16="http://schemas.microsoft.com/office/drawing/2014/main" id="{A8A3859A-8B2F-4286-929A-0B16E7D02696}"/>
              </a:ext>
            </a:extLst>
          </p:cNvPr>
          <p:cNvSpPr txBox="1">
            <a:spLocks/>
          </p:cNvSpPr>
          <p:nvPr/>
        </p:nvSpPr>
        <p:spPr>
          <a:xfrm>
            <a:off x="808038" y="1206096"/>
            <a:ext cx="10009062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Trend zugunsten von VOD setzt sich weiter fort. Die Nutzungsanteile des klassischen Fernsehens gehen stark zurück – innerhalb von 2 Jahren um 10 Prozentpunkte.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Pfeil nach oben 37">
            <a:extLst>
              <a:ext uri="{FF2B5EF4-FFF2-40B4-BE49-F238E27FC236}">
                <a16:creationId xmlns:a16="http://schemas.microsoft.com/office/drawing/2014/main" id="{5C79F41E-8748-424F-8A34-E5011A4CFDAF}"/>
              </a:ext>
            </a:extLst>
          </p:cNvPr>
          <p:cNvSpPr>
            <a:spLocks/>
          </p:cNvSpPr>
          <p:nvPr/>
        </p:nvSpPr>
        <p:spPr>
          <a:xfrm rot="5400000">
            <a:off x="4752778" y="2358201"/>
            <a:ext cx="190800" cy="684000"/>
          </a:xfrm>
          <a:prstGeom prst="upArrow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DA2A44A9-7107-46AE-B179-67EE5D81254E}"/>
              </a:ext>
            </a:extLst>
          </p:cNvPr>
          <p:cNvSpPr txBox="1">
            <a:spLocks noChangeAspect="1"/>
          </p:cNvSpPr>
          <p:nvPr/>
        </p:nvSpPr>
        <p:spPr>
          <a:xfrm>
            <a:off x="4559994" y="2552716"/>
            <a:ext cx="464425" cy="257369"/>
          </a:xfrm>
          <a:prstGeom prst="rect">
            <a:avLst/>
          </a:prstGeom>
          <a:solidFill>
            <a:srgbClr val="FFFFFF"/>
          </a:solidFill>
          <a:ln>
            <a:solidFill>
              <a:srgbClr val="8AC1EA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8AC1EA"/>
                </a:solidFill>
                <a:effectLst/>
                <a:uLnTx/>
                <a:uFillTx/>
              </a:rPr>
              <a:t>+ 3</a:t>
            </a:r>
          </a:p>
        </p:txBody>
      </p:sp>
      <p:sp>
        <p:nvSpPr>
          <p:cNvPr id="48" name="Pfeil nach oben 40">
            <a:extLst>
              <a:ext uri="{FF2B5EF4-FFF2-40B4-BE49-F238E27FC236}">
                <a16:creationId xmlns:a16="http://schemas.microsoft.com/office/drawing/2014/main" id="{0E98FB36-E17F-4914-AE08-5048FB0F5776}"/>
              </a:ext>
            </a:extLst>
          </p:cNvPr>
          <p:cNvSpPr>
            <a:spLocks/>
          </p:cNvSpPr>
          <p:nvPr/>
        </p:nvSpPr>
        <p:spPr>
          <a:xfrm rot="5400000">
            <a:off x="4752778" y="4037058"/>
            <a:ext cx="190800" cy="684000"/>
          </a:xfrm>
          <a:prstGeom prst="upArrow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6681155-69A8-452B-A8A3-761E65FF37E6}"/>
              </a:ext>
            </a:extLst>
          </p:cNvPr>
          <p:cNvSpPr txBox="1">
            <a:spLocks noChangeAspect="1"/>
          </p:cNvSpPr>
          <p:nvPr/>
        </p:nvSpPr>
        <p:spPr>
          <a:xfrm>
            <a:off x="4559994" y="4231573"/>
            <a:ext cx="464425" cy="257369"/>
          </a:xfrm>
          <a:prstGeom prst="rect">
            <a:avLst/>
          </a:prstGeom>
          <a:solidFill>
            <a:srgbClr val="FFFFFF"/>
          </a:solidFill>
          <a:ln>
            <a:solidFill>
              <a:srgbClr val="BFBFBF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95A0A2">
                    <a:lumMod val="50000"/>
                  </a:srgbClr>
                </a:solidFill>
                <a:effectLst/>
                <a:uLnTx/>
                <a:uFillTx/>
              </a:rPr>
              <a:t>-4</a:t>
            </a:r>
          </a:p>
        </p:txBody>
      </p:sp>
      <p:sp>
        <p:nvSpPr>
          <p:cNvPr id="50" name="Pfeil nach oben 37">
            <a:extLst>
              <a:ext uri="{FF2B5EF4-FFF2-40B4-BE49-F238E27FC236}">
                <a16:creationId xmlns:a16="http://schemas.microsoft.com/office/drawing/2014/main" id="{CD2460C6-DBA7-41D7-A57E-73D62D1B6B68}"/>
              </a:ext>
            </a:extLst>
          </p:cNvPr>
          <p:cNvSpPr>
            <a:spLocks/>
          </p:cNvSpPr>
          <p:nvPr/>
        </p:nvSpPr>
        <p:spPr>
          <a:xfrm rot="5400000">
            <a:off x="6081937" y="2435434"/>
            <a:ext cx="190800" cy="684000"/>
          </a:xfrm>
          <a:prstGeom prst="upArrow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4339F089-A56E-4851-BE96-1629202C102D}"/>
              </a:ext>
            </a:extLst>
          </p:cNvPr>
          <p:cNvSpPr txBox="1">
            <a:spLocks noChangeAspect="1"/>
          </p:cNvSpPr>
          <p:nvPr/>
        </p:nvSpPr>
        <p:spPr>
          <a:xfrm>
            <a:off x="5889153" y="2629949"/>
            <a:ext cx="464425" cy="257369"/>
          </a:xfrm>
          <a:prstGeom prst="rect">
            <a:avLst/>
          </a:prstGeom>
          <a:solidFill>
            <a:srgbClr val="FFFFFF"/>
          </a:solidFill>
          <a:ln>
            <a:solidFill>
              <a:srgbClr val="8AC1EA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AC1EA"/>
                </a:solidFill>
                <a:effectLst/>
                <a:uLnTx/>
                <a:uFillTx/>
              </a:rPr>
              <a:t>+3</a:t>
            </a:r>
          </a:p>
        </p:txBody>
      </p:sp>
      <p:sp>
        <p:nvSpPr>
          <p:cNvPr id="52" name="Pfeil nach oben 40">
            <a:extLst>
              <a:ext uri="{FF2B5EF4-FFF2-40B4-BE49-F238E27FC236}">
                <a16:creationId xmlns:a16="http://schemas.microsoft.com/office/drawing/2014/main" id="{1B41CBF9-5936-417F-92FD-98012925CED2}"/>
              </a:ext>
            </a:extLst>
          </p:cNvPr>
          <p:cNvSpPr>
            <a:spLocks/>
          </p:cNvSpPr>
          <p:nvPr/>
        </p:nvSpPr>
        <p:spPr>
          <a:xfrm rot="5400000">
            <a:off x="6081937" y="4114291"/>
            <a:ext cx="190800" cy="684000"/>
          </a:xfrm>
          <a:prstGeom prst="upArrow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5DDE4E94-4CF6-4E9A-BC23-C00066051897}"/>
              </a:ext>
            </a:extLst>
          </p:cNvPr>
          <p:cNvSpPr txBox="1">
            <a:spLocks noChangeAspect="1"/>
          </p:cNvSpPr>
          <p:nvPr/>
        </p:nvSpPr>
        <p:spPr>
          <a:xfrm>
            <a:off x="5889153" y="4308806"/>
            <a:ext cx="464425" cy="257369"/>
          </a:xfrm>
          <a:prstGeom prst="rect">
            <a:avLst/>
          </a:prstGeom>
          <a:solidFill>
            <a:srgbClr val="FFFFFF"/>
          </a:solidFill>
          <a:ln>
            <a:solidFill>
              <a:srgbClr val="BFBFBF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95A0A2">
                    <a:lumMod val="50000"/>
                  </a:srgbClr>
                </a:solidFill>
                <a:effectLst/>
                <a:uLnTx/>
                <a:uFillTx/>
              </a:rPr>
              <a:t>-5</a:t>
            </a:r>
          </a:p>
        </p:txBody>
      </p:sp>
      <p:sp>
        <p:nvSpPr>
          <p:cNvPr id="54" name="Pfeil nach oben 37">
            <a:extLst>
              <a:ext uri="{FF2B5EF4-FFF2-40B4-BE49-F238E27FC236}">
                <a16:creationId xmlns:a16="http://schemas.microsoft.com/office/drawing/2014/main" id="{B17E6F7C-06F0-42DD-B881-7C11AAB04A27}"/>
              </a:ext>
            </a:extLst>
          </p:cNvPr>
          <p:cNvSpPr>
            <a:spLocks/>
          </p:cNvSpPr>
          <p:nvPr/>
        </p:nvSpPr>
        <p:spPr>
          <a:xfrm rot="5400000">
            <a:off x="6081937" y="3212722"/>
            <a:ext cx="190800" cy="684000"/>
          </a:xfrm>
          <a:prstGeom prst="upArrow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EAC40B1A-EE01-4106-B278-9102978195D3}"/>
              </a:ext>
            </a:extLst>
          </p:cNvPr>
          <p:cNvSpPr txBox="1">
            <a:spLocks noChangeAspect="1"/>
          </p:cNvSpPr>
          <p:nvPr/>
        </p:nvSpPr>
        <p:spPr>
          <a:xfrm>
            <a:off x="5889153" y="3407237"/>
            <a:ext cx="464425" cy="257369"/>
          </a:xfrm>
          <a:prstGeom prst="rect">
            <a:avLst/>
          </a:prstGeom>
          <a:solidFill>
            <a:srgbClr val="FFFFFF"/>
          </a:solidFill>
          <a:ln>
            <a:solidFill>
              <a:srgbClr val="005BBB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</a:rPr>
              <a:t>+2</a:t>
            </a:r>
          </a:p>
        </p:txBody>
      </p:sp>
      <p:sp>
        <p:nvSpPr>
          <p:cNvPr id="56" name="Pfeil nach oben 37">
            <a:extLst>
              <a:ext uri="{FF2B5EF4-FFF2-40B4-BE49-F238E27FC236}">
                <a16:creationId xmlns:a16="http://schemas.microsoft.com/office/drawing/2014/main" id="{A96D0E17-C391-498F-89B9-00FDB26D4377}"/>
              </a:ext>
            </a:extLst>
          </p:cNvPr>
          <p:cNvSpPr>
            <a:spLocks/>
          </p:cNvSpPr>
          <p:nvPr/>
        </p:nvSpPr>
        <p:spPr>
          <a:xfrm rot="5400000">
            <a:off x="7401157" y="2430929"/>
            <a:ext cx="190800" cy="684000"/>
          </a:xfrm>
          <a:prstGeom prst="upArrow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A48963BA-8F0D-450B-9C8E-B57325F93F4D}"/>
              </a:ext>
            </a:extLst>
          </p:cNvPr>
          <p:cNvSpPr txBox="1">
            <a:spLocks noChangeAspect="1"/>
          </p:cNvSpPr>
          <p:nvPr/>
        </p:nvSpPr>
        <p:spPr>
          <a:xfrm>
            <a:off x="7208373" y="2625444"/>
            <a:ext cx="464425" cy="257369"/>
          </a:xfrm>
          <a:prstGeom prst="rect">
            <a:avLst/>
          </a:prstGeom>
          <a:solidFill>
            <a:srgbClr val="FFFFFF"/>
          </a:solidFill>
          <a:ln>
            <a:solidFill>
              <a:srgbClr val="FF7D00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</a:rPr>
              <a:t>+3</a:t>
            </a:r>
          </a:p>
        </p:txBody>
      </p:sp>
      <p:sp>
        <p:nvSpPr>
          <p:cNvPr id="58" name="Pfeil nach oben 40">
            <a:extLst>
              <a:ext uri="{FF2B5EF4-FFF2-40B4-BE49-F238E27FC236}">
                <a16:creationId xmlns:a16="http://schemas.microsoft.com/office/drawing/2014/main" id="{7F26CCDA-16FB-4422-B55C-8D611CC285A6}"/>
              </a:ext>
            </a:extLst>
          </p:cNvPr>
          <p:cNvSpPr>
            <a:spLocks/>
          </p:cNvSpPr>
          <p:nvPr/>
        </p:nvSpPr>
        <p:spPr>
          <a:xfrm rot="5400000">
            <a:off x="7401157" y="4109786"/>
            <a:ext cx="190800" cy="684000"/>
          </a:xfrm>
          <a:prstGeom prst="upArrow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7912E96-C946-4F22-A3D0-D114DD9F90C5}"/>
              </a:ext>
            </a:extLst>
          </p:cNvPr>
          <p:cNvSpPr txBox="1">
            <a:spLocks noChangeAspect="1"/>
          </p:cNvSpPr>
          <p:nvPr/>
        </p:nvSpPr>
        <p:spPr>
          <a:xfrm>
            <a:off x="7208373" y="4304301"/>
            <a:ext cx="464425" cy="257369"/>
          </a:xfrm>
          <a:prstGeom prst="rect">
            <a:avLst/>
          </a:prstGeom>
          <a:solidFill>
            <a:srgbClr val="FFFFFF"/>
          </a:solidFill>
          <a:ln>
            <a:solidFill>
              <a:srgbClr val="FF7D00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</a:rPr>
              <a:t>-4</a:t>
            </a:r>
          </a:p>
        </p:txBody>
      </p:sp>
    </p:spTree>
    <p:extLst>
      <p:ext uri="{BB962C8B-B14F-4D97-AF65-F5344CB8AC3E}">
        <p14:creationId xmlns:p14="http://schemas.microsoft.com/office/powerpoint/2010/main" val="301222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32</a:t>
            </a:fld>
            <a:endParaRPr lang="de-DE"/>
          </a:p>
        </p:txBody>
      </p:sp>
      <p:sp>
        <p:nvSpPr>
          <p:cNvPr id="10" name="Titel 5">
            <a:extLst>
              <a:ext uri="{FF2B5EF4-FFF2-40B4-BE49-F238E27FC236}">
                <a16:creationId xmlns:a16="http://schemas.microsoft.com/office/drawing/2014/main" id="{34DFFBF7-8D81-49E5-BB45-55625C7E8241}"/>
              </a:ext>
            </a:extLst>
          </p:cNvPr>
          <p:cNvSpPr txBox="1">
            <a:spLocks/>
          </p:cNvSpPr>
          <p:nvPr/>
        </p:nvSpPr>
        <p:spPr>
          <a:xfrm>
            <a:off x="855663" y="666847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Alle Geräte: 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TV- und Videonutzung – Nutzungsanteile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62A487B7-F428-4840-B402-3B3425FC8FD6}"/>
              </a:ext>
            </a:extLst>
          </p:cNvPr>
          <p:cNvSpPr txBox="1">
            <a:spLocks/>
          </p:cNvSpPr>
          <p:nvPr/>
        </p:nvSpPr>
        <p:spPr>
          <a:xfrm>
            <a:off x="855663" y="6174971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0,573 / 0,572 / 0,578  / 0,613 Mio. Personen ab 14 Jahre in Bremen (n=500)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F696D49A-0E94-4A75-91A3-588835B0C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7935158"/>
              </p:ext>
            </p:extLst>
          </p:nvPr>
        </p:nvGraphicFramePr>
        <p:xfrm>
          <a:off x="863599" y="1455929"/>
          <a:ext cx="11225214" cy="458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Gerade Verbindung 9">
            <a:extLst>
              <a:ext uri="{FF2B5EF4-FFF2-40B4-BE49-F238E27FC236}">
                <a16:creationId xmlns:a16="http://schemas.microsoft.com/office/drawing/2014/main" id="{4C2343AC-8381-4D01-868E-2AF091045A62}"/>
              </a:ext>
            </a:extLst>
          </p:cNvPr>
          <p:cNvCxnSpPr/>
          <p:nvPr/>
        </p:nvCxnSpPr>
        <p:spPr>
          <a:xfrm flipV="1">
            <a:off x="847501" y="5339059"/>
            <a:ext cx="10062000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4" name="Inhaltsplatzhalter 1">
            <a:extLst>
              <a:ext uri="{FF2B5EF4-FFF2-40B4-BE49-F238E27FC236}">
                <a16:creationId xmlns:a16="http://schemas.microsoft.com/office/drawing/2014/main" id="{CBBF3651-64DD-4D0F-B3BB-051964269F15}"/>
              </a:ext>
            </a:extLst>
          </p:cNvPr>
          <p:cNvSpPr txBox="1">
            <a:spLocks/>
          </p:cNvSpPr>
          <p:nvPr/>
        </p:nvSpPr>
        <p:spPr>
          <a:xfrm>
            <a:off x="855663" y="1206096"/>
            <a:ext cx="10009062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Bremen 2018 - 2021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C779CC1C-B861-4764-B7A9-26B00200F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749433"/>
              </p:ext>
            </p:extLst>
          </p:nvPr>
        </p:nvGraphicFramePr>
        <p:xfrm>
          <a:off x="863599" y="5409126"/>
          <a:ext cx="7946692" cy="287486"/>
        </p:xfrm>
        <a:graphic>
          <a:graphicData uri="http://schemas.openxmlformats.org/drawingml/2006/table">
            <a:tbl>
              <a:tblPr firstRow="1" bandRow="1"/>
              <a:tblGrid>
                <a:gridCol w="1986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6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6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6673">
                  <a:extLst>
                    <a:ext uri="{9D8B030D-6E8A-4147-A177-3AD203B41FA5}">
                      <a16:colId xmlns:a16="http://schemas.microsoft.com/office/drawing/2014/main" val="2604303884"/>
                    </a:ext>
                  </a:extLst>
                </a:gridCol>
              </a:tblGrid>
              <a:tr h="287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72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33</a:t>
            </a:fld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1B52CCF-CFD6-44EE-8A71-1612111A144A}"/>
              </a:ext>
            </a:extLst>
          </p:cNvPr>
          <p:cNvSpPr/>
          <p:nvPr/>
        </p:nvSpPr>
        <p:spPr>
          <a:xfrm>
            <a:off x="1043639" y="1704955"/>
            <a:ext cx="623236" cy="4089185"/>
          </a:xfrm>
          <a:prstGeom prst="rect">
            <a:avLst/>
          </a:prstGeom>
          <a:solidFill>
            <a:srgbClr val="95A0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5A56491A-599D-4108-A321-CEA9CCFD4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0700936"/>
              </p:ext>
            </p:extLst>
          </p:nvPr>
        </p:nvGraphicFramePr>
        <p:xfrm>
          <a:off x="751230" y="1733364"/>
          <a:ext cx="11233150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el 5">
            <a:extLst>
              <a:ext uri="{FF2B5EF4-FFF2-40B4-BE49-F238E27FC236}">
                <a16:creationId xmlns:a16="http://schemas.microsoft.com/office/drawing/2014/main" id="{CC46BCE9-574F-41BF-B381-D013843731C9}"/>
              </a:ext>
            </a:extLst>
          </p:cNvPr>
          <p:cNvSpPr txBox="1">
            <a:spLocks/>
          </p:cNvSpPr>
          <p:nvPr/>
        </p:nvSpPr>
        <p:spPr>
          <a:xfrm>
            <a:off x="878880" y="680157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TV- und Videonutzung – Nutzungsanteile in den Bundesländern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4" name="Textplatzhalter 20">
            <a:extLst>
              <a:ext uri="{FF2B5EF4-FFF2-40B4-BE49-F238E27FC236}">
                <a16:creationId xmlns:a16="http://schemas.microsoft.com/office/drawing/2014/main" id="{5CD6F578-424C-44E6-B19B-8298BFD74376}"/>
              </a:ext>
            </a:extLst>
          </p:cNvPr>
          <p:cNvSpPr txBox="1">
            <a:spLocks/>
          </p:cNvSpPr>
          <p:nvPr/>
        </p:nvSpPr>
        <p:spPr>
          <a:xfrm>
            <a:off x="878880" y="6188281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Prozent; „Weiß nicht“ (zwischen 0,1 und 1,5% in den Bundesländern herausgerechnet)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70,635 Mio. Personen ab 14 Jahre in Deutschland (n=7.507)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Group 175">
            <a:extLst>
              <a:ext uri="{FF2B5EF4-FFF2-40B4-BE49-F238E27FC236}">
                <a16:creationId xmlns:a16="http://schemas.microsoft.com/office/drawing/2014/main" id="{63895837-58CE-48F1-B925-D157BBB14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363917"/>
              </p:ext>
            </p:extLst>
          </p:nvPr>
        </p:nvGraphicFramePr>
        <p:xfrm>
          <a:off x="1022838" y="4988012"/>
          <a:ext cx="9276176" cy="905312"/>
        </p:xfrm>
        <a:graphic>
          <a:graphicData uri="http://schemas.openxmlformats.org/drawingml/2006/table">
            <a:tbl>
              <a:tblPr/>
              <a:tblGrid>
                <a:gridCol w="662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2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2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2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25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5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25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25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6258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62584">
                  <a:extLst>
                    <a:ext uri="{9D8B030D-6E8A-4147-A177-3AD203B41FA5}">
                      <a16:colId xmlns:a16="http://schemas.microsoft.com/office/drawing/2014/main" val="2947391554"/>
                    </a:ext>
                  </a:extLst>
                </a:gridCol>
                <a:gridCol w="66258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 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Mio. Personen 14+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70,635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2,162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9,421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11,179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0,613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6,768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15,113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9,653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2,476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5,406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3,492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1,901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7,242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37D31059-BEDA-4AB0-AF87-BC5B719D3F23}"/>
              </a:ext>
            </a:extLst>
          </p:cNvPr>
          <p:cNvSpPr txBox="1"/>
          <p:nvPr/>
        </p:nvSpPr>
        <p:spPr>
          <a:xfrm>
            <a:off x="10319807" y="5634790"/>
            <a:ext cx="1714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8822"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solidFill>
                  <a:prstClr val="black"/>
                </a:solidFill>
                <a:cs typeface="Calibri" pitchFamily="34" charset="0"/>
              </a:rPr>
              <a:t>Mio.  Personen 14+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07BDC4E-0870-417D-A7B7-E0D5E4C9E78E}"/>
              </a:ext>
            </a:extLst>
          </p:cNvPr>
          <p:cNvSpPr txBox="1"/>
          <p:nvPr/>
        </p:nvSpPr>
        <p:spPr>
          <a:xfrm>
            <a:off x="1022846" y="1302180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marL="0" marR="0" lvl="0" indent="0" defTabSz="130046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rPr>
              <a:t>Personen 14+ in Prozent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90869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34</a:t>
            </a:fld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A21E65A-17BC-4B7B-9B6A-D181E833F3F7}"/>
              </a:ext>
            </a:extLst>
          </p:cNvPr>
          <p:cNvSpPr/>
          <p:nvPr/>
        </p:nvSpPr>
        <p:spPr>
          <a:xfrm>
            <a:off x="898248" y="1565550"/>
            <a:ext cx="654327" cy="4089185"/>
          </a:xfrm>
          <a:prstGeom prst="rect">
            <a:avLst/>
          </a:prstGeom>
          <a:solidFill>
            <a:srgbClr val="95A0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180B94BB-C390-4B1F-BF53-80D09F963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072742"/>
              </p:ext>
            </p:extLst>
          </p:nvPr>
        </p:nvGraphicFramePr>
        <p:xfrm>
          <a:off x="609600" y="1593959"/>
          <a:ext cx="11360800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el 5">
            <a:extLst>
              <a:ext uri="{FF2B5EF4-FFF2-40B4-BE49-F238E27FC236}">
                <a16:creationId xmlns:a16="http://schemas.microsoft.com/office/drawing/2014/main" id="{8DE0E2A1-0B52-40E4-A02E-34520B5435EC}"/>
              </a:ext>
            </a:extLst>
          </p:cNvPr>
          <p:cNvSpPr txBox="1">
            <a:spLocks/>
          </p:cNvSpPr>
          <p:nvPr/>
        </p:nvSpPr>
        <p:spPr>
          <a:xfrm>
            <a:off x="737250" y="540752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TV- und Videonutzung – Nutzungsanteile 14-29 Jährige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4" name="Textplatzhalter 20">
            <a:extLst>
              <a:ext uri="{FF2B5EF4-FFF2-40B4-BE49-F238E27FC236}">
                <a16:creationId xmlns:a16="http://schemas.microsoft.com/office/drawing/2014/main" id="{C652C72D-D9B6-40E7-BB94-1B0E9CC7BC94}"/>
              </a:ext>
            </a:extLst>
          </p:cNvPr>
          <p:cNvSpPr txBox="1">
            <a:spLocks/>
          </p:cNvSpPr>
          <p:nvPr/>
        </p:nvSpPr>
        <p:spPr>
          <a:xfrm>
            <a:off x="737250" y="6048876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Prozent; „Weiß nicht“ (zwischen 0,1 und 1,5% in den Bundesländern herausgerechnet)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70,635 Mio. Personen ab 14 Jahre in Deutschland (n=7.507)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Group 175">
            <a:extLst>
              <a:ext uri="{FF2B5EF4-FFF2-40B4-BE49-F238E27FC236}">
                <a16:creationId xmlns:a16="http://schemas.microsoft.com/office/drawing/2014/main" id="{9FDFB0F6-051C-4CE7-B31F-4ECC76700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873903"/>
              </p:ext>
            </p:extLst>
          </p:nvPr>
        </p:nvGraphicFramePr>
        <p:xfrm>
          <a:off x="881213" y="4848607"/>
          <a:ext cx="9392124" cy="905312"/>
        </p:xfrm>
        <a:graphic>
          <a:graphicData uri="http://schemas.openxmlformats.org/drawingml/2006/table">
            <a:tbl>
              <a:tblPr/>
              <a:tblGrid>
                <a:gridCol w="670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0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0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0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08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08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086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7086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70866">
                  <a:extLst>
                    <a:ext uri="{9D8B030D-6E8A-4147-A177-3AD203B41FA5}">
                      <a16:colId xmlns:a16="http://schemas.microsoft.com/office/drawing/2014/main" val="3788775084"/>
                    </a:ext>
                  </a:extLst>
                </a:gridCol>
                <a:gridCol w="67086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BB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HB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RP SL 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Mio. Personen 14-29</a:t>
                      </a:r>
                      <a:endParaRPr lang="de-DE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13,991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0,305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0,618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2,052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2,283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0,127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1,377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3,141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1,979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0,472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1,008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0,538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0,282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10B28A6E-874C-492C-A801-0F95BD8A8102}"/>
              </a:ext>
            </a:extLst>
          </p:cNvPr>
          <p:cNvSpPr txBox="1"/>
          <p:nvPr/>
        </p:nvSpPr>
        <p:spPr>
          <a:xfrm>
            <a:off x="10276998" y="5523930"/>
            <a:ext cx="1714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8822"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Mio.  Personen 14-29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1B60029-4D76-43F7-AC1B-301B5FF9CB58}"/>
              </a:ext>
            </a:extLst>
          </p:cNvPr>
          <p:cNvSpPr txBox="1"/>
          <p:nvPr/>
        </p:nvSpPr>
        <p:spPr>
          <a:xfrm>
            <a:off x="881216" y="1162775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marL="0" marR="0" lvl="0" indent="0" defTabSz="130046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Calibri" pitchFamily="34" charset="0"/>
              </a:rPr>
              <a:t>Personen 14-29 in Prozent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86804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35</a:t>
            </a:fld>
            <a:endParaRPr lang="de-DE"/>
          </a:p>
        </p:txBody>
      </p:sp>
      <p:cxnSp>
        <p:nvCxnSpPr>
          <p:cNvPr id="30" name="Gerade Verbindung 17">
            <a:extLst>
              <a:ext uri="{FF2B5EF4-FFF2-40B4-BE49-F238E27FC236}">
                <a16:creationId xmlns:a16="http://schemas.microsoft.com/office/drawing/2014/main" id="{95B375E0-62D8-4A02-9A58-9332400D34A8}"/>
              </a:ext>
            </a:extLst>
          </p:cNvPr>
          <p:cNvCxnSpPr>
            <a:cxnSpLocks/>
          </p:cNvCxnSpPr>
          <p:nvPr/>
        </p:nvCxnSpPr>
        <p:spPr>
          <a:xfrm>
            <a:off x="793474" y="5390263"/>
            <a:ext cx="11351981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graphicFrame>
        <p:nvGraphicFramePr>
          <p:cNvPr id="31" name="Diagramm 30">
            <a:extLst>
              <a:ext uri="{FF2B5EF4-FFF2-40B4-BE49-F238E27FC236}">
                <a16:creationId xmlns:a16="http://schemas.microsoft.com/office/drawing/2014/main" id="{9DBC17B3-B4BD-4BE4-A945-9A59E9EE66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0825246"/>
              </p:ext>
            </p:extLst>
          </p:nvPr>
        </p:nvGraphicFramePr>
        <p:xfrm>
          <a:off x="573555" y="2076814"/>
          <a:ext cx="11233150" cy="379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Titel 1">
            <a:extLst>
              <a:ext uri="{FF2B5EF4-FFF2-40B4-BE49-F238E27FC236}">
                <a16:creationId xmlns:a16="http://schemas.microsoft.com/office/drawing/2014/main" id="{9AA7BACF-B301-4D84-9453-C5439B70441C}"/>
              </a:ext>
            </a:extLst>
          </p:cNvPr>
          <p:cNvSpPr txBox="1">
            <a:spLocks/>
          </p:cNvSpPr>
          <p:nvPr/>
        </p:nvSpPr>
        <p:spPr>
          <a:xfrm>
            <a:off x="801636" y="718051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Alle Geräte: 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Nutzung von Videoinhalten aus dem Internet (OTT)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E9EDB702-4F92-40A8-8599-4EEA0B70561E}"/>
              </a:ext>
            </a:extLst>
          </p:cNvPr>
          <p:cNvSpPr txBox="1">
            <a:spLocks/>
          </p:cNvSpPr>
          <p:nvPr/>
        </p:nvSpPr>
        <p:spPr>
          <a:xfrm>
            <a:off x="801636" y="1257300"/>
            <a:ext cx="10009062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OTT-Inhalte werden immer häufiger konsumiert. Mehr als drei Viertel nutzen Video- Content aus dem Netz mindestens selten, fast die Hälfte sogar täglich bzw. fast täglich.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C820116E-F755-46E6-A374-65C390749050}"/>
              </a:ext>
            </a:extLst>
          </p:cNvPr>
          <p:cNvSpPr txBox="1">
            <a:spLocks/>
          </p:cNvSpPr>
          <p:nvPr/>
        </p:nvSpPr>
        <p:spPr>
          <a:xfrm>
            <a:off x="801636" y="6226175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Prozent; Nutzt OTT mindestens selten * Ab 2020 geänderte Abfrage der OTT-Nutzung: Es wird nicht mehr zwischen Livestreaming und VOD unterschieden und Reihenfolgen sowie Filterführungen in der Abfrage wurden geändert. 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69,241 / 69,563 / 70,094 / 70,445 / 70,598 / 70,635 Mio. Personen ab 14 Jahre in Deutschland (n=7.507)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2D904D4-E2E5-4B98-939B-5E949343B9CE}"/>
              </a:ext>
            </a:extLst>
          </p:cNvPr>
          <p:cNvGrpSpPr/>
          <p:nvPr/>
        </p:nvGrpSpPr>
        <p:grpSpPr>
          <a:xfrm>
            <a:off x="8767858" y="3252646"/>
            <a:ext cx="3174254" cy="2148527"/>
            <a:chOff x="9523563" y="3614596"/>
            <a:chExt cx="2982284" cy="2148527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21952C7C-2EF5-436D-B6F9-DB8937A02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005BBB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23563" y="3614596"/>
              <a:ext cx="2982284" cy="2148527"/>
            </a:xfrm>
            <a:prstGeom prst="rect">
              <a:avLst/>
            </a:prstGeom>
          </p:spPr>
        </p:pic>
        <p:pic>
          <p:nvPicPr>
            <p:cNvPr id="37" name="Picture 10" descr="Bild">
              <a:extLst>
                <a:ext uri="{FF2B5EF4-FFF2-40B4-BE49-F238E27FC236}">
                  <a16:creationId xmlns:a16="http://schemas.microsoft.com/office/drawing/2014/main" id="{44DA8721-0892-4EB9-BD68-A1C050B122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005BBB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9520" y="4709179"/>
              <a:ext cx="536783" cy="50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0F5E74BB-8951-4251-9A9B-1ABA0A6FDD65}"/>
              </a:ext>
            </a:extLst>
          </p:cNvPr>
          <p:cNvSpPr txBox="1"/>
          <p:nvPr/>
        </p:nvSpPr>
        <p:spPr>
          <a:xfrm>
            <a:off x="7867857" y="1989712"/>
            <a:ext cx="900000" cy="380480"/>
          </a:xfrm>
          <a:prstGeom prst="rect">
            <a:avLst/>
          </a:prstGeom>
          <a:noFill/>
          <a:ln w="19050">
            <a:noFill/>
          </a:ln>
        </p:spPr>
        <p:txBody>
          <a:bodyPr wrap="square" tIns="36000" bIns="36000" rtlCol="0" anchor="ctr" anchorCtr="0">
            <a:spAutoFit/>
          </a:bodyPr>
          <a:lstStyle/>
          <a:p>
            <a:pPr algn="ctr" defTabSz="1008035"/>
            <a:r>
              <a:rPr lang="de-DE" sz="2000" b="1" dirty="0">
                <a:solidFill>
                  <a:srgbClr val="FF7D00"/>
                </a:solidFill>
                <a:cs typeface="Calibri" pitchFamily="34" charset="0"/>
              </a:rPr>
              <a:t>+7%</a:t>
            </a:r>
          </a:p>
        </p:txBody>
      </p:sp>
      <p:cxnSp>
        <p:nvCxnSpPr>
          <p:cNvPr id="39" name="Gerade Verbindung 6">
            <a:extLst>
              <a:ext uri="{FF2B5EF4-FFF2-40B4-BE49-F238E27FC236}">
                <a16:creationId xmlns:a16="http://schemas.microsoft.com/office/drawing/2014/main" id="{6A2E11CA-56C2-4631-8CFA-869971BAF609}"/>
              </a:ext>
            </a:extLst>
          </p:cNvPr>
          <p:cNvCxnSpPr/>
          <p:nvPr/>
        </p:nvCxnSpPr>
        <p:spPr>
          <a:xfrm flipV="1">
            <a:off x="8155677" y="2396360"/>
            <a:ext cx="1" cy="121054"/>
          </a:xfrm>
          <a:prstGeom prst="line">
            <a:avLst/>
          </a:prstGeom>
          <a:noFill/>
          <a:ln w="19050" cap="flat" cmpd="sng" algn="ctr">
            <a:noFill/>
            <a:prstDash val="solid"/>
          </a:ln>
          <a:effectLst/>
        </p:spPr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D6DC9847-13FC-4769-9B3D-B7E2047E9824}"/>
              </a:ext>
            </a:extLst>
          </p:cNvPr>
          <p:cNvCxnSpPr>
            <a:cxnSpLocks/>
          </p:cNvCxnSpPr>
          <p:nvPr/>
        </p:nvCxnSpPr>
        <p:spPr>
          <a:xfrm flipV="1">
            <a:off x="8317857" y="2295030"/>
            <a:ext cx="0" cy="252000"/>
          </a:xfrm>
          <a:prstGeom prst="straightConnector1">
            <a:avLst/>
          </a:prstGeom>
          <a:noFill/>
          <a:ln w="38100" cap="flat" cmpd="sng" algn="ctr">
            <a:solidFill>
              <a:srgbClr val="FF7D00"/>
            </a:solidFill>
            <a:prstDash val="solid"/>
            <a:tailEnd type="triangle"/>
          </a:ln>
          <a:effectLst/>
        </p:spPr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444426A5-BC73-4665-8601-1E937AC12C51}"/>
              </a:ext>
            </a:extLst>
          </p:cNvPr>
          <p:cNvCxnSpPr>
            <a:cxnSpLocks/>
          </p:cNvCxnSpPr>
          <p:nvPr/>
        </p:nvCxnSpPr>
        <p:spPr>
          <a:xfrm>
            <a:off x="6308152" y="2855812"/>
            <a:ext cx="0" cy="2628042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1B336D30-BAFE-496F-8A62-89E5A95F6733}"/>
              </a:ext>
            </a:extLst>
          </p:cNvPr>
          <p:cNvSpPr txBox="1"/>
          <p:nvPr/>
        </p:nvSpPr>
        <p:spPr>
          <a:xfrm>
            <a:off x="6145680" y="5390263"/>
            <a:ext cx="333527" cy="495108"/>
          </a:xfrm>
          <a:prstGeom prst="rect">
            <a:avLst/>
          </a:prstGeom>
          <a:noFill/>
        </p:spPr>
        <p:txBody>
          <a:bodyPr wrap="none" lIns="108000" tIns="108000" rIns="108000" bIns="108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35080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D52C10D-AAE4-4615-A4CC-313FA8A5C82A}"/>
              </a:ext>
            </a:extLst>
          </p:cNvPr>
          <p:cNvGrpSpPr/>
          <p:nvPr/>
        </p:nvGrpSpPr>
        <p:grpSpPr>
          <a:xfrm>
            <a:off x="9208242" y="3082725"/>
            <a:ext cx="2745160" cy="2148527"/>
            <a:chOff x="9213129" y="3614596"/>
            <a:chExt cx="2982284" cy="2148527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BD26DF77-6C29-44DA-A92A-22E9D4982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rgbClr val="005BBB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13129" y="3614596"/>
              <a:ext cx="2982284" cy="2148527"/>
            </a:xfrm>
            <a:prstGeom prst="rect">
              <a:avLst/>
            </a:prstGeom>
          </p:spPr>
        </p:pic>
        <p:pic>
          <p:nvPicPr>
            <p:cNvPr id="20" name="Picture 10" descr="Bild">
              <a:extLst>
                <a:ext uri="{FF2B5EF4-FFF2-40B4-BE49-F238E27FC236}">
                  <a16:creationId xmlns:a16="http://schemas.microsoft.com/office/drawing/2014/main" id="{557D3C1D-81CA-48E4-B60B-99B47D3AD4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rgbClr val="005BBB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652" y="4709179"/>
              <a:ext cx="536783" cy="50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36</a:t>
            </a:fld>
            <a:endParaRPr lang="de-DE"/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B58480EC-C75D-40B6-994E-50B361D21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8171039"/>
              </p:ext>
            </p:extLst>
          </p:nvPr>
        </p:nvGraphicFramePr>
        <p:xfrm>
          <a:off x="306720" y="1905612"/>
          <a:ext cx="11752749" cy="379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E2085CE7-FD63-4907-83B6-312FCF7BC7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306777"/>
              </p:ext>
            </p:extLst>
          </p:nvPr>
        </p:nvGraphicFramePr>
        <p:xfrm>
          <a:off x="837326" y="1911090"/>
          <a:ext cx="11752749" cy="379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itel 1">
            <a:extLst>
              <a:ext uri="{FF2B5EF4-FFF2-40B4-BE49-F238E27FC236}">
                <a16:creationId xmlns:a16="http://schemas.microsoft.com/office/drawing/2014/main" id="{EF21C831-3535-4F56-B1C8-796E9E5FA9A4}"/>
              </a:ext>
            </a:extLst>
          </p:cNvPr>
          <p:cNvSpPr txBox="1">
            <a:spLocks/>
          </p:cNvSpPr>
          <p:nvPr/>
        </p:nvSpPr>
        <p:spPr>
          <a:xfrm>
            <a:off x="836613" y="540752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Alle Geräte: 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Regelmäßige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OTT-Nutzung im Trend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9025F9BA-9491-4DCC-85F5-3FDED93D3485}"/>
              </a:ext>
            </a:extLst>
          </p:cNvPr>
          <p:cNvSpPr txBox="1">
            <a:spLocks/>
          </p:cNvSpPr>
          <p:nvPr/>
        </p:nvSpPr>
        <p:spPr>
          <a:xfrm>
            <a:off x="836613" y="1080001"/>
            <a:ext cx="10009062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 regelmäßige OTT-Nutzung nimmt über alle Nutzungskategorien hinweg zu. Am größten ist der Anstieg bei Video-Streaming-Diensten wie Netflix und Co.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A3A89FC6-CF6F-433C-A173-9C9EC1DC9B94}"/>
              </a:ext>
            </a:extLst>
          </p:cNvPr>
          <p:cNvSpPr txBox="1">
            <a:spLocks/>
          </p:cNvSpPr>
          <p:nvPr/>
        </p:nvSpPr>
        <p:spPr>
          <a:xfrm>
            <a:off x="836613" y="6048876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Prozent; Nutzt OTT mindestens selten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70,598 / 70,635 Mio. Personen ab 14 Jahre in Deutschland (n=7.507)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Gerade Verbindung 17">
            <a:extLst>
              <a:ext uri="{FF2B5EF4-FFF2-40B4-BE49-F238E27FC236}">
                <a16:creationId xmlns:a16="http://schemas.microsoft.com/office/drawing/2014/main" id="{0F17D741-0CD5-4615-AA4F-1E6C3A93CF3C}"/>
              </a:ext>
            </a:extLst>
          </p:cNvPr>
          <p:cNvCxnSpPr>
            <a:cxnSpLocks/>
          </p:cNvCxnSpPr>
          <p:nvPr/>
        </p:nvCxnSpPr>
        <p:spPr>
          <a:xfrm>
            <a:off x="828451" y="5212964"/>
            <a:ext cx="11351981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A4574766-A2C6-4123-A4BD-26C9C9C5BEE9}"/>
              </a:ext>
            </a:extLst>
          </p:cNvPr>
          <p:cNvSpPr/>
          <p:nvPr/>
        </p:nvSpPr>
        <p:spPr>
          <a:xfrm>
            <a:off x="2777442" y="3075347"/>
            <a:ext cx="555585" cy="1982540"/>
          </a:xfrm>
          <a:prstGeom prst="rightArrow">
            <a:avLst>
              <a:gd name="adj1" fmla="val 50000"/>
              <a:gd name="adj2" fmla="val 100000"/>
            </a:avLst>
          </a:prstGeom>
          <a:noFill/>
          <a:ln w="19050" cap="flat" cmpd="sng" algn="ctr">
            <a:solidFill>
              <a:srgbClr val="005BB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6" name="Tabelle 25">
            <a:extLst>
              <a:ext uri="{FF2B5EF4-FFF2-40B4-BE49-F238E27FC236}">
                <a16:creationId xmlns:a16="http://schemas.microsoft.com/office/drawing/2014/main" id="{F58F43C1-108F-4704-A836-CBF754AFF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820985"/>
              </p:ext>
            </p:extLst>
          </p:nvPr>
        </p:nvGraphicFramePr>
        <p:xfrm>
          <a:off x="952359" y="5240719"/>
          <a:ext cx="8110134" cy="436245"/>
        </p:xfrm>
        <a:graphic>
          <a:graphicData uri="http://schemas.openxmlformats.org/drawingml/2006/table">
            <a:tbl>
              <a:tblPr firstRow="1" bandRow="1"/>
              <a:tblGrid>
                <a:gridCol w="135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689">
                  <a:extLst>
                    <a:ext uri="{9D8B030D-6E8A-4147-A177-3AD203B41FA5}">
                      <a16:colId xmlns:a16="http://schemas.microsoft.com/office/drawing/2014/main" val="1612163385"/>
                    </a:ext>
                  </a:extLst>
                </a:gridCol>
                <a:gridCol w="1351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1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OTT gesamt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Video-Sharing- Dienste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TV-Sender / Mediatheken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Video-Streaming-Dienste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Videos über soziale Netzwerke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elle 11">
            <a:extLst>
              <a:ext uri="{FF2B5EF4-FFF2-40B4-BE49-F238E27FC236}">
                <a16:creationId xmlns:a16="http://schemas.microsoft.com/office/drawing/2014/main" id="{959B0D19-94F5-4048-BDC3-944F6452D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185250"/>
              </p:ext>
            </p:extLst>
          </p:nvPr>
        </p:nvGraphicFramePr>
        <p:xfrm>
          <a:off x="1078773" y="4860412"/>
          <a:ext cx="1149607" cy="370840"/>
        </p:xfrm>
        <a:graphic>
          <a:graphicData uri="http://schemas.openxmlformats.org/drawingml/2006/table">
            <a:tbl>
              <a:tblPr firstRow="1" bandRow="1"/>
              <a:tblGrid>
                <a:gridCol w="509452">
                  <a:extLst>
                    <a:ext uri="{9D8B030D-6E8A-4147-A177-3AD203B41FA5}">
                      <a16:colId xmlns:a16="http://schemas.microsoft.com/office/drawing/2014/main" val="4214400976"/>
                    </a:ext>
                  </a:extLst>
                </a:gridCol>
                <a:gridCol w="640155">
                  <a:extLst>
                    <a:ext uri="{9D8B030D-6E8A-4147-A177-3AD203B41FA5}">
                      <a16:colId xmlns:a16="http://schemas.microsoft.com/office/drawing/2014/main" val="11578805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b="0" dirty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035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169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37</a:t>
            </a:fld>
            <a:endParaRPr lang="de-DE"/>
          </a:p>
        </p:txBody>
      </p:sp>
      <p:graphicFrame>
        <p:nvGraphicFramePr>
          <p:cNvPr id="38" name="Diagramm 37">
            <a:extLst>
              <a:ext uri="{FF2B5EF4-FFF2-40B4-BE49-F238E27FC236}">
                <a16:creationId xmlns:a16="http://schemas.microsoft.com/office/drawing/2014/main" id="{60EE519A-604F-4330-9F8F-E1D8A5AA5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673897"/>
              </p:ext>
            </p:extLst>
          </p:nvPr>
        </p:nvGraphicFramePr>
        <p:xfrm>
          <a:off x="209156" y="1953953"/>
          <a:ext cx="11752749" cy="379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9" name="Diagramm 38">
            <a:extLst>
              <a:ext uri="{FF2B5EF4-FFF2-40B4-BE49-F238E27FC236}">
                <a16:creationId xmlns:a16="http://schemas.microsoft.com/office/drawing/2014/main" id="{B46A6391-8B12-4C98-BEC9-FA1F36F29E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557454"/>
              </p:ext>
            </p:extLst>
          </p:nvPr>
        </p:nvGraphicFramePr>
        <p:xfrm>
          <a:off x="753097" y="1953953"/>
          <a:ext cx="11752749" cy="379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Titel 1">
            <a:extLst>
              <a:ext uri="{FF2B5EF4-FFF2-40B4-BE49-F238E27FC236}">
                <a16:creationId xmlns:a16="http://schemas.microsoft.com/office/drawing/2014/main" id="{C6173D76-C67D-46CB-BBD9-4E8ED3534D17}"/>
              </a:ext>
            </a:extLst>
          </p:cNvPr>
          <p:cNvSpPr txBox="1">
            <a:spLocks/>
          </p:cNvSpPr>
          <p:nvPr/>
        </p:nvSpPr>
        <p:spPr>
          <a:xfrm>
            <a:off x="755711" y="583615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Alle Geräte: 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Regelmäßige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OTT-Nutzung im Trend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1" name="Inhaltsplatzhalter 2">
            <a:extLst>
              <a:ext uri="{FF2B5EF4-FFF2-40B4-BE49-F238E27FC236}">
                <a16:creationId xmlns:a16="http://schemas.microsoft.com/office/drawing/2014/main" id="{ACDA7A8F-D156-4F7A-B904-F13455DA39AD}"/>
              </a:ext>
            </a:extLst>
          </p:cNvPr>
          <p:cNvSpPr txBox="1">
            <a:spLocks/>
          </p:cNvSpPr>
          <p:nvPr/>
        </p:nvSpPr>
        <p:spPr>
          <a:xfrm>
            <a:off x="755710" y="1122864"/>
            <a:ext cx="10686207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Bremen 2020 - 2021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platzhalter 5">
            <a:extLst>
              <a:ext uri="{FF2B5EF4-FFF2-40B4-BE49-F238E27FC236}">
                <a16:creationId xmlns:a16="http://schemas.microsoft.com/office/drawing/2014/main" id="{5942F296-DF73-4F39-AE1F-195F0A81F0BC}"/>
              </a:ext>
            </a:extLst>
          </p:cNvPr>
          <p:cNvSpPr txBox="1">
            <a:spLocks/>
          </p:cNvSpPr>
          <p:nvPr/>
        </p:nvSpPr>
        <p:spPr>
          <a:xfrm>
            <a:off x="755711" y="6091739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Prozent; Nutzt OTT mindestens einmal pro Monat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0,578 / 0,613 Mio. Personen ab 14 Jahre in Bremen (n=500)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3" name="Gerade Verbindung 17">
            <a:extLst>
              <a:ext uri="{FF2B5EF4-FFF2-40B4-BE49-F238E27FC236}">
                <a16:creationId xmlns:a16="http://schemas.microsoft.com/office/drawing/2014/main" id="{A6D24FD8-32B5-4195-B272-BC04F2DABD29}"/>
              </a:ext>
            </a:extLst>
          </p:cNvPr>
          <p:cNvCxnSpPr>
            <a:cxnSpLocks/>
          </p:cNvCxnSpPr>
          <p:nvPr/>
        </p:nvCxnSpPr>
        <p:spPr>
          <a:xfrm>
            <a:off x="747549" y="5255827"/>
            <a:ext cx="11351981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44" name="Pfeil: nach rechts 43">
            <a:extLst>
              <a:ext uri="{FF2B5EF4-FFF2-40B4-BE49-F238E27FC236}">
                <a16:creationId xmlns:a16="http://schemas.microsoft.com/office/drawing/2014/main" id="{A05BF8E8-7AA2-4070-8122-259EC327A7E3}"/>
              </a:ext>
            </a:extLst>
          </p:cNvPr>
          <p:cNvSpPr/>
          <p:nvPr/>
        </p:nvSpPr>
        <p:spPr>
          <a:xfrm>
            <a:off x="2696540" y="3118210"/>
            <a:ext cx="555585" cy="1982540"/>
          </a:xfrm>
          <a:prstGeom prst="rightArrow">
            <a:avLst>
              <a:gd name="adj1" fmla="val 50000"/>
              <a:gd name="adj2" fmla="val 100000"/>
            </a:avLst>
          </a:prstGeom>
          <a:noFill/>
          <a:ln w="19050" cap="flat" cmpd="sng" algn="ctr">
            <a:solidFill>
              <a:srgbClr val="005BB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5" name="Tabelle 44">
            <a:extLst>
              <a:ext uri="{FF2B5EF4-FFF2-40B4-BE49-F238E27FC236}">
                <a16:creationId xmlns:a16="http://schemas.microsoft.com/office/drawing/2014/main" id="{24EE3400-A4C5-4E26-83F3-2D7411186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609860"/>
              </p:ext>
            </p:extLst>
          </p:nvPr>
        </p:nvGraphicFramePr>
        <p:xfrm>
          <a:off x="871457" y="5283582"/>
          <a:ext cx="8110134" cy="436245"/>
        </p:xfrm>
        <a:graphic>
          <a:graphicData uri="http://schemas.openxmlformats.org/drawingml/2006/table">
            <a:tbl>
              <a:tblPr firstRow="1" bandRow="1"/>
              <a:tblGrid>
                <a:gridCol w="135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689">
                  <a:extLst>
                    <a:ext uri="{9D8B030D-6E8A-4147-A177-3AD203B41FA5}">
                      <a16:colId xmlns:a16="http://schemas.microsoft.com/office/drawing/2014/main" val="1612163385"/>
                    </a:ext>
                  </a:extLst>
                </a:gridCol>
                <a:gridCol w="1351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1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OTT gesamt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Video-Sharing-Dienste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TV-Sender / Mediatheken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Video-Streaming-Dienste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Videos über soziale Netzwerke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B2A1306-9409-4543-822A-918F5041B714}"/>
              </a:ext>
            </a:extLst>
          </p:cNvPr>
          <p:cNvGrpSpPr/>
          <p:nvPr/>
        </p:nvGrpSpPr>
        <p:grpSpPr>
          <a:xfrm>
            <a:off x="9336885" y="3129785"/>
            <a:ext cx="2745159" cy="2148527"/>
            <a:chOff x="9440779" y="3614596"/>
            <a:chExt cx="2982284" cy="2148527"/>
          </a:xfrm>
        </p:grpSpPr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E93AC7C5-AB6B-4DCD-9A37-321FE7FA7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005BBB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40779" y="3614596"/>
              <a:ext cx="2982284" cy="2148527"/>
            </a:xfrm>
            <a:prstGeom prst="rect">
              <a:avLst/>
            </a:prstGeom>
          </p:spPr>
        </p:pic>
        <p:pic>
          <p:nvPicPr>
            <p:cNvPr id="48" name="Picture 10" descr="Bild">
              <a:extLst>
                <a:ext uri="{FF2B5EF4-FFF2-40B4-BE49-F238E27FC236}">
                  <a16:creationId xmlns:a16="http://schemas.microsoft.com/office/drawing/2014/main" id="{60513EC2-9779-40AA-8110-9AB9AF79A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rgbClr val="005BBB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7781" y="4709179"/>
              <a:ext cx="536783" cy="50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49" name="Tabelle 11">
            <a:extLst>
              <a:ext uri="{FF2B5EF4-FFF2-40B4-BE49-F238E27FC236}">
                <a16:creationId xmlns:a16="http://schemas.microsoft.com/office/drawing/2014/main" id="{3248A1DD-2ACF-4903-B977-5D3173527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136123"/>
              </p:ext>
            </p:extLst>
          </p:nvPr>
        </p:nvGraphicFramePr>
        <p:xfrm>
          <a:off x="848150" y="4903275"/>
          <a:ext cx="1273148" cy="370840"/>
        </p:xfrm>
        <a:graphic>
          <a:graphicData uri="http://schemas.openxmlformats.org/drawingml/2006/table">
            <a:tbl>
              <a:tblPr firstRow="1" bandRow="1"/>
              <a:tblGrid>
                <a:gridCol w="636574">
                  <a:extLst>
                    <a:ext uri="{9D8B030D-6E8A-4147-A177-3AD203B41FA5}">
                      <a16:colId xmlns:a16="http://schemas.microsoft.com/office/drawing/2014/main" val="4214400976"/>
                    </a:ext>
                  </a:extLst>
                </a:gridCol>
                <a:gridCol w="636574">
                  <a:extLst>
                    <a:ext uri="{9D8B030D-6E8A-4147-A177-3AD203B41FA5}">
                      <a16:colId xmlns:a16="http://schemas.microsoft.com/office/drawing/2014/main" val="11578805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b="0" dirty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035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6262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38</a:t>
            </a:fld>
            <a:endParaRPr lang="de-DE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7ED0FAF-DDFE-4E44-A3C4-B0D84240A18A}"/>
              </a:ext>
            </a:extLst>
          </p:cNvPr>
          <p:cNvCxnSpPr/>
          <p:nvPr/>
        </p:nvCxnSpPr>
        <p:spPr>
          <a:xfrm>
            <a:off x="1559627" y="1807399"/>
            <a:ext cx="9712461" cy="0"/>
          </a:xfrm>
          <a:prstGeom prst="line">
            <a:avLst/>
          </a:prstGeom>
          <a:noFill/>
          <a:ln w="9525" cap="flat" cmpd="sng" algn="ctr">
            <a:solidFill>
              <a:srgbClr val="005BBB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609EA80A-51A0-43F3-A76B-FE6074FBEE88}"/>
              </a:ext>
            </a:extLst>
          </p:cNvPr>
          <p:cNvSpPr/>
          <p:nvPr/>
        </p:nvSpPr>
        <p:spPr>
          <a:xfrm>
            <a:off x="915128" y="1612985"/>
            <a:ext cx="644499" cy="4120606"/>
          </a:xfrm>
          <a:prstGeom prst="rect">
            <a:avLst/>
          </a:prstGeom>
          <a:solidFill>
            <a:srgbClr val="95A0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platzhalter 20">
            <a:extLst>
              <a:ext uri="{FF2B5EF4-FFF2-40B4-BE49-F238E27FC236}">
                <a16:creationId xmlns:a16="http://schemas.microsoft.com/office/drawing/2014/main" id="{49DA5E97-D592-44A6-93C8-3204DAAA80BE}"/>
              </a:ext>
            </a:extLst>
          </p:cNvPr>
          <p:cNvSpPr txBox="1">
            <a:spLocks/>
          </p:cNvSpPr>
          <p:nvPr/>
        </p:nvSpPr>
        <p:spPr>
          <a:xfrm>
            <a:off x="754130" y="6091739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Prozent; nutzt OTT mindestens einmal pro Monat 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70,635 Mio. Personen ab 14 Jahre in Deutschland (n=7.507)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25A79AC-82F2-4C6E-B6C3-A7E67F28EE66}"/>
              </a:ext>
            </a:extLst>
          </p:cNvPr>
          <p:cNvSpPr txBox="1"/>
          <p:nvPr/>
        </p:nvSpPr>
        <p:spPr>
          <a:xfrm>
            <a:off x="898096" y="1204820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marL="0" marR="0" lvl="0" indent="0" defTabSz="130046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rPr>
              <a:t>Personen 14+ in Prozent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Titel 5">
            <a:extLst>
              <a:ext uri="{FF2B5EF4-FFF2-40B4-BE49-F238E27FC236}">
                <a16:creationId xmlns:a16="http://schemas.microsoft.com/office/drawing/2014/main" id="{0AC1480C-2B37-436C-ACE9-6D97BB19F170}"/>
              </a:ext>
            </a:extLst>
          </p:cNvPr>
          <p:cNvSpPr txBox="1">
            <a:spLocks/>
          </p:cNvSpPr>
          <p:nvPr/>
        </p:nvSpPr>
        <p:spPr>
          <a:xfrm>
            <a:off x="754130" y="582797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OTT-Nutzung in den Bundesländern: Monatliche Nutzer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F1B7CC17-F172-4583-89BC-B0498F1894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066673"/>
              </p:ext>
            </p:extLst>
          </p:nvPr>
        </p:nvGraphicFramePr>
        <p:xfrm>
          <a:off x="609600" y="777080"/>
          <a:ext cx="10220325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CF1133AD-5841-48F7-B3D6-250F276B0C05}"/>
              </a:ext>
            </a:extLst>
          </p:cNvPr>
          <p:cNvGrpSpPr/>
          <p:nvPr/>
        </p:nvGrpSpPr>
        <p:grpSpPr>
          <a:xfrm>
            <a:off x="10778685" y="5223857"/>
            <a:ext cx="1339625" cy="447140"/>
            <a:chOff x="11400168" y="6455534"/>
            <a:chExt cx="1728199" cy="576783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60F79989-A8CE-452E-AA9C-8FA8A61F2370}"/>
                </a:ext>
              </a:extLst>
            </p:cNvPr>
            <p:cNvSpPr txBox="1"/>
            <p:nvPr/>
          </p:nvSpPr>
          <p:spPr>
            <a:xfrm>
              <a:off x="11400168" y="6455534"/>
              <a:ext cx="1728199" cy="33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solidFill>
                    <a:prstClr val="black"/>
                  </a:solidFill>
                  <a:cs typeface="Calibri" pitchFamily="34" charset="0"/>
                </a:rPr>
                <a:t>Mio.  Personen 14+</a:t>
              </a:r>
            </a:p>
          </p:txBody>
        </p:sp>
        <p:sp>
          <p:nvSpPr>
            <p:cNvPr id="22" name="Rectangle 157">
              <a:extLst>
                <a:ext uri="{FF2B5EF4-FFF2-40B4-BE49-F238E27FC236}">
                  <a16:creationId xmlns:a16="http://schemas.microsoft.com/office/drawing/2014/main" id="{294E6D7E-43D7-47AC-B889-A4B3D7742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5938" y="6813960"/>
              <a:ext cx="1459989" cy="218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803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 err="1">
                  <a:solidFill>
                    <a:prstClr val="black"/>
                  </a:solidFill>
                  <a:cs typeface="Calibri" pitchFamily="34" charset="0"/>
                </a:rPr>
                <a:t>Monatl</a:t>
              </a:r>
              <a:r>
                <a:rPr lang="de-DE" sz="1100" dirty="0">
                  <a:solidFill>
                    <a:prstClr val="black"/>
                  </a:solidFill>
                  <a:cs typeface="Calibri" pitchFamily="34" charset="0"/>
                </a:rPr>
                <a:t>. OTT Nutzer</a:t>
              </a:r>
            </a:p>
          </p:txBody>
        </p:sp>
      </p:grpSp>
      <p:graphicFrame>
        <p:nvGraphicFramePr>
          <p:cNvPr id="23" name="Group 175">
            <a:extLst>
              <a:ext uri="{FF2B5EF4-FFF2-40B4-BE49-F238E27FC236}">
                <a16:creationId xmlns:a16="http://schemas.microsoft.com/office/drawing/2014/main" id="{F46EDF87-50FD-4A2C-8FA2-C1F79FE17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564761"/>
              </p:ext>
            </p:extLst>
          </p:nvPr>
        </p:nvGraphicFramePr>
        <p:xfrm>
          <a:off x="898093" y="4580258"/>
          <a:ext cx="9863560" cy="1144450"/>
        </p:xfrm>
        <a:graphic>
          <a:graphicData uri="http://schemas.openxmlformats.org/drawingml/2006/table">
            <a:tbl>
              <a:tblPr/>
              <a:tblGrid>
                <a:gridCol w="70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45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4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4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45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45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45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45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45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04540">
                  <a:extLst>
                    <a:ext uri="{9D8B030D-6E8A-4147-A177-3AD203B41FA5}">
                      <a16:colId xmlns:a16="http://schemas.microsoft.com/office/drawing/2014/main" val="3959023992"/>
                    </a:ext>
                  </a:extLst>
                </a:gridCol>
                <a:gridCol w="7045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 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Mio. Personen 14+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70,635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2,162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9,421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11,179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0,613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6,768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15,113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9,653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2,476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5,406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3,492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1,901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7,242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52,316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1,489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2,460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7,038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8,305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0,457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5,031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10,988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7,661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1,912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4,109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2,355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1,321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4,779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114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39</a:t>
            </a:fld>
            <a:endParaRPr lang="de-DE"/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1166D573-3035-420B-8313-8ECC92E3A6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5114369"/>
              </p:ext>
            </p:extLst>
          </p:nvPr>
        </p:nvGraphicFramePr>
        <p:xfrm>
          <a:off x="982681" y="2120755"/>
          <a:ext cx="9437453" cy="379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59DC4D57-C57E-4AF8-A2EA-2DCD50B09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885450"/>
              </p:ext>
            </p:extLst>
          </p:nvPr>
        </p:nvGraphicFramePr>
        <p:xfrm>
          <a:off x="958849" y="5469286"/>
          <a:ext cx="9504000" cy="370840"/>
        </p:xfrm>
        <a:graphic>
          <a:graphicData uri="http://schemas.openxmlformats.org/drawingml/2006/table">
            <a:tbl>
              <a:tblPr firstRow="1" bandRow="1"/>
              <a:tblGrid>
                <a:gridCol w="23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2292952919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3908695776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7620919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Sonstige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Video-Sharing-Dienste gesamt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itel 1">
            <a:extLst>
              <a:ext uri="{FF2B5EF4-FFF2-40B4-BE49-F238E27FC236}">
                <a16:creationId xmlns:a16="http://schemas.microsoft.com/office/drawing/2014/main" id="{F2E3A3AB-A3D7-439B-BAFB-73240C879238}"/>
              </a:ext>
            </a:extLst>
          </p:cNvPr>
          <p:cNvSpPr txBox="1">
            <a:spLocks/>
          </p:cNvSpPr>
          <p:nvPr/>
        </p:nvSpPr>
        <p:spPr>
          <a:xfrm>
            <a:off x="958850" y="727576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Regelmäßige Nutzung von 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Video-Sharing-Diensten im Trend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7D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D2A3370B-7694-4024-B6D0-C1AE426316D1}"/>
              </a:ext>
            </a:extLst>
          </p:cNvPr>
          <p:cNvSpPr txBox="1">
            <a:spLocks/>
          </p:cNvSpPr>
          <p:nvPr/>
        </p:nvSpPr>
        <p:spPr>
          <a:xfrm>
            <a:off x="958849" y="1266825"/>
            <a:ext cx="10610268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 Vergleich zum Vorjahr steigt die Nutzung von YouTube und twitch noch einmal an. Sonstige Video-Sharing-Dienste spielen weiterhin eine untergeordnete Rolle.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35DDD174-F49D-44C3-AF87-44B4D98FBE4F}"/>
              </a:ext>
            </a:extLst>
          </p:cNvPr>
          <p:cNvSpPr txBox="1">
            <a:spLocks/>
          </p:cNvSpPr>
          <p:nvPr/>
        </p:nvSpPr>
        <p:spPr>
          <a:xfrm>
            <a:off x="958850" y="6235700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Prozent; Jeweiliges Angebot wird mindestens einmal pro Monat genutzt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70,598 / 70,635 Mio. Personen ab 14 Jahre in Deutschland (n=7.507)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Gerade Verbindung 30">
            <a:extLst>
              <a:ext uri="{FF2B5EF4-FFF2-40B4-BE49-F238E27FC236}">
                <a16:creationId xmlns:a16="http://schemas.microsoft.com/office/drawing/2014/main" id="{8E957C07-8307-4712-8E87-165426D0D6FD}"/>
              </a:ext>
            </a:extLst>
          </p:cNvPr>
          <p:cNvCxnSpPr/>
          <p:nvPr/>
        </p:nvCxnSpPr>
        <p:spPr>
          <a:xfrm flipV="1">
            <a:off x="950688" y="5433556"/>
            <a:ext cx="9504000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19" name="Picture 2" descr="Brand Resources - YouTube">
            <a:extLst>
              <a:ext uri="{FF2B5EF4-FFF2-40B4-BE49-F238E27FC236}">
                <a16:creationId xmlns:a16="http://schemas.microsoft.com/office/drawing/2014/main" id="{4B5459D9-242D-4A26-A098-6698F42D0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28" y="5557375"/>
            <a:ext cx="1209453" cy="26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Twitch.tv Font FREE Download | Hyperpix">
            <a:extLst>
              <a:ext uri="{FF2B5EF4-FFF2-40B4-BE49-F238E27FC236}">
                <a16:creationId xmlns:a16="http://schemas.microsoft.com/office/drawing/2014/main" id="{439AFFDF-AB0A-47B2-9BCB-4905413AF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0" b="21872"/>
          <a:stretch/>
        </p:blipFill>
        <p:spPr bwMode="auto">
          <a:xfrm>
            <a:off x="4075498" y="5514479"/>
            <a:ext cx="926596" cy="37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elle 11">
            <a:extLst>
              <a:ext uri="{FF2B5EF4-FFF2-40B4-BE49-F238E27FC236}">
                <a16:creationId xmlns:a16="http://schemas.microsoft.com/office/drawing/2014/main" id="{A50AA8B6-9936-4774-B434-4E94B7B70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164845"/>
              </p:ext>
            </p:extLst>
          </p:nvPr>
        </p:nvGraphicFramePr>
        <p:xfrm>
          <a:off x="8266154" y="5070531"/>
          <a:ext cx="1937656" cy="370840"/>
        </p:xfrm>
        <a:graphic>
          <a:graphicData uri="http://schemas.openxmlformats.org/drawingml/2006/table">
            <a:tbl>
              <a:tblPr firstRow="1" bandRow="1"/>
              <a:tblGrid>
                <a:gridCol w="968828">
                  <a:extLst>
                    <a:ext uri="{9D8B030D-6E8A-4147-A177-3AD203B41FA5}">
                      <a16:colId xmlns:a16="http://schemas.microsoft.com/office/drawing/2014/main" val="4214400976"/>
                    </a:ext>
                  </a:extLst>
                </a:gridCol>
                <a:gridCol w="968828">
                  <a:extLst>
                    <a:ext uri="{9D8B030D-6E8A-4147-A177-3AD203B41FA5}">
                      <a16:colId xmlns:a16="http://schemas.microsoft.com/office/drawing/2014/main" val="11578805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035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3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7"/>
          <p:cNvSpPr txBox="1">
            <a:spLocks/>
          </p:cNvSpPr>
          <p:nvPr/>
        </p:nvSpPr>
        <p:spPr>
          <a:xfrm>
            <a:off x="7953375" y="6308726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bg1"/>
                </a:solidFill>
              </a:rPr>
              <a:t>      </a:t>
            </a:r>
            <a:r>
              <a:rPr lang="de-DE" sz="1400" dirty="0">
                <a:solidFill>
                  <a:schemeClr val="bg1"/>
                </a:solidFill>
              </a:rPr>
              <a:t>www.bremische-landesmedienanstalt.de</a:t>
            </a:r>
          </a:p>
        </p:txBody>
      </p:sp>
      <p:sp>
        <p:nvSpPr>
          <p:cNvPr id="2" name="Rechteck 1"/>
          <p:cNvSpPr/>
          <p:nvPr/>
        </p:nvSpPr>
        <p:spPr>
          <a:xfrm>
            <a:off x="8688289" y="6309320"/>
            <a:ext cx="1979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solidFill>
                  <a:srgbClr val="FFFFFF"/>
                </a:solidFill>
              </a:rPr>
              <a:t>www.bremische-landesmedienanstalt.de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1671052-4BBC-4C4F-90AC-B705635B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4</a:t>
            </a:fld>
            <a:endParaRPr lang="de-DE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907B99C-AD72-43B1-A1B9-D3DC99191B98}"/>
              </a:ext>
            </a:extLst>
          </p:cNvPr>
          <p:cNvGrpSpPr/>
          <p:nvPr/>
        </p:nvGrpSpPr>
        <p:grpSpPr>
          <a:xfrm>
            <a:off x="10624898" y="4385748"/>
            <a:ext cx="1406964" cy="1162976"/>
            <a:chOff x="11238747" y="6311273"/>
            <a:chExt cx="1902639" cy="1657923"/>
          </a:xfrm>
        </p:grpSpPr>
        <p:sp>
          <p:nvSpPr>
            <p:cNvPr id="28" name="Rectangle 154">
              <a:extLst>
                <a:ext uri="{FF2B5EF4-FFF2-40B4-BE49-F238E27FC236}">
                  <a16:creationId xmlns:a16="http://schemas.microsoft.com/office/drawing/2014/main" id="{D4393030-7412-40C4-AB31-E85173233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931" y="6979652"/>
              <a:ext cx="108000" cy="108001"/>
            </a:xfrm>
            <a:prstGeom prst="rect">
              <a:avLst/>
            </a:prstGeom>
            <a:solidFill>
              <a:srgbClr val="004372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endParaRPr>
            </a:p>
          </p:txBody>
        </p:sp>
        <p:sp>
          <p:nvSpPr>
            <p:cNvPr id="29" name="Rectangle 155">
              <a:extLst>
                <a:ext uri="{FF2B5EF4-FFF2-40B4-BE49-F238E27FC236}">
                  <a16:creationId xmlns:a16="http://schemas.microsoft.com/office/drawing/2014/main" id="{44E26A61-9164-4168-919D-ED2B39EEF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0350" y="6926830"/>
              <a:ext cx="330875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IPTV</a:t>
              </a:r>
            </a:p>
          </p:txBody>
        </p:sp>
        <p:sp>
          <p:nvSpPr>
            <p:cNvPr id="30" name="Rectangle 156">
              <a:extLst>
                <a:ext uri="{FF2B5EF4-FFF2-40B4-BE49-F238E27FC236}">
                  <a16:creationId xmlns:a16="http://schemas.microsoft.com/office/drawing/2014/main" id="{73CA1034-6B19-4690-B1A7-EBEB69AF9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931" y="7242721"/>
              <a:ext cx="108000" cy="108001"/>
            </a:xfrm>
            <a:prstGeom prst="rect">
              <a:avLst/>
            </a:prstGeom>
            <a:solidFill>
              <a:srgbClr val="6B7D8F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endParaRPr>
            </a:p>
          </p:txBody>
        </p:sp>
        <p:sp>
          <p:nvSpPr>
            <p:cNvPr id="31" name="Rectangle 157">
              <a:extLst>
                <a:ext uri="{FF2B5EF4-FFF2-40B4-BE49-F238E27FC236}">
                  <a16:creationId xmlns:a16="http://schemas.microsoft.com/office/drawing/2014/main" id="{C557F157-FD8F-447F-9F27-D0D01AE5D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0350" y="7185348"/>
              <a:ext cx="1431036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DVB-T2 HD / DVB-T</a:t>
              </a:r>
            </a:p>
          </p:txBody>
        </p:sp>
        <p:sp>
          <p:nvSpPr>
            <p:cNvPr id="32" name="Rectangle 158">
              <a:extLst>
                <a:ext uri="{FF2B5EF4-FFF2-40B4-BE49-F238E27FC236}">
                  <a16:creationId xmlns:a16="http://schemas.microsoft.com/office/drawing/2014/main" id="{EDAEF932-D47E-4201-81A4-D86F8D29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931" y="7536121"/>
              <a:ext cx="108000" cy="108001"/>
            </a:xfrm>
            <a:prstGeom prst="rect">
              <a:avLst/>
            </a:prstGeom>
            <a:solidFill>
              <a:srgbClr val="8AC1EA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endParaRPr>
            </a:p>
          </p:txBody>
        </p:sp>
        <p:sp>
          <p:nvSpPr>
            <p:cNvPr id="33" name="Rectangle 159">
              <a:extLst>
                <a:ext uri="{FF2B5EF4-FFF2-40B4-BE49-F238E27FC236}">
                  <a16:creationId xmlns:a16="http://schemas.microsoft.com/office/drawing/2014/main" id="{DDC90B62-A847-48CC-BECB-0221BDB11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0350" y="7474201"/>
              <a:ext cx="504586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Satellit</a:t>
              </a:r>
            </a:p>
          </p:txBody>
        </p:sp>
        <p:sp>
          <p:nvSpPr>
            <p:cNvPr id="34" name="Rectangle 160">
              <a:extLst>
                <a:ext uri="{FF2B5EF4-FFF2-40B4-BE49-F238E27FC236}">
                  <a16:creationId xmlns:a16="http://schemas.microsoft.com/office/drawing/2014/main" id="{0FED9EE3-4D9C-4B66-AFAE-9DE0A49C2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932" y="7817309"/>
              <a:ext cx="108000" cy="108001"/>
            </a:xfrm>
            <a:prstGeom prst="rect">
              <a:avLst/>
            </a:prstGeom>
            <a:solidFill>
              <a:srgbClr val="005BBB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endParaRPr>
            </a:p>
          </p:txBody>
        </p:sp>
        <p:sp>
          <p:nvSpPr>
            <p:cNvPr id="35" name="Rectangle 161">
              <a:extLst>
                <a:ext uri="{FF2B5EF4-FFF2-40B4-BE49-F238E27FC236}">
                  <a16:creationId xmlns:a16="http://schemas.microsoft.com/office/drawing/2014/main" id="{B74CBD20-D67B-44AB-8FCB-FCC88F477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0349" y="7750838"/>
              <a:ext cx="409459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Kabel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9E93AACC-34FF-48CA-936F-2D6E2ACE5AE0}"/>
                </a:ext>
              </a:extLst>
            </p:cNvPr>
            <p:cNvSpPr txBox="1"/>
            <p:nvPr/>
          </p:nvSpPr>
          <p:spPr>
            <a:xfrm>
              <a:off x="11238747" y="6311273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7088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Mio. TV-HH</a:t>
              </a:r>
            </a:p>
          </p:txBody>
        </p:sp>
        <p:sp>
          <p:nvSpPr>
            <p:cNvPr id="37" name="Rectangle 154">
              <a:extLst>
                <a:ext uri="{FF2B5EF4-FFF2-40B4-BE49-F238E27FC236}">
                  <a16:creationId xmlns:a16="http://schemas.microsoft.com/office/drawing/2014/main" id="{2F9752BF-7091-4854-95C7-2EC33E3AC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931" y="6690799"/>
              <a:ext cx="108000" cy="108001"/>
            </a:xfrm>
            <a:prstGeom prst="rect">
              <a:avLst/>
            </a:prstGeom>
            <a:solidFill>
              <a:srgbClr val="1B3853">
                <a:lumMod val="50000"/>
              </a:srgbClr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endParaRPr>
            </a:p>
          </p:txBody>
        </p:sp>
        <p:sp>
          <p:nvSpPr>
            <p:cNvPr id="38" name="Rectangle 155">
              <a:extLst>
                <a:ext uri="{FF2B5EF4-FFF2-40B4-BE49-F238E27FC236}">
                  <a16:creationId xmlns:a16="http://schemas.microsoft.com/office/drawing/2014/main" id="{5905A5FF-2D39-4977-A432-CBC820B93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0350" y="6637977"/>
              <a:ext cx="653479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OTT only</a:t>
              </a:r>
            </a:p>
          </p:txBody>
        </p:sp>
      </p:grpSp>
      <p:sp>
        <p:nvSpPr>
          <p:cNvPr id="39" name="Rechteck 38">
            <a:extLst>
              <a:ext uri="{FF2B5EF4-FFF2-40B4-BE49-F238E27FC236}">
                <a16:creationId xmlns:a16="http://schemas.microsoft.com/office/drawing/2014/main" id="{AD21534D-924A-4930-9922-EBE8DC611787}"/>
              </a:ext>
            </a:extLst>
          </p:cNvPr>
          <p:cNvSpPr/>
          <p:nvPr/>
        </p:nvSpPr>
        <p:spPr>
          <a:xfrm>
            <a:off x="908239" y="1604924"/>
            <a:ext cx="746855" cy="3728534"/>
          </a:xfrm>
          <a:prstGeom prst="rect">
            <a:avLst/>
          </a:prstGeom>
          <a:solidFill>
            <a:srgbClr val="95A0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0" name="Diagramm 39">
            <a:extLst>
              <a:ext uri="{FF2B5EF4-FFF2-40B4-BE49-F238E27FC236}">
                <a16:creationId xmlns:a16="http://schemas.microsoft.com/office/drawing/2014/main" id="{4E463DDF-C7B7-4BE5-A8D9-E4FD6FD62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9326165"/>
              </p:ext>
            </p:extLst>
          </p:nvPr>
        </p:nvGraphicFramePr>
        <p:xfrm>
          <a:off x="609600" y="1381287"/>
          <a:ext cx="10239375" cy="2481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Titel 5">
            <a:extLst>
              <a:ext uri="{FF2B5EF4-FFF2-40B4-BE49-F238E27FC236}">
                <a16:creationId xmlns:a16="http://schemas.microsoft.com/office/drawing/2014/main" id="{3EF1C384-F158-47F2-A61E-45C39992E621}"/>
              </a:ext>
            </a:extLst>
          </p:cNvPr>
          <p:cNvSpPr txBox="1">
            <a:spLocks/>
          </p:cNvSpPr>
          <p:nvPr/>
        </p:nvSpPr>
        <p:spPr>
          <a:xfrm>
            <a:off x="764110" y="574736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Verteilung der Übertragungswege in den Bundesländern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2" name="Textplatzhalter 10">
            <a:extLst>
              <a:ext uri="{FF2B5EF4-FFF2-40B4-BE49-F238E27FC236}">
                <a16:creationId xmlns:a16="http://schemas.microsoft.com/office/drawing/2014/main" id="{B5A37CB5-7525-4911-AD0E-543CCAC6D66E}"/>
              </a:ext>
            </a:extLst>
          </p:cNvPr>
          <p:cNvSpPr txBox="1">
            <a:spLocks/>
          </p:cNvSpPr>
          <p:nvPr/>
        </p:nvSpPr>
        <p:spPr>
          <a:xfrm>
            <a:off x="764110" y="6082860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 / Millionen; 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Summe &gt; 100% wegen Mehrfachempfangsart / Basis: 38,753 Mio. TV-Haushalte in Deutschland (n=7.059)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3" name="Group 175">
            <a:extLst>
              <a:ext uri="{FF2B5EF4-FFF2-40B4-BE49-F238E27FC236}">
                <a16:creationId xmlns:a16="http://schemas.microsoft.com/office/drawing/2014/main" id="{87F655B8-2518-416F-A2F2-AC426ED77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2564"/>
              </p:ext>
            </p:extLst>
          </p:nvPr>
        </p:nvGraphicFramePr>
        <p:xfrm>
          <a:off x="908568" y="3862342"/>
          <a:ext cx="9817304" cy="1688608"/>
        </p:xfrm>
        <a:graphic>
          <a:graphicData uri="http://schemas.openxmlformats.org/drawingml/2006/table">
            <a:tbl>
              <a:tblPr/>
              <a:tblGrid>
                <a:gridCol w="701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2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2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12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2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2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123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123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0123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01236">
                  <a:extLst>
                    <a:ext uri="{9D8B030D-6E8A-4147-A177-3AD203B41FA5}">
                      <a16:colId xmlns:a16="http://schemas.microsoft.com/office/drawing/2014/main" val="764994521"/>
                    </a:ext>
                  </a:extLst>
                </a:gridCol>
              </a:tblGrid>
              <a:tr h="342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 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55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38,753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1,811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4,945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6,025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0,340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3,736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8,223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5,184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1,376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4,201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1,839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0,038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0,134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0,250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0,227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0,023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0,186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0,472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0,247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0,057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0,135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0,056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0,037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0,127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1C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3,910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0,107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0,253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0,441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0,471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0,046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0,300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0,871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0,752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0,145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0,367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0,152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0,097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0,302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2,615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0,087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0,263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0,297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0,273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0,058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0,221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0,806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0,190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0,110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0,256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0,099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0,040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0,164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16,867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0,631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0,208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1,970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2,941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0,068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1,782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3,716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2,458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0,489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0,950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0,863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0,640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2,142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16,933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0,433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1,205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2,425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2,527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0,176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1,488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3,368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1,906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0,673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1,643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1,010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0,374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1,761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4" name="Textfeld 43">
            <a:extLst>
              <a:ext uri="{FF2B5EF4-FFF2-40B4-BE49-F238E27FC236}">
                <a16:creationId xmlns:a16="http://schemas.microsoft.com/office/drawing/2014/main" id="{CBE7B45E-621C-43AC-B114-48DE06E2294C}"/>
              </a:ext>
            </a:extLst>
          </p:cNvPr>
          <p:cNvSpPr txBox="1"/>
          <p:nvPr/>
        </p:nvSpPr>
        <p:spPr>
          <a:xfrm>
            <a:off x="908076" y="1206384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marL="0" marR="0" lvl="0" indent="0" defTabSz="130046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rPr>
              <a:t>TV-Haushalte in Prozent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93229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40</a:t>
            </a:fld>
            <a:endParaRPr lang="de-DE"/>
          </a:p>
        </p:txBody>
      </p:sp>
      <p:graphicFrame>
        <p:nvGraphicFramePr>
          <p:cNvPr id="37" name="Diagramm 36">
            <a:extLst>
              <a:ext uri="{FF2B5EF4-FFF2-40B4-BE49-F238E27FC236}">
                <a16:creationId xmlns:a16="http://schemas.microsoft.com/office/drawing/2014/main" id="{E7BCC054-6C31-49A7-A688-7DBE779012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1335360"/>
              </p:ext>
            </p:extLst>
          </p:nvPr>
        </p:nvGraphicFramePr>
        <p:xfrm>
          <a:off x="898544" y="2082655"/>
          <a:ext cx="9437453" cy="379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Titel 1">
            <a:extLst>
              <a:ext uri="{FF2B5EF4-FFF2-40B4-BE49-F238E27FC236}">
                <a16:creationId xmlns:a16="http://schemas.microsoft.com/office/drawing/2014/main" id="{C1E8A673-1500-4F04-B026-0BDD93F39520}"/>
              </a:ext>
            </a:extLst>
          </p:cNvPr>
          <p:cNvSpPr txBox="1">
            <a:spLocks/>
          </p:cNvSpPr>
          <p:nvPr/>
        </p:nvSpPr>
        <p:spPr>
          <a:xfrm>
            <a:off x="874713" y="689476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Regelmäßige Nutzung von 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Video-Sharing-Diensten im Trend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7D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9" name="Inhaltsplatzhalter 2">
            <a:extLst>
              <a:ext uri="{FF2B5EF4-FFF2-40B4-BE49-F238E27FC236}">
                <a16:creationId xmlns:a16="http://schemas.microsoft.com/office/drawing/2014/main" id="{9A806DDD-A536-44E9-AD6A-14158E157233}"/>
              </a:ext>
            </a:extLst>
          </p:cNvPr>
          <p:cNvSpPr txBox="1">
            <a:spLocks/>
          </p:cNvSpPr>
          <p:nvPr/>
        </p:nvSpPr>
        <p:spPr>
          <a:xfrm>
            <a:off x="874712" y="1228725"/>
            <a:ext cx="10309325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Bremen 2020 - 2021</a:t>
            </a: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platzhalter 5">
            <a:extLst>
              <a:ext uri="{FF2B5EF4-FFF2-40B4-BE49-F238E27FC236}">
                <a16:creationId xmlns:a16="http://schemas.microsoft.com/office/drawing/2014/main" id="{C9FA9859-1DD4-40D3-B5B7-DB891C176650}"/>
              </a:ext>
            </a:extLst>
          </p:cNvPr>
          <p:cNvSpPr txBox="1">
            <a:spLocks/>
          </p:cNvSpPr>
          <p:nvPr/>
        </p:nvSpPr>
        <p:spPr>
          <a:xfrm>
            <a:off x="874713" y="6197600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0,578 / 0,613 Mio. Personen ab 14 Jahre in Bremen (n=500)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1" name="Gerade Verbindung 30">
            <a:extLst>
              <a:ext uri="{FF2B5EF4-FFF2-40B4-BE49-F238E27FC236}">
                <a16:creationId xmlns:a16="http://schemas.microsoft.com/office/drawing/2014/main" id="{B8C22112-2DD6-448E-9197-2F729280326B}"/>
              </a:ext>
            </a:extLst>
          </p:cNvPr>
          <p:cNvCxnSpPr/>
          <p:nvPr/>
        </p:nvCxnSpPr>
        <p:spPr>
          <a:xfrm flipV="1">
            <a:off x="866551" y="5395456"/>
            <a:ext cx="9504000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graphicFrame>
        <p:nvGraphicFramePr>
          <p:cNvPr id="42" name="Tabelle 41">
            <a:extLst>
              <a:ext uri="{FF2B5EF4-FFF2-40B4-BE49-F238E27FC236}">
                <a16:creationId xmlns:a16="http://schemas.microsoft.com/office/drawing/2014/main" id="{D25EBA9F-28AB-4898-AE0E-5F97E8F23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982151"/>
              </p:ext>
            </p:extLst>
          </p:nvPr>
        </p:nvGraphicFramePr>
        <p:xfrm>
          <a:off x="874712" y="5431186"/>
          <a:ext cx="9504000" cy="518160"/>
        </p:xfrm>
        <a:graphic>
          <a:graphicData uri="http://schemas.openxmlformats.org/drawingml/2006/table">
            <a:tbl>
              <a:tblPr firstRow="1" bandRow="1"/>
              <a:tblGrid>
                <a:gridCol w="23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2292952919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3908695776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7620919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Sonstige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Video-Sharing-Dienste</a:t>
                      </a:r>
                    </a:p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gesamt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3" name="Picture 2" descr="Brand Resources - YouTube">
            <a:extLst>
              <a:ext uri="{FF2B5EF4-FFF2-40B4-BE49-F238E27FC236}">
                <a16:creationId xmlns:a16="http://schemas.microsoft.com/office/drawing/2014/main" id="{17CCC267-30B8-4FE8-BFFD-88F5D34B5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91" y="5519275"/>
            <a:ext cx="1209453" cy="26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Twitch.tv Font FREE Download | Hyperpix">
            <a:extLst>
              <a:ext uri="{FF2B5EF4-FFF2-40B4-BE49-F238E27FC236}">
                <a16:creationId xmlns:a16="http://schemas.microsoft.com/office/drawing/2014/main" id="{6E1363B3-CA2C-4E79-979A-D72A2E42F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0" b="21872"/>
          <a:stretch/>
        </p:blipFill>
        <p:spPr bwMode="auto">
          <a:xfrm>
            <a:off x="3991361" y="5476379"/>
            <a:ext cx="926596" cy="37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Tabelle 11">
            <a:extLst>
              <a:ext uri="{FF2B5EF4-FFF2-40B4-BE49-F238E27FC236}">
                <a16:creationId xmlns:a16="http://schemas.microsoft.com/office/drawing/2014/main" id="{AA4E7A42-7F35-4B87-8AFB-AFB6B6A6F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983200"/>
              </p:ext>
            </p:extLst>
          </p:nvPr>
        </p:nvGraphicFramePr>
        <p:xfrm>
          <a:off x="8182017" y="5032431"/>
          <a:ext cx="1937656" cy="370840"/>
        </p:xfrm>
        <a:graphic>
          <a:graphicData uri="http://schemas.openxmlformats.org/drawingml/2006/table">
            <a:tbl>
              <a:tblPr firstRow="1" bandRow="1"/>
              <a:tblGrid>
                <a:gridCol w="968828">
                  <a:extLst>
                    <a:ext uri="{9D8B030D-6E8A-4147-A177-3AD203B41FA5}">
                      <a16:colId xmlns:a16="http://schemas.microsoft.com/office/drawing/2014/main" val="4214400976"/>
                    </a:ext>
                  </a:extLst>
                </a:gridCol>
                <a:gridCol w="968828">
                  <a:extLst>
                    <a:ext uri="{9D8B030D-6E8A-4147-A177-3AD203B41FA5}">
                      <a16:colId xmlns:a16="http://schemas.microsoft.com/office/drawing/2014/main" val="11578805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035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2293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41</a:t>
            </a:fld>
            <a:endParaRPr lang="de-DE"/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5EA319BA-3BDC-49DF-8F42-CEC21E8B2D72}"/>
              </a:ext>
            </a:extLst>
          </p:cNvPr>
          <p:cNvSpPr txBox="1">
            <a:spLocks/>
          </p:cNvSpPr>
          <p:nvPr/>
        </p:nvSpPr>
        <p:spPr>
          <a:xfrm>
            <a:off x="769938" y="810376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3 Nutzung Video-Sharing-Dienste: Nutzung mind. einmal pro Monat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1" name="Inhaltsplatzhalter 5">
            <a:extLst>
              <a:ext uri="{FF2B5EF4-FFF2-40B4-BE49-F238E27FC236}">
                <a16:creationId xmlns:a16="http://schemas.microsoft.com/office/drawing/2014/main" id="{F8458931-392E-45D8-91C4-06C57A2D0C16}"/>
              </a:ext>
            </a:extLst>
          </p:cNvPr>
          <p:cNvSpPr txBox="1">
            <a:spLocks/>
          </p:cNvSpPr>
          <p:nvPr/>
        </p:nvSpPr>
        <p:spPr>
          <a:xfrm>
            <a:off x="769938" y="1349625"/>
            <a:ext cx="10009062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Bundesländer im Vergleich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5067084D-9921-46FF-AAB4-9AA0AF0E9E65}"/>
              </a:ext>
            </a:extLst>
          </p:cNvPr>
          <p:cNvSpPr txBox="1">
            <a:spLocks/>
          </p:cNvSpPr>
          <p:nvPr/>
        </p:nvSpPr>
        <p:spPr>
          <a:xfrm>
            <a:off x="769937" y="6366626"/>
            <a:ext cx="10676671" cy="22743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70,635 Mio. Personen ab 14 Jahre in Deutschland (n=7.507)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Tabelle 32">
            <a:extLst>
              <a:ext uri="{FF2B5EF4-FFF2-40B4-BE49-F238E27FC236}">
                <a16:creationId xmlns:a16="http://schemas.microsoft.com/office/drawing/2014/main" id="{EDBD357E-C3DF-4619-90B4-0B285D21B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617542"/>
              </p:ext>
            </p:extLst>
          </p:nvPr>
        </p:nvGraphicFramePr>
        <p:xfrm>
          <a:off x="1662111" y="1799807"/>
          <a:ext cx="10451646" cy="4167739"/>
        </p:xfrm>
        <a:graphic>
          <a:graphicData uri="http://schemas.openxmlformats.org/drawingml/2006/table">
            <a:tbl>
              <a:tblPr firstRow="1" bandRow="1"/>
              <a:tblGrid>
                <a:gridCol w="3483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77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YouTube</a:t>
                      </a:r>
                    </a:p>
                  </a:txBody>
                  <a:tcPr marL="252000" marR="0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Twitch</a:t>
                      </a:r>
                    </a:p>
                  </a:txBody>
                  <a:tcPr marL="252000" marR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Sonstiges</a:t>
                      </a:r>
                    </a:p>
                  </a:txBody>
                  <a:tcPr marL="252000" marR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Group 343">
            <a:extLst>
              <a:ext uri="{FF2B5EF4-FFF2-40B4-BE49-F238E27FC236}">
                <a16:creationId xmlns:a16="http://schemas.microsoft.com/office/drawing/2014/main" id="{97F81642-A8CF-4FAD-A132-9C8A36ADE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325995"/>
              </p:ext>
            </p:extLst>
          </p:nvPr>
        </p:nvGraphicFramePr>
        <p:xfrm>
          <a:off x="756665" y="2184650"/>
          <a:ext cx="11344864" cy="3796585"/>
        </p:xfrm>
        <a:graphic>
          <a:graphicData uri="http://schemas.openxmlformats.org/drawingml/2006/table">
            <a:tbl>
              <a:tblPr/>
              <a:tblGrid>
                <a:gridCol w="1028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 HE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6441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35" name="Diagramm 34">
            <a:extLst>
              <a:ext uri="{FF2B5EF4-FFF2-40B4-BE49-F238E27FC236}">
                <a16:creationId xmlns:a16="http://schemas.microsoft.com/office/drawing/2014/main" id="{8E5A78DA-DFE6-49EB-AAB7-4A3EA78D09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51296"/>
              </p:ext>
            </p:extLst>
          </p:nvPr>
        </p:nvGraphicFramePr>
        <p:xfrm>
          <a:off x="365997" y="6010863"/>
          <a:ext cx="2820202" cy="45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Diagramm 35">
            <a:extLst>
              <a:ext uri="{FF2B5EF4-FFF2-40B4-BE49-F238E27FC236}">
                <a16:creationId xmlns:a16="http://schemas.microsoft.com/office/drawing/2014/main" id="{2AD7C303-82F2-4DA4-9FD3-47462F1F5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5634052"/>
              </p:ext>
            </p:extLst>
          </p:nvPr>
        </p:nvGraphicFramePr>
        <p:xfrm>
          <a:off x="1595484" y="2214813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7" name="Gerade Verbindung 49">
            <a:extLst>
              <a:ext uri="{FF2B5EF4-FFF2-40B4-BE49-F238E27FC236}">
                <a16:creationId xmlns:a16="http://schemas.microsoft.com/office/drawing/2014/main" id="{4058A084-D25E-4738-97E4-58467D305D34}"/>
              </a:ext>
            </a:extLst>
          </p:cNvPr>
          <p:cNvCxnSpPr/>
          <p:nvPr/>
        </p:nvCxnSpPr>
        <p:spPr>
          <a:xfrm>
            <a:off x="5143810" y="1885095"/>
            <a:ext cx="0" cy="406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graphicFrame>
        <p:nvGraphicFramePr>
          <p:cNvPr id="38" name="Diagramm 37">
            <a:extLst>
              <a:ext uri="{FF2B5EF4-FFF2-40B4-BE49-F238E27FC236}">
                <a16:creationId xmlns:a16="http://schemas.microsoft.com/office/drawing/2014/main" id="{7228AE47-3D6D-4A19-8D45-A124BCA00E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966706"/>
              </p:ext>
            </p:extLst>
          </p:nvPr>
        </p:nvGraphicFramePr>
        <p:xfrm>
          <a:off x="5115523" y="2214813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EA201A5A-EED4-4AA2-8F21-66C68292D63A}"/>
              </a:ext>
            </a:extLst>
          </p:cNvPr>
          <p:cNvGrpSpPr/>
          <p:nvPr/>
        </p:nvGrpSpPr>
        <p:grpSpPr>
          <a:xfrm>
            <a:off x="5274893" y="1798351"/>
            <a:ext cx="576064" cy="472345"/>
            <a:chOff x="7340768" y="2067976"/>
            <a:chExt cx="576064" cy="472345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350465D7-C73C-4307-B9CC-A3914F97FEAF}"/>
                </a:ext>
              </a:extLst>
            </p:cNvPr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92ED9904-BD8D-4E49-9008-DF2DFB15B1A0}"/>
                </a:ext>
              </a:extLst>
            </p:cNvPr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84F44B7F-D12B-47CD-8F92-065484CE19F7}"/>
                  </a:ext>
                </a:extLst>
              </p:cNvPr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marL="0" marR="0" lvl="0" indent="0" algn="ctr" defTabSz="10080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5A0A2"/>
                    </a:solidFill>
                    <a:effectLst/>
                    <a:uLnTx/>
                    <a:uFillTx/>
                  </a:rPr>
                  <a:t>11,2</a:t>
                </a:r>
              </a:p>
            </p:txBody>
          </p:sp>
          <p:cxnSp>
            <p:nvCxnSpPr>
              <p:cNvPr id="43" name="Gerader Verbinder 28">
                <a:extLst>
                  <a:ext uri="{FF2B5EF4-FFF2-40B4-BE49-F238E27FC236}">
                    <a16:creationId xmlns:a16="http://schemas.microsoft.com/office/drawing/2014/main" id="{D08C5CE4-55B6-45C9-A7A9-93009A1F4204}"/>
                  </a:ext>
                </a:extLst>
              </p:cNvPr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</p:cxnSp>
        </p:grpSp>
      </p:grpSp>
      <p:cxnSp>
        <p:nvCxnSpPr>
          <p:cNvPr id="44" name="Gerade Verbindung 50">
            <a:extLst>
              <a:ext uri="{FF2B5EF4-FFF2-40B4-BE49-F238E27FC236}">
                <a16:creationId xmlns:a16="http://schemas.microsoft.com/office/drawing/2014/main" id="{760190E1-E9EB-442C-94A1-6A1B2E175B65}"/>
              </a:ext>
            </a:extLst>
          </p:cNvPr>
          <p:cNvCxnSpPr/>
          <p:nvPr/>
        </p:nvCxnSpPr>
        <p:spPr>
          <a:xfrm>
            <a:off x="8626590" y="1885095"/>
            <a:ext cx="0" cy="406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graphicFrame>
        <p:nvGraphicFramePr>
          <p:cNvPr id="45" name="Diagramm 44">
            <a:extLst>
              <a:ext uri="{FF2B5EF4-FFF2-40B4-BE49-F238E27FC236}">
                <a16:creationId xmlns:a16="http://schemas.microsoft.com/office/drawing/2014/main" id="{06907879-B21B-44EE-B3EF-F0A84E31C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1165084"/>
              </p:ext>
            </p:extLst>
          </p:nvPr>
        </p:nvGraphicFramePr>
        <p:xfrm>
          <a:off x="8598859" y="2214813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D3DD413E-1944-4317-BD7A-B291279CB9BD}"/>
              </a:ext>
            </a:extLst>
          </p:cNvPr>
          <p:cNvGrpSpPr/>
          <p:nvPr/>
        </p:nvGrpSpPr>
        <p:grpSpPr>
          <a:xfrm>
            <a:off x="8736739" y="1798351"/>
            <a:ext cx="576064" cy="472345"/>
            <a:chOff x="7340768" y="2067976"/>
            <a:chExt cx="576064" cy="472345"/>
          </a:xfrm>
        </p:grpSpPr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C1EBE51E-7450-4BA0-827F-4F798F1917D5}"/>
                </a:ext>
              </a:extLst>
            </p:cNvPr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75A0AC45-8873-4B7B-A907-BB0B35D58CC9}"/>
                </a:ext>
              </a:extLst>
            </p:cNvPr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FFDFF5D1-DBD9-477D-9FCA-EB001EDDDC9C}"/>
                  </a:ext>
                </a:extLst>
              </p:cNvPr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marL="0" marR="0" lvl="0" indent="0" algn="ctr" defTabSz="10080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5A0A2"/>
                    </a:solidFill>
                    <a:effectLst/>
                    <a:uLnTx/>
                    <a:uFillTx/>
                  </a:rPr>
                  <a:t>4,5</a:t>
                </a:r>
              </a:p>
            </p:txBody>
          </p:sp>
          <p:cxnSp>
            <p:nvCxnSpPr>
              <p:cNvPr id="50" name="Gerader Verbinder 28">
                <a:extLst>
                  <a:ext uri="{FF2B5EF4-FFF2-40B4-BE49-F238E27FC236}">
                    <a16:creationId xmlns:a16="http://schemas.microsoft.com/office/drawing/2014/main" id="{A93B8E3B-9CE5-49DA-A738-42D9EB4218F3}"/>
                  </a:ext>
                </a:extLst>
              </p:cNvPr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</p:cxn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12094DA6-F986-4355-BEA4-A2A6F424F7EA}"/>
              </a:ext>
            </a:extLst>
          </p:cNvPr>
          <p:cNvGrpSpPr/>
          <p:nvPr/>
        </p:nvGrpSpPr>
        <p:grpSpPr>
          <a:xfrm>
            <a:off x="1739500" y="1798351"/>
            <a:ext cx="576064" cy="472345"/>
            <a:chOff x="7340768" y="2067976"/>
            <a:chExt cx="576064" cy="472345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3064CBDA-E926-4ED1-B7F9-4C302748C3F8}"/>
                </a:ext>
              </a:extLst>
            </p:cNvPr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98844277-70C7-47DC-9904-9A09EB3B5B1F}"/>
                </a:ext>
              </a:extLst>
            </p:cNvPr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A55C8187-DEB6-41E9-8A4C-24CFB6CDB3DB}"/>
                  </a:ext>
                </a:extLst>
              </p:cNvPr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marL="0" marR="0" lvl="0" indent="0" algn="ctr" defTabSz="10080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5A0A2"/>
                    </a:solidFill>
                    <a:effectLst/>
                    <a:uLnTx/>
                    <a:uFillTx/>
                  </a:rPr>
                  <a:t>60,8</a:t>
                </a:r>
              </a:p>
            </p:txBody>
          </p:sp>
          <p:cxnSp>
            <p:nvCxnSpPr>
              <p:cNvPr id="55" name="Gerader Verbinder 28">
                <a:extLst>
                  <a:ext uri="{FF2B5EF4-FFF2-40B4-BE49-F238E27FC236}">
                    <a16:creationId xmlns:a16="http://schemas.microsoft.com/office/drawing/2014/main" id="{C36562FE-5508-4D23-AD00-446E472EDC5B}"/>
                  </a:ext>
                </a:extLst>
              </p:cNvPr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6873512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42</a:t>
            </a:fld>
            <a:endParaRPr lang="de-DE"/>
          </a:p>
        </p:txBody>
      </p:sp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A7FB90E2-21BE-4742-9617-A0276126AD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3627418"/>
              </p:ext>
            </p:extLst>
          </p:nvPr>
        </p:nvGraphicFramePr>
        <p:xfrm>
          <a:off x="765194" y="2203555"/>
          <a:ext cx="9822509" cy="379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itel 1">
            <a:extLst>
              <a:ext uri="{FF2B5EF4-FFF2-40B4-BE49-F238E27FC236}">
                <a16:creationId xmlns:a16="http://schemas.microsoft.com/office/drawing/2014/main" id="{1DE09682-5B03-4972-8B86-E53592347A92}"/>
              </a:ext>
            </a:extLst>
          </p:cNvPr>
          <p:cNvSpPr txBox="1">
            <a:spLocks/>
          </p:cNvSpPr>
          <p:nvPr/>
        </p:nvSpPr>
        <p:spPr>
          <a:xfrm>
            <a:off x="741363" y="810376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Regelmäßige Nutzung von 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Online Video-Angeboten von TV-Sendern im Trend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7D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DE6D2840-2AA2-4E2E-9160-FD5890A5DB5C}"/>
              </a:ext>
            </a:extLst>
          </p:cNvPr>
          <p:cNvSpPr txBox="1">
            <a:spLocks/>
          </p:cNvSpPr>
          <p:nvPr/>
        </p:nvSpPr>
        <p:spPr>
          <a:xfrm>
            <a:off x="741362" y="1349625"/>
            <a:ext cx="10239877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Alle Angebote werden im Vergleich zum Vorjahr häufiger regelmäßig konsumiert. Besonders private Dienste gewinnen auf niedrigem Niveau deutlich hinzu.</a:t>
            </a: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Diagramm 21">
            <a:extLst>
              <a:ext uri="{FF2B5EF4-FFF2-40B4-BE49-F238E27FC236}">
                <a16:creationId xmlns:a16="http://schemas.microsoft.com/office/drawing/2014/main" id="{01F5C01E-FEB4-47BE-A473-4C6617C64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979622"/>
              </p:ext>
            </p:extLst>
          </p:nvPr>
        </p:nvGraphicFramePr>
        <p:xfrm>
          <a:off x="10007129" y="4830865"/>
          <a:ext cx="2528484" cy="75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3" name="Gerade Verbindung 6">
            <a:extLst>
              <a:ext uri="{FF2B5EF4-FFF2-40B4-BE49-F238E27FC236}">
                <a16:creationId xmlns:a16="http://schemas.microsoft.com/office/drawing/2014/main" id="{2C648A0C-217C-417C-90A3-4587D5ED2F77}"/>
              </a:ext>
            </a:extLst>
          </p:cNvPr>
          <p:cNvCxnSpPr/>
          <p:nvPr/>
        </p:nvCxnSpPr>
        <p:spPr>
          <a:xfrm flipV="1">
            <a:off x="2295540" y="4333126"/>
            <a:ext cx="5400000" cy="0"/>
          </a:xfrm>
          <a:prstGeom prst="line">
            <a:avLst/>
          </a:prstGeom>
          <a:noFill/>
          <a:ln w="12700" cap="flat" cmpd="sng" algn="ctr">
            <a:solidFill>
              <a:srgbClr val="00448C"/>
            </a:solidFill>
            <a:prstDash val="solid"/>
          </a:ln>
          <a:effectLst/>
        </p:spPr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EA91D77A-513B-48DE-AC6F-C25ADFC8A3C4}"/>
              </a:ext>
            </a:extLst>
          </p:cNvPr>
          <p:cNvSpPr txBox="1"/>
          <p:nvPr/>
        </p:nvSpPr>
        <p:spPr>
          <a:xfrm>
            <a:off x="3042798" y="3501213"/>
            <a:ext cx="3959991" cy="553998"/>
          </a:xfrm>
          <a:prstGeom prst="rect">
            <a:avLst/>
          </a:prstGeom>
          <a:noFill/>
          <a:ln w="12700">
            <a:solidFill>
              <a:srgbClr val="00448C"/>
            </a:solidFill>
          </a:ln>
        </p:spPr>
        <p:txBody>
          <a:bodyPr wrap="square" rtlCol="0">
            <a:spAutoFit/>
          </a:bodyPr>
          <a:lstStyle/>
          <a:p>
            <a:pPr algn="ctr" defTabSz="1008035"/>
            <a:r>
              <a:rPr lang="de-DE" sz="1600" b="1" dirty="0">
                <a:solidFill>
                  <a:srgbClr val="00448C"/>
                </a:solidFill>
                <a:cs typeface="Calibri" pitchFamily="34" charset="0"/>
              </a:rPr>
              <a:t>Nettosumme Angebote privater Sender: 22%</a:t>
            </a:r>
          </a:p>
          <a:p>
            <a:pPr algn="ctr" defTabSz="1008035"/>
            <a:r>
              <a:rPr lang="de-DE" sz="1400" b="1" dirty="0">
                <a:solidFill>
                  <a:srgbClr val="00448C"/>
                </a:solidFill>
                <a:cs typeface="Calibri" pitchFamily="34" charset="0"/>
              </a:rPr>
              <a:t>(2020: 18%)</a:t>
            </a:r>
          </a:p>
        </p:txBody>
      </p:sp>
      <p:cxnSp>
        <p:nvCxnSpPr>
          <p:cNvPr id="25" name="Gerade Verbindung 6">
            <a:extLst>
              <a:ext uri="{FF2B5EF4-FFF2-40B4-BE49-F238E27FC236}">
                <a16:creationId xmlns:a16="http://schemas.microsoft.com/office/drawing/2014/main" id="{B6EE2898-CB30-42A7-A45A-1EAAE5697DA4}"/>
              </a:ext>
            </a:extLst>
          </p:cNvPr>
          <p:cNvCxnSpPr>
            <a:cxnSpLocks/>
          </p:cNvCxnSpPr>
          <p:nvPr/>
        </p:nvCxnSpPr>
        <p:spPr>
          <a:xfrm flipV="1">
            <a:off x="2292672" y="4335444"/>
            <a:ext cx="0" cy="252000"/>
          </a:xfrm>
          <a:prstGeom prst="line">
            <a:avLst/>
          </a:prstGeom>
          <a:noFill/>
          <a:ln w="12700" cap="flat" cmpd="sng" algn="ctr">
            <a:solidFill>
              <a:srgbClr val="00448C"/>
            </a:solidFill>
            <a:prstDash val="solid"/>
          </a:ln>
          <a:effectLst/>
        </p:spPr>
      </p:cxnSp>
      <p:cxnSp>
        <p:nvCxnSpPr>
          <p:cNvPr id="26" name="Gerade Verbindung 34">
            <a:extLst>
              <a:ext uri="{FF2B5EF4-FFF2-40B4-BE49-F238E27FC236}">
                <a16:creationId xmlns:a16="http://schemas.microsoft.com/office/drawing/2014/main" id="{20823BEF-02EA-409A-BBE6-8587FE2BA2C4}"/>
              </a:ext>
            </a:extLst>
          </p:cNvPr>
          <p:cNvCxnSpPr/>
          <p:nvPr/>
        </p:nvCxnSpPr>
        <p:spPr>
          <a:xfrm flipV="1">
            <a:off x="7694957" y="4332669"/>
            <a:ext cx="1" cy="252000"/>
          </a:xfrm>
          <a:prstGeom prst="line">
            <a:avLst/>
          </a:prstGeom>
          <a:noFill/>
          <a:ln w="12700" cap="flat" cmpd="sng" algn="ctr">
            <a:solidFill>
              <a:srgbClr val="00448C"/>
            </a:solidFill>
            <a:prstDash val="solid"/>
          </a:ln>
          <a:effectLst/>
        </p:spPr>
      </p:cxnSp>
      <p:cxnSp>
        <p:nvCxnSpPr>
          <p:cNvPr id="27" name="Gerade Verbindung 6">
            <a:extLst>
              <a:ext uri="{FF2B5EF4-FFF2-40B4-BE49-F238E27FC236}">
                <a16:creationId xmlns:a16="http://schemas.microsoft.com/office/drawing/2014/main" id="{A68BA074-BB4B-401E-9C3C-3F85B6F70AF2}"/>
              </a:ext>
            </a:extLst>
          </p:cNvPr>
          <p:cNvCxnSpPr/>
          <p:nvPr/>
        </p:nvCxnSpPr>
        <p:spPr>
          <a:xfrm flipV="1">
            <a:off x="5022794" y="4081126"/>
            <a:ext cx="1" cy="252000"/>
          </a:xfrm>
          <a:prstGeom prst="line">
            <a:avLst/>
          </a:prstGeom>
          <a:noFill/>
          <a:ln w="12700" cap="flat" cmpd="sng" algn="ctr">
            <a:solidFill>
              <a:srgbClr val="00448C"/>
            </a:solidFill>
            <a:prstDash val="solid"/>
          </a:ln>
          <a:effectLst/>
        </p:spPr>
      </p:cxnSp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0D9C5A23-2F27-4543-A2CE-884394A9F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907932"/>
              </p:ext>
            </p:extLst>
          </p:nvPr>
        </p:nvGraphicFramePr>
        <p:xfrm>
          <a:off x="830242" y="5528936"/>
          <a:ext cx="9757461" cy="944880"/>
        </p:xfrm>
        <a:graphic>
          <a:graphicData uri="http://schemas.openxmlformats.org/drawingml/2006/table">
            <a:tbl>
              <a:tblPr firstRow="1" bandRow="1"/>
              <a:tblGrid>
                <a:gridCol w="1393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2292952919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1007237037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7620919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Mediatheken der Öffentlich-Rechtlichen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Video-Streams sonstiger Sender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 Video-Streams reiner Internetsender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Gebündelte Angebote</a:t>
                      </a:r>
                    </a:p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(z.B. Zattoo oder </a:t>
                      </a:r>
                      <a:r>
                        <a:rPr lang="de-DE" sz="1400" b="0" dirty="0" err="1">
                          <a:solidFill>
                            <a:schemeClr val="tx1"/>
                          </a:solidFill>
                        </a:rPr>
                        <a:t>waipu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Angebote von TV-Sendern gesamt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9" name="Gerade Verbindung 30">
            <a:extLst>
              <a:ext uri="{FF2B5EF4-FFF2-40B4-BE49-F238E27FC236}">
                <a16:creationId xmlns:a16="http://schemas.microsoft.com/office/drawing/2014/main" id="{4B2CA6B4-579D-489B-BADD-3AA58A58C0D0}"/>
              </a:ext>
            </a:extLst>
          </p:cNvPr>
          <p:cNvCxnSpPr/>
          <p:nvPr/>
        </p:nvCxnSpPr>
        <p:spPr>
          <a:xfrm flipV="1">
            <a:off x="733201" y="5516356"/>
            <a:ext cx="9792000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30" name="Picture 4">
            <a:extLst>
              <a:ext uri="{FF2B5EF4-FFF2-40B4-BE49-F238E27FC236}">
                <a16:creationId xmlns:a16="http://schemas.microsoft.com/office/drawing/2014/main" id="{30CFC5A9-9BB2-469C-870F-42C60FEF3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409" y="5580965"/>
            <a:ext cx="905311" cy="24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Joyn (Germany) | Logopedia | Fandom">
            <a:extLst>
              <a:ext uri="{FF2B5EF4-FFF2-40B4-BE49-F238E27FC236}">
                <a16:creationId xmlns:a16="http://schemas.microsoft.com/office/drawing/2014/main" id="{E0BA3C4B-07CA-4B03-9DD2-A667DD08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603" y="5584013"/>
            <a:ext cx="574899" cy="24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C18C55D3-756A-4EF0-939F-7BF20095DC62}"/>
              </a:ext>
            </a:extLst>
          </p:cNvPr>
          <p:cNvSpPr txBox="1">
            <a:spLocks/>
          </p:cNvSpPr>
          <p:nvPr/>
        </p:nvSpPr>
        <p:spPr>
          <a:xfrm>
            <a:off x="741363" y="6318500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Prozent; Jeweiliges Angebot wird mindestens einmal pro Monat genutzt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70,593 / 70,635 Mio. Personen ab 14 Jahre in Deutschland (n=7.507)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Tabelle 11">
            <a:extLst>
              <a:ext uri="{FF2B5EF4-FFF2-40B4-BE49-F238E27FC236}">
                <a16:creationId xmlns:a16="http://schemas.microsoft.com/office/drawing/2014/main" id="{90726259-BB42-4EE7-B846-856AECC69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832935"/>
              </p:ext>
            </p:extLst>
          </p:nvPr>
        </p:nvGraphicFramePr>
        <p:xfrm>
          <a:off x="9306483" y="5181246"/>
          <a:ext cx="1162854" cy="370840"/>
        </p:xfrm>
        <a:graphic>
          <a:graphicData uri="http://schemas.openxmlformats.org/drawingml/2006/table">
            <a:tbl>
              <a:tblPr firstRow="1" bandRow="1"/>
              <a:tblGrid>
                <a:gridCol w="581427">
                  <a:extLst>
                    <a:ext uri="{9D8B030D-6E8A-4147-A177-3AD203B41FA5}">
                      <a16:colId xmlns:a16="http://schemas.microsoft.com/office/drawing/2014/main" val="4214400976"/>
                    </a:ext>
                  </a:extLst>
                </a:gridCol>
                <a:gridCol w="581427">
                  <a:extLst>
                    <a:ext uri="{9D8B030D-6E8A-4147-A177-3AD203B41FA5}">
                      <a16:colId xmlns:a16="http://schemas.microsoft.com/office/drawing/2014/main" val="11578805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035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823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43</a:t>
            </a:fld>
            <a:endParaRPr lang="de-DE"/>
          </a:p>
        </p:txBody>
      </p:sp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E4274AB6-E5A1-4366-ADF2-3601D9CD6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224642"/>
              </p:ext>
            </p:extLst>
          </p:nvPr>
        </p:nvGraphicFramePr>
        <p:xfrm>
          <a:off x="839767" y="5528936"/>
          <a:ext cx="9757461" cy="944880"/>
        </p:xfrm>
        <a:graphic>
          <a:graphicData uri="http://schemas.openxmlformats.org/drawingml/2006/table">
            <a:tbl>
              <a:tblPr firstRow="1" bandRow="1"/>
              <a:tblGrid>
                <a:gridCol w="1393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2292952919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1007237037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7620919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Mediatheken der Öffentlich-Rechtlichen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Video-Streams sonstiger Sender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 Video-Streams reiner Internetsender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Gebündelte Angebote</a:t>
                      </a:r>
                    </a:p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(z.B. Zattoo oder </a:t>
                      </a:r>
                      <a:r>
                        <a:rPr lang="de-DE" sz="1400" b="0" dirty="0" err="1">
                          <a:solidFill>
                            <a:schemeClr val="tx1"/>
                          </a:solidFill>
                        </a:rPr>
                        <a:t>waipu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Angebote von TV-Sendern gesamt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34E85643-6AE8-4B97-9172-8E402AC90D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4172253"/>
              </p:ext>
            </p:extLst>
          </p:nvPr>
        </p:nvGraphicFramePr>
        <p:xfrm>
          <a:off x="774719" y="2203555"/>
          <a:ext cx="9822509" cy="379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el 1">
            <a:extLst>
              <a:ext uri="{FF2B5EF4-FFF2-40B4-BE49-F238E27FC236}">
                <a16:creationId xmlns:a16="http://schemas.microsoft.com/office/drawing/2014/main" id="{6544B42A-B256-445F-AE05-ADAC069788DD}"/>
              </a:ext>
            </a:extLst>
          </p:cNvPr>
          <p:cNvSpPr txBox="1">
            <a:spLocks/>
          </p:cNvSpPr>
          <p:nvPr/>
        </p:nvSpPr>
        <p:spPr>
          <a:xfrm>
            <a:off x="750888" y="810376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Regelmäßige Nutzung von 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Online Video-Angeboten von TV-Sendern im Trend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7D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8602939E-6A68-4416-AABC-CF4D72D52C42}"/>
              </a:ext>
            </a:extLst>
          </p:cNvPr>
          <p:cNvSpPr txBox="1">
            <a:spLocks/>
          </p:cNvSpPr>
          <p:nvPr/>
        </p:nvSpPr>
        <p:spPr>
          <a:xfrm>
            <a:off x="750887" y="1349625"/>
            <a:ext cx="10239877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Bremen 2020 - 2021</a:t>
            </a: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68DBA48F-E337-4D4C-AB34-ACB928C6B84F}"/>
              </a:ext>
            </a:extLst>
          </p:cNvPr>
          <p:cNvSpPr txBox="1">
            <a:spLocks/>
          </p:cNvSpPr>
          <p:nvPr/>
        </p:nvSpPr>
        <p:spPr>
          <a:xfrm>
            <a:off x="750888" y="6318500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0,578  / 0,613 Mio. Personen ab 14 Jahre in Bremen (n=500)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4" name="Diagramm 23">
            <a:extLst>
              <a:ext uri="{FF2B5EF4-FFF2-40B4-BE49-F238E27FC236}">
                <a16:creationId xmlns:a16="http://schemas.microsoft.com/office/drawing/2014/main" id="{A252398E-80AA-42A4-989E-A225C01F79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274023"/>
              </p:ext>
            </p:extLst>
          </p:nvPr>
        </p:nvGraphicFramePr>
        <p:xfrm>
          <a:off x="10016654" y="4830865"/>
          <a:ext cx="2528484" cy="75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5" name="Gerade Verbindung 30">
            <a:extLst>
              <a:ext uri="{FF2B5EF4-FFF2-40B4-BE49-F238E27FC236}">
                <a16:creationId xmlns:a16="http://schemas.microsoft.com/office/drawing/2014/main" id="{31AEE975-114C-466D-B01D-9CDBDE67B370}"/>
              </a:ext>
            </a:extLst>
          </p:cNvPr>
          <p:cNvCxnSpPr/>
          <p:nvPr/>
        </p:nvCxnSpPr>
        <p:spPr>
          <a:xfrm flipV="1">
            <a:off x="742726" y="5516356"/>
            <a:ext cx="9792000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26" name="Picture 4">
            <a:extLst>
              <a:ext uri="{FF2B5EF4-FFF2-40B4-BE49-F238E27FC236}">
                <a16:creationId xmlns:a16="http://schemas.microsoft.com/office/drawing/2014/main" id="{C41EBC74-4145-4C84-9683-42B05AB38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07" y="5580965"/>
            <a:ext cx="905311" cy="24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Joyn (Germany) | Logopedia | Fandom">
            <a:extLst>
              <a:ext uri="{FF2B5EF4-FFF2-40B4-BE49-F238E27FC236}">
                <a16:creationId xmlns:a16="http://schemas.microsoft.com/office/drawing/2014/main" id="{31986484-B679-454F-8B4B-FC3EA086F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45" y="5587061"/>
            <a:ext cx="574899" cy="24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Gerade Verbindung 6">
            <a:extLst>
              <a:ext uri="{FF2B5EF4-FFF2-40B4-BE49-F238E27FC236}">
                <a16:creationId xmlns:a16="http://schemas.microsoft.com/office/drawing/2014/main" id="{02CC3BF9-6BFB-4893-BB66-AB01F4B93C7D}"/>
              </a:ext>
            </a:extLst>
          </p:cNvPr>
          <p:cNvCxnSpPr/>
          <p:nvPr/>
        </p:nvCxnSpPr>
        <p:spPr>
          <a:xfrm flipV="1">
            <a:off x="2305065" y="4333126"/>
            <a:ext cx="5400000" cy="0"/>
          </a:xfrm>
          <a:prstGeom prst="line">
            <a:avLst/>
          </a:prstGeom>
          <a:noFill/>
          <a:ln w="12700" cap="flat" cmpd="sng" algn="ctr">
            <a:solidFill>
              <a:srgbClr val="00448C"/>
            </a:solidFill>
            <a:prstDash val="solid"/>
          </a:ln>
          <a:effectLst/>
        </p:spPr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C3407D90-3E95-435B-9154-EB97FD658C8F}"/>
              </a:ext>
            </a:extLst>
          </p:cNvPr>
          <p:cNvSpPr txBox="1"/>
          <p:nvPr/>
        </p:nvSpPr>
        <p:spPr>
          <a:xfrm>
            <a:off x="3049274" y="3512285"/>
            <a:ext cx="3959991" cy="553998"/>
          </a:xfrm>
          <a:prstGeom prst="rect">
            <a:avLst/>
          </a:prstGeom>
          <a:noFill/>
          <a:ln w="12700">
            <a:solidFill>
              <a:srgbClr val="00448C"/>
            </a:solidFill>
          </a:ln>
        </p:spPr>
        <p:txBody>
          <a:bodyPr wrap="square" rtlCol="0">
            <a:spAutoFit/>
          </a:bodyPr>
          <a:lstStyle/>
          <a:p>
            <a:pPr algn="ctr" defTabSz="1008035"/>
            <a:r>
              <a:rPr lang="de-DE" sz="1600" b="1" dirty="0">
                <a:solidFill>
                  <a:srgbClr val="00448C"/>
                </a:solidFill>
                <a:cs typeface="Calibri" pitchFamily="34" charset="0"/>
              </a:rPr>
              <a:t>Nettosumme Angebote privater Sender: 26%</a:t>
            </a:r>
          </a:p>
          <a:p>
            <a:pPr algn="ctr" defTabSz="1008035"/>
            <a:r>
              <a:rPr lang="de-DE" sz="1400" b="1" dirty="0">
                <a:solidFill>
                  <a:srgbClr val="00448C"/>
                </a:solidFill>
                <a:cs typeface="Calibri" pitchFamily="34" charset="0"/>
              </a:rPr>
              <a:t>2020: 10%</a:t>
            </a:r>
          </a:p>
        </p:txBody>
      </p:sp>
      <p:cxnSp>
        <p:nvCxnSpPr>
          <p:cNvPr id="30" name="Gerade Verbindung 6">
            <a:extLst>
              <a:ext uri="{FF2B5EF4-FFF2-40B4-BE49-F238E27FC236}">
                <a16:creationId xmlns:a16="http://schemas.microsoft.com/office/drawing/2014/main" id="{77766A55-78D8-422F-BE49-DD5682146C51}"/>
              </a:ext>
            </a:extLst>
          </p:cNvPr>
          <p:cNvCxnSpPr>
            <a:cxnSpLocks/>
          </p:cNvCxnSpPr>
          <p:nvPr/>
        </p:nvCxnSpPr>
        <p:spPr>
          <a:xfrm flipV="1">
            <a:off x="2302197" y="4335444"/>
            <a:ext cx="0" cy="252000"/>
          </a:xfrm>
          <a:prstGeom prst="line">
            <a:avLst/>
          </a:prstGeom>
          <a:noFill/>
          <a:ln w="12700" cap="flat" cmpd="sng" algn="ctr">
            <a:solidFill>
              <a:srgbClr val="00448C"/>
            </a:solidFill>
            <a:prstDash val="solid"/>
          </a:ln>
          <a:effectLst/>
        </p:spPr>
      </p:cxnSp>
      <p:cxnSp>
        <p:nvCxnSpPr>
          <p:cNvPr id="31" name="Gerade Verbindung 34">
            <a:extLst>
              <a:ext uri="{FF2B5EF4-FFF2-40B4-BE49-F238E27FC236}">
                <a16:creationId xmlns:a16="http://schemas.microsoft.com/office/drawing/2014/main" id="{98BFDCDA-98B9-4EB8-AC61-8C576EF6BF22}"/>
              </a:ext>
            </a:extLst>
          </p:cNvPr>
          <p:cNvCxnSpPr/>
          <p:nvPr/>
        </p:nvCxnSpPr>
        <p:spPr>
          <a:xfrm flipV="1">
            <a:off x="7704482" y="4332669"/>
            <a:ext cx="1" cy="252000"/>
          </a:xfrm>
          <a:prstGeom prst="line">
            <a:avLst/>
          </a:prstGeom>
          <a:noFill/>
          <a:ln w="12700" cap="flat" cmpd="sng" algn="ctr">
            <a:solidFill>
              <a:srgbClr val="00448C"/>
            </a:solidFill>
            <a:prstDash val="solid"/>
          </a:ln>
          <a:effectLst/>
        </p:spPr>
      </p:cxnSp>
      <p:cxnSp>
        <p:nvCxnSpPr>
          <p:cNvPr id="32" name="Gerade Verbindung 6">
            <a:extLst>
              <a:ext uri="{FF2B5EF4-FFF2-40B4-BE49-F238E27FC236}">
                <a16:creationId xmlns:a16="http://schemas.microsoft.com/office/drawing/2014/main" id="{2A7E2D64-4B3F-4CA9-B83D-5F2F51EAED93}"/>
              </a:ext>
            </a:extLst>
          </p:cNvPr>
          <p:cNvCxnSpPr/>
          <p:nvPr/>
        </p:nvCxnSpPr>
        <p:spPr>
          <a:xfrm flipV="1">
            <a:off x="5032319" y="4081126"/>
            <a:ext cx="1" cy="252000"/>
          </a:xfrm>
          <a:prstGeom prst="line">
            <a:avLst/>
          </a:prstGeom>
          <a:noFill/>
          <a:ln w="12700" cap="flat" cmpd="sng" algn="ctr">
            <a:solidFill>
              <a:srgbClr val="00448C"/>
            </a:solidFill>
            <a:prstDash val="solid"/>
          </a:ln>
          <a:effectLst/>
        </p:spPr>
      </p:cxnSp>
      <p:graphicFrame>
        <p:nvGraphicFramePr>
          <p:cNvPr id="33" name="Tabelle 11">
            <a:extLst>
              <a:ext uri="{FF2B5EF4-FFF2-40B4-BE49-F238E27FC236}">
                <a16:creationId xmlns:a16="http://schemas.microsoft.com/office/drawing/2014/main" id="{15C077A4-1CD2-45B9-8026-DD6EC86ED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870673"/>
              </p:ext>
            </p:extLst>
          </p:nvPr>
        </p:nvGraphicFramePr>
        <p:xfrm>
          <a:off x="9316008" y="5181246"/>
          <a:ext cx="1162854" cy="370840"/>
        </p:xfrm>
        <a:graphic>
          <a:graphicData uri="http://schemas.openxmlformats.org/drawingml/2006/table">
            <a:tbl>
              <a:tblPr firstRow="1" bandRow="1"/>
              <a:tblGrid>
                <a:gridCol w="581427">
                  <a:extLst>
                    <a:ext uri="{9D8B030D-6E8A-4147-A177-3AD203B41FA5}">
                      <a16:colId xmlns:a16="http://schemas.microsoft.com/office/drawing/2014/main" val="4214400976"/>
                    </a:ext>
                  </a:extLst>
                </a:gridCol>
                <a:gridCol w="581427">
                  <a:extLst>
                    <a:ext uri="{9D8B030D-6E8A-4147-A177-3AD203B41FA5}">
                      <a16:colId xmlns:a16="http://schemas.microsoft.com/office/drawing/2014/main" val="11578805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035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4611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44</a:t>
            </a:fld>
            <a:endParaRPr lang="de-DE"/>
          </a:p>
        </p:txBody>
      </p:sp>
      <p:graphicFrame>
        <p:nvGraphicFramePr>
          <p:cNvPr id="29" name="Group 343">
            <a:extLst>
              <a:ext uri="{FF2B5EF4-FFF2-40B4-BE49-F238E27FC236}">
                <a16:creationId xmlns:a16="http://schemas.microsoft.com/office/drawing/2014/main" id="{64A46EA6-790B-4E8C-9325-4592AAA7D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595004"/>
              </p:ext>
            </p:extLst>
          </p:nvPr>
        </p:nvGraphicFramePr>
        <p:xfrm>
          <a:off x="834908" y="2184650"/>
          <a:ext cx="11344864" cy="3796585"/>
        </p:xfrm>
        <a:graphic>
          <a:graphicData uri="http://schemas.openxmlformats.org/drawingml/2006/table">
            <a:tbl>
              <a:tblPr/>
              <a:tblGrid>
                <a:gridCol w="1028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 HE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6441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0" name="Titel 1">
            <a:extLst>
              <a:ext uri="{FF2B5EF4-FFF2-40B4-BE49-F238E27FC236}">
                <a16:creationId xmlns:a16="http://schemas.microsoft.com/office/drawing/2014/main" id="{7D044E35-E737-4BA3-A20C-2C2DBC907CA4}"/>
              </a:ext>
            </a:extLst>
          </p:cNvPr>
          <p:cNvSpPr txBox="1">
            <a:spLocks/>
          </p:cNvSpPr>
          <p:nvPr/>
        </p:nvSpPr>
        <p:spPr>
          <a:xfrm>
            <a:off x="848181" y="810376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3 Nutzung Angebote von TV-Sendern: Nutzung mind. einmal pro Monat 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1" name="Inhaltsplatzhalter 5">
            <a:extLst>
              <a:ext uri="{FF2B5EF4-FFF2-40B4-BE49-F238E27FC236}">
                <a16:creationId xmlns:a16="http://schemas.microsoft.com/office/drawing/2014/main" id="{93CD167E-DFED-41F9-AD58-6A1B2D7C3D7B}"/>
              </a:ext>
            </a:extLst>
          </p:cNvPr>
          <p:cNvSpPr txBox="1">
            <a:spLocks/>
          </p:cNvSpPr>
          <p:nvPr/>
        </p:nvSpPr>
        <p:spPr>
          <a:xfrm>
            <a:off x="848181" y="1349625"/>
            <a:ext cx="10009062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Bundesländer im Vergleich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2" name="Tabelle 31">
            <a:extLst>
              <a:ext uri="{FF2B5EF4-FFF2-40B4-BE49-F238E27FC236}">
                <a16:creationId xmlns:a16="http://schemas.microsoft.com/office/drawing/2014/main" id="{B1DEDAD4-E868-4310-B610-72D4E9838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45794"/>
              </p:ext>
            </p:extLst>
          </p:nvPr>
        </p:nvGraphicFramePr>
        <p:xfrm>
          <a:off x="1740354" y="1799807"/>
          <a:ext cx="10451646" cy="4167739"/>
        </p:xfrm>
        <a:graphic>
          <a:graphicData uri="http://schemas.openxmlformats.org/drawingml/2006/table">
            <a:tbl>
              <a:tblPr firstRow="1" bandRow="1"/>
              <a:tblGrid>
                <a:gridCol w="3483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77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Mediatheken der Ö.-R.</a:t>
                      </a:r>
                    </a:p>
                  </a:txBody>
                  <a:tcPr marL="180000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TV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Now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0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Joyn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0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3" name="Gerade Verbindung 50">
            <a:extLst>
              <a:ext uri="{FF2B5EF4-FFF2-40B4-BE49-F238E27FC236}">
                <a16:creationId xmlns:a16="http://schemas.microsoft.com/office/drawing/2014/main" id="{B3A97EDE-4BF1-4475-9955-9AE9B7D4A5C1}"/>
              </a:ext>
            </a:extLst>
          </p:cNvPr>
          <p:cNvCxnSpPr/>
          <p:nvPr/>
        </p:nvCxnSpPr>
        <p:spPr>
          <a:xfrm>
            <a:off x="5222053" y="1885095"/>
            <a:ext cx="0" cy="406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C860C183-BA03-4007-83CE-E39CD97E617B}"/>
              </a:ext>
            </a:extLst>
          </p:cNvPr>
          <p:cNvGrpSpPr/>
          <p:nvPr/>
        </p:nvGrpSpPr>
        <p:grpSpPr>
          <a:xfrm>
            <a:off x="5253890" y="1798351"/>
            <a:ext cx="576064" cy="472345"/>
            <a:chOff x="7340768" y="2067976"/>
            <a:chExt cx="576064" cy="472345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C5C35636-FC95-4CF2-86F2-6796F40BDACC}"/>
                </a:ext>
              </a:extLst>
            </p:cNvPr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8C65B5CF-8771-49BD-A75C-35E3C85DFE6C}"/>
                </a:ext>
              </a:extLst>
            </p:cNvPr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FFF9A8DA-AD82-4584-AC63-A1F01C64D046}"/>
                  </a:ext>
                </a:extLst>
              </p:cNvPr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marL="0" marR="0" lvl="0" indent="0" algn="ctr" defTabSz="10080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5A0A2"/>
                    </a:solidFill>
                    <a:effectLst/>
                    <a:uLnTx/>
                    <a:uFillTx/>
                  </a:rPr>
                  <a:t>13,5</a:t>
                </a:r>
              </a:p>
            </p:txBody>
          </p:sp>
          <p:cxnSp>
            <p:nvCxnSpPr>
              <p:cNvPr id="38" name="Gerader Verbinder 28">
                <a:extLst>
                  <a:ext uri="{FF2B5EF4-FFF2-40B4-BE49-F238E27FC236}">
                    <a16:creationId xmlns:a16="http://schemas.microsoft.com/office/drawing/2014/main" id="{EAE76568-3D7A-41F2-AC0C-355E7E3AA94F}"/>
                  </a:ext>
                </a:extLst>
              </p:cNvPr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</p:cxnSp>
        </p:grpSp>
      </p:grpSp>
      <p:cxnSp>
        <p:nvCxnSpPr>
          <p:cNvPr id="39" name="Gerade Verbindung 57">
            <a:extLst>
              <a:ext uri="{FF2B5EF4-FFF2-40B4-BE49-F238E27FC236}">
                <a16:creationId xmlns:a16="http://schemas.microsoft.com/office/drawing/2014/main" id="{2E43CAB9-D0A2-44B3-89CE-357C455A47D9}"/>
              </a:ext>
            </a:extLst>
          </p:cNvPr>
          <p:cNvCxnSpPr/>
          <p:nvPr/>
        </p:nvCxnSpPr>
        <p:spPr>
          <a:xfrm>
            <a:off x="8704833" y="1885095"/>
            <a:ext cx="0" cy="406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DAA817D0-75EE-4BF4-9D3D-366A386206E5}"/>
              </a:ext>
            </a:extLst>
          </p:cNvPr>
          <p:cNvGrpSpPr/>
          <p:nvPr/>
        </p:nvGrpSpPr>
        <p:grpSpPr>
          <a:xfrm>
            <a:off x="8715736" y="1798351"/>
            <a:ext cx="576064" cy="472345"/>
            <a:chOff x="7340768" y="2067976"/>
            <a:chExt cx="576064" cy="472345"/>
          </a:xfrm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F5F0C72D-E728-4C85-8BEB-13EAE320326B}"/>
                </a:ext>
              </a:extLst>
            </p:cNvPr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003CC725-6039-46C9-81E7-D87CD3A2B846}"/>
                </a:ext>
              </a:extLst>
            </p:cNvPr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EBF39911-FBE6-4EC8-BFE3-3DDB1A26EA77}"/>
                  </a:ext>
                </a:extLst>
              </p:cNvPr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marL="0" marR="0" lvl="0" indent="0" algn="ctr" defTabSz="10080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5A0A2"/>
                    </a:solidFill>
                    <a:effectLst/>
                    <a:uLnTx/>
                    <a:uFillTx/>
                  </a:rPr>
                  <a:t>11,2</a:t>
                </a:r>
              </a:p>
            </p:txBody>
          </p:sp>
          <p:cxnSp>
            <p:nvCxnSpPr>
              <p:cNvPr id="44" name="Gerader Verbinder 28">
                <a:extLst>
                  <a:ext uri="{FF2B5EF4-FFF2-40B4-BE49-F238E27FC236}">
                    <a16:creationId xmlns:a16="http://schemas.microsoft.com/office/drawing/2014/main" id="{552FBE00-9AB1-40E3-ACFF-DC06ADF5432E}"/>
                  </a:ext>
                </a:extLst>
              </p:cNvPr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</p:cxnSp>
        </p:grp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8F8B593-5D3D-4D26-8FBB-98BF589F7032}"/>
              </a:ext>
            </a:extLst>
          </p:cNvPr>
          <p:cNvGrpSpPr/>
          <p:nvPr/>
        </p:nvGrpSpPr>
        <p:grpSpPr>
          <a:xfrm>
            <a:off x="1718497" y="1798351"/>
            <a:ext cx="576064" cy="472345"/>
            <a:chOff x="7340768" y="2067976"/>
            <a:chExt cx="576064" cy="472345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9464CBF8-6B33-4FA1-9D8C-D8DBFD6212C5}"/>
                </a:ext>
              </a:extLst>
            </p:cNvPr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08B0F18E-DF2E-49DF-B1C4-733A467B962A}"/>
                </a:ext>
              </a:extLst>
            </p:cNvPr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0DFEBD05-1A07-442F-A0AF-889613BBDAB6}"/>
                  </a:ext>
                </a:extLst>
              </p:cNvPr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marL="0" marR="0" lvl="0" indent="0" algn="ctr" defTabSz="10080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5A0A2"/>
                    </a:solidFill>
                    <a:effectLst/>
                    <a:uLnTx/>
                    <a:uFillTx/>
                  </a:rPr>
                  <a:t>41,5</a:t>
                </a:r>
              </a:p>
            </p:txBody>
          </p:sp>
          <p:cxnSp>
            <p:nvCxnSpPr>
              <p:cNvPr id="49" name="Gerader Verbinder 28">
                <a:extLst>
                  <a:ext uri="{FF2B5EF4-FFF2-40B4-BE49-F238E27FC236}">
                    <a16:creationId xmlns:a16="http://schemas.microsoft.com/office/drawing/2014/main" id="{AEE4331B-BAB3-4E51-ABB3-C40BF8FCF419}"/>
                  </a:ext>
                </a:extLst>
              </p:cNvPr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</p:cxnSp>
        </p:grpSp>
      </p:grpSp>
      <p:graphicFrame>
        <p:nvGraphicFramePr>
          <p:cNvPr id="50" name="Diagramm 49">
            <a:extLst>
              <a:ext uri="{FF2B5EF4-FFF2-40B4-BE49-F238E27FC236}">
                <a16:creationId xmlns:a16="http://schemas.microsoft.com/office/drawing/2014/main" id="{31B16165-84AB-4F3A-A9EB-504A9C2F15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700353"/>
              </p:ext>
            </p:extLst>
          </p:nvPr>
        </p:nvGraphicFramePr>
        <p:xfrm>
          <a:off x="1673727" y="2214813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1" name="Diagramm 50">
            <a:extLst>
              <a:ext uri="{FF2B5EF4-FFF2-40B4-BE49-F238E27FC236}">
                <a16:creationId xmlns:a16="http://schemas.microsoft.com/office/drawing/2014/main" id="{B5F42740-42CA-48D4-BAED-8D96BB1C0C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2783063"/>
              </p:ext>
            </p:extLst>
          </p:nvPr>
        </p:nvGraphicFramePr>
        <p:xfrm>
          <a:off x="5193766" y="2214813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2" name="Diagramm 51">
            <a:extLst>
              <a:ext uri="{FF2B5EF4-FFF2-40B4-BE49-F238E27FC236}">
                <a16:creationId xmlns:a16="http://schemas.microsoft.com/office/drawing/2014/main" id="{FA5F6642-0D24-4184-A917-03B3EE572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065491"/>
              </p:ext>
            </p:extLst>
          </p:nvPr>
        </p:nvGraphicFramePr>
        <p:xfrm>
          <a:off x="8677102" y="2214813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" name="Textplatzhalter 5">
            <a:extLst>
              <a:ext uri="{FF2B5EF4-FFF2-40B4-BE49-F238E27FC236}">
                <a16:creationId xmlns:a16="http://schemas.microsoft.com/office/drawing/2014/main" id="{E59FF084-80B1-4505-9B99-33B970F2A810}"/>
              </a:ext>
            </a:extLst>
          </p:cNvPr>
          <p:cNvSpPr txBox="1">
            <a:spLocks/>
          </p:cNvSpPr>
          <p:nvPr/>
        </p:nvSpPr>
        <p:spPr>
          <a:xfrm>
            <a:off x="848180" y="6366626"/>
            <a:ext cx="10676671" cy="2276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70,635 Mio. Personen ab 14 Jahre in Deutschland (n=7.507)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972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45</a:t>
            </a:fld>
            <a:endParaRPr lang="de-DE"/>
          </a:p>
        </p:txBody>
      </p:sp>
      <p:graphicFrame>
        <p:nvGraphicFramePr>
          <p:cNvPr id="23" name="Diagramm 22">
            <a:extLst>
              <a:ext uri="{FF2B5EF4-FFF2-40B4-BE49-F238E27FC236}">
                <a16:creationId xmlns:a16="http://schemas.microsoft.com/office/drawing/2014/main" id="{9E61D82E-4F80-405B-84BC-B956CF0D21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748977"/>
              </p:ext>
            </p:extLst>
          </p:nvPr>
        </p:nvGraphicFramePr>
        <p:xfrm>
          <a:off x="982681" y="2100522"/>
          <a:ext cx="10009062" cy="379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30902C54-ECE4-471D-B6EE-48D50683B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235216"/>
              </p:ext>
            </p:extLst>
          </p:nvPr>
        </p:nvGraphicFramePr>
        <p:xfrm>
          <a:off x="9321564" y="5415536"/>
          <a:ext cx="855318" cy="370840"/>
        </p:xfrm>
        <a:graphic>
          <a:graphicData uri="http://schemas.openxmlformats.org/drawingml/2006/table">
            <a:tbl>
              <a:tblPr firstRow="1" bandRow="1"/>
              <a:tblGrid>
                <a:gridCol w="855318">
                  <a:extLst>
                    <a:ext uri="{9D8B030D-6E8A-4147-A177-3AD203B41FA5}">
                      <a16:colId xmlns:a16="http://schemas.microsoft.com/office/drawing/2014/main" val="390869577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Sonstige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Titel 1">
            <a:extLst>
              <a:ext uri="{FF2B5EF4-FFF2-40B4-BE49-F238E27FC236}">
                <a16:creationId xmlns:a16="http://schemas.microsoft.com/office/drawing/2014/main" id="{495C7CE3-6DB1-43CD-89A0-E532639BC5DF}"/>
              </a:ext>
            </a:extLst>
          </p:cNvPr>
          <p:cNvSpPr txBox="1">
            <a:spLocks/>
          </p:cNvSpPr>
          <p:nvPr/>
        </p:nvSpPr>
        <p:spPr>
          <a:xfrm>
            <a:off x="958850" y="707343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Regelmäßige Nutzung von 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Video-Streaming-Diensten im Trend 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7D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067936ED-6174-4251-A220-C8E565585508}"/>
              </a:ext>
            </a:extLst>
          </p:cNvPr>
          <p:cNvSpPr txBox="1">
            <a:spLocks/>
          </p:cNvSpPr>
          <p:nvPr/>
        </p:nvSpPr>
        <p:spPr>
          <a:xfrm>
            <a:off x="958850" y="1246592"/>
            <a:ext cx="10530008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Alle betrachteten Streaming-Dienste werden im Vorjahresvergleich stärker genutzt. Besonders die drei Spitzenreiter Netflix, Amazon und Disney+ gewinnen noch einmal hinzu. </a:t>
            </a: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68807D09-330D-44CE-A011-BD2137A01E8B}"/>
              </a:ext>
            </a:extLst>
          </p:cNvPr>
          <p:cNvSpPr txBox="1">
            <a:spLocks/>
          </p:cNvSpPr>
          <p:nvPr/>
        </p:nvSpPr>
        <p:spPr>
          <a:xfrm>
            <a:off x="958850" y="6215467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Prozent; Jeweiliges Angebot wird mindestens einmal pro Monat genutzt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70,598 / 70,635 Mio. Personen ab 14 Jahre in Deutschland (n=7.507)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8" name="Diagramm 27">
            <a:extLst>
              <a:ext uri="{FF2B5EF4-FFF2-40B4-BE49-F238E27FC236}">
                <a16:creationId xmlns:a16="http://schemas.microsoft.com/office/drawing/2014/main" id="{19ADEBEA-E302-4CF0-84BC-2EEE94B88F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129678"/>
              </p:ext>
            </p:extLst>
          </p:nvPr>
        </p:nvGraphicFramePr>
        <p:xfrm>
          <a:off x="10224616" y="4727832"/>
          <a:ext cx="2528484" cy="75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9" name="Gerade Verbindung 30">
            <a:extLst>
              <a:ext uri="{FF2B5EF4-FFF2-40B4-BE49-F238E27FC236}">
                <a16:creationId xmlns:a16="http://schemas.microsoft.com/office/drawing/2014/main" id="{9D63D088-A387-4CE9-A5C0-50BB058D4E63}"/>
              </a:ext>
            </a:extLst>
          </p:cNvPr>
          <p:cNvCxnSpPr>
            <a:cxnSpLocks/>
          </p:cNvCxnSpPr>
          <p:nvPr/>
        </p:nvCxnSpPr>
        <p:spPr>
          <a:xfrm>
            <a:off x="950688" y="5413323"/>
            <a:ext cx="10152000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30" name="Picture 2" descr="Disney+ - Wikipedia">
            <a:extLst>
              <a:ext uri="{FF2B5EF4-FFF2-40B4-BE49-F238E27FC236}">
                <a16:creationId xmlns:a16="http://schemas.microsoft.com/office/drawing/2014/main" id="{D64DFD70-D623-4AD2-873E-8E797165A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332" y="5480106"/>
            <a:ext cx="529156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AZN in Trouble? OTT Provider Tells League Partners It's Not ...">
            <a:extLst>
              <a:ext uri="{FF2B5EF4-FFF2-40B4-BE49-F238E27FC236}">
                <a16:creationId xmlns:a16="http://schemas.microsoft.com/office/drawing/2014/main" id="{8A5C098E-6482-4731-8E1E-19FCF67A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89" y="5442248"/>
            <a:ext cx="76686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Best VPN for Sky Ticket - The VPN Guru">
            <a:extLst>
              <a:ext uri="{FF2B5EF4-FFF2-40B4-BE49-F238E27FC236}">
                <a16:creationId xmlns:a16="http://schemas.microsoft.com/office/drawing/2014/main" id="{CBF00D43-FF93-48B7-8A80-FC1D00E94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22" y="5465436"/>
            <a:ext cx="7694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TV Support - Official Apple Support">
            <a:extLst>
              <a:ext uri="{FF2B5EF4-FFF2-40B4-BE49-F238E27FC236}">
                <a16:creationId xmlns:a16="http://schemas.microsoft.com/office/drawing/2014/main" id="{F6AD3760-3654-486F-8CEE-39AB6EDB4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3" b="24692"/>
          <a:stretch/>
        </p:blipFill>
        <p:spPr bwMode="auto">
          <a:xfrm>
            <a:off x="6039153" y="5504039"/>
            <a:ext cx="77971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How to Access Eurosport Player from Anywhere Using a VPN ...">
            <a:extLst>
              <a:ext uri="{FF2B5EF4-FFF2-40B4-BE49-F238E27FC236}">
                <a16:creationId xmlns:a16="http://schemas.microsoft.com/office/drawing/2014/main" id="{4163D193-E9F8-43E1-A83C-74A228FF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276" y="5449052"/>
            <a:ext cx="824246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Amazon Prime Video - Official Broadcast Partner of the Premier League">
            <a:extLst>
              <a:ext uri="{FF2B5EF4-FFF2-40B4-BE49-F238E27FC236}">
                <a16:creationId xmlns:a16="http://schemas.microsoft.com/office/drawing/2014/main" id="{D2BBF5A9-7E15-4525-A6AF-F8C5FA040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32" y="5461293"/>
            <a:ext cx="7029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Netflix (NFLX)">
            <a:extLst>
              <a:ext uri="{FF2B5EF4-FFF2-40B4-BE49-F238E27FC236}">
                <a16:creationId xmlns:a16="http://schemas.microsoft.com/office/drawing/2014/main" id="{0FC139E7-0420-4F04-ACF0-B154B4964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7" b="34833"/>
          <a:stretch/>
        </p:blipFill>
        <p:spPr bwMode="auto">
          <a:xfrm>
            <a:off x="1005131" y="5458309"/>
            <a:ext cx="828516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Amazon.com: Magenta TV: Appstore for Android">
            <a:extLst>
              <a:ext uri="{FF2B5EF4-FFF2-40B4-BE49-F238E27FC236}">
                <a16:creationId xmlns:a16="http://schemas.microsoft.com/office/drawing/2014/main" id="{81196B93-4EAC-4399-8612-54714C27C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8" t="69241" r="26170" b="5083"/>
          <a:stretch/>
        </p:blipFill>
        <p:spPr bwMode="auto">
          <a:xfrm>
            <a:off x="3439151" y="5501915"/>
            <a:ext cx="96334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Entertainment-Apps für TV und Musik | Vodafone">
            <a:extLst>
              <a:ext uri="{FF2B5EF4-FFF2-40B4-BE49-F238E27FC236}">
                <a16:creationId xmlns:a16="http://schemas.microsoft.com/office/drawing/2014/main" id="{5A01888B-DD1F-459D-B3DB-59CDA3EC4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0" t="8126" r="12472" b="8260"/>
          <a:stretch/>
        </p:blipFill>
        <p:spPr bwMode="auto">
          <a:xfrm>
            <a:off x="6932541" y="5455077"/>
            <a:ext cx="613933" cy="48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" name="Tabelle 38">
            <a:extLst>
              <a:ext uri="{FF2B5EF4-FFF2-40B4-BE49-F238E27FC236}">
                <a16:creationId xmlns:a16="http://schemas.microsoft.com/office/drawing/2014/main" id="{5E2F5888-716D-4BA9-8FD7-FC50AE83B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053925"/>
              </p:ext>
            </p:extLst>
          </p:nvPr>
        </p:nvGraphicFramePr>
        <p:xfrm>
          <a:off x="9918545" y="5414001"/>
          <a:ext cx="1313802" cy="731520"/>
        </p:xfrm>
        <a:graphic>
          <a:graphicData uri="http://schemas.openxmlformats.org/drawingml/2006/table">
            <a:tbl>
              <a:tblPr firstRow="1" bandRow="1"/>
              <a:tblGrid>
                <a:gridCol w="1313802">
                  <a:extLst>
                    <a:ext uri="{9D8B030D-6E8A-4147-A177-3AD203B41FA5}">
                      <a16:colId xmlns:a16="http://schemas.microsoft.com/office/drawing/2014/main" val="7620919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Video-Streaming-Dienste gesamt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" name="Picture 4" descr="The Branding Source: New logo: Videoload">
            <a:extLst>
              <a:ext uri="{FF2B5EF4-FFF2-40B4-BE49-F238E27FC236}">
                <a16:creationId xmlns:a16="http://schemas.microsoft.com/office/drawing/2014/main" id="{BF1ED201-7666-4C52-9778-D06F7DC04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86" y="5546946"/>
            <a:ext cx="824099" cy="15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Tabelle 8">
            <a:extLst>
              <a:ext uri="{FF2B5EF4-FFF2-40B4-BE49-F238E27FC236}">
                <a16:creationId xmlns:a16="http://schemas.microsoft.com/office/drawing/2014/main" id="{A44CD4CF-83A0-4246-85F0-4C32D8FAA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032685"/>
              </p:ext>
            </p:extLst>
          </p:nvPr>
        </p:nvGraphicFramePr>
        <p:xfrm>
          <a:off x="10230789" y="4439417"/>
          <a:ext cx="691498" cy="981266"/>
        </p:xfrm>
        <a:graphic>
          <a:graphicData uri="http://schemas.openxmlformats.org/drawingml/2006/table">
            <a:tbl>
              <a:tblPr firstRow="1" bandRow="1"/>
              <a:tblGrid>
                <a:gridCol w="345749">
                  <a:extLst>
                    <a:ext uri="{9D8B030D-6E8A-4147-A177-3AD203B41FA5}">
                      <a16:colId xmlns:a16="http://schemas.microsoft.com/office/drawing/2014/main" val="952635867"/>
                    </a:ext>
                  </a:extLst>
                </a:gridCol>
                <a:gridCol w="345749">
                  <a:extLst>
                    <a:ext uri="{9D8B030D-6E8A-4147-A177-3AD203B41FA5}">
                      <a16:colId xmlns:a16="http://schemas.microsoft.com/office/drawing/2014/main" val="994226168"/>
                    </a:ext>
                  </a:extLst>
                </a:gridCol>
              </a:tblGrid>
              <a:tr h="9812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400" b="0" dirty="0"/>
                        <a:t>2021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121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3591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46</a:t>
            </a:fld>
            <a:endParaRPr lang="de-DE"/>
          </a:p>
        </p:txBody>
      </p:sp>
      <p:graphicFrame>
        <p:nvGraphicFramePr>
          <p:cNvPr id="23" name="Diagramm 22">
            <a:extLst>
              <a:ext uri="{FF2B5EF4-FFF2-40B4-BE49-F238E27FC236}">
                <a16:creationId xmlns:a16="http://schemas.microsoft.com/office/drawing/2014/main" id="{CF14C799-8039-4B32-AEFE-776D39DE7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463926"/>
              </p:ext>
            </p:extLst>
          </p:nvPr>
        </p:nvGraphicFramePr>
        <p:xfrm>
          <a:off x="898544" y="2332394"/>
          <a:ext cx="10009062" cy="379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4" name="Picture 2" descr="Amazon.com: Magenta TV: Appstore for Android">
            <a:extLst>
              <a:ext uri="{FF2B5EF4-FFF2-40B4-BE49-F238E27FC236}">
                <a16:creationId xmlns:a16="http://schemas.microsoft.com/office/drawing/2014/main" id="{13D52574-EF86-4EFD-B8D3-A8A30BAF1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8" t="69241" r="26170" b="5083"/>
          <a:stretch/>
        </p:blipFill>
        <p:spPr bwMode="auto">
          <a:xfrm>
            <a:off x="3349687" y="5733787"/>
            <a:ext cx="96334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BEE765D7-9063-468D-9DAA-5CF56A818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525376"/>
              </p:ext>
            </p:extLst>
          </p:nvPr>
        </p:nvGraphicFramePr>
        <p:xfrm>
          <a:off x="9244880" y="5647408"/>
          <a:ext cx="855318" cy="370840"/>
        </p:xfrm>
        <a:graphic>
          <a:graphicData uri="http://schemas.openxmlformats.org/drawingml/2006/table">
            <a:tbl>
              <a:tblPr firstRow="1" bandRow="1"/>
              <a:tblGrid>
                <a:gridCol w="855318">
                  <a:extLst>
                    <a:ext uri="{9D8B030D-6E8A-4147-A177-3AD203B41FA5}">
                      <a16:colId xmlns:a16="http://schemas.microsoft.com/office/drawing/2014/main" val="390869577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Sonstige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itel 1">
            <a:extLst>
              <a:ext uri="{FF2B5EF4-FFF2-40B4-BE49-F238E27FC236}">
                <a16:creationId xmlns:a16="http://schemas.microsoft.com/office/drawing/2014/main" id="{9DAB6D5E-F109-401C-8121-CB1DBEFD14EB}"/>
              </a:ext>
            </a:extLst>
          </p:cNvPr>
          <p:cNvSpPr txBox="1">
            <a:spLocks/>
          </p:cNvSpPr>
          <p:nvPr/>
        </p:nvSpPr>
        <p:spPr>
          <a:xfrm>
            <a:off x="874713" y="939215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Regelmäßige Nutzung von 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Video-Streaming-Diensten im Trend 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7D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DB724611-0EFB-48D8-B96D-1FA96DC4AC4D}"/>
              </a:ext>
            </a:extLst>
          </p:cNvPr>
          <p:cNvSpPr txBox="1">
            <a:spLocks/>
          </p:cNvSpPr>
          <p:nvPr/>
        </p:nvSpPr>
        <p:spPr>
          <a:xfrm>
            <a:off x="874713" y="1478464"/>
            <a:ext cx="10009062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Bremen 2020 - 2021</a:t>
            </a: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FAAE9FBE-7CA6-4197-9F28-609A2C5DD39B}"/>
              </a:ext>
            </a:extLst>
          </p:cNvPr>
          <p:cNvSpPr txBox="1">
            <a:spLocks/>
          </p:cNvSpPr>
          <p:nvPr/>
        </p:nvSpPr>
        <p:spPr>
          <a:xfrm>
            <a:off x="874713" y="6447339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0,578  / 0,613 Mio. Personen ab 14 Jahre in Bremen (n=500)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9" name="Diagramm 28">
            <a:extLst>
              <a:ext uri="{FF2B5EF4-FFF2-40B4-BE49-F238E27FC236}">
                <a16:creationId xmlns:a16="http://schemas.microsoft.com/office/drawing/2014/main" id="{C4A27C48-3140-4050-A125-F4570F327C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981157"/>
              </p:ext>
            </p:extLst>
          </p:nvPr>
        </p:nvGraphicFramePr>
        <p:xfrm>
          <a:off x="10140479" y="4959704"/>
          <a:ext cx="2528484" cy="75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0" name="Gerade Verbindung 30">
            <a:extLst>
              <a:ext uri="{FF2B5EF4-FFF2-40B4-BE49-F238E27FC236}">
                <a16:creationId xmlns:a16="http://schemas.microsoft.com/office/drawing/2014/main" id="{4C721285-B707-4957-B0DE-3411B4590A2A}"/>
              </a:ext>
            </a:extLst>
          </p:cNvPr>
          <p:cNvCxnSpPr>
            <a:cxnSpLocks/>
          </p:cNvCxnSpPr>
          <p:nvPr/>
        </p:nvCxnSpPr>
        <p:spPr>
          <a:xfrm>
            <a:off x="866551" y="5645195"/>
            <a:ext cx="10152000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31" name="Picture 2" descr="Disney+ - Wikipedia">
            <a:extLst>
              <a:ext uri="{FF2B5EF4-FFF2-40B4-BE49-F238E27FC236}">
                <a16:creationId xmlns:a16="http://schemas.microsoft.com/office/drawing/2014/main" id="{6096049D-8076-4BC3-A708-D12C3AC3E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28" y="5711978"/>
            <a:ext cx="529156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DAZN in Trouble? OTT Provider Tells League Partners It's Not ...">
            <a:extLst>
              <a:ext uri="{FF2B5EF4-FFF2-40B4-BE49-F238E27FC236}">
                <a16:creationId xmlns:a16="http://schemas.microsoft.com/office/drawing/2014/main" id="{5499F025-FAB7-4DC1-8738-395489FAF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07" y="5674120"/>
            <a:ext cx="76686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Best VPN for Sky Ticket - The VPN Guru">
            <a:extLst>
              <a:ext uri="{FF2B5EF4-FFF2-40B4-BE49-F238E27FC236}">
                <a16:creationId xmlns:a16="http://schemas.microsoft.com/office/drawing/2014/main" id="{E6582837-A078-4E83-B514-E56A32302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04" y="5697308"/>
            <a:ext cx="7694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TV Support - Official Apple Support">
            <a:extLst>
              <a:ext uri="{FF2B5EF4-FFF2-40B4-BE49-F238E27FC236}">
                <a16:creationId xmlns:a16="http://schemas.microsoft.com/office/drawing/2014/main" id="{B8F99E0D-39BC-4D78-BD3C-E8EEE665C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3" b="24692"/>
          <a:stretch/>
        </p:blipFill>
        <p:spPr bwMode="auto">
          <a:xfrm>
            <a:off x="7599421" y="5735911"/>
            <a:ext cx="77971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How to Access Eurosport Player from Anywhere Using a VPN ...">
            <a:extLst>
              <a:ext uri="{FF2B5EF4-FFF2-40B4-BE49-F238E27FC236}">
                <a16:creationId xmlns:a16="http://schemas.microsoft.com/office/drawing/2014/main" id="{C33C8520-1AD7-4F1D-8D85-7366C4AF0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345" y="5680924"/>
            <a:ext cx="824246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Amazon Prime Video - Official Broadcast Partner of the Premier League">
            <a:extLst>
              <a:ext uri="{FF2B5EF4-FFF2-40B4-BE49-F238E27FC236}">
                <a16:creationId xmlns:a16="http://schemas.microsoft.com/office/drawing/2014/main" id="{4FD7DE59-09E4-42B6-A8D2-1D793194B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68" y="5693165"/>
            <a:ext cx="7029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8" descr="Netflix (NFLX)">
            <a:extLst>
              <a:ext uri="{FF2B5EF4-FFF2-40B4-BE49-F238E27FC236}">
                <a16:creationId xmlns:a16="http://schemas.microsoft.com/office/drawing/2014/main" id="{DBEEA7FF-0CB1-41CA-943A-7FE9A54F2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7" b="34833"/>
          <a:stretch/>
        </p:blipFill>
        <p:spPr bwMode="auto">
          <a:xfrm>
            <a:off x="950490" y="5690181"/>
            <a:ext cx="828516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Entertainment-Apps für TV und Musik | Vodafone">
            <a:extLst>
              <a:ext uri="{FF2B5EF4-FFF2-40B4-BE49-F238E27FC236}">
                <a16:creationId xmlns:a16="http://schemas.microsoft.com/office/drawing/2014/main" id="{F34E0423-1970-43FB-8DC4-F917C69E4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0" t="8126" r="12472" b="8260"/>
          <a:stretch/>
        </p:blipFill>
        <p:spPr bwMode="auto">
          <a:xfrm>
            <a:off x="6008800" y="5686949"/>
            <a:ext cx="613933" cy="48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" name="Tabelle 38">
            <a:extLst>
              <a:ext uri="{FF2B5EF4-FFF2-40B4-BE49-F238E27FC236}">
                <a16:creationId xmlns:a16="http://schemas.microsoft.com/office/drawing/2014/main" id="{D774FBEA-FA81-4059-B384-360CCDE21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013842"/>
              </p:ext>
            </p:extLst>
          </p:nvPr>
        </p:nvGraphicFramePr>
        <p:xfrm>
          <a:off x="9847625" y="5645873"/>
          <a:ext cx="1313802" cy="731520"/>
        </p:xfrm>
        <a:graphic>
          <a:graphicData uri="http://schemas.openxmlformats.org/drawingml/2006/table">
            <a:tbl>
              <a:tblPr firstRow="1" bandRow="1"/>
              <a:tblGrid>
                <a:gridCol w="1313802">
                  <a:extLst>
                    <a:ext uri="{9D8B030D-6E8A-4147-A177-3AD203B41FA5}">
                      <a16:colId xmlns:a16="http://schemas.microsoft.com/office/drawing/2014/main" val="7620919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Video-Streaming-Dienste gesamt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" name="Picture 4" descr="The Branding Source: New logo: Videoload">
            <a:extLst>
              <a:ext uri="{FF2B5EF4-FFF2-40B4-BE49-F238E27FC236}">
                <a16:creationId xmlns:a16="http://schemas.microsoft.com/office/drawing/2014/main" id="{9B19DA4E-CBA2-4E08-9F08-6FE144FB3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649" y="5778818"/>
            <a:ext cx="824099" cy="15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Tabelle 8">
            <a:extLst>
              <a:ext uri="{FF2B5EF4-FFF2-40B4-BE49-F238E27FC236}">
                <a16:creationId xmlns:a16="http://schemas.microsoft.com/office/drawing/2014/main" id="{8E3570B2-401D-4EF4-B399-E75CBDCF4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581009"/>
              </p:ext>
            </p:extLst>
          </p:nvPr>
        </p:nvGraphicFramePr>
        <p:xfrm>
          <a:off x="10146652" y="4671289"/>
          <a:ext cx="691498" cy="981266"/>
        </p:xfrm>
        <a:graphic>
          <a:graphicData uri="http://schemas.openxmlformats.org/drawingml/2006/table">
            <a:tbl>
              <a:tblPr firstRow="1" bandRow="1"/>
              <a:tblGrid>
                <a:gridCol w="345749">
                  <a:extLst>
                    <a:ext uri="{9D8B030D-6E8A-4147-A177-3AD203B41FA5}">
                      <a16:colId xmlns:a16="http://schemas.microsoft.com/office/drawing/2014/main" val="952635867"/>
                    </a:ext>
                  </a:extLst>
                </a:gridCol>
                <a:gridCol w="345749">
                  <a:extLst>
                    <a:ext uri="{9D8B030D-6E8A-4147-A177-3AD203B41FA5}">
                      <a16:colId xmlns:a16="http://schemas.microsoft.com/office/drawing/2014/main" val="994226168"/>
                    </a:ext>
                  </a:extLst>
                </a:gridCol>
              </a:tblGrid>
              <a:tr h="9812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400" b="0" dirty="0"/>
                        <a:t>2021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121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6089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47</a:t>
            </a:fld>
            <a:endParaRPr lang="de-DE"/>
          </a:p>
        </p:txBody>
      </p:sp>
      <p:graphicFrame>
        <p:nvGraphicFramePr>
          <p:cNvPr id="148" name="Group 343">
            <a:extLst>
              <a:ext uri="{FF2B5EF4-FFF2-40B4-BE49-F238E27FC236}">
                <a16:creationId xmlns:a16="http://schemas.microsoft.com/office/drawing/2014/main" id="{A0866F5B-CD0A-4525-8D7B-70B44F15B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00970"/>
              </p:ext>
            </p:extLst>
          </p:nvPr>
        </p:nvGraphicFramePr>
        <p:xfrm>
          <a:off x="686099" y="2184650"/>
          <a:ext cx="11344864" cy="3796585"/>
        </p:xfrm>
        <a:graphic>
          <a:graphicData uri="http://schemas.openxmlformats.org/drawingml/2006/table">
            <a:tbl>
              <a:tblPr/>
              <a:tblGrid>
                <a:gridCol w="1028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 HE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6441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49" name="Titel 1">
            <a:extLst>
              <a:ext uri="{FF2B5EF4-FFF2-40B4-BE49-F238E27FC236}">
                <a16:creationId xmlns:a16="http://schemas.microsoft.com/office/drawing/2014/main" id="{53B899A4-12FC-4990-92E3-59B7BAF02224}"/>
              </a:ext>
            </a:extLst>
          </p:cNvPr>
          <p:cNvSpPr txBox="1">
            <a:spLocks/>
          </p:cNvSpPr>
          <p:nvPr/>
        </p:nvSpPr>
        <p:spPr>
          <a:xfrm>
            <a:off x="699372" y="810376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3 Nutzung Video-Streaming-Dienste: Nutzung mind. einmal pro Monat 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50" name="Inhaltsplatzhalter 5">
            <a:extLst>
              <a:ext uri="{FF2B5EF4-FFF2-40B4-BE49-F238E27FC236}">
                <a16:creationId xmlns:a16="http://schemas.microsoft.com/office/drawing/2014/main" id="{027BE656-85F0-486B-92B0-9818DA63BBFF}"/>
              </a:ext>
            </a:extLst>
          </p:cNvPr>
          <p:cNvSpPr txBox="1">
            <a:spLocks/>
          </p:cNvSpPr>
          <p:nvPr/>
        </p:nvSpPr>
        <p:spPr>
          <a:xfrm>
            <a:off x="699372" y="1349625"/>
            <a:ext cx="10009062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Bundesländer im Vergleich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1" name="Tabelle 150">
            <a:extLst>
              <a:ext uri="{FF2B5EF4-FFF2-40B4-BE49-F238E27FC236}">
                <a16:creationId xmlns:a16="http://schemas.microsoft.com/office/drawing/2014/main" id="{D7874811-4A62-4182-B0ED-EF363B51F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855429"/>
              </p:ext>
            </p:extLst>
          </p:nvPr>
        </p:nvGraphicFramePr>
        <p:xfrm>
          <a:off x="1591545" y="1799807"/>
          <a:ext cx="10451646" cy="4167739"/>
        </p:xfrm>
        <a:graphic>
          <a:graphicData uri="http://schemas.openxmlformats.org/drawingml/2006/table">
            <a:tbl>
              <a:tblPr firstRow="1" bandRow="1"/>
              <a:tblGrid>
                <a:gridCol w="3483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77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Netflix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0000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Amazon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 (Prime) Video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0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Disney+</a:t>
                      </a:r>
                    </a:p>
                  </a:txBody>
                  <a:tcPr marL="180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2" name="Diagramm 151">
            <a:extLst>
              <a:ext uri="{FF2B5EF4-FFF2-40B4-BE49-F238E27FC236}">
                <a16:creationId xmlns:a16="http://schemas.microsoft.com/office/drawing/2014/main" id="{9A944F7C-1385-474C-A6D4-DF5009F0F5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9983"/>
              </p:ext>
            </p:extLst>
          </p:nvPr>
        </p:nvGraphicFramePr>
        <p:xfrm>
          <a:off x="295431" y="6010863"/>
          <a:ext cx="2820202" cy="45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3" name="Gerade Verbindung 50">
            <a:extLst>
              <a:ext uri="{FF2B5EF4-FFF2-40B4-BE49-F238E27FC236}">
                <a16:creationId xmlns:a16="http://schemas.microsoft.com/office/drawing/2014/main" id="{CCA75722-DF91-4F7F-BFCB-5B3FCC0213AE}"/>
              </a:ext>
            </a:extLst>
          </p:cNvPr>
          <p:cNvCxnSpPr/>
          <p:nvPr/>
        </p:nvCxnSpPr>
        <p:spPr>
          <a:xfrm>
            <a:off x="5073244" y="1885095"/>
            <a:ext cx="0" cy="406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2501E551-98D9-416A-9649-F32B3F562AA9}"/>
              </a:ext>
            </a:extLst>
          </p:cNvPr>
          <p:cNvGrpSpPr/>
          <p:nvPr/>
        </p:nvGrpSpPr>
        <p:grpSpPr>
          <a:xfrm>
            <a:off x="5105081" y="1798351"/>
            <a:ext cx="576064" cy="472345"/>
            <a:chOff x="7340768" y="2067976"/>
            <a:chExt cx="576064" cy="472345"/>
          </a:xfrm>
        </p:grpSpPr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8A71521B-573C-4D0D-8BAD-A420BD9B9E9B}"/>
                </a:ext>
              </a:extLst>
            </p:cNvPr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6" name="Gruppieren 155">
              <a:extLst>
                <a:ext uri="{FF2B5EF4-FFF2-40B4-BE49-F238E27FC236}">
                  <a16:creationId xmlns:a16="http://schemas.microsoft.com/office/drawing/2014/main" id="{0B186CA5-F48E-4D16-8386-A3022BD7C064}"/>
                </a:ext>
              </a:extLst>
            </p:cNvPr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157" name="Textfeld 156">
                <a:extLst>
                  <a:ext uri="{FF2B5EF4-FFF2-40B4-BE49-F238E27FC236}">
                    <a16:creationId xmlns:a16="http://schemas.microsoft.com/office/drawing/2014/main" id="{3E21032B-6EC8-47DE-BABA-EC7F3298305E}"/>
                  </a:ext>
                </a:extLst>
              </p:cNvPr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marL="0" marR="0" lvl="0" indent="0" algn="ctr" defTabSz="10080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5A0A2"/>
                    </a:solidFill>
                    <a:effectLst/>
                    <a:uLnTx/>
                    <a:uFillTx/>
                  </a:rPr>
                  <a:t>34,7</a:t>
                </a:r>
              </a:p>
            </p:txBody>
          </p:sp>
          <p:cxnSp>
            <p:nvCxnSpPr>
              <p:cNvPr id="158" name="Gerader Verbinder 28">
                <a:extLst>
                  <a:ext uri="{FF2B5EF4-FFF2-40B4-BE49-F238E27FC236}">
                    <a16:creationId xmlns:a16="http://schemas.microsoft.com/office/drawing/2014/main" id="{11C8B84F-0FFD-4C92-9172-315BDAD65CAE}"/>
                  </a:ext>
                </a:extLst>
              </p:cNvPr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</p:cxnSp>
        </p:grpSp>
      </p:grpSp>
      <p:cxnSp>
        <p:nvCxnSpPr>
          <p:cNvPr id="159" name="Gerade Verbindung 57">
            <a:extLst>
              <a:ext uri="{FF2B5EF4-FFF2-40B4-BE49-F238E27FC236}">
                <a16:creationId xmlns:a16="http://schemas.microsoft.com/office/drawing/2014/main" id="{B5CA48D7-90F5-49FE-BB1A-6C4925C575C1}"/>
              </a:ext>
            </a:extLst>
          </p:cNvPr>
          <p:cNvCxnSpPr/>
          <p:nvPr/>
        </p:nvCxnSpPr>
        <p:spPr>
          <a:xfrm>
            <a:off x="8556024" y="1885095"/>
            <a:ext cx="0" cy="406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BC4FBC08-B1B7-435D-A61A-E54426DC45AF}"/>
              </a:ext>
            </a:extLst>
          </p:cNvPr>
          <p:cNvGrpSpPr/>
          <p:nvPr/>
        </p:nvGrpSpPr>
        <p:grpSpPr>
          <a:xfrm>
            <a:off x="8566927" y="1798351"/>
            <a:ext cx="576064" cy="472345"/>
            <a:chOff x="7340768" y="2067976"/>
            <a:chExt cx="576064" cy="472345"/>
          </a:xfrm>
        </p:grpSpPr>
        <p:sp>
          <p:nvSpPr>
            <p:cNvPr id="161" name="Ellipse 160">
              <a:extLst>
                <a:ext uri="{FF2B5EF4-FFF2-40B4-BE49-F238E27FC236}">
                  <a16:creationId xmlns:a16="http://schemas.microsoft.com/office/drawing/2014/main" id="{25A96C80-60A4-445D-B0DA-63A0C03D8345}"/>
                </a:ext>
              </a:extLst>
            </p:cNvPr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2" name="Gruppieren 161">
              <a:extLst>
                <a:ext uri="{FF2B5EF4-FFF2-40B4-BE49-F238E27FC236}">
                  <a16:creationId xmlns:a16="http://schemas.microsoft.com/office/drawing/2014/main" id="{9F83F4FC-1165-40F0-A2D2-3855DC0774BC}"/>
                </a:ext>
              </a:extLst>
            </p:cNvPr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163" name="Textfeld 162">
                <a:extLst>
                  <a:ext uri="{FF2B5EF4-FFF2-40B4-BE49-F238E27FC236}">
                    <a16:creationId xmlns:a16="http://schemas.microsoft.com/office/drawing/2014/main" id="{AE470845-0F1F-4ECE-81C9-C81A0D871761}"/>
                  </a:ext>
                </a:extLst>
              </p:cNvPr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marL="0" marR="0" lvl="0" indent="0" algn="ctr" defTabSz="10080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5A0A2"/>
                    </a:solidFill>
                    <a:effectLst/>
                    <a:uLnTx/>
                    <a:uFillTx/>
                  </a:rPr>
                  <a:t>15,2</a:t>
                </a:r>
              </a:p>
            </p:txBody>
          </p:sp>
          <p:cxnSp>
            <p:nvCxnSpPr>
              <p:cNvPr id="164" name="Gerader Verbinder 28">
                <a:extLst>
                  <a:ext uri="{FF2B5EF4-FFF2-40B4-BE49-F238E27FC236}">
                    <a16:creationId xmlns:a16="http://schemas.microsoft.com/office/drawing/2014/main" id="{F9758167-8A7C-467D-9CF7-873B4C19F7BC}"/>
                  </a:ext>
                </a:extLst>
              </p:cNvPr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</p:cxnSp>
        </p:grpSp>
      </p:grp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C19BF3F8-DDB2-41F2-868A-416FCF61D8D7}"/>
              </a:ext>
            </a:extLst>
          </p:cNvPr>
          <p:cNvGrpSpPr/>
          <p:nvPr/>
        </p:nvGrpSpPr>
        <p:grpSpPr>
          <a:xfrm>
            <a:off x="1569688" y="1798351"/>
            <a:ext cx="576064" cy="472345"/>
            <a:chOff x="7340768" y="2067976"/>
            <a:chExt cx="576064" cy="472345"/>
          </a:xfrm>
        </p:grpSpPr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F39D0D90-648D-42F7-ACB2-9C8354D757F3}"/>
                </a:ext>
              </a:extLst>
            </p:cNvPr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7" name="Gruppieren 166">
              <a:extLst>
                <a:ext uri="{FF2B5EF4-FFF2-40B4-BE49-F238E27FC236}">
                  <a16:creationId xmlns:a16="http://schemas.microsoft.com/office/drawing/2014/main" id="{107F187E-5B3E-42CC-8B83-723398256DF2}"/>
                </a:ext>
              </a:extLst>
            </p:cNvPr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168" name="Textfeld 167">
                <a:extLst>
                  <a:ext uri="{FF2B5EF4-FFF2-40B4-BE49-F238E27FC236}">
                    <a16:creationId xmlns:a16="http://schemas.microsoft.com/office/drawing/2014/main" id="{167B07B4-519F-40B1-8E09-4BFB9C58DC0C}"/>
                  </a:ext>
                </a:extLst>
              </p:cNvPr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marL="0" marR="0" lvl="0" indent="0" algn="ctr" defTabSz="10080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5A0A2"/>
                    </a:solidFill>
                    <a:effectLst/>
                    <a:uLnTx/>
                    <a:uFillTx/>
                  </a:rPr>
                  <a:t>38,5</a:t>
                </a:r>
              </a:p>
            </p:txBody>
          </p:sp>
          <p:cxnSp>
            <p:nvCxnSpPr>
              <p:cNvPr id="169" name="Gerader Verbinder 28">
                <a:extLst>
                  <a:ext uri="{FF2B5EF4-FFF2-40B4-BE49-F238E27FC236}">
                    <a16:creationId xmlns:a16="http://schemas.microsoft.com/office/drawing/2014/main" id="{9DF1D120-DCBE-49CE-8CB6-9FD110B64D3E}"/>
                  </a:ext>
                </a:extLst>
              </p:cNvPr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</p:cxnSp>
        </p:grpSp>
      </p:grpSp>
      <p:graphicFrame>
        <p:nvGraphicFramePr>
          <p:cNvPr id="170" name="Diagramm 169">
            <a:extLst>
              <a:ext uri="{FF2B5EF4-FFF2-40B4-BE49-F238E27FC236}">
                <a16:creationId xmlns:a16="http://schemas.microsoft.com/office/drawing/2014/main" id="{241593F0-919D-482F-AADB-65F065272C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195561"/>
              </p:ext>
            </p:extLst>
          </p:nvPr>
        </p:nvGraphicFramePr>
        <p:xfrm>
          <a:off x="1524918" y="2214813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1" name="Diagramm 170">
            <a:extLst>
              <a:ext uri="{FF2B5EF4-FFF2-40B4-BE49-F238E27FC236}">
                <a16:creationId xmlns:a16="http://schemas.microsoft.com/office/drawing/2014/main" id="{5DB33D8C-C0CC-4599-B926-58955E8B55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881991"/>
              </p:ext>
            </p:extLst>
          </p:nvPr>
        </p:nvGraphicFramePr>
        <p:xfrm>
          <a:off x="5044957" y="2214813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2" name="Diagramm 171">
            <a:extLst>
              <a:ext uri="{FF2B5EF4-FFF2-40B4-BE49-F238E27FC236}">
                <a16:creationId xmlns:a16="http://schemas.microsoft.com/office/drawing/2014/main" id="{122A147C-581B-4C42-8DFA-9FE0AD94B0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9803182"/>
              </p:ext>
            </p:extLst>
          </p:nvPr>
        </p:nvGraphicFramePr>
        <p:xfrm>
          <a:off x="8528293" y="2214813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3" name="Textplatzhalter 5">
            <a:extLst>
              <a:ext uri="{FF2B5EF4-FFF2-40B4-BE49-F238E27FC236}">
                <a16:creationId xmlns:a16="http://schemas.microsoft.com/office/drawing/2014/main" id="{73D45746-3654-4144-90F3-5E04C36C274E}"/>
              </a:ext>
            </a:extLst>
          </p:cNvPr>
          <p:cNvSpPr txBox="1">
            <a:spLocks/>
          </p:cNvSpPr>
          <p:nvPr/>
        </p:nvSpPr>
        <p:spPr>
          <a:xfrm>
            <a:off x="699371" y="6366626"/>
            <a:ext cx="10676671" cy="2276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70,635 Mio. Personen ab 14 Jahre in Deutschland (n=7.507)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1076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48</a:t>
            </a:fld>
            <a:endParaRPr lang="de-DE"/>
          </a:p>
        </p:txBody>
      </p:sp>
      <p:graphicFrame>
        <p:nvGraphicFramePr>
          <p:cNvPr id="27" name="Diagramm 26">
            <a:extLst>
              <a:ext uri="{FF2B5EF4-FFF2-40B4-BE49-F238E27FC236}">
                <a16:creationId xmlns:a16="http://schemas.microsoft.com/office/drawing/2014/main" id="{59BF10AE-4E24-45F6-BBA4-B207B6541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186515"/>
              </p:ext>
            </p:extLst>
          </p:nvPr>
        </p:nvGraphicFramePr>
        <p:xfrm>
          <a:off x="599009" y="1800727"/>
          <a:ext cx="11382374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itel 1">
            <a:extLst>
              <a:ext uri="{FF2B5EF4-FFF2-40B4-BE49-F238E27FC236}">
                <a16:creationId xmlns:a16="http://schemas.microsoft.com/office/drawing/2014/main" id="{C2E24BED-FBF1-40DB-AF07-290FEB937F2B}"/>
              </a:ext>
            </a:extLst>
          </p:cNvPr>
          <p:cNvSpPr txBox="1">
            <a:spLocks/>
          </p:cNvSpPr>
          <p:nvPr/>
        </p:nvSpPr>
        <p:spPr>
          <a:xfrm>
            <a:off x="902221" y="604252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OTT-Nutzung gesamt: 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Genutzte Geräte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7D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350E15BA-DF1F-4A5F-9DB9-B6F87B4E3811}"/>
              </a:ext>
            </a:extLst>
          </p:cNvPr>
          <p:cNvSpPr txBox="1">
            <a:spLocks/>
          </p:cNvSpPr>
          <p:nvPr/>
        </p:nvSpPr>
        <p:spPr>
          <a:xfrm>
            <a:off x="902221" y="1143501"/>
            <a:ext cx="10009062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 OTT-Nutzung am Smart TV legt kräftig zu und liegt jetzt bei über 40%. Anstieg auch bei allen anderen Geräten.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1F63D9F6-8562-4929-80D1-7682620CA3DD}"/>
              </a:ext>
            </a:extLst>
          </p:cNvPr>
          <p:cNvSpPr txBox="1">
            <a:spLocks/>
          </p:cNvSpPr>
          <p:nvPr/>
        </p:nvSpPr>
        <p:spPr>
          <a:xfrm>
            <a:off x="902221" y="6112376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Prozent; Nutzt OTT mindestens selten; * bis 2017: Smartphone oder iPod touch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70,214 / 70,326 / 70,525 / 69,241 / 69,563 / 70,094 / 70,445 /  70,598 / 70,635 Mio. Personen ab 14 Jahre in Deutschland (n=7.507)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" name="Gerade Verbindung 17">
            <a:extLst>
              <a:ext uri="{FF2B5EF4-FFF2-40B4-BE49-F238E27FC236}">
                <a16:creationId xmlns:a16="http://schemas.microsoft.com/office/drawing/2014/main" id="{47054839-B602-4A84-BA4F-40A1CB8806F1}"/>
              </a:ext>
            </a:extLst>
          </p:cNvPr>
          <p:cNvCxnSpPr/>
          <p:nvPr/>
        </p:nvCxnSpPr>
        <p:spPr>
          <a:xfrm flipV="1">
            <a:off x="894059" y="5276464"/>
            <a:ext cx="10062000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graphicFrame>
        <p:nvGraphicFramePr>
          <p:cNvPr id="32" name="Tabelle 31">
            <a:extLst>
              <a:ext uri="{FF2B5EF4-FFF2-40B4-BE49-F238E27FC236}">
                <a16:creationId xmlns:a16="http://schemas.microsoft.com/office/drawing/2014/main" id="{B56CD121-FA8C-4016-842D-66E2D5E3C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930395"/>
              </p:ext>
            </p:extLst>
          </p:nvPr>
        </p:nvGraphicFramePr>
        <p:xfrm>
          <a:off x="902222" y="5351608"/>
          <a:ext cx="10086680" cy="436245"/>
        </p:xfrm>
        <a:graphic>
          <a:graphicData uri="http://schemas.openxmlformats.org/drawingml/2006/table">
            <a:tbl>
              <a:tblPr firstRow="1" bandRow="1"/>
              <a:tblGrid>
                <a:gridCol w="2017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Smart TV-Gerät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Nutzung am 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TV-Gerät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gesamt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 / Laptop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Smartphone*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Tablet 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4263AEE8-D580-4177-A773-59D5C08310B6}"/>
              </a:ext>
            </a:extLst>
          </p:cNvPr>
          <p:cNvGrpSpPr/>
          <p:nvPr/>
        </p:nvGrpSpPr>
        <p:grpSpPr>
          <a:xfrm>
            <a:off x="2221402" y="2836186"/>
            <a:ext cx="900000" cy="581613"/>
            <a:chOff x="1756759" y="2763133"/>
            <a:chExt cx="900000" cy="581613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5DC2A69A-7F87-4065-A2E8-4A48234E3C07}"/>
                </a:ext>
              </a:extLst>
            </p:cNvPr>
            <p:cNvSpPr txBox="1"/>
            <p:nvPr/>
          </p:nvSpPr>
          <p:spPr>
            <a:xfrm>
              <a:off x="1756759" y="2763133"/>
              <a:ext cx="900000" cy="34970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tIns="36000" bIns="36000" rtlCol="0" anchor="ctr" anchorCtr="0">
              <a:spAutoFit/>
            </a:bodyPr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7D00"/>
                  </a:solidFill>
                  <a:effectLst/>
                  <a:uLnTx/>
                  <a:uFillTx/>
                  <a:cs typeface="Calibri" pitchFamily="34" charset="0"/>
                </a:rPr>
                <a:t>+21%</a:t>
              </a:r>
            </a:p>
          </p:txBody>
        </p: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2F0813DA-BF1E-4750-A57D-893F8C7D3B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6759" y="3056746"/>
              <a:ext cx="0" cy="288000"/>
            </a:xfrm>
            <a:prstGeom prst="straightConnector1">
              <a:avLst/>
            </a:prstGeom>
            <a:noFill/>
            <a:ln w="38100" cap="flat" cmpd="sng" algn="ctr">
              <a:solidFill>
                <a:srgbClr val="FF7D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6775A57B-359E-4D65-849F-A774CA743306}"/>
              </a:ext>
            </a:extLst>
          </p:cNvPr>
          <p:cNvGrpSpPr/>
          <p:nvPr/>
        </p:nvGrpSpPr>
        <p:grpSpPr>
          <a:xfrm>
            <a:off x="4217442" y="2391783"/>
            <a:ext cx="900000" cy="581613"/>
            <a:chOff x="1756759" y="2763133"/>
            <a:chExt cx="900000" cy="581613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310A06F5-5CA0-43C5-8306-B90687467D7F}"/>
                </a:ext>
              </a:extLst>
            </p:cNvPr>
            <p:cNvSpPr txBox="1"/>
            <p:nvPr/>
          </p:nvSpPr>
          <p:spPr>
            <a:xfrm>
              <a:off x="1756759" y="2763133"/>
              <a:ext cx="900000" cy="34970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tIns="36000" bIns="36000" rtlCol="0" anchor="ctr" anchorCtr="0">
              <a:spAutoFit/>
            </a:bodyPr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5BBB"/>
                  </a:solidFill>
                  <a:effectLst/>
                  <a:uLnTx/>
                  <a:uFillTx/>
                  <a:cs typeface="Calibri" pitchFamily="34" charset="0"/>
                </a:rPr>
                <a:t>+14%</a:t>
              </a:r>
            </a:p>
          </p:txBody>
        </p:sp>
        <p:cxnSp>
          <p:nvCxnSpPr>
            <p:cNvPr id="38" name="Gerade Verbindung mit Pfeil 37">
              <a:extLst>
                <a:ext uri="{FF2B5EF4-FFF2-40B4-BE49-F238E27FC236}">
                  <a16:creationId xmlns:a16="http://schemas.microsoft.com/office/drawing/2014/main" id="{BFFF9A8A-B03E-4C24-9910-DE8CA4247A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6759" y="3056746"/>
              <a:ext cx="0" cy="288000"/>
            </a:xfrm>
            <a:prstGeom prst="straightConnector1">
              <a:avLst/>
            </a:prstGeom>
            <a:noFill/>
            <a:ln w="38100" cap="flat" cmpd="sng" algn="ctr">
              <a:solidFill>
                <a:srgbClr val="005BBB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BB39873A-244B-4D2F-B308-E98E36368481}"/>
              </a:ext>
            </a:extLst>
          </p:cNvPr>
          <p:cNvGrpSpPr/>
          <p:nvPr/>
        </p:nvGrpSpPr>
        <p:grpSpPr>
          <a:xfrm>
            <a:off x="10261851" y="3202634"/>
            <a:ext cx="900000" cy="581613"/>
            <a:chOff x="1756759" y="2763133"/>
            <a:chExt cx="900000" cy="581613"/>
          </a:xfrm>
        </p:grpSpPr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C3E4E8F1-4FDB-41C2-BA23-24F38CF7A0E9}"/>
                </a:ext>
              </a:extLst>
            </p:cNvPr>
            <p:cNvSpPr txBox="1"/>
            <p:nvPr/>
          </p:nvSpPr>
          <p:spPr>
            <a:xfrm>
              <a:off x="1756759" y="2763133"/>
              <a:ext cx="900000" cy="34970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tIns="36000" bIns="36000" rtlCol="0" anchor="ctr" anchorCtr="0">
              <a:spAutoFit/>
            </a:bodyPr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5BBB"/>
                  </a:solidFill>
                  <a:effectLst/>
                  <a:uLnTx/>
                  <a:uFillTx/>
                  <a:cs typeface="Calibri" pitchFamily="34" charset="0"/>
                </a:rPr>
                <a:t>+16%</a:t>
              </a:r>
            </a:p>
          </p:txBody>
        </p:sp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1C2C65B3-D9DF-493F-9BB6-A86361B05B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6759" y="3056746"/>
              <a:ext cx="0" cy="288000"/>
            </a:xfrm>
            <a:prstGeom prst="straightConnector1">
              <a:avLst/>
            </a:prstGeom>
            <a:noFill/>
            <a:ln w="38100" cap="flat" cmpd="sng" algn="ctr">
              <a:solidFill>
                <a:srgbClr val="005BBB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89E9CF2C-8C1B-4CFB-B0EF-72B38B9996B0}"/>
              </a:ext>
            </a:extLst>
          </p:cNvPr>
          <p:cNvGrpSpPr/>
          <p:nvPr/>
        </p:nvGrpSpPr>
        <p:grpSpPr>
          <a:xfrm>
            <a:off x="6236525" y="2417405"/>
            <a:ext cx="900000" cy="597002"/>
            <a:chOff x="1756759" y="2747744"/>
            <a:chExt cx="900000" cy="597002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37C18835-A12C-47A0-BECA-58F072FCE9B4}"/>
                </a:ext>
              </a:extLst>
            </p:cNvPr>
            <p:cNvSpPr txBox="1"/>
            <p:nvPr/>
          </p:nvSpPr>
          <p:spPr>
            <a:xfrm>
              <a:off x="1756759" y="2747744"/>
              <a:ext cx="900000" cy="38048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tIns="36000" bIns="36000" rtlCol="0" anchor="ctr" anchorCtr="0">
              <a:spAutoFit/>
            </a:bodyPr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5BBB"/>
                  </a:solidFill>
                  <a:effectLst/>
                  <a:uLnTx/>
                  <a:uFillTx/>
                  <a:cs typeface="Calibri" pitchFamily="34" charset="0"/>
                </a:rPr>
                <a:t>+8%</a:t>
              </a:r>
            </a:p>
          </p:txBody>
        </p:sp>
        <p:cxnSp>
          <p:nvCxnSpPr>
            <p:cNvPr id="44" name="Gerade Verbindung mit Pfeil 43">
              <a:extLst>
                <a:ext uri="{FF2B5EF4-FFF2-40B4-BE49-F238E27FC236}">
                  <a16:creationId xmlns:a16="http://schemas.microsoft.com/office/drawing/2014/main" id="{299904CB-7A7D-482B-880F-6895DCDE5F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6759" y="3056746"/>
              <a:ext cx="0" cy="288000"/>
            </a:xfrm>
            <a:prstGeom prst="straightConnector1">
              <a:avLst/>
            </a:prstGeom>
            <a:noFill/>
            <a:ln w="38100" cap="flat" cmpd="sng" algn="ctr">
              <a:solidFill>
                <a:srgbClr val="005BBB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D48AB11F-B1AB-4363-B2E0-8070DC311C3A}"/>
              </a:ext>
            </a:extLst>
          </p:cNvPr>
          <p:cNvGrpSpPr/>
          <p:nvPr/>
        </p:nvGrpSpPr>
        <p:grpSpPr>
          <a:xfrm>
            <a:off x="8237674" y="2448996"/>
            <a:ext cx="900000" cy="581613"/>
            <a:chOff x="1756759" y="2763133"/>
            <a:chExt cx="900000" cy="581613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0CCDB5F7-D180-4D2E-957A-CC156AA1BD38}"/>
                </a:ext>
              </a:extLst>
            </p:cNvPr>
            <p:cNvSpPr txBox="1"/>
            <p:nvPr/>
          </p:nvSpPr>
          <p:spPr>
            <a:xfrm>
              <a:off x="1756759" y="2763133"/>
              <a:ext cx="900000" cy="34970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tIns="36000" bIns="36000" rtlCol="0" anchor="ctr" anchorCtr="0">
              <a:spAutoFit/>
            </a:bodyPr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5BBB"/>
                  </a:solidFill>
                  <a:effectLst/>
                  <a:uLnTx/>
                  <a:uFillTx/>
                  <a:cs typeface="Calibri" pitchFamily="34" charset="0"/>
                </a:rPr>
                <a:t>+10%</a:t>
              </a:r>
            </a:p>
          </p:txBody>
        </p:sp>
        <p:cxnSp>
          <p:nvCxnSpPr>
            <p:cNvPr id="47" name="Gerade Verbindung mit Pfeil 46">
              <a:extLst>
                <a:ext uri="{FF2B5EF4-FFF2-40B4-BE49-F238E27FC236}">
                  <a16:creationId xmlns:a16="http://schemas.microsoft.com/office/drawing/2014/main" id="{58A9685E-D228-44C9-9A34-C9317605F3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6759" y="3056746"/>
              <a:ext cx="0" cy="288000"/>
            </a:xfrm>
            <a:prstGeom prst="straightConnector1">
              <a:avLst/>
            </a:prstGeom>
            <a:noFill/>
            <a:ln w="38100" cap="flat" cmpd="sng" algn="ctr">
              <a:solidFill>
                <a:srgbClr val="005BBB"/>
              </a:solidFill>
              <a:prstDash val="solid"/>
              <a:tailEnd type="triangle"/>
            </a:ln>
            <a:effectLst/>
          </p:spPr>
        </p:cxnSp>
      </p:grpSp>
      <p:graphicFrame>
        <p:nvGraphicFramePr>
          <p:cNvPr id="48" name="Tabelle 47">
            <a:extLst>
              <a:ext uri="{FF2B5EF4-FFF2-40B4-BE49-F238E27FC236}">
                <a16:creationId xmlns:a16="http://schemas.microsoft.com/office/drawing/2014/main" id="{B4AC280D-4D78-48B3-9368-2EE6E8874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826213"/>
              </p:ext>
            </p:extLst>
          </p:nvPr>
        </p:nvGraphicFramePr>
        <p:xfrm>
          <a:off x="5079342" y="4794651"/>
          <a:ext cx="1727998" cy="537914"/>
        </p:xfrm>
        <a:graphic>
          <a:graphicData uri="http://schemas.openxmlformats.org/drawingml/2006/table">
            <a:tbl>
              <a:tblPr firstRow="1" bandRow="1"/>
              <a:tblGrid>
                <a:gridCol w="196696">
                  <a:extLst>
                    <a:ext uri="{9D8B030D-6E8A-4147-A177-3AD203B41FA5}">
                      <a16:colId xmlns:a16="http://schemas.microsoft.com/office/drawing/2014/main" val="1304442902"/>
                    </a:ext>
                  </a:extLst>
                </a:gridCol>
                <a:gridCol w="196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6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96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5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6696">
                  <a:extLst>
                    <a:ext uri="{9D8B030D-6E8A-4147-A177-3AD203B41FA5}">
                      <a16:colId xmlns:a16="http://schemas.microsoft.com/office/drawing/2014/main" val="4185679588"/>
                    </a:ext>
                  </a:extLst>
                </a:gridCol>
                <a:gridCol w="196696">
                  <a:extLst>
                    <a:ext uri="{9D8B030D-6E8A-4147-A177-3AD203B41FA5}">
                      <a16:colId xmlns:a16="http://schemas.microsoft.com/office/drawing/2014/main" val="1529899854"/>
                    </a:ext>
                  </a:extLst>
                </a:gridCol>
              </a:tblGrid>
              <a:tr h="537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08035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2013</a:t>
                      </a:r>
                      <a:endParaRPr kumimoji="0" lang="de-D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2014</a:t>
                      </a:r>
                      <a:endParaRPr lang="de-DE" sz="2000" dirty="0"/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  <a:endParaRPr lang="de-DE" sz="2000" dirty="0"/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AACE8FD1-2717-4FE3-A4CD-DE21550F46FD}"/>
              </a:ext>
            </a:extLst>
          </p:cNvPr>
          <p:cNvCxnSpPr>
            <a:cxnSpLocks/>
          </p:cNvCxnSpPr>
          <p:nvPr/>
        </p:nvCxnSpPr>
        <p:spPr>
          <a:xfrm>
            <a:off x="4929949" y="2611044"/>
            <a:ext cx="0" cy="3176809"/>
          </a:xfrm>
          <a:prstGeom prst="line">
            <a:avLst/>
          </a:prstGeom>
          <a:noFill/>
          <a:ln w="9525" cap="flat" cmpd="sng" algn="ctr">
            <a:solidFill>
              <a:srgbClr val="005BBB"/>
            </a:solidFill>
            <a:prstDash val="dash"/>
          </a:ln>
          <a:effectLst/>
        </p:spPr>
      </p:cxnSp>
    </p:spTree>
    <p:extLst>
      <p:ext uri="{BB962C8B-B14F-4D97-AF65-F5344CB8AC3E}">
        <p14:creationId xmlns:p14="http://schemas.microsoft.com/office/powerpoint/2010/main" val="26382441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49</a:t>
            </a:fld>
            <a:endParaRPr lang="de-DE"/>
          </a:p>
        </p:txBody>
      </p:sp>
      <p:graphicFrame>
        <p:nvGraphicFramePr>
          <p:cNvPr id="44" name="Group 343">
            <a:extLst>
              <a:ext uri="{FF2B5EF4-FFF2-40B4-BE49-F238E27FC236}">
                <a16:creationId xmlns:a16="http://schemas.microsoft.com/office/drawing/2014/main" id="{F785228B-E171-4569-961E-2FE9EB0D1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777405"/>
              </p:ext>
            </p:extLst>
          </p:nvPr>
        </p:nvGraphicFramePr>
        <p:xfrm>
          <a:off x="775998" y="1957071"/>
          <a:ext cx="11344864" cy="3796585"/>
        </p:xfrm>
        <a:graphic>
          <a:graphicData uri="http://schemas.openxmlformats.org/drawingml/2006/table">
            <a:tbl>
              <a:tblPr/>
              <a:tblGrid>
                <a:gridCol w="1028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 HE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6441"/>
                  </a:ext>
                </a:extLst>
              </a:tr>
              <a:tr h="29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5" name="Titel 1">
            <a:extLst>
              <a:ext uri="{FF2B5EF4-FFF2-40B4-BE49-F238E27FC236}">
                <a16:creationId xmlns:a16="http://schemas.microsoft.com/office/drawing/2014/main" id="{C084D831-B42E-4CDE-A01E-A88C15F09C60}"/>
              </a:ext>
            </a:extLst>
          </p:cNvPr>
          <p:cNvSpPr txBox="1">
            <a:spLocks/>
          </p:cNvSpPr>
          <p:nvPr/>
        </p:nvSpPr>
        <p:spPr>
          <a:xfrm>
            <a:off x="789271" y="582797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OTT-Nutzung gesamt: 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Genutzte Geräte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6" name="Inhaltsplatzhalter 5">
            <a:extLst>
              <a:ext uri="{FF2B5EF4-FFF2-40B4-BE49-F238E27FC236}">
                <a16:creationId xmlns:a16="http://schemas.microsoft.com/office/drawing/2014/main" id="{EE27BED5-130C-4A10-92EA-3BA0313217D5}"/>
              </a:ext>
            </a:extLst>
          </p:cNvPr>
          <p:cNvSpPr txBox="1">
            <a:spLocks/>
          </p:cNvSpPr>
          <p:nvPr/>
        </p:nvSpPr>
        <p:spPr>
          <a:xfrm>
            <a:off x="789271" y="1122046"/>
            <a:ext cx="10009062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Bundesländer im Vergleich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7" name="Tabelle 46">
            <a:extLst>
              <a:ext uri="{FF2B5EF4-FFF2-40B4-BE49-F238E27FC236}">
                <a16:creationId xmlns:a16="http://schemas.microsoft.com/office/drawing/2014/main" id="{85591172-B938-4CF1-BB42-9977DA880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295542"/>
              </p:ext>
            </p:extLst>
          </p:nvPr>
        </p:nvGraphicFramePr>
        <p:xfrm>
          <a:off x="1681444" y="1572228"/>
          <a:ext cx="10349530" cy="4167739"/>
        </p:xfrm>
        <a:graphic>
          <a:graphicData uri="http://schemas.openxmlformats.org/drawingml/2006/table">
            <a:tbl>
              <a:tblPr firstRow="1" bandRow="1"/>
              <a:tblGrid>
                <a:gridCol w="2069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906">
                  <a:extLst>
                    <a:ext uri="{9D8B030D-6E8A-4147-A177-3AD203B41FA5}">
                      <a16:colId xmlns:a16="http://schemas.microsoft.com/office/drawing/2014/main" val="3170979120"/>
                    </a:ext>
                  </a:extLst>
                </a:gridCol>
                <a:gridCol w="2069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9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677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       TV-Gerät gesamt</a:t>
                      </a: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Smart TV</a:t>
                      </a: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       PC / Laptop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               Smartphone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Tablet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8" name="Gerade Verbindung 125">
            <a:extLst>
              <a:ext uri="{FF2B5EF4-FFF2-40B4-BE49-F238E27FC236}">
                <a16:creationId xmlns:a16="http://schemas.microsoft.com/office/drawing/2014/main" id="{17ED28E5-9822-4DDB-83A6-6B1E3AFFA0C2}"/>
              </a:ext>
            </a:extLst>
          </p:cNvPr>
          <p:cNvCxnSpPr/>
          <p:nvPr/>
        </p:nvCxnSpPr>
        <p:spPr>
          <a:xfrm>
            <a:off x="3758795" y="1657516"/>
            <a:ext cx="0" cy="406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9" name="Gerade Verbindung 126">
            <a:extLst>
              <a:ext uri="{FF2B5EF4-FFF2-40B4-BE49-F238E27FC236}">
                <a16:creationId xmlns:a16="http://schemas.microsoft.com/office/drawing/2014/main" id="{ABF3B072-8802-4BE9-A94B-72B7624DFEBE}"/>
              </a:ext>
            </a:extLst>
          </p:cNvPr>
          <p:cNvCxnSpPr/>
          <p:nvPr/>
        </p:nvCxnSpPr>
        <p:spPr>
          <a:xfrm>
            <a:off x="8067623" y="1657516"/>
            <a:ext cx="0" cy="406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0" name="Gerade Verbindung 127">
            <a:extLst>
              <a:ext uri="{FF2B5EF4-FFF2-40B4-BE49-F238E27FC236}">
                <a16:creationId xmlns:a16="http://schemas.microsoft.com/office/drawing/2014/main" id="{CE35D54A-CC46-4D21-ADAD-D37DADA5E646}"/>
              </a:ext>
            </a:extLst>
          </p:cNvPr>
          <p:cNvCxnSpPr/>
          <p:nvPr/>
        </p:nvCxnSpPr>
        <p:spPr>
          <a:xfrm>
            <a:off x="10065968" y="1657516"/>
            <a:ext cx="0" cy="406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graphicFrame>
        <p:nvGraphicFramePr>
          <p:cNvPr id="51" name="Diagramm 50">
            <a:extLst>
              <a:ext uri="{FF2B5EF4-FFF2-40B4-BE49-F238E27FC236}">
                <a16:creationId xmlns:a16="http://schemas.microsoft.com/office/drawing/2014/main" id="{7650B5BA-38A5-4C80-850C-1B40A04D85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5424935"/>
              </p:ext>
            </p:extLst>
          </p:nvPr>
        </p:nvGraphicFramePr>
        <p:xfrm>
          <a:off x="385330" y="5783284"/>
          <a:ext cx="2820202" cy="45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EB04EF39-7FE8-4822-8150-16123E3CE1B9}"/>
              </a:ext>
            </a:extLst>
          </p:cNvPr>
          <p:cNvGrpSpPr/>
          <p:nvPr/>
        </p:nvGrpSpPr>
        <p:grpSpPr>
          <a:xfrm>
            <a:off x="8198712" y="1570772"/>
            <a:ext cx="576064" cy="472345"/>
            <a:chOff x="7340768" y="2067976"/>
            <a:chExt cx="576064" cy="472345"/>
          </a:xfrm>
        </p:grpSpPr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B03548BE-881C-445B-AD26-87025E1FE5EE}"/>
                </a:ext>
              </a:extLst>
            </p:cNvPr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C9A7784E-AFAA-4473-BD14-A4967805D577}"/>
                </a:ext>
              </a:extLst>
            </p:cNvPr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73D40FDB-A323-458A-9EBB-C357F83C6B7E}"/>
                  </a:ext>
                </a:extLst>
              </p:cNvPr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marL="0" marR="0" lvl="0" indent="0" algn="ctr" defTabSz="10080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5A0A2"/>
                    </a:solidFill>
                    <a:effectLst/>
                    <a:uLnTx/>
                    <a:uFillTx/>
                  </a:rPr>
                  <a:t>49,9</a:t>
                </a:r>
              </a:p>
            </p:txBody>
          </p:sp>
          <p:cxnSp>
            <p:nvCxnSpPr>
              <p:cNvPr id="56" name="Gerader Verbinder 28">
                <a:extLst>
                  <a:ext uri="{FF2B5EF4-FFF2-40B4-BE49-F238E27FC236}">
                    <a16:creationId xmlns:a16="http://schemas.microsoft.com/office/drawing/2014/main" id="{45FB8DA4-1BCC-440A-A8B0-4919B9AE0E76}"/>
                  </a:ext>
                </a:extLst>
              </p:cNvPr>
              <p:cNvCxnSpPr/>
              <p:nvPr/>
            </p:nvCxnSpPr>
            <p:spPr>
              <a:xfrm flipH="1" flipV="1">
                <a:off x="7434434" y="2302957"/>
                <a:ext cx="2678" cy="237364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</p:cxnSp>
        </p:grp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FFD3DDB3-E408-42FC-AAED-5C9985E6FD21}"/>
              </a:ext>
            </a:extLst>
          </p:cNvPr>
          <p:cNvGrpSpPr/>
          <p:nvPr/>
        </p:nvGrpSpPr>
        <p:grpSpPr>
          <a:xfrm>
            <a:off x="10176118" y="1570772"/>
            <a:ext cx="576064" cy="472345"/>
            <a:chOff x="7340768" y="2067976"/>
            <a:chExt cx="576064" cy="472345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E6B265B9-1B71-4CBB-B914-F84F9FC7E0C4}"/>
                </a:ext>
              </a:extLst>
            </p:cNvPr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D05C0E75-48EE-468D-83F5-94569D28B415}"/>
                </a:ext>
              </a:extLst>
            </p:cNvPr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CBA2012C-23DD-4DC8-8395-11C8883168FF}"/>
                  </a:ext>
                </a:extLst>
              </p:cNvPr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marL="0" marR="0" lvl="0" indent="0" algn="ctr" defTabSz="10080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5A0A2"/>
                    </a:solidFill>
                    <a:effectLst/>
                    <a:uLnTx/>
                    <a:uFillTx/>
                  </a:rPr>
                  <a:t>29,0</a:t>
                </a:r>
              </a:p>
            </p:txBody>
          </p:sp>
          <p:cxnSp>
            <p:nvCxnSpPr>
              <p:cNvPr id="61" name="Gerader Verbinder 28">
                <a:extLst>
                  <a:ext uri="{FF2B5EF4-FFF2-40B4-BE49-F238E27FC236}">
                    <a16:creationId xmlns:a16="http://schemas.microsoft.com/office/drawing/2014/main" id="{85510A17-53C9-4EF5-A6A4-1F92F43E0515}"/>
                  </a:ext>
                </a:extLst>
              </p:cNvPr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</p:cxnSp>
        </p:grp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37C080CE-7790-4B9B-A385-A2202EDA669D}"/>
              </a:ext>
            </a:extLst>
          </p:cNvPr>
          <p:cNvGrpSpPr/>
          <p:nvPr/>
        </p:nvGrpSpPr>
        <p:grpSpPr>
          <a:xfrm>
            <a:off x="6005851" y="1570772"/>
            <a:ext cx="576064" cy="472345"/>
            <a:chOff x="7340768" y="2067976"/>
            <a:chExt cx="576064" cy="472345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DDEA62BA-6ED6-4037-967E-63674358D6A8}"/>
                </a:ext>
              </a:extLst>
            </p:cNvPr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4" name="Gruppieren 63">
              <a:extLst>
                <a:ext uri="{FF2B5EF4-FFF2-40B4-BE49-F238E27FC236}">
                  <a16:creationId xmlns:a16="http://schemas.microsoft.com/office/drawing/2014/main" id="{780093D8-14B4-44EB-AF66-78A38773C9F5}"/>
                </a:ext>
              </a:extLst>
            </p:cNvPr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CF5CA0F6-C92A-4A1C-960A-221CE3C67E27}"/>
                  </a:ext>
                </a:extLst>
              </p:cNvPr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marL="0" marR="0" lvl="0" indent="0" algn="ctr" defTabSz="10080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5A0A2"/>
                    </a:solidFill>
                    <a:effectLst/>
                    <a:uLnTx/>
                    <a:uFillTx/>
                  </a:rPr>
                  <a:t>50,6</a:t>
                </a:r>
              </a:p>
            </p:txBody>
          </p:sp>
          <p:cxnSp>
            <p:nvCxnSpPr>
              <p:cNvPr id="66" name="Gerader Verbinder 28">
                <a:extLst>
                  <a:ext uri="{FF2B5EF4-FFF2-40B4-BE49-F238E27FC236}">
                    <a16:creationId xmlns:a16="http://schemas.microsoft.com/office/drawing/2014/main" id="{56D5AFFE-B8B9-46BA-9295-10ED0B7CA689}"/>
                  </a:ext>
                </a:extLst>
              </p:cNvPr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</p:cxnSp>
        </p:grp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650F3C15-7FFF-4BD5-B2C1-59ADF73D9804}"/>
              </a:ext>
            </a:extLst>
          </p:cNvPr>
          <p:cNvGrpSpPr/>
          <p:nvPr/>
        </p:nvGrpSpPr>
        <p:grpSpPr>
          <a:xfrm>
            <a:off x="1655801" y="1570772"/>
            <a:ext cx="576064" cy="472345"/>
            <a:chOff x="7340768" y="2067976"/>
            <a:chExt cx="576064" cy="472345"/>
          </a:xfrm>
        </p:grpSpPr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C99BE5ED-254A-4F8E-B68C-5909F81B456B}"/>
                </a:ext>
              </a:extLst>
            </p:cNvPr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038629BD-C909-4EA8-B30F-E90D5147D117}"/>
                </a:ext>
              </a:extLst>
            </p:cNvPr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70" name="Textfeld 69">
                <a:extLst>
                  <a:ext uri="{FF2B5EF4-FFF2-40B4-BE49-F238E27FC236}">
                    <a16:creationId xmlns:a16="http://schemas.microsoft.com/office/drawing/2014/main" id="{AF210BF6-C3E1-484B-A458-1748135AE24B}"/>
                  </a:ext>
                </a:extLst>
              </p:cNvPr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marL="0" marR="0" lvl="0" indent="0" algn="ctr" defTabSz="10080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5A0A2"/>
                    </a:solidFill>
                    <a:effectLst/>
                    <a:uLnTx/>
                    <a:uFillTx/>
                  </a:rPr>
                  <a:t>54,8</a:t>
                </a:r>
              </a:p>
            </p:txBody>
          </p:sp>
          <p:cxnSp>
            <p:nvCxnSpPr>
              <p:cNvPr id="71" name="Gerader Verbinder 28">
                <a:extLst>
                  <a:ext uri="{FF2B5EF4-FFF2-40B4-BE49-F238E27FC236}">
                    <a16:creationId xmlns:a16="http://schemas.microsoft.com/office/drawing/2014/main" id="{C90A5D7C-7FE5-4722-B981-EE66E67D8333}"/>
                  </a:ext>
                </a:extLst>
              </p:cNvPr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</p:cxnSp>
        </p:grpSp>
      </p:grpSp>
      <p:graphicFrame>
        <p:nvGraphicFramePr>
          <p:cNvPr id="72" name="Diagramm 71">
            <a:extLst>
              <a:ext uri="{FF2B5EF4-FFF2-40B4-BE49-F238E27FC236}">
                <a16:creationId xmlns:a16="http://schemas.microsoft.com/office/drawing/2014/main" id="{29AB94A3-3B46-4C46-AF65-D8438DC804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780549"/>
              </p:ext>
            </p:extLst>
          </p:nvPr>
        </p:nvGraphicFramePr>
        <p:xfrm>
          <a:off x="8039342" y="1987234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3" name="Diagramm 72">
            <a:extLst>
              <a:ext uri="{FF2B5EF4-FFF2-40B4-BE49-F238E27FC236}">
                <a16:creationId xmlns:a16="http://schemas.microsoft.com/office/drawing/2014/main" id="{5B26155D-2E52-4443-B029-E7AC1E9BE1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241826"/>
              </p:ext>
            </p:extLst>
          </p:nvPr>
        </p:nvGraphicFramePr>
        <p:xfrm>
          <a:off x="1614817" y="1987234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4" name="Diagramm 73">
            <a:extLst>
              <a:ext uri="{FF2B5EF4-FFF2-40B4-BE49-F238E27FC236}">
                <a16:creationId xmlns:a16="http://schemas.microsoft.com/office/drawing/2014/main" id="{839472B0-4F28-4075-AE9D-6DCAC9B3D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864445"/>
              </p:ext>
            </p:extLst>
          </p:nvPr>
        </p:nvGraphicFramePr>
        <p:xfrm>
          <a:off x="5851491" y="1987234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5" name="Diagramm 74">
            <a:extLst>
              <a:ext uri="{FF2B5EF4-FFF2-40B4-BE49-F238E27FC236}">
                <a16:creationId xmlns:a16="http://schemas.microsoft.com/office/drawing/2014/main" id="{03F9FACD-0C9F-45D0-8B5F-6275E72B57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1403896"/>
              </p:ext>
            </p:extLst>
          </p:nvPr>
        </p:nvGraphicFramePr>
        <p:xfrm>
          <a:off x="10038238" y="1987234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76" name="Gerade Verbindung 125">
            <a:extLst>
              <a:ext uri="{FF2B5EF4-FFF2-40B4-BE49-F238E27FC236}">
                <a16:creationId xmlns:a16="http://schemas.microsoft.com/office/drawing/2014/main" id="{A1D10FB0-673D-4122-BC2E-740D8FFBAE5B}"/>
              </a:ext>
            </a:extLst>
          </p:cNvPr>
          <p:cNvCxnSpPr/>
          <p:nvPr/>
        </p:nvCxnSpPr>
        <p:spPr>
          <a:xfrm>
            <a:off x="5877249" y="1657516"/>
            <a:ext cx="0" cy="406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graphicFrame>
        <p:nvGraphicFramePr>
          <p:cNvPr id="77" name="Diagramm 76">
            <a:extLst>
              <a:ext uri="{FF2B5EF4-FFF2-40B4-BE49-F238E27FC236}">
                <a16:creationId xmlns:a16="http://schemas.microsoft.com/office/drawing/2014/main" id="{544C2C1D-331F-43E9-8D07-0F114BF712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446059"/>
              </p:ext>
            </p:extLst>
          </p:nvPr>
        </p:nvGraphicFramePr>
        <p:xfrm>
          <a:off x="3711449" y="1985086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D8358521-8E81-42E1-BC5F-A3A112E67593}"/>
              </a:ext>
            </a:extLst>
          </p:cNvPr>
          <p:cNvGrpSpPr/>
          <p:nvPr/>
        </p:nvGrpSpPr>
        <p:grpSpPr>
          <a:xfrm>
            <a:off x="3832303" y="1570772"/>
            <a:ext cx="576064" cy="472345"/>
            <a:chOff x="7340768" y="2067976"/>
            <a:chExt cx="576064" cy="472345"/>
          </a:xfrm>
        </p:grpSpPr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B0F1D4B3-8F97-45C8-AC8A-545051FD112E}"/>
                </a:ext>
              </a:extLst>
            </p:cNvPr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19F4A80F-EBC3-47F1-A2DD-D4A15BCF91A0}"/>
                </a:ext>
              </a:extLst>
            </p:cNvPr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81" name="Textfeld 80">
                <a:extLst>
                  <a:ext uri="{FF2B5EF4-FFF2-40B4-BE49-F238E27FC236}">
                    <a16:creationId xmlns:a16="http://schemas.microsoft.com/office/drawing/2014/main" id="{375901B4-45D2-425E-A1D1-32B8793A5E8E}"/>
                  </a:ext>
                </a:extLst>
              </p:cNvPr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marL="0" marR="0" lvl="0" indent="0" algn="ctr" defTabSz="10080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5A0A2"/>
                    </a:solidFill>
                    <a:effectLst/>
                    <a:uLnTx/>
                    <a:uFillTx/>
                  </a:rPr>
                  <a:t>42,4</a:t>
                </a:r>
              </a:p>
            </p:txBody>
          </p:sp>
          <p:cxnSp>
            <p:nvCxnSpPr>
              <p:cNvPr id="82" name="Gerader Verbinder 28">
                <a:extLst>
                  <a:ext uri="{FF2B5EF4-FFF2-40B4-BE49-F238E27FC236}">
                    <a16:creationId xmlns:a16="http://schemas.microsoft.com/office/drawing/2014/main" id="{6A3122DF-02AF-4BD5-8233-B86F6ED25928}"/>
                  </a:ext>
                </a:extLst>
              </p:cNvPr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</p:cxnSp>
        </p:grpSp>
      </p:grpSp>
      <p:sp>
        <p:nvSpPr>
          <p:cNvPr id="83" name="Textplatzhalter 9">
            <a:extLst>
              <a:ext uri="{FF2B5EF4-FFF2-40B4-BE49-F238E27FC236}">
                <a16:creationId xmlns:a16="http://schemas.microsoft.com/office/drawing/2014/main" id="{1B82F9BD-E3CB-4872-8E33-77D550D74708}"/>
              </a:ext>
            </a:extLst>
          </p:cNvPr>
          <p:cNvSpPr txBox="1">
            <a:spLocks/>
          </p:cNvSpPr>
          <p:nvPr/>
        </p:nvSpPr>
        <p:spPr>
          <a:xfrm>
            <a:off x="789271" y="6091739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Prozent; Nutzt OTT mindestens selten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70,635 Mio. Personen ab 14 Jahre in Deutschland (n=7.507)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48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6AB256-6E52-4E9C-A1BD-B91A940C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5</a:t>
            </a:fld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C53B811-BA23-4E7C-ADEA-89DA3BC80001}"/>
              </a:ext>
            </a:extLst>
          </p:cNvPr>
          <p:cNvSpPr/>
          <p:nvPr/>
        </p:nvSpPr>
        <p:spPr>
          <a:xfrm>
            <a:off x="928988" y="1765223"/>
            <a:ext cx="644351" cy="3883117"/>
          </a:xfrm>
          <a:prstGeom prst="rect">
            <a:avLst/>
          </a:prstGeom>
          <a:solidFill>
            <a:srgbClr val="95A0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Diagramm 21">
            <a:extLst>
              <a:ext uri="{FF2B5EF4-FFF2-40B4-BE49-F238E27FC236}">
                <a16:creationId xmlns:a16="http://schemas.microsoft.com/office/drawing/2014/main" id="{C8B0785D-06EF-494C-A17F-B9834A657D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084149"/>
              </p:ext>
            </p:extLst>
          </p:nvPr>
        </p:nvGraphicFramePr>
        <p:xfrm>
          <a:off x="609599" y="929318"/>
          <a:ext cx="10009062" cy="502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itel 5">
            <a:extLst>
              <a:ext uri="{FF2B5EF4-FFF2-40B4-BE49-F238E27FC236}">
                <a16:creationId xmlns:a16="http://schemas.microsoft.com/office/drawing/2014/main" id="{B0E96B85-9608-4FC6-8565-3E4D3A98C311}"/>
              </a:ext>
            </a:extLst>
          </p:cNvPr>
          <p:cNvSpPr txBox="1">
            <a:spLocks/>
          </p:cNvSpPr>
          <p:nvPr/>
        </p:nvSpPr>
        <p:spPr>
          <a:xfrm>
            <a:off x="754130" y="735035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Ausstattung der TV-Haushalte mit HDTV-Geräten in den Bundesländern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4" name="Textplatzhalter 20">
            <a:extLst>
              <a:ext uri="{FF2B5EF4-FFF2-40B4-BE49-F238E27FC236}">
                <a16:creationId xmlns:a16="http://schemas.microsoft.com/office/drawing/2014/main" id="{FB977180-FDAE-4B52-95A9-C6F478BCC59C}"/>
              </a:ext>
            </a:extLst>
          </p:cNvPr>
          <p:cNvSpPr txBox="1">
            <a:spLocks/>
          </p:cNvSpPr>
          <p:nvPr/>
        </p:nvSpPr>
        <p:spPr>
          <a:xfrm>
            <a:off x="740482" y="6243159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 / in Mio. 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40,768 Mio. Haushalte /  38,753 Mio. TV-Haushalte in Deutschland (n=7.059)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198C95A7-AC73-464E-98AD-390FED8484AC}"/>
              </a:ext>
            </a:extLst>
          </p:cNvPr>
          <p:cNvGrpSpPr/>
          <p:nvPr/>
        </p:nvGrpSpPr>
        <p:grpSpPr>
          <a:xfrm>
            <a:off x="10750797" y="1630155"/>
            <a:ext cx="1677168" cy="1941658"/>
            <a:chOff x="11231765" y="3343546"/>
            <a:chExt cx="1677168" cy="2606642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FA1CDE8-618B-4332-9880-5FCCA44D9167}"/>
                </a:ext>
              </a:extLst>
            </p:cNvPr>
            <p:cNvSpPr txBox="1"/>
            <p:nvPr/>
          </p:nvSpPr>
          <p:spPr>
            <a:xfrm>
              <a:off x="11329287" y="3343546"/>
              <a:ext cx="1579646" cy="2606642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TV-HH</a:t>
              </a: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HDTV-Gerät </a:t>
              </a: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im HH in TV-HH</a:t>
              </a: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6783E230-CFF2-4693-B1BB-017ABAAA9A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solidFill>
              <a:srgbClr val="8AC1EA">
                <a:lumMod val="50000"/>
              </a:srgbClr>
            </a:solidFill>
            <a:ln w="6350" cap="flat" cmpd="sng" algn="ctr">
              <a:solidFill>
                <a:srgbClr val="8AC1EA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8D0B3793-FA9F-4746-839D-A021CC6E5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31765" y="4048249"/>
              <a:ext cx="144000" cy="144000"/>
            </a:xfrm>
            <a:prstGeom prst="rect">
              <a:avLst/>
            </a:prstGeom>
            <a:solidFill>
              <a:srgbClr val="95A0A2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9" name="Group 175">
            <a:extLst>
              <a:ext uri="{FF2B5EF4-FFF2-40B4-BE49-F238E27FC236}">
                <a16:creationId xmlns:a16="http://schemas.microsoft.com/office/drawing/2014/main" id="{518D2F87-2DC3-465D-B74B-AA35DA00D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106747"/>
              </p:ext>
            </p:extLst>
          </p:nvPr>
        </p:nvGraphicFramePr>
        <p:xfrm>
          <a:off x="898094" y="4503890"/>
          <a:ext cx="9660350" cy="1054913"/>
        </p:xfrm>
        <a:graphic>
          <a:graphicData uri="http://schemas.openxmlformats.org/drawingml/2006/table">
            <a:tbl>
              <a:tblPr/>
              <a:tblGrid>
                <a:gridCol w="6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0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00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00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00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00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900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900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90025">
                  <a:extLst>
                    <a:ext uri="{9D8B030D-6E8A-4147-A177-3AD203B41FA5}">
                      <a16:colId xmlns:a16="http://schemas.microsoft.com/office/drawing/2014/main" val="2843513270"/>
                    </a:ext>
                  </a:extLst>
                </a:gridCol>
              </a:tblGrid>
              <a:tr h="393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 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429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4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38,753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1,210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1,811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4,945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6,025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3,736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8,223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5,184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1,376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3,078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2,019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1,119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4,201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4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32,740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1,046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1,624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3,978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5,094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0,298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3,015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7,147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4,496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1,148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2,601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1,720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0,921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3,441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6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8F3A6949-5803-40CA-994E-37E7452EE9F5}"/>
              </a:ext>
            </a:extLst>
          </p:cNvPr>
          <p:cNvGrpSpPr/>
          <p:nvPr/>
        </p:nvGrpSpPr>
        <p:grpSpPr>
          <a:xfrm>
            <a:off x="10528184" y="5069552"/>
            <a:ext cx="1441181" cy="450000"/>
            <a:chOff x="11238747" y="6455534"/>
            <a:chExt cx="1859213" cy="580475"/>
          </a:xfrm>
        </p:grpSpPr>
        <p:sp>
          <p:nvSpPr>
            <p:cNvPr id="31" name="Rectangle 154">
              <a:extLst>
                <a:ext uri="{FF2B5EF4-FFF2-40B4-BE49-F238E27FC236}">
                  <a16:creationId xmlns:a16="http://schemas.microsoft.com/office/drawing/2014/main" id="{411F2516-9922-4A92-B289-D5C69FBAE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rgbClr val="8AC1EA">
                <a:lumMod val="50000"/>
              </a:srgbClr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endParaRPr>
            </a:p>
          </p:txBody>
        </p:sp>
        <p:sp>
          <p:nvSpPr>
            <p:cNvPr id="32" name="Rectangle 155">
              <a:extLst>
                <a:ext uri="{FF2B5EF4-FFF2-40B4-BE49-F238E27FC236}">
                  <a16:creationId xmlns:a16="http://schemas.microsoft.com/office/drawing/2014/main" id="{07055008-47E7-4092-8B91-0BA98CF05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0350" y="6817651"/>
              <a:ext cx="1387610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HDTV-Gerät im HH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CE7E38E1-9E99-42D0-B205-27E76A9F7E13}"/>
                </a:ext>
              </a:extLst>
            </p:cNvPr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7088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34" name="Textfeld 33">
            <a:extLst>
              <a:ext uri="{FF2B5EF4-FFF2-40B4-BE49-F238E27FC236}">
                <a16:creationId xmlns:a16="http://schemas.microsoft.com/office/drawing/2014/main" id="{FBD01E4E-5009-43B9-9DD9-C0302DDDD5CC}"/>
              </a:ext>
            </a:extLst>
          </p:cNvPr>
          <p:cNvSpPr txBox="1"/>
          <p:nvPr/>
        </p:nvSpPr>
        <p:spPr>
          <a:xfrm>
            <a:off x="898096" y="1366683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marL="0" marR="0" lvl="0" indent="0" defTabSz="130046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rPr>
              <a:t>TV-Haushalte in Prozent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823576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50</a:t>
            </a:fld>
            <a:endParaRPr lang="de-DE"/>
          </a:p>
        </p:txBody>
      </p:sp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3E0C764C-A774-42E0-A81F-06DCE7AED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1309168"/>
              </p:ext>
            </p:extLst>
          </p:nvPr>
        </p:nvGraphicFramePr>
        <p:xfrm>
          <a:off x="609600" y="2006851"/>
          <a:ext cx="11382374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itel 1">
            <a:extLst>
              <a:ext uri="{FF2B5EF4-FFF2-40B4-BE49-F238E27FC236}">
                <a16:creationId xmlns:a16="http://schemas.microsoft.com/office/drawing/2014/main" id="{EF22C5C9-35B5-48FB-A10E-45099C90B528}"/>
              </a:ext>
            </a:extLst>
          </p:cNvPr>
          <p:cNvSpPr txBox="1">
            <a:spLocks/>
          </p:cNvSpPr>
          <p:nvPr/>
        </p:nvSpPr>
        <p:spPr>
          <a:xfrm>
            <a:off x="912812" y="810376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OTT-Nutzung gesamt: 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Genutzte Geräte 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Regelmäßige Nutzer 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C5641568-9B16-46E9-8385-B535FD217E32}"/>
              </a:ext>
            </a:extLst>
          </p:cNvPr>
          <p:cNvSpPr txBox="1">
            <a:spLocks/>
          </p:cNvSpPr>
          <p:nvPr/>
        </p:nvSpPr>
        <p:spPr>
          <a:xfrm>
            <a:off x="912812" y="1349625"/>
            <a:ext cx="10009062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Mittlerweile schauen fast drei Viertel der regelmäßigen Nutzer OTT-Inhalte am TV-Gerät an. Die Nutzung von PC und Smartphone auf ähnlichem Niveau vor dem Smart TV.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890F9444-1153-4FC5-949D-6A7B9B98BD39}"/>
              </a:ext>
            </a:extLst>
          </p:cNvPr>
          <p:cNvSpPr txBox="1">
            <a:spLocks/>
          </p:cNvSpPr>
          <p:nvPr/>
        </p:nvSpPr>
        <p:spPr>
          <a:xfrm>
            <a:off x="912812" y="6318500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52,316 Mio. Personen ab 14 Jahre in Deutschland, die mind. einmal pro Monat OTT-Angebote nutzen (n=5.776)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Gerade Verbindung 17">
            <a:extLst>
              <a:ext uri="{FF2B5EF4-FFF2-40B4-BE49-F238E27FC236}">
                <a16:creationId xmlns:a16="http://schemas.microsoft.com/office/drawing/2014/main" id="{E27863EA-4759-4DED-A5DB-55950A4D0E81}"/>
              </a:ext>
            </a:extLst>
          </p:cNvPr>
          <p:cNvCxnSpPr/>
          <p:nvPr/>
        </p:nvCxnSpPr>
        <p:spPr>
          <a:xfrm flipV="1">
            <a:off x="904650" y="5482588"/>
            <a:ext cx="10062000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964E9065-5254-440A-BD5F-57CF3907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04511"/>
              </p:ext>
            </p:extLst>
          </p:nvPr>
        </p:nvGraphicFramePr>
        <p:xfrm>
          <a:off x="912813" y="5557732"/>
          <a:ext cx="10086680" cy="436245"/>
        </p:xfrm>
        <a:graphic>
          <a:graphicData uri="http://schemas.openxmlformats.org/drawingml/2006/table">
            <a:tbl>
              <a:tblPr firstRow="1" bandRow="1"/>
              <a:tblGrid>
                <a:gridCol w="2017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Smart TV-Gerät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Nutzung am 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TV-Gerät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gesamt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 / Laptop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Smartphone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Tablet 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8116014-5768-4A48-B34D-59DFC5B8BF41}"/>
              </a:ext>
            </a:extLst>
          </p:cNvPr>
          <p:cNvCxnSpPr>
            <a:cxnSpLocks/>
          </p:cNvCxnSpPr>
          <p:nvPr/>
        </p:nvCxnSpPr>
        <p:spPr>
          <a:xfrm>
            <a:off x="4940540" y="2817168"/>
            <a:ext cx="0" cy="3176809"/>
          </a:xfrm>
          <a:prstGeom prst="line">
            <a:avLst/>
          </a:prstGeom>
          <a:noFill/>
          <a:ln w="9525" cap="flat" cmpd="sng" algn="ctr">
            <a:solidFill>
              <a:srgbClr val="005BBB"/>
            </a:solidFill>
            <a:prstDash val="dash"/>
          </a:ln>
          <a:effectLst/>
        </p:spPr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3AAF76BC-7261-47E5-8B4B-EDF651D937AF}"/>
              </a:ext>
            </a:extLst>
          </p:cNvPr>
          <p:cNvSpPr txBox="1"/>
          <p:nvPr/>
        </p:nvSpPr>
        <p:spPr>
          <a:xfrm>
            <a:off x="818926" y="2198074"/>
            <a:ext cx="9289936" cy="463865"/>
          </a:xfrm>
          <a:prstGeom prst="rect">
            <a:avLst/>
          </a:prstGeom>
          <a:solidFill>
            <a:srgbClr val="FFFFFF">
              <a:lumMod val="95000"/>
            </a:srgbClr>
          </a:solidFill>
          <a:ln w="1905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cs typeface="Calibri" panose="020F0502020204030204" pitchFamily="34" charset="0"/>
              </a:rPr>
              <a:t>Basis: Regelmäßige OTT-Nutzer (mind. einmal / Monat)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FC913F6-DEAC-4736-8C79-1B8CEE92B8B8}"/>
              </a:ext>
            </a:extLst>
          </p:cNvPr>
          <p:cNvSpPr txBox="1"/>
          <p:nvPr/>
        </p:nvSpPr>
        <p:spPr>
          <a:xfrm>
            <a:off x="7497720" y="2199174"/>
            <a:ext cx="261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</a:rPr>
              <a:t>Ø 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</a:rPr>
              <a:t>44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</a:rPr>
              <a:t> Jahre, 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</a:rPr>
              <a:t>52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</a:rPr>
              <a:t>% männlich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CDAC2F5B-47D2-438E-8E61-FDA5B47F6843}"/>
              </a:ext>
            </a:extLst>
          </p:cNvPr>
          <p:cNvGrpSpPr>
            <a:grpSpLocks noChangeAspect="1"/>
          </p:cNvGrpSpPr>
          <p:nvPr/>
        </p:nvGrpSpPr>
        <p:grpSpPr>
          <a:xfrm>
            <a:off x="10318188" y="2045358"/>
            <a:ext cx="1065618" cy="769297"/>
            <a:chOff x="8389119" y="1796482"/>
            <a:chExt cx="997333" cy="720000"/>
          </a:xfrm>
        </p:grpSpPr>
        <p:pic>
          <p:nvPicPr>
            <p:cNvPr id="27" name="Picture 8" descr="Bild">
              <a:extLst>
                <a:ext uri="{FF2B5EF4-FFF2-40B4-BE49-F238E27FC236}">
                  <a16:creationId xmlns:a16="http://schemas.microsoft.com/office/drawing/2014/main" id="{FA6A953A-893B-4837-8C76-3985C0B51C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rgbClr val="005BBB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9119" y="1796482"/>
              <a:ext cx="997333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Bild">
              <a:extLst>
                <a:ext uri="{FF2B5EF4-FFF2-40B4-BE49-F238E27FC236}">
                  <a16:creationId xmlns:a16="http://schemas.microsoft.com/office/drawing/2014/main" id="{65789A8A-16E6-4CDC-9E32-DF9192DC4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rgbClr val="005BBB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1785" y="1991879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9" name="Tabelle 11">
            <a:extLst>
              <a:ext uri="{FF2B5EF4-FFF2-40B4-BE49-F238E27FC236}">
                <a16:creationId xmlns:a16="http://schemas.microsoft.com/office/drawing/2014/main" id="{8496CDAB-ABEE-4CB5-8628-01DE0EC58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092957"/>
              </p:ext>
            </p:extLst>
          </p:nvPr>
        </p:nvGraphicFramePr>
        <p:xfrm>
          <a:off x="1374306" y="5186892"/>
          <a:ext cx="1149558" cy="370840"/>
        </p:xfrm>
        <a:graphic>
          <a:graphicData uri="http://schemas.openxmlformats.org/drawingml/2006/table">
            <a:tbl>
              <a:tblPr firstRow="1" bandRow="1"/>
              <a:tblGrid>
                <a:gridCol w="509783">
                  <a:extLst>
                    <a:ext uri="{9D8B030D-6E8A-4147-A177-3AD203B41FA5}">
                      <a16:colId xmlns:a16="http://schemas.microsoft.com/office/drawing/2014/main" val="1894273468"/>
                    </a:ext>
                  </a:extLst>
                </a:gridCol>
                <a:gridCol w="639775">
                  <a:extLst>
                    <a:ext uri="{9D8B030D-6E8A-4147-A177-3AD203B41FA5}">
                      <a16:colId xmlns:a16="http://schemas.microsoft.com/office/drawing/2014/main" val="171510617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b="0" dirty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3076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6294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51</a:t>
            </a:fld>
            <a:endParaRPr lang="de-DE"/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99482866-5103-4140-928D-89D61AFE64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114146"/>
              </p:ext>
            </p:extLst>
          </p:nvPr>
        </p:nvGraphicFramePr>
        <p:xfrm>
          <a:off x="609600" y="1933576"/>
          <a:ext cx="11382374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itel 1">
            <a:extLst>
              <a:ext uri="{FF2B5EF4-FFF2-40B4-BE49-F238E27FC236}">
                <a16:creationId xmlns:a16="http://schemas.microsoft.com/office/drawing/2014/main" id="{3D0422E6-509A-4420-83C1-BFDF30EC9139}"/>
              </a:ext>
            </a:extLst>
          </p:cNvPr>
          <p:cNvSpPr txBox="1">
            <a:spLocks/>
          </p:cNvSpPr>
          <p:nvPr/>
        </p:nvSpPr>
        <p:spPr>
          <a:xfrm>
            <a:off x="912812" y="737101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OTT-Nutzung gesamt: 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Genutzte Geräte 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Regelmäßige Nutzer 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B2EB2FBA-5FD3-47E7-A8D3-1A0E2715E993}"/>
              </a:ext>
            </a:extLst>
          </p:cNvPr>
          <p:cNvSpPr txBox="1">
            <a:spLocks/>
          </p:cNvSpPr>
          <p:nvPr/>
        </p:nvSpPr>
        <p:spPr>
          <a:xfrm>
            <a:off x="912812" y="1276350"/>
            <a:ext cx="10009062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Bremen 2020 - 2021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6D198DF0-8F2D-48DA-8F16-53F07A41206F}"/>
              </a:ext>
            </a:extLst>
          </p:cNvPr>
          <p:cNvSpPr txBox="1">
            <a:spLocks/>
          </p:cNvSpPr>
          <p:nvPr/>
        </p:nvSpPr>
        <p:spPr>
          <a:xfrm>
            <a:off x="912812" y="6245225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0,457 Mio. Personen ab 14 Jahre in Bremen, die mind. einmal pro Monat OTT-Angebote nutzen (n=365)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Gerade Verbindung 17">
            <a:extLst>
              <a:ext uri="{FF2B5EF4-FFF2-40B4-BE49-F238E27FC236}">
                <a16:creationId xmlns:a16="http://schemas.microsoft.com/office/drawing/2014/main" id="{5C354AB3-394A-4478-B74B-11F799D4D468}"/>
              </a:ext>
            </a:extLst>
          </p:cNvPr>
          <p:cNvCxnSpPr/>
          <p:nvPr/>
        </p:nvCxnSpPr>
        <p:spPr>
          <a:xfrm flipV="1">
            <a:off x="904650" y="5409313"/>
            <a:ext cx="10062000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3D56D63F-4F65-4DB8-88AD-B34A9D6EA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417893"/>
              </p:ext>
            </p:extLst>
          </p:nvPr>
        </p:nvGraphicFramePr>
        <p:xfrm>
          <a:off x="912813" y="5484457"/>
          <a:ext cx="10086680" cy="436245"/>
        </p:xfrm>
        <a:graphic>
          <a:graphicData uri="http://schemas.openxmlformats.org/drawingml/2006/table">
            <a:tbl>
              <a:tblPr firstRow="1" bandRow="1"/>
              <a:tblGrid>
                <a:gridCol w="2017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Smart TV-Gerät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Nutzung am 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TV-Gerät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gesamt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 / Laptop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Smartphone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Tablet 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213CF67-6163-441D-BBDB-0A5F681A592E}"/>
              </a:ext>
            </a:extLst>
          </p:cNvPr>
          <p:cNvCxnSpPr>
            <a:cxnSpLocks/>
          </p:cNvCxnSpPr>
          <p:nvPr/>
        </p:nvCxnSpPr>
        <p:spPr>
          <a:xfrm>
            <a:off x="4940540" y="2743893"/>
            <a:ext cx="0" cy="3176809"/>
          </a:xfrm>
          <a:prstGeom prst="line">
            <a:avLst/>
          </a:prstGeom>
          <a:noFill/>
          <a:ln w="9525" cap="flat" cmpd="sng" algn="ctr">
            <a:solidFill>
              <a:srgbClr val="005BBB"/>
            </a:solidFill>
            <a:prstDash val="dash"/>
          </a:ln>
          <a:effectLst/>
        </p:spPr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81811A58-C24B-4FBF-AC80-BE73E680F2EA}"/>
              </a:ext>
            </a:extLst>
          </p:cNvPr>
          <p:cNvSpPr txBox="1"/>
          <p:nvPr/>
        </p:nvSpPr>
        <p:spPr>
          <a:xfrm>
            <a:off x="818926" y="2124799"/>
            <a:ext cx="9289936" cy="463865"/>
          </a:xfrm>
          <a:prstGeom prst="rect">
            <a:avLst/>
          </a:prstGeom>
          <a:solidFill>
            <a:srgbClr val="FFFFFF">
              <a:lumMod val="95000"/>
            </a:srgbClr>
          </a:solidFill>
          <a:ln w="1905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cs typeface="Calibri" panose="020F0502020204030204" pitchFamily="34" charset="0"/>
              </a:rPr>
              <a:t>Basis: Regelmäßige OTT-Nutzer (mind. einmal / Monat)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E8D8F48-D18E-406B-A810-B2BEBAD7F3D4}"/>
              </a:ext>
            </a:extLst>
          </p:cNvPr>
          <p:cNvSpPr txBox="1"/>
          <p:nvPr/>
        </p:nvSpPr>
        <p:spPr>
          <a:xfrm>
            <a:off x="7497720" y="2125899"/>
            <a:ext cx="261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</a:rPr>
              <a:t>Ø 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</a:rPr>
              <a:t>46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</a:rPr>
              <a:t> Jahre, 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</a:rPr>
              <a:t>50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</a:rPr>
              <a:t>% männlich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E3F59A1-F695-49CF-8C8A-16356A8C3553}"/>
              </a:ext>
            </a:extLst>
          </p:cNvPr>
          <p:cNvGrpSpPr>
            <a:grpSpLocks noChangeAspect="1"/>
          </p:cNvGrpSpPr>
          <p:nvPr/>
        </p:nvGrpSpPr>
        <p:grpSpPr>
          <a:xfrm>
            <a:off x="10318188" y="1972083"/>
            <a:ext cx="1065618" cy="769297"/>
            <a:chOff x="8389119" y="1796482"/>
            <a:chExt cx="997333" cy="720000"/>
          </a:xfrm>
        </p:grpSpPr>
        <p:pic>
          <p:nvPicPr>
            <p:cNvPr id="26" name="Picture 8" descr="Bild">
              <a:extLst>
                <a:ext uri="{FF2B5EF4-FFF2-40B4-BE49-F238E27FC236}">
                  <a16:creationId xmlns:a16="http://schemas.microsoft.com/office/drawing/2014/main" id="{1BBAAB36-5D28-4F3D-A266-80A089F6BD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rgbClr val="005BBB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9119" y="1796482"/>
              <a:ext cx="997333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0" descr="Bild">
              <a:extLst>
                <a:ext uri="{FF2B5EF4-FFF2-40B4-BE49-F238E27FC236}">
                  <a16:creationId xmlns:a16="http://schemas.microsoft.com/office/drawing/2014/main" id="{3B0C1084-B0FE-44D5-9E76-927B2FF91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rgbClr val="005BBB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1785" y="1991879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46758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6662EB-0A11-411F-956E-77C0917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52</a:t>
            </a:fld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248FEF9-5A81-400F-8340-E82BB60236A9}"/>
              </a:ext>
            </a:extLst>
          </p:cNvPr>
          <p:cNvSpPr/>
          <p:nvPr/>
        </p:nvSpPr>
        <p:spPr>
          <a:xfrm>
            <a:off x="1019274" y="1632035"/>
            <a:ext cx="781607" cy="3852000"/>
          </a:xfrm>
          <a:prstGeom prst="rect">
            <a:avLst/>
          </a:prstGeom>
          <a:solidFill>
            <a:srgbClr val="95A0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id="{D8C71FC0-6650-482E-AB60-C0E69AA453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41578"/>
              </p:ext>
            </p:extLst>
          </p:nvPr>
        </p:nvGraphicFramePr>
        <p:xfrm>
          <a:off x="737539" y="1116054"/>
          <a:ext cx="9921810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feld 21">
            <a:extLst>
              <a:ext uri="{FF2B5EF4-FFF2-40B4-BE49-F238E27FC236}">
                <a16:creationId xmlns:a16="http://schemas.microsoft.com/office/drawing/2014/main" id="{111B3654-CC89-4E32-9570-6A189E9CDAE0}"/>
              </a:ext>
            </a:extLst>
          </p:cNvPr>
          <p:cNvSpPr txBox="1"/>
          <p:nvPr/>
        </p:nvSpPr>
        <p:spPr>
          <a:xfrm>
            <a:off x="1009154" y="1233495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marL="0" marR="0" lvl="0" indent="0" defTabSz="130046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Calibri" pitchFamily="34" charset="0"/>
              </a:rPr>
              <a:t>TV-Haushalte in Prozent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AEC89A2B-C30A-4412-814B-BC5165786238}"/>
              </a:ext>
            </a:extLst>
          </p:cNvPr>
          <p:cNvSpPr txBox="1">
            <a:spLocks/>
          </p:cNvSpPr>
          <p:nvPr/>
        </p:nvSpPr>
        <p:spPr>
          <a:xfrm>
            <a:off x="865188" y="601847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OTT-only als Zukunftsszenario?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0F607D78-97F5-46C0-90D0-DBF7BC305DF6}"/>
              </a:ext>
            </a:extLst>
          </p:cNvPr>
          <p:cNvSpPr txBox="1">
            <a:spLocks/>
          </p:cNvSpPr>
          <p:nvPr/>
        </p:nvSpPr>
        <p:spPr>
          <a:xfrm>
            <a:off x="865188" y="6110789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Prozent; befragt wurden alle, die an mindestens einem TV-Gerät OTT nutzen und eine klassische TV-Empfangsart haben. Summe der Einzelwerte kann aufgrund von Rundungen von der Summe gesamt abweichen. 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38,753 Mio. TV-Haushalte in Deutschland (n=7.059)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A6633DDD-19FC-46EA-9B60-3C2D3DD75D60}"/>
              </a:ext>
            </a:extLst>
          </p:cNvPr>
          <p:cNvGrpSpPr/>
          <p:nvPr/>
        </p:nvGrpSpPr>
        <p:grpSpPr>
          <a:xfrm>
            <a:off x="10622629" y="3591774"/>
            <a:ext cx="1732923" cy="1756992"/>
            <a:chOff x="11231765" y="3768369"/>
            <a:chExt cx="1732923" cy="1756992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9B676FC7-279B-48E3-BF3A-3DCDC4979B20}"/>
                </a:ext>
              </a:extLst>
            </p:cNvPr>
            <p:cNvSpPr txBox="1"/>
            <p:nvPr/>
          </p:nvSpPr>
          <p:spPr>
            <a:xfrm>
              <a:off x="11385042" y="3768369"/>
              <a:ext cx="1579646" cy="1756992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Ja, aber nicht an allen TV-Geräten</a:t>
              </a: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Ja, komplett</a:t>
              </a: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2B3192D5-1120-4876-BE71-E1E20A3E22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solidFill>
              <a:srgbClr val="1B3853">
                <a:lumMod val="60000"/>
                <a:lumOff val="40000"/>
              </a:srgbClr>
            </a:solidFill>
            <a:ln w="6350" cap="flat" cmpd="sng" algn="ctr">
              <a:solidFill>
                <a:srgbClr val="1B3853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59C8DA65-6322-4189-8F19-9D83A551DF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31765" y="4153179"/>
              <a:ext cx="144000" cy="144000"/>
            </a:xfrm>
            <a:prstGeom prst="rect">
              <a:avLst/>
            </a:prstGeom>
            <a:solidFill>
              <a:srgbClr val="1B3853">
                <a:lumMod val="40000"/>
                <a:lumOff val="60000"/>
              </a:srgbClr>
            </a:solidFill>
            <a:ln w="25400" cap="flat" cmpd="sng" algn="ctr">
              <a:solidFill>
                <a:srgbClr val="1B3853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7F9656A8-7F04-4F43-A8E7-756CD1DD98B0}"/>
              </a:ext>
            </a:extLst>
          </p:cNvPr>
          <p:cNvSpPr txBox="1"/>
          <p:nvPr/>
        </p:nvSpPr>
        <p:spPr>
          <a:xfrm>
            <a:off x="10631664" y="3382431"/>
            <a:ext cx="1246018" cy="288147"/>
          </a:xfrm>
          <a:prstGeom prst="rect">
            <a:avLst/>
          </a:prstGeom>
          <a:noFill/>
          <a:ln>
            <a:solidFill>
              <a:srgbClr val="005BBB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Summe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857D7F8C-25E3-4E86-BB95-36A9B3DEEB56}"/>
              </a:ext>
            </a:extLst>
          </p:cNvPr>
          <p:cNvSpPr/>
          <p:nvPr/>
        </p:nvSpPr>
        <p:spPr>
          <a:xfrm>
            <a:off x="1019275" y="1632035"/>
            <a:ext cx="5606950" cy="744255"/>
          </a:xfrm>
          <a:prstGeom prst="rect">
            <a:avLst/>
          </a:prstGeom>
          <a:solidFill>
            <a:srgbClr val="95A0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 Planen Sie in den nächsten 2 Jahren komplett auf Ihren TV-Empfang über &lt;Kabel / Satellit / IPTV / DVB-T / DVB-T2 HD...&gt; zu verzichten und nur noch über das Internet fernzusehen? “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643C258B-7F0A-4171-A657-FB92D91E4374}"/>
              </a:ext>
            </a:extLst>
          </p:cNvPr>
          <p:cNvGrpSpPr/>
          <p:nvPr/>
        </p:nvGrpSpPr>
        <p:grpSpPr>
          <a:xfrm>
            <a:off x="10459799" y="5022749"/>
            <a:ext cx="1524538" cy="563522"/>
            <a:chOff x="11238747" y="6455534"/>
            <a:chExt cx="1966749" cy="726913"/>
          </a:xfrm>
        </p:grpSpPr>
        <p:sp>
          <p:nvSpPr>
            <p:cNvPr id="32" name="Rectangle 154">
              <a:extLst>
                <a:ext uri="{FF2B5EF4-FFF2-40B4-BE49-F238E27FC236}">
                  <a16:creationId xmlns:a16="http://schemas.microsoft.com/office/drawing/2014/main" id="{8C4CA624-E0F1-46C9-8150-853DCA998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rgbClr val="1B3853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endParaRPr>
            </a:p>
          </p:txBody>
        </p:sp>
        <p:sp>
          <p:nvSpPr>
            <p:cNvPr id="33" name="Rectangle 155">
              <a:extLst>
                <a:ext uri="{FF2B5EF4-FFF2-40B4-BE49-F238E27FC236}">
                  <a16:creationId xmlns:a16="http://schemas.microsoft.com/office/drawing/2014/main" id="{BF5B6A2E-C3E0-4C03-ACA1-5AE16FF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0350" y="6745731"/>
              <a:ext cx="1495146" cy="436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Calibri" pitchFamily="34" charset="0"/>
                </a:rPr>
                <a:t>Verzicht auf klass. </a:t>
              </a:r>
              <a:b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Calibri" pitchFamily="34" charset="0"/>
                </a:rPr>
              </a:b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Calibri" pitchFamily="34" charset="0"/>
                </a:rPr>
                <a:t>TV-Empfang geplant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AE6E8216-A036-4689-BCC3-B541115F333A}"/>
                </a:ext>
              </a:extLst>
            </p:cNvPr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7088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Calibri" pitchFamily="34" charset="0"/>
                </a:rPr>
                <a:t>Mio. TV-HH</a:t>
              </a:r>
            </a:p>
          </p:txBody>
        </p:sp>
      </p:grpSp>
      <p:graphicFrame>
        <p:nvGraphicFramePr>
          <p:cNvPr id="35" name="Group 175">
            <a:extLst>
              <a:ext uri="{FF2B5EF4-FFF2-40B4-BE49-F238E27FC236}">
                <a16:creationId xmlns:a16="http://schemas.microsoft.com/office/drawing/2014/main" id="{EAF0CB65-9729-4A36-89A7-98FE3E938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807887"/>
              </p:ext>
            </p:extLst>
          </p:nvPr>
        </p:nvGraphicFramePr>
        <p:xfrm>
          <a:off x="1009151" y="4370702"/>
          <a:ext cx="9613478" cy="1144450"/>
        </p:xfrm>
        <a:graphic>
          <a:graphicData uri="http://schemas.openxmlformats.org/drawingml/2006/table">
            <a:tbl>
              <a:tblPr/>
              <a:tblGrid>
                <a:gridCol w="686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6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6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6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6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6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6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67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8667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86677">
                  <a:extLst>
                    <a:ext uri="{9D8B030D-6E8A-4147-A177-3AD203B41FA5}">
                      <a16:colId xmlns:a16="http://schemas.microsoft.com/office/drawing/2014/main" val="559678449"/>
                    </a:ext>
                  </a:extLst>
                </a:gridCol>
                <a:gridCol w="68667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 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38,753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1,811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4,945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6,025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0,340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3,736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8,223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5,184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1,376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4,201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3,863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0,113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0,244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0,427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0,729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0,026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0,358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0,758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0,534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0,137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0,352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0,136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0,111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37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0BC866-FFFA-42AE-93BD-0A0217DA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6</a:t>
            </a:fld>
            <a:endParaRPr lang="de-DE"/>
          </a:p>
        </p:txBody>
      </p:sp>
      <p:sp>
        <p:nvSpPr>
          <p:cNvPr id="53" name="Titel 9">
            <a:extLst>
              <a:ext uri="{FF2B5EF4-FFF2-40B4-BE49-F238E27FC236}">
                <a16:creationId xmlns:a16="http://schemas.microsoft.com/office/drawing/2014/main" id="{FBC6D53B-2D2E-43DD-8E12-374F469F144C}"/>
              </a:ext>
            </a:extLst>
          </p:cNvPr>
          <p:cNvSpPr txBox="1">
            <a:spLocks/>
          </p:cNvSpPr>
          <p:nvPr/>
        </p:nvSpPr>
        <p:spPr>
          <a:xfrm>
            <a:off x="811591" y="617633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TV-Empfang in HD im Trend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4" name="Textplatzhalter 7">
            <a:extLst>
              <a:ext uri="{FF2B5EF4-FFF2-40B4-BE49-F238E27FC236}">
                <a16:creationId xmlns:a16="http://schemas.microsoft.com/office/drawing/2014/main" id="{6E40E882-BC77-4BD9-AAFF-98A529DBD5A4}"/>
              </a:ext>
            </a:extLst>
          </p:cNvPr>
          <p:cNvSpPr txBox="1">
            <a:spLocks/>
          </p:cNvSpPr>
          <p:nvPr/>
        </p:nvSpPr>
        <p:spPr>
          <a:xfrm>
            <a:off x="811591" y="6125757"/>
            <a:ext cx="10278278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Prozent; HDTV-Empfang definiert als: Empfängt HD oder HD-Receiver lt. Angabe des Befragten und TV-Gerät ist HDTV-Gerät oder auf DVB-T2 HD umgestellt.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37,412 / 37,464 / 37,668 / 37,977 / 38,157 / 38,557 / 38,899 / 38,076 / 38,306 / 38,510 / 37,839 / 37,416 / 36,915 Mio. TV-Haushalte in Deutschland mit klassischem TV-Empfang (n=6.778)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5" name="Diagramm 54">
            <a:extLst>
              <a:ext uri="{FF2B5EF4-FFF2-40B4-BE49-F238E27FC236}">
                <a16:creationId xmlns:a16="http://schemas.microsoft.com/office/drawing/2014/main" id="{2ABE4E87-5C94-4476-AEB4-79E09F23A2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403730"/>
              </p:ext>
            </p:extLst>
          </p:nvPr>
        </p:nvGraphicFramePr>
        <p:xfrm>
          <a:off x="548249" y="1727939"/>
          <a:ext cx="11748977" cy="4326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" name="Textfeld 55">
            <a:extLst>
              <a:ext uri="{FF2B5EF4-FFF2-40B4-BE49-F238E27FC236}">
                <a16:creationId xmlns:a16="http://schemas.microsoft.com/office/drawing/2014/main" id="{F2248FEC-A642-4282-B731-5813E9D751DC}"/>
              </a:ext>
            </a:extLst>
          </p:cNvPr>
          <p:cNvSpPr txBox="1"/>
          <p:nvPr/>
        </p:nvSpPr>
        <p:spPr>
          <a:xfrm>
            <a:off x="2464139" y="4317045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</a:rPr>
              <a:t>2011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95A0A2"/>
              </a:solidFill>
              <a:effectLst/>
              <a:uLnTx/>
              <a:uFillTx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8833724D-2A9C-48FE-9FF3-C1051C114F94}"/>
              </a:ext>
            </a:extLst>
          </p:cNvPr>
          <p:cNvSpPr txBox="1"/>
          <p:nvPr/>
        </p:nvSpPr>
        <p:spPr>
          <a:xfrm>
            <a:off x="3229062" y="3943803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</a:rPr>
              <a:t>2012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95A0A2"/>
              </a:solidFill>
              <a:effectLst/>
              <a:uLnTx/>
              <a:uFillTx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532A0B37-5CAC-4FC1-B021-7FEE0DDA394C}"/>
              </a:ext>
            </a:extLst>
          </p:cNvPr>
          <p:cNvSpPr txBox="1"/>
          <p:nvPr/>
        </p:nvSpPr>
        <p:spPr>
          <a:xfrm>
            <a:off x="4014100" y="3768978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</a:rPr>
              <a:t>2013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95A0A2"/>
              </a:solidFill>
              <a:effectLst/>
              <a:uLnTx/>
              <a:uFillTx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B21AC9C3-1C0E-470F-968F-08786E6BD909}"/>
              </a:ext>
            </a:extLst>
          </p:cNvPr>
          <p:cNvSpPr txBox="1"/>
          <p:nvPr/>
        </p:nvSpPr>
        <p:spPr>
          <a:xfrm>
            <a:off x="6333759" y="3139313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</a:rPr>
              <a:t>2016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95A0A2"/>
              </a:solidFill>
              <a:effectLst/>
              <a:uLnTx/>
              <a:uFillTx/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ED539E28-8C97-4947-B284-10BC70FD4EBC}"/>
              </a:ext>
            </a:extLst>
          </p:cNvPr>
          <p:cNvSpPr txBox="1"/>
          <p:nvPr/>
        </p:nvSpPr>
        <p:spPr>
          <a:xfrm>
            <a:off x="4787479" y="3488700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</a:rPr>
              <a:t>2014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95A0A2"/>
              </a:solidFill>
              <a:effectLst/>
              <a:uLnTx/>
              <a:uFillTx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4A47C3FF-9CFB-44B7-83B0-00953C5D35EA}"/>
              </a:ext>
            </a:extLst>
          </p:cNvPr>
          <p:cNvSpPr txBox="1"/>
          <p:nvPr/>
        </p:nvSpPr>
        <p:spPr>
          <a:xfrm>
            <a:off x="5560380" y="3320681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</a:rPr>
              <a:t>2015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95A0A2"/>
              </a:solidFill>
              <a:effectLst/>
              <a:uLnTx/>
              <a:uFillTx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DB617DD4-6825-41BE-96C0-18DAC7224326}"/>
              </a:ext>
            </a:extLst>
          </p:cNvPr>
          <p:cNvSpPr txBox="1"/>
          <p:nvPr/>
        </p:nvSpPr>
        <p:spPr>
          <a:xfrm>
            <a:off x="1688159" y="4971157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</a:rPr>
              <a:t>2010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95A0A2"/>
              </a:solidFill>
              <a:effectLst/>
              <a:uLnTx/>
              <a:uFillTx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22E658E4-71C1-45B7-9531-AAC808BD2C8C}"/>
              </a:ext>
            </a:extLst>
          </p:cNvPr>
          <p:cNvSpPr txBox="1"/>
          <p:nvPr/>
        </p:nvSpPr>
        <p:spPr>
          <a:xfrm>
            <a:off x="914464" y="5084727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</a:rPr>
              <a:t>2009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95A0A2"/>
              </a:solidFill>
              <a:effectLst/>
              <a:uLnTx/>
              <a:uFillTx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7AD9D38B-C848-41C3-BACF-F7E08FA405FF}"/>
              </a:ext>
            </a:extLst>
          </p:cNvPr>
          <p:cNvSpPr txBox="1"/>
          <p:nvPr/>
        </p:nvSpPr>
        <p:spPr>
          <a:xfrm>
            <a:off x="7105665" y="2675971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</a:rPr>
              <a:t>2017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95A0A2"/>
              </a:solidFill>
              <a:effectLst/>
              <a:uLnTx/>
              <a:uFillTx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BADB6941-AD24-4E82-9812-69E3C7998D45}"/>
              </a:ext>
            </a:extLst>
          </p:cNvPr>
          <p:cNvSpPr txBox="1"/>
          <p:nvPr/>
        </p:nvSpPr>
        <p:spPr>
          <a:xfrm>
            <a:off x="7875301" y="2537211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</a:rPr>
              <a:t>2018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95A0A2"/>
              </a:solidFill>
              <a:effectLst/>
              <a:uLnTx/>
              <a:uFillTx/>
            </a:endParaRPr>
          </a:p>
        </p:txBody>
      </p:sp>
      <p:sp>
        <p:nvSpPr>
          <p:cNvPr id="66" name="Inhaltsplatzhalter 10">
            <a:extLst>
              <a:ext uri="{FF2B5EF4-FFF2-40B4-BE49-F238E27FC236}">
                <a16:creationId xmlns:a16="http://schemas.microsoft.com/office/drawing/2014/main" id="{AD0D64BA-A0FD-4D2F-9B18-1A1887C47810}"/>
              </a:ext>
            </a:extLst>
          </p:cNvPr>
          <p:cNvSpPr txBox="1">
            <a:spLocks/>
          </p:cNvSpPr>
          <p:nvPr/>
        </p:nvSpPr>
        <p:spPr>
          <a:xfrm>
            <a:off x="811591" y="1156882"/>
            <a:ext cx="11220360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Acht von zehn TV-Haushalten mit klassischem Fernsehempfang empfangen ihr Programm in HD-Qualität. 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1856ABBA-5AB6-4B7A-B32F-E3F4ECC6679E}"/>
              </a:ext>
            </a:extLst>
          </p:cNvPr>
          <p:cNvSpPr txBox="1"/>
          <p:nvPr/>
        </p:nvSpPr>
        <p:spPr>
          <a:xfrm>
            <a:off x="10181878" y="2118011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2021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B0C1CA98-C49C-4B8D-83EC-9CF8579A09C4}"/>
              </a:ext>
            </a:extLst>
          </p:cNvPr>
          <p:cNvSpPr txBox="1"/>
          <p:nvPr/>
        </p:nvSpPr>
        <p:spPr>
          <a:xfrm>
            <a:off x="8656123" y="2404531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</a:rPr>
              <a:t>2019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95A0A2"/>
              </a:solidFill>
              <a:effectLst/>
              <a:uLnTx/>
              <a:uFillTx/>
            </a:endParaRPr>
          </a:p>
        </p:txBody>
      </p:sp>
      <p:pic>
        <p:nvPicPr>
          <p:cNvPr id="69" name="Picture 2" descr="Bild">
            <a:extLst>
              <a:ext uri="{FF2B5EF4-FFF2-40B4-BE49-F238E27FC236}">
                <a16:creationId xmlns:a16="http://schemas.microsoft.com/office/drawing/2014/main" id="{9ECDB064-D535-44FB-8D25-0171CA32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rgbClr val="005BBB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179" y="4053349"/>
            <a:ext cx="1762077" cy="15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feld 69">
            <a:extLst>
              <a:ext uri="{FF2B5EF4-FFF2-40B4-BE49-F238E27FC236}">
                <a16:creationId xmlns:a16="http://schemas.microsoft.com/office/drawing/2014/main" id="{EF734857-0500-4FA5-A360-F70EB10154B5}"/>
              </a:ext>
            </a:extLst>
          </p:cNvPr>
          <p:cNvSpPr txBox="1"/>
          <p:nvPr/>
        </p:nvSpPr>
        <p:spPr>
          <a:xfrm>
            <a:off x="9418578" y="2179758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95A0A2"/>
                </a:solidFill>
                <a:effectLst/>
                <a:uLnTx/>
                <a:uFillTx/>
              </a:rPr>
              <a:t>2020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95A0A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300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0BC866-FFFA-42AE-93BD-0A0217DA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7</a:t>
            </a:fld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6366E09-2137-451A-B30B-E7064FF5BE8C}"/>
              </a:ext>
            </a:extLst>
          </p:cNvPr>
          <p:cNvSpPr/>
          <p:nvPr/>
        </p:nvSpPr>
        <p:spPr>
          <a:xfrm>
            <a:off x="1006028" y="1606528"/>
            <a:ext cx="690887" cy="3852000"/>
          </a:xfrm>
          <a:prstGeom prst="rect">
            <a:avLst/>
          </a:prstGeom>
          <a:solidFill>
            <a:srgbClr val="95A0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2F83244A-4D62-4C17-84AC-D8FEF576B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534733"/>
              </p:ext>
            </p:extLst>
          </p:nvPr>
        </p:nvGraphicFramePr>
        <p:xfrm>
          <a:off x="686640" y="770623"/>
          <a:ext cx="10662488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el 5">
            <a:extLst>
              <a:ext uri="{FF2B5EF4-FFF2-40B4-BE49-F238E27FC236}">
                <a16:creationId xmlns:a16="http://schemas.microsoft.com/office/drawing/2014/main" id="{DEE1FEEA-3419-499A-BE76-9A603D8FC5F2}"/>
              </a:ext>
            </a:extLst>
          </p:cNvPr>
          <p:cNvSpPr txBox="1">
            <a:spLocks/>
          </p:cNvSpPr>
          <p:nvPr/>
        </p:nvSpPr>
        <p:spPr>
          <a:xfrm>
            <a:off x="831170" y="576340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HDTV-Empfang in den Bundesländern – gesamt 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7" name="Textplatzhalter 20">
            <a:extLst>
              <a:ext uri="{FF2B5EF4-FFF2-40B4-BE49-F238E27FC236}">
                <a16:creationId xmlns:a16="http://schemas.microsoft.com/office/drawing/2014/main" id="{1E023442-FB53-4BFC-AF88-66D1024F4638}"/>
              </a:ext>
            </a:extLst>
          </p:cNvPr>
          <p:cNvSpPr txBox="1">
            <a:spLocks/>
          </p:cNvSpPr>
          <p:nvPr/>
        </p:nvSpPr>
        <p:spPr>
          <a:xfrm>
            <a:off x="817522" y="6084464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 / in Mio. 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36,915 Mio. TV-Haushalte in Deutschland mit klassischem TV-Empfang (n=6.778)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Group 175">
            <a:extLst>
              <a:ext uri="{FF2B5EF4-FFF2-40B4-BE49-F238E27FC236}">
                <a16:creationId xmlns:a16="http://schemas.microsoft.com/office/drawing/2014/main" id="{A19AABDC-9856-4FF0-9925-C213F2C15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151430"/>
              </p:ext>
            </p:extLst>
          </p:nvPr>
        </p:nvGraphicFramePr>
        <p:xfrm>
          <a:off x="975133" y="4345195"/>
          <a:ext cx="10290280" cy="1191992"/>
        </p:xfrm>
        <a:graphic>
          <a:graphicData uri="http://schemas.openxmlformats.org/drawingml/2006/table">
            <a:tbl>
              <a:tblPr/>
              <a:tblGrid>
                <a:gridCol w="73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50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50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50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50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50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50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50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50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5020">
                  <a:extLst>
                    <a:ext uri="{9D8B030D-6E8A-4147-A177-3AD203B41FA5}">
                      <a16:colId xmlns:a16="http://schemas.microsoft.com/office/drawing/2014/main" val="523128376"/>
                    </a:ext>
                  </a:extLst>
                </a:gridCol>
              </a:tblGrid>
              <a:tr h="427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 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mit mindestens einer klassischen Empfangsart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36,915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1,172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1,677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4,696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5,799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0,317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3,550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7,751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4,937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2,943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1,964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1,083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4,074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29,585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0,977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1,463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3,444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4,575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2,737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6,431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1,058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1,604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0,864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3,202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7D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43D03F9-FA0F-4F01-91CB-FBF6CD5E7200}"/>
              </a:ext>
            </a:extLst>
          </p:cNvPr>
          <p:cNvGrpSpPr/>
          <p:nvPr/>
        </p:nvGrpSpPr>
        <p:grpSpPr>
          <a:xfrm>
            <a:off x="11219814" y="4820850"/>
            <a:ext cx="1689011" cy="858314"/>
            <a:chOff x="11491957" y="5454421"/>
            <a:chExt cx="1689011" cy="600164"/>
          </a:xfrm>
        </p:grpSpPr>
        <p:sp>
          <p:nvSpPr>
            <p:cNvPr id="20" name="Rectangle 154">
              <a:extLst>
                <a:ext uri="{FF2B5EF4-FFF2-40B4-BE49-F238E27FC236}">
                  <a16:creationId xmlns:a16="http://schemas.microsoft.com/office/drawing/2014/main" id="{CCDAA94F-E587-4373-8EC9-0D91C4802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7962" y="5868964"/>
              <a:ext cx="83717" cy="83725"/>
            </a:xfrm>
            <a:prstGeom prst="rect">
              <a:avLst/>
            </a:prstGeom>
            <a:solidFill>
              <a:srgbClr val="6B7D8F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endParaRPr>
            </a:p>
          </p:txBody>
        </p:sp>
        <p:sp>
          <p:nvSpPr>
            <p:cNvPr id="21" name="Rectangle 155">
              <a:extLst>
                <a:ext uri="{FF2B5EF4-FFF2-40B4-BE49-F238E27FC236}">
                  <a16:creationId xmlns:a16="http://schemas.microsoft.com/office/drawing/2014/main" id="{F1273E58-240C-48A3-9234-4DE3241B0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0915" y="5828015"/>
              <a:ext cx="54341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HDTV-HH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C2254395-69C8-448D-B2A0-EAF9D133075B}"/>
                </a:ext>
              </a:extLst>
            </p:cNvPr>
            <p:cNvSpPr txBox="1"/>
            <p:nvPr/>
          </p:nvSpPr>
          <p:spPr>
            <a:xfrm>
              <a:off x="11491957" y="5454421"/>
              <a:ext cx="168901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7088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Mio. TV-HH </a:t>
              </a:r>
            </a:p>
            <a:p>
              <a:pPr marL="0" marR="0" lvl="0" indent="0" defTabSz="7088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mit klassischer Empfangsart</a:t>
              </a:r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2D05B470-B22E-4571-9593-EE1A6AD5A3A0}"/>
              </a:ext>
            </a:extLst>
          </p:cNvPr>
          <p:cNvSpPr txBox="1"/>
          <p:nvPr/>
        </p:nvSpPr>
        <p:spPr>
          <a:xfrm>
            <a:off x="975136" y="1207988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marL="0" marR="0" lvl="0" indent="0" defTabSz="130046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rPr>
              <a:t>TV-Haushalte in Prozent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230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0BC866-FFFA-42AE-93BD-0A0217DA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8</a:t>
            </a:fld>
            <a:endParaRPr lang="de-DE"/>
          </a:p>
        </p:txBody>
      </p:sp>
      <p:graphicFrame>
        <p:nvGraphicFramePr>
          <p:cNvPr id="46" name="Diagramm 45">
            <a:extLst>
              <a:ext uri="{FF2B5EF4-FFF2-40B4-BE49-F238E27FC236}">
                <a16:creationId xmlns:a16="http://schemas.microsoft.com/office/drawing/2014/main" id="{D22CD344-1ED6-4B1A-AE56-FF647FE05D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893936"/>
              </p:ext>
            </p:extLst>
          </p:nvPr>
        </p:nvGraphicFramePr>
        <p:xfrm>
          <a:off x="646113" y="1770565"/>
          <a:ext cx="11382374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Titel 5">
            <a:extLst>
              <a:ext uri="{FF2B5EF4-FFF2-40B4-BE49-F238E27FC236}">
                <a16:creationId xmlns:a16="http://schemas.microsoft.com/office/drawing/2014/main" id="{49B3643D-94FB-43DE-B75F-9DDB9F389E4D}"/>
              </a:ext>
            </a:extLst>
          </p:cNvPr>
          <p:cNvSpPr txBox="1">
            <a:spLocks/>
          </p:cNvSpPr>
          <p:nvPr/>
        </p:nvSpPr>
        <p:spPr>
          <a:xfrm>
            <a:off x="949325" y="574090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TV-Empfang in HD im Trend nach Empfangsweg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8" name="Inhaltsplatzhalter 13">
            <a:extLst>
              <a:ext uri="{FF2B5EF4-FFF2-40B4-BE49-F238E27FC236}">
                <a16:creationId xmlns:a16="http://schemas.microsoft.com/office/drawing/2014/main" id="{80FE37E1-3F21-43D6-9EA7-5E30C113EEC7}"/>
              </a:ext>
            </a:extLst>
          </p:cNvPr>
          <p:cNvSpPr txBox="1">
            <a:spLocks/>
          </p:cNvSpPr>
          <p:nvPr/>
        </p:nvSpPr>
        <p:spPr>
          <a:xfrm>
            <a:off x="949325" y="1113339"/>
            <a:ext cx="10009062" cy="72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 Ausnahme von IPTV-Haushalten, in denen mittlerweile mehr als 90% hochauflösend fernsehen können, ähnliche Verhältnisse wie 2020.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platzhalter 8">
            <a:extLst>
              <a:ext uri="{FF2B5EF4-FFF2-40B4-BE49-F238E27FC236}">
                <a16:creationId xmlns:a16="http://schemas.microsoft.com/office/drawing/2014/main" id="{5E8C2726-4A32-45A3-B4D8-EEF221062E38}"/>
              </a:ext>
            </a:extLst>
          </p:cNvPr>
          <p:cNvSpPr txBox="1">
            <a:spLocks/>
          </p:cNvSpPr>
          <p:nvPr/>
        </p:nvSpPr>
        <p:spPr>
          <a:xfrm>
            <a:off x="949325" y="6047682"/>
            <a:ext cx="10306278" cy="32187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Prozent; HDTV-Empfang definiert als: Empfängt HD oder HD-Receiver lt. Angabe des Befragten und TV-Gerät ist HDTV-Gerät oder auf DVB-T2 HD umgestellt; 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IPTV berücksichtigt hier HH mit einem Abo von IPTV von Magenta TV oder 1&amp;1.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38,557 / 38,899 / 38,076 / 38,306 / 38,510 / 37,839 / 37,416 / 36,915 Mio. TV-HH mit klassischem TV-Empfang (n=6.778); 17,860 / 17,933 / 17,474 / 17,564 / 17,467 / 17,218 / 16,802 / 16,933 Mio. Kabel-HH (n=2.988); 17,779 / 18,079 / 17,687 / 17,502 / 17,409 / 17,256 / 16,983 / 16,867 Mio. SAT-HH (n=3.097); 1,899 / 1,862 / 2,350 / 2,640 / 3,060 / 3,309 / 4,093 / 3,910 Mio. IPTV-HH (n=811); 2,840 / 2,479 / 2,298 / 2,410 / 2,615 Mio. Terrestrik-HH (n= 529)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0" name="Gerade Verbindung 35">
            <a:extLst>
              <a:ext uri="{FF2B5EF4-FFF2-40B4-BE49-F238E27FC236}">
                <a16:creationId xmlns:a16="http://schemas.microsoft.com/office/drawing/2014/main" id="{540652CF-4FB2-4B01-B72E-6E4591FB3D48}"/>
              </a:ext>
            </a:extLst>
          </p:cNvPr>
          <p:cNvCxnSpPr/>
          <p:nvPr/>
        </p:nvCxnSpPr>
        <p:spPr>
          <a:xfrm flipV="1">
            <a:off x="941163" y="5246302"/>
            <a:ext cx="10062000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9457319F-5D3A-4F2E-88A0-B036945E4176}"/>
              </a:ext>
            </a:extLst>
          </p:cNvPr>
          <p:cNvGrpSpPr/>
          <p:nvPr/>
        </p:nvGrpSpPr>
        <p:grpSpPr>
          <a:xfrm>
            <a:off x="2199635" y="2339942"/>
            <a:ext cx="1214096" cy="454941"/>
            <a:chOff x="2159515" y="2893478"/>
            <a:chExt cx="1214096" cy="454941"/>
          </a:xfrm>
        </p:grpSpPr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C44B2781-C912-4DA4-8D50-335C19678557}"/>
                </a:ext>
              </a:extLst>
            </p:cNvPr>
            <p:cNvGrpSpPr/>
            <p:nvPr/>
          </p:nvGrpSpPr>
          <p:grpSpPr>
            <a:xfrm>
              <a:off x="2159515" y="2893478"/>
              <a:ext cx="1214096" cy="454941"/>
              <a:chOff x="3848680" y="4135414"/>
              <a:chExt cx="1566260" cy="586848"/>
            </a:xfrm>
          </p:grpSpPr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D7B6EC5A-EF2D-4E4E-9162-0B1939BADF6B}"/>
                  </a:ext>
                </a:extLst>
              </p:cNvPr>
              <p:cNvSpPr txBox="1"/>
              <p:nvPr/>
            </p:nvSpPr>
            <p:spPr>
              <a:xfrm>
                <a:off x="3848680" y="4135414"/>
                <a:ext cx="1566260" cy="4367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0080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B7D8F"/>
                    </a:solidFill>
                    <a:effectLst/>
                    <a:uLnTx/>
                    <a:uFillTx/>
                    <a:cs typeface="Calibri" pitchFamily="34" charset="0"/>
                  </a:rPr>
                  <a:t>29,585 Mio.</a:t>
                </a:r>
              </a:p>
            </p:txBody>
          </p:sp>
          <p:cxnSp>
            <p:nvCxnSpPr>
              <p:cNvPr id="57" name="Gerade Verbindung 55">
                <a:extLst>
                  <a:ext uri="{FF2B5EF4-FFF2-40B4-BE49-F238E27FC236}">
                    <a16:creationId xmlns:a16="http://schemas.microsoft.com/office/drawing/2014/main" id="{BB875A5A-91C7-47A4-9B12-E9335D8A6100}"/>
                  </a:ext>
                </a:extLst>
              </p:cNvPr>
              <p:cNvCxnSpPr>
                <a:stCxn id="56" idx="2"/>
              </p:cNvCxnSpPr>
              <p:nvPr/>
            </p:nvCxnSpPr>
            <p:spPr>
              <a:xfrm>
                <a:off x="4631810" y="4572129"/>
                <a:ext cx="1" cy="150133"/>
              </a:xfrm>
              <a:prstGeom prst="line">
                <a:avLst/>
              </a:prstGeom>
              <a:noFill/>
              <a:ln w="19050" cap="flat" cmpd="sng" algn="ctr">
                <a:noFill/>
                <a:prstDash val="solid"/>
              </a:ln>
              <a:effectLst/>
            </p:spPr>
          </p:cxnSp>
        </p:grp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56B74717-663C-4FF7-BF69-3D552EBF6FD2}"/>
                </a:ext>
              </a:extLst>
            </p:cNvPr>
            <p:cNvGrpSpPr/>
            <p:nvPr/>
          </p:nvGrpSpPr>
          <p:grpSpPr>
            <a:xfrm>
              <a:off x="2185999" y="3228729"/>
              <a:ext cx="1080000" cy="98424"/>
              <a:chOff x="2118624" y="3292527"/>
              <a:chExt cx="1080000" cy="98424"/>
            </a:xfrm>
          </p:grpSpPr>
          <p:cxnSp>
            <p:nvCxnSpPr>
              <p:cNvPr id="54" name="Gerade Verbindung 6">
                <a:extLst>
                  <a:ext uri="{FF2B5EF4-FFF2-40B4-BE49-F238E27FC236}">
                    <a16:creationId xmlns:a16="http://schemas.microsoft.com/office/drawing/2014/main" id="{092EC736-B37A-401A-A379-49008997823C}"/>
                  </a:ext>
                </a:extLst>
              </p:cNvPr>
              <p:cNvCxnSpPr/>
              <p:nvPr/>
            </p:nvCxnSpPr>
            <p:spPr>
              <a:xfrm>
                <a:off x="2118624" y="3292527"/>
                <a:ext cx="10800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6B7D8F"/>
                </a:solidFill>
                <a:prstDash val="solid"/>
              </a:ln>
              <a:effectLst/>
            </p:spPr>
          </p:cxnSp>
          <p:cxnSp>
            <p:nvCxnSpPr>
              <p:cNvPr id="55" name="Gerade Verbindung 9">
                <a:extLst>
                  <a:ext uri="{FF2B5EF4-FFF2-40B4-BE49-F238E27FC236}">
                    <a16:creationId xmlns:a16="http://schemas.microsoft.com/office/drawing/2014/main" id="{A06B91F7-74F1-40B6-8520-A818D2303BF9}"/>
                  </a:ext>
                </a:extLst>
              </p:cNvPr>
              <p:cNvCxnSpPr/>
              <p:nvPr/>
            </p:nvCxnSpPr>
            <p:spPr>
              <a:xfrm>
                <a:off x="2664684" y="3292527"/>
                <a:ext cx="0" cy="98424"/>
              </a:xfrm>
              <a:prstGeom prst="line">
                <a:avLst/>
              </a:prstGeom>
              <a:noFill/>
              <a:ln w="9525" cap="flat" cmpd="sng" algn="ctr">
                <a:solidFill>
                  <a:srgbClr val="6B7D8F"/>
                </a:solidFill>
                <a:prstDash val="solid"/>
              </a:ln>
              <a:effectLst/>
            </p:spPr>
          </p:cxnSp>
        </p:grpSp>
      </p:grpSp>
      <p:graphicFrame>
        <p:nvGraphicFramePr>
          <p:cNvPr id="58" name="Tabelle 57">
            <a:extLst>
              <a:ext uri="{FF2B5EF4-FFF2-40B4-BE49-F238E27FC236}">
                <a16:creationId xmlns:a16="http://schemas.microsoft.com/office/drawing/2014/main" id="{8062E7A2-2BC2-4589-8491-965F4BA3C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572206"/>
              </p:ext>
            </p:extLst>
          </p:nvPr>
        </p:nvGraphicFramePr>
        <p:xfrm>
          <a:off x="1055051" y="4798714"/>
          <a:ext cx="1838960" cy="537914"/>
        </p:xfrm>
        <a:graphic>
          <a:graphicData uri="http://schemas.openxmlformats.org/drawingml/2006/table">
            <a:tbl>
              <a:tblPr firstRow="1" bandRow="1"/>
              <a:tblGrid>
                <a:gridCol w="2298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98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9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9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9870">
                  <a:extLst>
                    <a:ext uri="{9D8B030D-6E8A-4147-A177-3AD203B41FA5}">
                      <a16:colId xmlns:a16="http://schemas.microsoft.com/office/drawing/2014/main" val="4111568105"/>
                    </a:ext>
                  </a:extLst>
                </a:gridCol>
                <a:gridCol w="229870">
                  <a:extLst>
                    <a:ext uri="{9D8B030D-6E8A-4147-A177-3AD203B41FA5}">
                      <a16:colId xmlns:a16="http://schemas.microsoft.com/office/drawing/2014/main" val="2303441606"/>
                    </a:ext>
                  </a:extLst>
                </a:gridCol>
                <a:gridCol w="229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914"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2014</a:t>
                      </a:r>
                      <a:endParaRPr lang="de-DE" sz="2000" dirty="0"/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  <a:endParaRPr lang="de-DE" sz="2000" dirty="0"/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008035" rtl="0" eaLnBrk="1" latinLnBrk="0" hangingPunct="1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Tabelle 58">
            <a:extLst>
              <a:ext uri="{FF2B5EF4-FFF2-40B4-BE49-F238E27FC236}">
                <a16:creationId xmlns:a16="http://schemas.microsoft.com/office/drawing/2014/main" id="{53FDA728-50A0-4908-AE2E-34CCBCCC1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554067"/>
              </p:ext>
            </p:extLst>
          </p:nvPr>
        </p:nvGraphicFramePr>
        <p:xfrm>
          <a:off x="957265" y="5181293"/>
          <a:ext cx="10045900" cy="350160"/>
        </p:xfrm>
        <a:graphic>
          <a:graphicData uri="http://schemas.openxmlformats.org/drawingml/2006/table">
            <a:tbl>
              <a:tblPr firstRow="1" bandRow="1"/>
              <a:tblGrid>
                <a:gridCol w="2009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9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9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Alle TV-HH</a:t>
                      </a: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Kabel</a:t>
                      </a: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Satellit</a:t>
                      </a: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IPTV</a:t>
                      </a: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Terrestrik</a:t>
                      </a: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D2BC6DB4-155D-4721-9DCF-1A80C4E3E47C}"/>
              </a:ext>
            </a:extLst>
          </p:cNvPr>
          <p:cNvGrpSpPr/>
          <p:nvPr/>
        </p:nvGrpSpPr>
        <p:grpSpPr>
          <a:xfrm>
            <a:off x="4199772" y="2368299"/>
            <a:ext cx="1214096" cy="454941"/>
            <a:chOff x="4159652" y="3121926"/>
            <a:chExt cx="1214096" cy="454941"/>
          </a:xfrm>
        </p:grpSpPr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65036FD1-1311-4856-9FD5-B9A930C4FEED}"/>
                </a:ext>
              </a:extLst>
            </p:cNvPr>
            <p:cNvGrpSpPr/>
            <p:nvPr/>
          </p:nvGrpSpPr>
          <p:grpSpPr>
            <a:xfrm>
              <a:off x="4159652" y="3121926"/>
              <a:ext cx="1214096" cy="454941"/>
              <a:chOff x="3876114" y="4094266"/>
              <a:chExt cx="1566260" cy="586848"/>
            </a:xfrm>
          </p:grpSpPr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828469FD-9017-4963-8A4A-A91D35563B76}"/>
                  </a:ext>
                </a:extLst>
              </p:cNvPr>
              <p:cNvSpPr txBox="1"/>
              <p:nvPr/>
            </p:nvSpPr>
            <p:spPr>
              <a:xfrm>
                <a:off x="3876114" y="4094266"/>
                <a:ext cx="1566260" cy="4367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0080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5BBB"/>
                    </a:solidFill>
                    <a:effectLst/>
                    <a:uLnTx/>
                    <a:uFillTx/>
                    <a:cs typeface="Calibri" pitchFamily="34" charset="0"/>
                  </a:rPr>
                  <a:t>13,222 Mio.</a:t>
                </a:r>
              </a:p>
            </p:txBody>
          </p:sp>
          <p:cxnSp>
            <p:nvCxnSpPr>
              <p:cNvPr id="66" name="Gerade Verbindung 6">
                <a:extLst>
                  <a:ext uri="{FF2B5EF4-FFF2-40B4-BE49-F238E27FC236}">
                    <a16:creationId xmlns:a16="http://schemas.microsoft.com/office/drawing/2014/main" id="{B6FD0A50-B4A0-4AC6-9240-CFECB1C515D5}"/>
                  </a:ext>
                </a:extLst>
              </p:cNvPr>
              <p:cNvCxnSpPr>
                <a:stCxn id="65" idx="2"/>
              </p:cNvCxnSpPr>
              <p:nvPr/>
            </p:nvCxnSpPr>
            <p:spPr>
              <a:xfrm>
                <a:off x="4659244" y="4530981"/>
                <a:ext cx="1" cy="150133"/>
              </a:xfrm>
              <a:prstGeom prst="line">
                <a:avLst/>
              </a:prstGeom>
              <a:noFill/>
              <a:ln w="19050" cap="flat" cmpd="sng" algn="ctr">
                <a:noFill/>
                <a:prstDash val="solid"/>
              </a:ln>
              <a:effectLst/>
            </p:spPr>
          </p:cxn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2AF39E57-D826-4D6D-8238-DFE2490B3EDB}"/>
                </a:ext>
              </a:extLst>
            </p:cNvPr>
            <p:cNvGrpSpPr/>
            <p:nvPr/>
          </p:nvGrpSpPr>
          <p:grpSpPr>
            <a:xfrm>
              <a:off x="4205078" y="3452711"/>
              <a:ext cx="1080000" cy="98424"/>
              <a:chOff x="2118624" y="3292527"/>
              <a:chExt cx="1080000" cy="98424"/>
            </a:xfrm>
          </p:grpSpPr>
          <p:cxnSp>
            <p:nvCxnSpPr>
              <p:cNvPr id="63" name="Gerade Verbindung 61">
                <a:extLst>
                  <a:ext uri="{FF2B5EF4-FFF2-40B4-BE49-F238E27FC236}">
                    <a16:creationId xmlns:a16="http://schemas.microsoft.com/office/drawing/2014/main" id="{05CC4487-4FEF-44B1-93CE-BC61397DA21E}"/>
                  </a:ext>
                </a:extLst>
              </p:cNvPr>
              <p:cNvCxnSpPr/>
              <p:nvPr/>
            </p:nvCxnSpPr>
            <p:spPr>
              <a:xfrm>
                <a:off x="2118624" y="3292527"/>
                <a:ext cx="10800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5BBB"/>
                </a:solidFill>
                <a:prstDash val="solid"/>
              </a:ln>
              <a:effectLst/>
            </p:spPr>
          </p:cxnSp>
          <p:cxnSp>
            <p:nvCxnSpPr>
              <p:cNvPr id="64" name="Gerade Verbindung 74">
                <a:extLst>
                  <a:ext uri="{FF2B5EF4-FFF2-40B4-BE49-F238E27FC236}">
                    <a16:creationId xmlns:a16="http://schemas.microsoft.com/office/drawing/2014/main" id="{C155023E-12A0-4D7F-8469-FE52D4583E14}"/>
                  </a:ext>
                </a:extLst>
              </p:cNvPr>
              <p:cNvCxnSpPr/>
              <p:nvPr/>
            </p:nvCxnSpPr>
            <p:spPr>
              <a:xfrm>
                <a:off x="2664684" y="3292527"/>
                <a:ext cx="0" cy="98424"/>
              </a:xfrm>
              <a:prstGeom prst="line">
                <a:avLst/>
              </a:prstGeom>
              <a:noFill/>
              <a:ln w="9525" cap="flat" cmpd="sng" algn="ctr">
                <a:solidFill>
                  <a:srgbClr val="005BBB"/>
                </a:solidFill>
                <a:prstDash val="solid"/>
              </a:ln>
              <a:effectLst/>
            </p:spPr>
          </p:cxnSp>
        </p:grp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60F1E889-469A-4B52-B627-F0D63C0C3B1C}"/>
              </a:ext>
            </a:extLst>
          </p:cNvPr>
          <p:cNvGrpSpPr/>
          <p:nvPr/>
        </p:nvGrpSpPr>
        <p:grpSpPr>
          <a:xfrm>
            <a:off x="6202402" y="2266608"/>
            <a:ext cx="1214096" cy="476366"/>
            <a:chOff x="6162282" y="2869758"/>
            <a:chExt cx="1214096" cy="476366"/>
          </a:xfrm>
        </p:grpSpPr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2D19C19B-3EAA-4B5F-97C6-459492A913A7}"/>
                </a:ext>
              </a:extLst>
            </p:cNvPr>
            <p:cNvGrpSpPr/>
            <p:nvPr/>
          </p:nvGrpSpPr>
          <p:grpSpPr>
            <a:xfrm>
              <a:off x="6162282" y="2869758"/>
              <a:ext cx="1214096" cy="454941"/>
              <a:chOff x="3862397" y="4094266"/>
              <a:chExt cx="1566260" cy="586848"/>
            </a:xfrm>
          </p:grpSpPr>
          <p:sp>
            <p:nvSpPr>
              <p:cNvPr id="72" name="Textfeld 71">
                <a:extLst>
                  <a:ext uri="{FF2B5EF4-FFF2-40B4-BE49-F238E27FC236}">
                    <a16:creationId xmlns:a16="http://schemas.microsoft.com/office/drawing/2014/main" id="{DE34A98E-CE53-4519-B62F-C1E1D02BEFC5}"/>
                  </a:ext>
                </a:extLst>
              </p:cNvPr>
              <p:cNvSpPr txBox="1"/>
              <p:nvPr/>
            </p:nvSpPr>
            <p:spPr>
              <a:xfrm>
                <a:off x="3862397" y="4094266"/>
                <a:ext cx="1566260" cy="47641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0080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AC1EA"/>
                    </a:solidFill>
                    <a:effectLst/>
                    <a:uLnTx/>
                    <a:uFillTx/>
                    <a:cs typeface="Calibri" pitchFamily="34" charset="0"/>
                  </a:rPr>
                  <a:t>12,992 Mio</a:t>
                </a:r>
                <a:r>
                  <a:rPr kumimoji="0" 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AC1EA"/>
                    </a:solidFill>
                    <a:effectLst/>
                    <a:uLnTx/>
                    <a:uFillTx/>
                    <a:cs typeface="Calibri" pitchFamily="34" charset="0"/>
                  </a:rPr>
                  <a:t>.</a:t>
                </a:r>
              </a:p>
            </p:txBody>
          </p:sp>
          <p:cxnSp>
            <p:nvCxnSpPr>
              <p:cNvPr id="73" name="Gerade Verbindung 41">
                <a:extLst>
                  <a:ext uri="{FF2B5EF4-FFF2-40B4-BE49-F238E27FC236}">
                    <a16:creationId xmlns:a16="http://schemas.microsoft.com/office/drawing/2014/main" id="{F1D6D9ED-F4A0-4903-9AD1-12741C7892A7}"/>
                  </a:ext>
                </a:extLst>
              </p:cNvPr>
              <p:cNvCxnSpPr>
                <a:stCxn id="72" idx="2"/>
              </p:cNvCxnSpPr>
              <p:nvPr/>
            </p:nvCxnSpPr>
            <p:spPr>
              <a:xfrm>
                <a:off x="4645527" y="4570683"/>
                <a:ext cx="1" cy="110431"/>
              </a:xfrm>
              <a:prstGeom prst="line">
                <a:avLst/>
              </a:prstGeom>
              <a:noFill/>
              <a:ln w="19050" cap="flat" cmpd="sng" algn="ctr">
                <a:noFill/>
                <a:prstDash val="solid"/>
              </a:ln>
              <a:effectLst/>
            </p:spPr>
          </p:cxn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2A256879-1DE2-4419-BE1A-56F6740BF5EC}"/>
                </a:ext>
              </a:extLst>
            </p:cNvPr>
            <p:cNvGrpSpPr/>
            <p:nvPr/>
          </p:nvGrpSpPr>
          <p:grpSpPr>
            <a:xfrm>
              <a:off x="6211318" y="3247700"/>
              <a:ext cx="1080000" cy="98424"/>
              <a:chOff x="2118624" y="3292527"/>
              <a:chExt cx="1080000" cy="98424"/>
            </a:xfrm>
          </p:grpSpPr>
          <p:cxnSp>
            <p:nvCxnSpPr>
              <p:cNvPr id="70" name="Gerade Verbindung 76">
                <a:extLst>
                  <a:ext uri="{FF2B5EF4-FFF2-40B4-BE49-F238E27FC236}">
                    <a16:creationId xmlns:a16="http://schemas.microsoft.com/office/drawing/2014/main" id="{22A6856E-E085-44FC-AF00-502D15660A3F}"/>
                  </a:ext>
                </a:extLst>
              </p:cNvPr>
              <p:cNvCxnSpPr/>
              <p:nvPr/>
            </p:nvCxnSpPr>
            <p:spPr>
              <a:xfrm>
                <a:off x="2118624" y="3292527"/>
                <a:ext cx="10800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8AC1EA"/>
                </a:solidFill>
                <a:prstDash val="solid"/>
              </a:ln>
              <a:effectLst/>
            </p:spPr>
          </p:cxnSp>
          <p:cxnSp>
            <p:nvCxnSpPr>
              <p:cNvPr id="71" name="Gerade Verbindung 77">
                <a:extLst>
                  <a:ext uri="{FF2B5EF4-FFF2-40B4-BE49-F238E27FC236}">
                    <a16:creationId xmlns:a16="http://schemas.microsoft.com/office/drawing/2014/main" id="{7A54C332-C241-438C-B9E9-CCE4CE37292A}"/>
                  </a:ext>
                </a:extLst>
              </p:cNvPr>
              <p:cNvCxnSpPr/>
              <p:nvPr/>
            </p:nvCxnSpPr>
            <p:spPr>
              <a:xfrm>
                <a:off x="2664684" y="3292527"/>
                <a:ext cx="0" cy="98424"/>
              </a:xfrm>
              <a:prstGeom prst="line">
                <a:avLst/>
              </a:prstGeom>
              <a:noFill/>
              <a:ln w="9525" cap="flat" cmpd="sng" algn="ctr">
                <a:solidFill>
                  <a:srgbClr val="8AC1EA"/>
                </a:solidFill>
                <a:prstDash val="solid"/>
              </a:ln>
              <a:effectLst/>
            </p:spPr>
          </p:cxnSp>
        </p:grp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C15BAA3F-B3B0-412D-B832-90E158624312}"/>
              </a:ext>
            </a:extLst>
          </p:cNvPr>
          <p:cNvGrpSpPr/>
          <p:nvPr/>
        </p:nvGrpSpPr>
        <p:grpSpPr>
          <a:xfrm>
            <a:off x="8205372" y="1873766"/>
            <a:ext cx="1214096" cy="454941"/>
            <a:chOff x="8175412" y="2411576"/>
            <a:chExt cx="1214096" cy="454941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5EE44C03-3965-4A2F-ABE3-C202D3DC72CF}"/>
                </a:ext>
              </a:extLst>
            </p:cNvPr>
            <p:cNvGrpSpPr/>
            <p:nvPr/>
          </p:nvGrpSpPr>
          <p:grpSpPr>
            <a:xfrm>
              <a:off x="8175412" y="2411576"/>
              <a:ext cx="1214096" cy="454941"/>
              <a:chOff x="3848680" y="4066834"/>
              <a:chExt cx="1566260" cy="586848"/>
            </a:xfrm>
          </p:grpSpPr>
          <p:sp>
            <p:nvSpPr>
              <p:cNvPr id="79" name="Textfeld 78">
                <a:extLst>
                  <a:ext uri="{FF2B5EF4-FFF2-40B4-BE49-F238E27FC236}">
                    <a16:creationId xmlns:a16="http://schemas.microsoft.com/office/drawing/2014/main" id="{EF993706-7AD6-49F1-AA1F-CF2BA521365D}"/>
                  </a:ext>
                </a:extLst>
              </p:cNvPr>
              <p:cNvSpPr txBox="1"/>
              <p:nvPr/>
            </p:nvSpPr>
            <p:spPr>
              <a:xfrm>
                <a:off x="3848680" y="4066834"/>
                <a:ext cx="1566260" cy="4367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0080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4372"/>
                    </a:solidFill>
                    <a:effectLst/>
                    <a:uLnTx/>
                    <a:uFillTx/>
                    <a:cs typeface="Calibri" pitchFamily="34" charset="0"/>
                  </a:rPr>
                  <a:t>3,633 Mio.</a:t>
                </a:r>
              </a:p>
            </p:txBody>
          </p:sp>
          <p:cxnSp>
            <p:nvCxnSpPr>
              <p:cNvPr id="80" name="Gerade Verbindung 58">
                <a:extLst>
                  <a:ext uri="{FF2B5EF4-FFF2-40B4-BE49-F238E27FC236}">
                    <a16:creationId xmlns:a16="http://schemas.microsoft.com/office/drawing/2014/main" id="{43D46392-C30F-4E6D-8D3F-3E5528BCD84C}"/>
                  </a:ext>
                </a:extLst>
              </p:cNvPr>
              <p:cNvCxnSpPr>
                <a:stCxn id="79" idx="2"/>
              </p:cNvCxnSpPr>
              <p:nvPr/>
            </p:nvCxnSpPr>
            <p:spPr>
              <a:xfrm>
                <a:off x="4631810" y="4503549"/>
                <a:ext cx="1" cy="150133"/>
              </a:xfrm>
              <a:prstGeom prst="line">
                <a:avLst/>
              </a:prstGeom>
              <a:noFill/>
              <a:ln w="19050" cap="flat" cmpd="sng" algn="ctr">
                <a:noFill/>
                <a:prstDash val="solid"/>
              </a:ln>
              <a:effectLst/>
            </p:spPr>
          </p:cxnSp>
        </p:grpSp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10C6E046-8789-427D-B2C9-7503F3676A28}"/>
                </a:ext>
              </a:extLst>
            </p:cNvPr>
            <p:cNvGrpSpPr/>
            <p:nvPr/>
          </p:nvGrpSpPr>
          <p:grpSpPr>
            <a:xfrm>
              <a:off x="8222909" y="2755565"/>
              <a:ext cx="1080000" cy="98424"/>
              <a:chOff x="2118624" y="3292527"/>
              <a:chExt cx="1080000" cy="98424"/>
            </a:xfrm>
          </p:grpSpPr>
          <p:cxnSp>
            <p:nvCxnSpPr>
              <p:cNvPr id="77" name="Gerade Verbindung 79">
                <a:extLst>
                  <a:ext uri="{FF2B5EF4-FFF2-40B4-BE49-F238E27FC236}">
                    <a16:creationId xmlns:a16="http://schemas.microsoft.com/office/drawing/2014/main" id="{7D0B4724-A9A8-4BBC-A8B0-7B787C0D3AD2}"/>
                  </a:ext>
                </a:extLst>
              </p:cNvPr>
              <p:cNvCxnSpPr/>
              <p:nvPr/>
            </p:nvCxnSpPr>
            <p:spPr>
              <a:xfrm>
                <a:off x="2118624" y="3292527"/>
                <a:ext cx="10800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1B3853"/>
                </a:solidFill>
                <a:prstDash val="solid"/>
              </a:ln>
              <a:effectLst/>
            </p:spPr>
          </p:cxnSp>
          <p:cxnSp>
            <p:nvCxnSpPr>
              <p:cNvPr id="78" name="Gerade Verbindung 80">
                <a:extLst>
                  <a:ext uri="{FF2B5EF4-FFF2-40B4-BE49-F238E27FC236}">
                    <a16:creationId xmlns:a16="http://schemas.microsoft.com/office/drawing/2014/main" id="{BBDE2CE4-33C0-4F7F-AD19-46E227F1B327}"/>
                  </a:ext>
                </a:extLst>
              </p:cNvPr>
              <p:cNvCxnSpPr/>
              <p:nvPr/>
            </p:nvCxnSpPr>
            <p:spPr>
              <a:xfrm>
                <a:off x="2664684" y="3292527"/>
                <a:ext cx="0" cy="98424"/>
              </a:xfrm>
              <a:prstGeom prst="line">
                <a:avLst/>
              </a:prstGeom>
              <a:noFill/>
              <a:ln w="9525" cap="flat" cmpd="sng" algn="ctr">
                <a:solidFill>
                  <a:srgbClr val="1B3853"/>
                </a:solidFill>
                <a:prstDash val="solid"/>
              </a:ln>
              <a:effectLst/>
            </p:spPr>
          </p:cxnSp>
        </p:grp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AADF0C5E-42EC-4CF5-A212-0B11ABC29FEB}"/>
              </a:ext>
            </a:extLst>
          </p:cNvPr>
          <p:cNvGrpSpPr/>
          <p:nvPr/>
        </p:nvGrpSpPr>
        <p:grpSpPr>
          <a:xfrm>
            <a:off x="10213251" y="1741286"/>
            <a:ext cx="1214096" cy="454941"/>
            <a:chOff x="10202271" y="2268463"/>
            <a:chExt cx="1214096" cy="454941"/>
          </a:xfrm>
        </p:grpSpPr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5BBABC11-B087-4D02-AAF0-139DE0222F0F}"/>
                </a:ext>
              </a:extLst>
            </p:cNvPr>
            <p:cNvGrpSpPr/>
            <p:nvPr/>
          </p:nvGrpSpPr>
          <p:grpSpPr>
            <a:xfrm>
              <a:off x="10202271" y="2268463"/>
              <a:ext cx="1214096" cy="454941"/>
              <a:chOff x="3889831" y="4107982"/>
              <a:chExt cx="1566260" cy="586848"/>
            </a:xfrm>
          </p:grpSpPr>
          <p:sp>
            <p:nvSpPr>
              <p:cNvPr id="86" name="Textfeld 85">
                <a:extLst>
                  <a:ext uri="{FF2B5EF4-FFF2-40B4-BE49-F238E27FC236}">
                    <a16:creationId xmlns:a16="http://schemas.microsoft.com/office/drawing/2014/main" id="{92CD4D11-FD22-4B2F-9A6D-B8A5741B208D}"/>
                  </a:ext>
                </a:extLst>
              </p:cNvPr>
              <p:cNvSpPr txBox="1"/>
              <p:nvPr/>
            </p:nvSpPr>
            <p:spPr>
              <a:xfrm>
                <a:off x="3889831" y="4107982"/>
                <a:ext cx="1566260" cy="4367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0080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AC1EA">
                        <a:lumMod val="75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2,615 Mio.</a:t>
                </a:r>
              </a:p>
            </p:txBody>
          </p:sp>
          <p:cxnSp>
            <p:nvCxnSpPr>
              <p:cNvPr id="87" name="Gerade Verbindung 58">
                <a:extLst>
                  <a:ext uri="{FF2B5EF4-FFF2-40B4-BE49-F238E27FC236}">
                    <a16:creationId xmlns:a16="http://schemas.microsoft.com/office/drawing/2014/main" id="{D008F3A6-3349-440D-B120-60D554A42D2B}"/>
                  </a:ext>
                </a:extLst>
              </p:cNvPr>
              <p:cNvCxnSpPr>
                <a:stCxn id="86" idx="2"/>
              </p:cNvCxnSpPr>
              <p:nvPr/>
            </p:nvCxnSpPr>
            <p:spPr>
              <a:xfrm>
                <a:off x="4672961" y="4544697"/>
                <a:ext cx="1" cy="150133"/>
              </a:xfrm>
              <a:prstGeom prst="line">
                <a:avLst/>
              </a:prstGeom>
              <a:noFill/>
              <a:ln w="19050" cap="flat" cmpd="sng" algn="ctr">
                <a:noFill/>
                <a:prstDash val="solid"/>
              </a:ln>
              <a:effectLst/>
            </p:spPr>
          </p:cxnSp>
        </p:grp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EC7EB586-0EF8-43CD-A0F1-6D3B289B98FB}"/>
                </a:ext>
              </a:extLst>
            </p:cNvPr>
            <p:cNvGrpSpPr/>
            <p:nvPr/>
          </p:nvGrpSpPr>
          <p:grpSpPr>
            <a:xfrm>
              <a:off x="10253391" y="2602009"/>
              <a:ext cx="1080000" cy="98424"/>
              <a:chOff x="2118624" y="3292527"/>
              <a:chExt cx="1080000" cy="98424"/>
            </a:xfrm>
          </p:grpSpPr>
          <p:cxnSp>
            <p:nvCxnSpPr>
              <p:cNvPr id="84" name="Gerade Verbindung 82">
                <a:extLst>
                  <a:ext uri="{FF2B5EF4-FFF2-40B4-BE49-F238E27FC236}">
                    <a16:creationId xmlns:a16="http://schemas.microsoft.com/office/drawing/2014/main" id="{E66AFE09-FD37-40A2-BAD1-297132DEA88B}"/>
                  </a:ext>
                </a:extLst>
              </p:cNvPr>
              <p:cNvCxnSpPr/>
              <p:nvPr/>
            </p:nvCxnSpPr>
            <p:spPr>
              <a:xfrm>
                <a:off x="2118624" y="3292527"/>
                <a:ext cx="10800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8AC1EA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5" name="Gerade Verbindung 83">
                <a:extLst>
                  <a:ext uri="{FF2B5EF4-FFF2-40B4-BE49-F238E27FC236}">
                    <a16:creationId xmlns:a16="http://schemas.microsoft.com/office/drawing/2014/main" id="{42887EEA-1DE3-446E-A5D3-F901CDB1A03C}"/>
                  </a:ext>
                </a:extLst>
              </p:cNvPr>
              <p:cNvCxnSpPr/>
              <p:nvPr/>
            </p:nvCxnSpPr>
            <p:spPr>
              <a:xfrm>
                <a:off x="2664684" y="3292527"/>
                <a:ext cx="0" cy="98424"/>
              </a:xfrm>
              <a:prstGeom prst="line">
                <a:avLst/>
              </a:prstGeom>
              <a:noFill/>
              <a:ln w="9525" cap="flat" cmpd="sng" algn="ctr">
                <a:solidFill>
                  <a:srgbClr val="8AC1EA">
                    <a:lumMod val="75000"/>
                  </a:srgbClr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986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0BC866-FFFA-42AE-93BD-0A0217DA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A620-DA83-5D41-A7A3-F2796BB8FD91}" type="slidenum">
              <a:rPr lang="de-DE" smtClean="0"/>
              <a:t>9</a:t>
            </a:fld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0DC46EA-AEC6-4C92-8977-5BACF2933660}"/>
              </a:ext>
            </a:extLst>
          </p:cNvPr>
          <p:cNvSpPr/>
          <p:nvPr/>
        </p:nvSpPr>
        <p:spPr>
          <a:xfrm>
            <a:off x="928056" y="1843769"/>
            <a:ext cx="680936" cy="3295093"/>
          </a:xfrm>
          <a:prstGeom prst="rect">
            <a:avLst/>
          </a:prstGeom>
          <a:solidFill>
            <a:srgbClr val="95A0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915B70BB-6E41-406B-9E8A-AAB624A60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056379"/>
              </p:ext>
            </p:extLst>
          </p:nvPr>
        </p:nvGraphicFramePr>
        <p:xfrm>
          <a:off x="624499" y="1007863"/>
          <a:ext cx="10369076" cy="4913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oup 175">
            <a:extLst>
              <a:ext uri="{FF2B5EF4-FFF2-40B4-BE49-F238E27FC236}">
                <a16:creationId xmlns:a16="http://schemas.microsoft.com/office/drawing/2014/main" id="{4F4ECFDF-E50D-4997-9D77-6156E1532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990474"/>
              </p:ext>
            </p:extLst>
          </p:nvPr>
        </p:nvGraphicFramePr>
        <p:xfrm>
          <a:off x="912993" y="4582436"/>
          <a:ext cx="10009062" cy="1109930"/>
        </p:xfrm>
        <a:graphic>
          <a:graphicData uri="http://schemas.openxmlformats.org/drawingml/2006/table">
            <a:tbl>
              <a:tblPr/>
              <a:tblGrid>
                <a:gridCol w="714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9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49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49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49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49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1493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4933">
                  <a:extLst>
                    <a:ext uri="{9D8B030D-6E8A-4147-A177-3AD203B41FA5}">
                      <a16:colId xmlns:a16="http://schemas.microsoft.com/office/drawing/2014/main" val="3049296350"/>
                    </a:ext>
                  </a:extLst>
                </a:gridCol>
                <a:gridCol w="71493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41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008035" rtl="0" eaLnBrk="1" fontAlgn="ctr" latinLnBrk="0" hangingPunct="1"/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 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230">
                <a:tc gridSpan="1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2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38,753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1,811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4,945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6,025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0,340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3,736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8,223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5,184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1,376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4,201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2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16,867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0,631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0,208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1,970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2,941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0,068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1,782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3,716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2,458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0,489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0,950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0,863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0,640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2,142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2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12,992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8AC1EA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0,493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8AC1EA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0,175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8AC1EA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1,392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8AC1EA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2,259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8AC1EA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0,057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8AC1EA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1,284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8AC1EA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2,913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8AC1EA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2,031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8AC1EA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0,395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8AC1EA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0,748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8AC1EA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0,670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8AC1EA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0,498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8AC1EA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1,639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rgbClr val="8AC1EA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Titel 5">
            <a:extLst>
              <a:ext uri="{FF2B5EF4-FFF2-40B4-BE49-F238E27FC236}">
                <a16:creationId xmlns:a16="http://schemas.microsoft.com/office/drawing/2014/main" id="{7E7D2792-7E87-49CB-A202-2F15D6BD40FF}"/>
              </a:ext>
            </a:extLst>
          </p:cNvPr>
          <p:cNvSpPr txBox="1">
            <a:spLocks/>
          </p:cNvSpPr>
          <p:nvPr/>
        </p:nvSpPr>
        <p:spPr>
          <a:xfrm>
            <a:off x="921434" y="595861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HDTV-Empfang über Satellit in den Bundesländern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C40FD46C-F206-4B11-9E46-F53D8AB71B12}"/>
              </a:ext>
            </a:extLst>
          </p:cNvPr>
          <p:cNvSpPr txBox="1">
            <a:spLocks/>
          </p:cNvSpPr>
          <p:nvPr/>
        </p:nvSpPr>
        <p:spPr>
          <a:xfrm>
            <a:off x="907786" y="6103985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in Prozent / in Mio.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38,753 Mio. TV-Haushalte in Deutschland (n=7.059)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CFF35F4-D30A-4ECE-9F1A-18D74D508E05}"/>
              </a:ext>
            </a:extLst>
          </p:cNvPr>
          <p:cNvSpPr txBox="1"/>
          <p:nvPr/>
        </p:nvSpPr>
        <p:spPr>
          <a:xfrm>
            <a:off x="10474627" y="1238282"/>
            <a:ext cx="1092873" cy="288147"/>
          </a:xfrm>
          <a:prstGeom prst="rect">
            <a:avLst/>
          </a:prstGeom>
          <a:noFill/>
          <a:ln>
            <a:solidFill>
              <a:srgbClr val="8AC1EA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marL="0" marR="0" lvl="0" indent="0" algn="ctr" defTabSz="10080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HDTV-Quote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3EA64F70-A7F2-4039-9488-DD65735C86B8}"/>
              </a:ext>
            </a:extLst>
          </p:cNvPr>
          <p:cNvGrpSpPr/>
          <p:nvPr/>
        </p:nvGrpSpPr>
        <p:grpSpPr>
          <a:xfrm>
            <a:off x="10777045" y="5077336"/>
            <a:ext cx="1202219" cy="542382"/>
            <a:chOff x="11238747" y="6455534"/>
            <a:chExt cx="1594512" cy="874922"/>
          </a:xfrm>
        </p:grpSpPr>
        <p:sp>
          <p:nvSpPr>
            <p:cNvPr id="24" name="Rectangle 154">
              <a:extLst>
                <a:ext uri="{FF2B5EF4-FFF2-40B4-BE49-F238E27FC236}">
                  <a16:creationId xmlns:a16="http://schemas.microsoft.com/office/drawing/2014/main" id="{D5A87ABB-5073-488E-9EF0-319B34C34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rgbClr val="8AC1EA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endParaRPr>
            </a:p>
          </p:txBody>
        </p:sp>
        <p:sp>
          <p:nvSpPr>
            <p:cNvPr id="25" name="Rectangle 155">
              <a:extLst>
                <a:ext uri="{FF2B5EF4-FFF2-40B4-BE49-F238E27FC236}">
                  <a16:creationId xmlns:a16="http://schemas.microsoft.com/office/drawing/2014/main" id="{71B5F445-9E39-4E58-9BDD-F3CA4EED0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0350" y="6817651"/>
              <a:ext cx="808578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SAT-TV-HH</a:t>
              </a:r>
            </a:p>
          </p:txBody>
        </p:sp>
        <p:sp>
          <p:nvSpPr>
            <p:cNvPr id="26" name="Rectangle 156">
              <a:extLst>
                <a:ext uri="{FF2B5EF4-FFF2-40B4-BE49-F238E27FC236}">
                  <a16:creationId xmlns:a16="http://schemas.microsoft.com/office/drawing/2014/main" id="{BC9854DC-976D-4B23-9786-912EBFDC0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932" y="7169471"/>
              <a:ext cx="108000" cy="108001"/>
            </a:xfrm>
            <a:prstGeom prst="rect">
              <a:avLst/>
            </a:prstGeom>
            <a:pattFill prst="pct5">
              <a:fgClr>
                <a:srgbClr val="8AC1EA"/>
              </a:fgClr>
              <a:bgClr>
                <a:srgbClr val="FFFFFF"/>
              </a:bgClr>
            </a:pattFill>
            <a:ln>
              <a:solidFill>
                <a:srgbClr val="8AC1EA"/>
              </a:solidFill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endParaRPr>
            </a:p>
          </p:txBody>
        </p:sp>
        <p:sp>
          <p:nvSpPr>
            <p:cNvPr id="27" name="Rectangle 157">
              <a:extLst>
                <a:ext uri="{FF2B5EF4-FFF2-40B4-BE49-F238E27FC236}">
                  <a16:creationId xmlns:a16="http://schemas.microsoft.com/office/drawing/2014/main" id="{960F4514-FF67-4106-B5F6-DBF7DAB6B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0350" y="7112098"/>
              <a:ext cx="1122909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008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HDTV über SAT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8D6CD6E0-14DE-4556-BEB6-34CE31626D06}"/>
                </a:ext>
              </a:extLst>
            </p:cNvPr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7088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0FA39704-7E5F-44FD-A105-E40C509E0C2F}"/>
              </a:ext>
            </a:extLst>
          </p:cNvPr>
          <p:cNvSpPr txBox="1"/>
          <p:nvPr/>
        </p:nvSpPr>
        <p:spPr>
          <a:xfrm>
            <a:off x="1065400" y="1203445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marL="0" marR="0" lvl="0" indent="0" defTabSz="130046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itchFamily="34" charset="0"/>
              </a:rPr>
              <a:t>TV-Haushalte in Prozent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BDD7AC3-B12A-407C-9180-41B29E8BF56A}"/>
              </a:ext>
            </a:extLst>
          </p:cNvPr>
          <p:cNvGrpSpPr/>
          <p:nvPr/>
        </p:nvGrpSpPr>
        <p:grpSpPr>
          <a:xfrm>
            <a:off x="10856077" y="2076930"/>
            <a:ext cx="1452646" cy="1726215"/>
            <a:chOff x="11231765" y="3783758"/>
            <a:chExt cx="1677168" cy="1726215"/>
          </a:xfrm>
        </p:grpSpPr>
        <p:sp>
          <p:nvSpPr>
            <p:cNvPr id="34" name="Textfeld 18">
              <a:extLst>
                <a:ext uri="{FF2B5EF4-FFF2-40B4-BE49-F238E27FC236}">
                  <a16:creationId xmlns:a16="http://schemas.microsoft.com/office/drawing/2014/main" id="{A2ED9B5F-C07D-40C9-8B98-C6A1947D7264}"/>
                </a:ext>
              </a:extLst>
            </p:cNvPr>
            <p:cNvSpPr txBox="1"/>
            <p:nvPr/>
          </p:nvSpPr>
          <p:spPr>
            <a:xfrm>
              <a:off x="11329287" y="3783758"/>
              <a:ext cx="1579646" cy="1726215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>
              <a:defPPr>
                <a:defRPr lang="de-DE"/>
              </a:defPPr>
              <a:lvl1pPr marL="0" algn="l" defTabSz="1008035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17" algn="l" defTabSz="1008035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8035" algn="l" defTabSz="1008035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2052" algn="l" defTabSz="1008035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16069" algn="l" defTabSz="1008035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0086" algn="l" defTabSz="1008035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24104" algn="l" defTabSz="1008035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28121" algn="l" defTabSz="1008035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32138" algn="l" defTabSz="1008035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08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1008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SAT-Empfang</a:t>
              </a:r>
            </a:p>
            <a:p>
              <a:pPr marL="0" marR="0" lvl="0" indent="0" algn="l" defTabSz="1008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1008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HDTV über SAT</a:t>
              </a:r>
            </a:p>
            <a:p>
              <a:pPr marL="0" marR="0" lvl="0" indent="0" algn="l" defTabSz="1008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1008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1008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A6BB0694-7CF8-43C2-96C2-7A04FD2087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pattFill prst="pct5">
              <a:fgClr>
                <a:srgbClr val="005BBB"/>
              </a:fgClr>
              <a:bgClr>
                <a:srgbClr val="FFFFFF"/>
              </a:bgClr>
            </a:pattFill>
            <a:ln w="6350" cap="flat" cmpd="sng" algn="ctr">
              <a:solidFill>
                <a:srgbClr val="8AC1EA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marL="0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4017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08035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12052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16069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20086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24104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28121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32138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08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D67A4A91-46DC-4269-8318-E2A5EDBEC3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31765" y="4153179"/>
              <a:ext cx="144000" cy="144000"/>
            </a:xfrm>
            <a:prstGeom prst="rect">
              <a:avLst/>
            </a:prstGeom>
            <a:solidFill>
              <a:srgbClr val="8AC1E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marL="0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4017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08035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12052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16069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20086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24104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28121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32138" algn="l" defTabSz="1008035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08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599983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8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9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0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1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2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3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4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5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6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7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8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9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0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1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2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3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4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5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6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7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8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9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0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1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2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3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4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5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6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5389</Words>
  <Application>Microsoft Office PowerPoint</Application>
  <PresentationFormat>Breitbild</PresentationFormat>
  <Paragraphs>1832</Paragraphs>
  <Slides>52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(Überschriften)</vt:lpstr>
      <vt:lpstr>Calibri Light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Jana Prasske</cp:lastModifiedBy>
  <cp:revision>93</cp:revision>
  <dcterms:created xsi:type="dcterms:W3CDTF">2019-02-07T13:39:43Z</dcterms:created>
  <dcterms:modified xsi:type="dcterms:W3CDTF">2021-10-22T16:09:05Z</dcterms:modified>
</cp:coreProperties>
</file>