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.xml" ContentType="application/vnd.openxmlformats-officedocument.themeOverride+xml"/>
  <Override PartName="/ppt/charts/chart47.xml" ContentType="application/vnd.openxmlformats-officedocument.drawingml.chart+xml"/>
  <Override PartName="/ppt/tags/tag2.xml" ContentType="application/vnd.openxmlformats-officedocument.presentationml.tags+xml"/>
  <Override PartName="/ppt/charts/chart48.xml" ContentType="application/vnd.openxmlformats-officedocument.drawingml.chart+xml"/>
  <Override PartName="/ppt/tags/tag3.xml" ContentType="application/vnd.openxmlformats-officedocument.presentationml.tags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0"/>
  </p:notesMasterIdLst>
  <p:handoutMasterIdLst>
    <p:handoutMasterId r:id="rId101"/>
  </p:handoutMasterIdLst>
  <p:sldIdLst>
    <p:sldId id="703" r:id="rId2"/>
    <p:sldId id="436" r:id="rId3"/>
    <p:sldId id="289" r:id="rId4"/>
    <p:sldId id="658" r:id="rId5"/>
    <p:sldId id="659" r:id="rId6"/>
    <p:sldId id="704" r:id="rId7"/>
    <p:sldId id="705" r:id="rId8"/>
    <p:sldId id="402" r:id="rId9"/>
    <p:sldId id="706" r:id="rId10"/>
    <p:sldId id="707" r:id="rId11"/>
    <p:sldId id="518" r:id="rId12"/>
    <p:sldId id="682" r:id="rId13"/>
    <p:sldId id="541" r:id="rId14"/>
    <p:sldId id="708" r:id="rId15"/>
    <p:sldId id="709" r:id="rId16"/>
    <p:sldId id="710" r:id="rId17"/>
    <p:sldId id="638" r:id="rId18"/>
    <p:sldId id="711" r:id="rId19"/>
    <p:sldId id="712" r:id="rId20"/>
    <p:sldId id="523" r:id="rId21"/>
    <p:sldId id="580" r:id="rId22"/>
    <p:sldId id="713" r:id="rId23"/>
    <p:sldId id="716" r:id="rId24"/>
    <p:sldId id="582" r:id="rId25"/>
    <p:sldId id="645" r:id="rId26"/>
    <p:sldId id="583" r:id="rId27"/>
    <p:sldId id="641" r:id="rId28"/>
    <p:sldId id="690" r:id="rId29"/>
    <p:sldId id="656" r:id="rId30"/>
    <p:sldId id="646" r:id="rId31"/>
    <p:sldId id="647" r:id="rId32"/>
    <p:sldId id="648" r:id="rId33"/>
    <p:sldId id="691" r:id="rId34"/>
    <p:sldId id="650" r:id="rId35"/>
    <p:sldId id="542" r:id="rId36"/>
    <p:sldId id="692" r:id="rId37"/>
    <p:sldId id="693" r:id="rId38"/>
    <p:sldId id="616" r:id="rId39"/>
    <p:sldId id="701" r:id="rId40"/>
    <p:sldId id="622" r:id="rId41"/>
    <p:sldId id="694" r:id="rId42"/>
    <p:sldId id="717" r:id="rId43"/>
    <p:sldId id="549" r:id="rId44"/>
    <p:sldId id="702" r:id="rId45"/>
    <p:sldId id="625" r:id="rId46"/>
    <p:sldId id="550" r:id="rId47"/>
    <p:sldId id="653" r:id="rId48"/>
    <p:sldId id="551" r:id="rId49"/>
    <p:sldId id="626" r:id="rId50"/>
    <p:sldId id="677" r:id="rId51"/>
    <p:sldId id="724" r:id="rId52"/>
    <p:sldId id="723" r:id="rId53"/>
    <p:sldId id="726" r:id="rId54"/>
    <p:sldId id="610" r:id="rId55"/>
    <p:sldId id="695" r:id="rId56"/>
    <p:sldId id="718" r:id="rId57"/>
    <p:sldId id="553" r:id="rId58"/>
    <p:sldId id="612" r:id="rId59"/>
    <p:sldId id="555" r:id="rId60"/>
    <p:sldId id="556" r:id="rId61"/>
    <p:sldId id="557" r:id="rId62"/>
    <p:sldId id="719" r:id="rId63"/>
    <p:sldId id="696" r:id="rId64"/>
    <p:sldId id="720" r:id="rId65"/>
    <p:sldId id="629" r:id="rId66"/>
    <p:sldId id="697" r:id="rId67"/>
    <p:sldId id="721" r:id="rId68"/>
    <p:sldId id="698" r:id="rId69"/>
    <p:sldId id="722" r:id="rId70"/>
    <p:sldId id="632" r:id="rId71"/>
    <p:sldId id="633" r:id="rId72"/>
    <p:sldId id="699" r:id="rId73"/>
    <p:sldId id="725" r:id="rId74"/>
    <p:sldId id="652" r:id="rId75"/>
    <p:sldId id="700" r:id="rId76"/>
    <p:sldId id="606" r:id="rId77"/>
    <p:sldId id="657" r:id="rId78"/>
    <p:sldId id="572" r:id="rId79"/>
    <p:sldId id="662" r:id="rId80"/>
    <p:sldId id="714" r:id="rId81"/>
    <p:sldId id="667" r:id="rId82"/>
    <p:sldId id="665" r:id="rId83"/>
    <p:sldId id="715" r:id="rId84"/>
    <p:sldId id="669" r:id="rId85"/>
    <p:sldId id="670" r:id="rId86"/>
    <p:sldId id="671" r:id="rId87"/>
    <p:sldId id="727" r:id="rId88"/>
    <p:sldId id="728" r:id="rId89"/>
    <p:sldId id="729" r:id="rId90"/>
    <p:sldId id="730" r:id="rId91"/>
    <p:sldId id="731" r:id="rId92"/>
    <p:sldId id="732" r:id="rId93"/>
    <p:sldId id="733" r:id="rId94"/>
    <p:sldId id="734" r:id="rId95"/>
    <p:sldId id="735" r:id="rId96"/>
    <p:sldId id="736" r:id="rId97"/>
    <p:sldId id="737" r:id="rId98"/>
    <p:sldId id="577" r:id="rId99"/>
  </p:sldIdLst>
  <p:sldSz cx="13439775" cy="7561263"/>
  <p:notesSz cx="6797675" cy="9926638"/>
  <p:custDataLst>
    <p:tags r:id="rId102"/>
  </p:custDataLst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84" userDrawn="1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1678">
          <p15:clr>
            <a:srgbClr val="A4A3A4"/>
          </p15:clr>
        </p15:guide>
        <p15:guide id="4" pos="990">
          <p15:clr>
            <a:srgbClr val="A4A3A4"/>
          </p15:clr>
        </p15:guide>
        <p15:guide id="5" pos="718" userDrawn="1">
          <p15:clr>
            <a:srgbClr val="A4A3A4"/>
          </p15:clr>
        </p15:guide>
        <p15:guide id="6" pos="7794" userDrawn="1">
          <p15:clr>
            <a:srgbClr val="A4A3A4"/>
          </p15:clr>
        </p15:guide>
        <p15:guide id="7" pos="3643">
          <p15:clr>
            <a:srgbClr val="A4A3A4"/>
          </p15:clr>
        </p15:guide>
        <p15:guide id="8" pos="706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orient="horz" pos="91" userDrawn="1">
          <p15:clr>
            <a:srgbClr val="A4A3A4"/>
          </p15:clr>
        </p15:guide>
        <p15:guide id="11" orient="horz" pos="3633">
          <p15:clr>
            <a:srgbClr val="A4A3A4"/>
          </p15:clr>
        </p15:guide>
        <p15:guide id="12" orient="horz" pos="1836">
          <p15:clr>
            <a:srgbClr val="A4A3A4"/>
          </p15:clr>
        </p15:guide>
        <p15:guide id="13" orient="horz" pos="1406" userDrawn="1">
          <p15:clr>
            <a:srgbClr val="A4A3A4"/>
          </p15:clr>
        </p15:guide>
        <p15:guide id="14" pos="4460" userDrawn="1">
          <p15:clr>
            <a:srgbClr val="A4A3A4"/>
          </p15:clr>
        </p15:guide>
        <p15:guide id="15" pos="3280" userDrawn="1">
          <p15:clr>
            <a:srgbClr val="A4A3A4"/>
          </p15:clr>
        </p15:guide>
        <p15:guide id="16" pos="786" userDrawn="1">
          <p15:clr>
            <a:srgbClr val="A4A3A4"/>
          </p15:clr>
        </p15:guide>
        <p15:guide id="17" orient="horz" pos="1837">
          <p15:clr>
            <a:srgbClr val="A4A3A4"/>
          </p15:clr>
        </p15:guide>
        <p15:guide id="18" orient="horz" pos="3969">
          <p15:clr>
            <a:srgbClr val="A4A3A4"/>
          </p15:clr>
        </p15:guide>
        <p15:guide id="19" orient="horz" pos="1701">
          <p15:clr>
            <a:srgbClr val="A4A3A4"/>
          </p15:clr>
        </p15:guide>
        <p15:guide id="20" orient="horz" pos="3652" userDrawn="1">
          <p15:clr>
            <a:srgbClr val="A4A3A4"/>
          </p15:clr>
        </p15:guide>
        <p15:guide id="21" orient="horz" pos="1565">
          <p15:clr>
            <a:srgbClr val="A4A3A4"/>
          </p15:clr>
        </p15:guide>
        <p15:guide id="22" orient="horz" pos="1242">
          <p15:clr>
            <a:srgbClr val="A4A3A4"/>
          </p15:clr>
        </p15:guide>
        <p15:guide id="23" orient="horz" pos="3927">
          <p15:clr>
            <a:srgbClr val="A4A3A4"/>
          </p15:clr>
        </p15:guide>
        <p15:guide id="24" orient="horz" pos="3651">
          <p15:clr>
            <a:srgbClr val="A4A3A4"/>
          </p15:clr>
        </p15:guide>
        <p15:guide id="25" orient="horz" pos="1927">
          <p15:clr>
            <a:srgbClr val="A4A3A4"/>
          </p15:clr>
        </p15:guide>
        <p15:guide id="26" pos="693">
          <p15:clr>
            <a:srgbClr val="A4A3A4"/>
          </p15:clr>
        </p15:guide>
        <p15:guide id="27" pos="7850">
          <p15:clr>
            <a:srgbClr val="A4A3A4"/>
          </p15:clr>
        </p15:guide>
        <p15:guide id="28" pos="7522">
          <p15:clr>
            <a:srgbClr val="A4A3A4"/>
          </p15:clr>
        </p15:guide>
        <p15:guide id="29" pos="7272">
          <p15:clr>
            <a:srgbClr val="A4A3A4"/>
          </p15:clr>
        </p15:guide>
        <p15:guide id="30" pos="1219">
          <p15:clr>
            <a:srgbClr val="A4A3A4"/>
          </p15:clr>
        </p15:guide>
        <p15:guide id="31" orient="horz" pos="3922">
          <p15:clr>
            <a:srgbClr val="A4A3A4"/>
          </p15:clr>
        </p15:guide>
        <p15:guide id="32" orient="horz" pos="1546">
          <p15:clr>
            <a:srgbClr val="A4A3A4"/>
          </p15:clr>
        </p15:guide>
        <p15:guide id="33" orient="horz" pos="3646">
          <p15:clr>
            <a:srgbClr val="A4A3A4"/>
          </p15:clr>
        </p15:guide>
        <p15:guide id="34" orient="horz" pos="1236">
          <p15:clr>
            <a:srgbClr val="A4A3A4"/>
          </p15:clr>
        </p15:guide>
        <p15:guide id="35" pos="6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5BBB"/>
    <a:srgbClr val="FF99FF"/>
    <a:srgbClr val="86B0D8"/>
    <a:srgbClr val="4A89C4"/>
    <a:srgbClr val="66FF33"/>
    <a:srgbClr val="F8F9FA"/>
    <a:srgbClr val="E6EAEE"/>
    <a:srgbClr val="FF7D00"/>
    <a:srgbClr val="95A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3" autoAdjust="0"/>
    <p:restoredTop sz="95471" autoAdjust="0"/>
  </p:normalViewPr>
  <p:slideViewPr>
    <p:cSldViewPr snapToGrid="0" showGuides="1">
      <p:cViewPr>
        <p:scale>
          <a:sx n="112" d="100"/>
          <a:sy n="112" d="100"/>
        </p:scale>
        <p:origin x="-72" y="18"/>
      </p:cViewPr>
      <p:guideLst>
        <p:guide orient="horz" pos="3584"/>
        <p:guide orient="horz" pos="1824"/>
        <p:guide orient="horz" pos="1678"/>
        <p:guide orient="horz" pos="91"/>
        <p:guide orient="horz" pos="3633"/>
        <p:guide orient="horz" pos="1836"/>
        <p:guide orient="horz" pos="1406"/>
        <p:guide orient="horz" pos="1837"/>
        <p:guide orient="horz" pos="3969"/>
        <p:guide orient="horz" pos="1701"/>
        <p:guide orient="horz" pos="3652"/>
        <p:guide orient="horz" pos="1565"/>
        <p:guide orient="horz" pos="1242"/>
        <p:guide orient="horz" pos="3927"/>
        <p:guide orient="horz" pos="3651"/>
        <p:guide orient="horz" pos="1927"/>
        <p:guide orient="horz" pos="3922"/>
        <p:guide orient="horz" pos="1546"/>
        <p:guide orient="horz" pos="3646"/>
        <p:guide orient="horz" pos="1236"/>
        <p:guide pos="990"/>
        <p:guide pos="718"/>
        <p:guide pos="7794"/>
        <p:guide pos="3643"/>
        <p:guide pos="7068"/>
        <p:guide pos="5186"/>
        <p:guide pos="4460"/>
        <p:guide pos="3280"/>
        <p:guide pos="786"/>
        <p:guide pos="693"/>
        <p:guide pos="7850"/>
        <p:guide pos="7522"/>
        <p:guide pos="7272"/>
        <p:guide pos="1219"/>
        <p:guide pos="6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996"/>
    </p:cViewPr>
  </p:sorterViewPr>
  <p:notesViewPr>
    <p:cSldViewPr snapToGrid="0" showGuides="1">
      <p:cViewPr varScale="1">
        <p:scale>
          <a:sx n="83" d="100"/>
          <a:sy n="83" d="100"/>
        </p:scale>
        <p:origin x="-382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gs" Target="tags/tag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6.xlsx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7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8.xlsx"/></Relationships>
</file>

<file path=ppt/charts/_rels/chart1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0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1958202898938"/>
          <c:y val="0.17885540154457996"/>
          <c:w val="0.57929092846944319"/>
          <c:h val="0.6406900517652501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Mio.</c:v>
                </c:pt>
              </c:strCache>
            </c:strRef>
          </c:tx>
          <c:spPr>
            <a:solidFill>
              <a:schemeClr val="accent1"/>
            </a:solidFill>
            <a:ln w="3175">
              <a:noFill/>
              <a:prstDash val="lgDash"/>
            </a:ln>
          </c:spPr>
          <c:dPt>
            <c:idx val="0"/>
            <c:bubble3D val="0"/>
            <c:spPr>
              <a:noFill/>
              <a:ln w="3175">
                <a:noFill/>
                <a:prstDash val="lg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F36-4EAC-A4DF-7CFF6D120EDD}"/>
              </c:ext>
            </c:extLst>
          </c:dPt>
          <c:dPt>
            <c:idx val="1"/>
            <c:bubble3D val="0"/>
            <c:spPr>
              <a:noFill/>
              <a:ln w="3175">
                <a:noFill/>
                <a:prstDash val="lg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F36-4EAC-A4DF-7CFF6D120EDD}"/>
              </c:ext>
            </c:extLst>
          </c:dPt>
          <c:dLbls>
            <c:dLbl>
              <c:idx val="0"/>
              <c:layout>
                <c:manualLayout>
                  <c:x val="3.4052593828972862E-2"/>
                  <c:y val="-2.8246374616122377E-2"/>
                </c:manualLayout>
              </c:layout>
              <c:numFmt formatCode="#,##0.00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36-4EAC-A4DF-7CFF6D120EDD}"/>
                </c:ext>
              </c:extLst>
            </c:dLbl>
            <c:dLbl>
              <c:idx val="1"/>
              <c:layout>
                <c:manualLayout>
                  <c:x val="7.6841778331913956E-3"/>
                  <c:y val="1.482749323680964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36-4EAC-A4DF-7CFF6D120EDD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digital</c:v>
                </c:pt>
                <c:pt idx="1">
                  <c:v>analog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3.89</c:v>
                </c:pt>
                <c:pt idx="1">
                  <c:v>0.18099999999999999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36-4EAC-A4DF-7CFF6D120ED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 w="3175">
              <a:noFill/>
              <a:prstDash val="solid"/>
            </a:ln>
          </c:spPr>
          <c:dPt>
            <c:idx val="1"/>
            <c:bubble3D val="0"/>
            <c:spPr>
              <a:solidFill>
                <a:schemeClr val="accent6"/>
              </a:solidFill>
              <a:ln w="31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FE-4A4D-A08A-F7BA34B3DC46}"/>
              </c:ext>
            </c:extLst>
          </c:dPt>
          <c:dLbls>
            <c:dLbl>
              <c:idx val="0"/>
              <c:layout>
                <c:manualLayout>
                  <c:x val="0.32917485023785426"/>
                  <c:y val="5.9631235300702801E-2"/>
                </c:manualLayout>
              </c:layout>
              <c:numFmt formatCode="0.0&quot;%&quot;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8FE-4A4D-A08A-F7BA34B3DC46}"/>
                </c:ext>
              </c:extLst>
            </c:dLbl>
            <c:numFmt formatCode="0.0&quot;%&quot;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Tabelle1!$A$2:$A$3</c:f>
              <c:strCache>
                <c:ptCount val="2"/>
                <c:pt idx="0">
                  <c:v>digital</c:v>
                </c:pt>
                <c:pt idx="1">
                  <c:v>analog</c:v>
                </c:pt>
              </c:strCache>
            </c:strRef>
          </c:cat>
          <c:val>
            <c:numRef>
              <c:f>Tabelle1!$C$2:$C$3</c:f>
              <c:numCache>
                <c:formatCode>0.0</c:formatCode>
                <c:ptCount val="2"/>
                <c:pt idx="0">
                  <c:v>95.6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8FE-4A4D-A08A-F7BA34B3D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96340250058103E-2"/>
          <c:y val="3.0155203526835671E-2"/>
          <c:w val="0.95804491854572615"/>
          <c:h val="0.948952715368781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Kabel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Tabelle1!$B$1:$P$1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Tabelle1!$B$2:$P$2</c:f>
              <c:numCache>
                <c:formatCode>0.0\ </c:formatCode>
                <c:ptCount val="15"/>
                <c:pt idx="0">
                  <c:v>45.1</c:v>
                </c:pt>
                <c:pt idx="1">
                  <c:v>40.4</c:v>
                </c:pt>
                <c:pt idx="2">
                  <c:v>69.099999999999994</c:v>
                </c:pt>
                <c:pt idx="3">
                  <c:v>51.7</c:v>
                </c:pt>
                <c:pt idx="4">
                  <c:v>46.9</c:v>
                </c:pt>
                <c:pt idx="5">
                  <c:v>58.1</c:v>
                </c:pt>
                <c:pt idx="6">
                  <c:v>40.4</c:v>
                </c:pt>
                <c:pt idx="7">
                  <c:v>70.5</c:v>
                </c:pt>
                <c:pt idx="8">
                  <c:v>39.200000000000003</c:v>
                </c:pt>
                <c:pt idx="9">
                  <c:v>40.4</c:v>
                </c:pt>
                <c:pt idx="10">
                  <c:v>31.3</c:v>
                </c:pt>
                <c:pt idx="11">
                  <c:v>47.3</c:v>
                </c:pt>
                <c:pt idx="12">
                  <c:v>54.4</c:v>
                </c:pt>
                <c:pt idx="13">
                  <c:v>49.8</c:v>
                </c:pt>
                <c:pt idx="14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C7-4F0C-A717-E7A129433ECA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Satellit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Tabelle1!$B$1:$P$1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Tabelle1!$B$3:$P$3</c:f>
              <c:numCache>
                <c:formatCode>0.0\ </c:formatCode>
                <c:ptCount val="15"/>
                <c:pt idx="0">
                  <c:v>45</c:v>
                </c:pt>
                <c:pt idx="1">
                  <c:v>52.9</c:v>
                </c:pt>
                <c:pt idx="2">
                  <c:v>10.1</c:v>
                </c:pt>
                <c:pt idx="3">
                  <c:v>42.3</c:v>
                </c:pt>
                <c:pt idx="4">
                  <c:v>46.4</c:v>
                </c:pt>
                <c:pt idx="5">
                  <c:v>20.399999999999999</c:v>
                </c:pt>
                <c:pt idx="6">
                  <c:v>48.3</c:v>
                </c:pt>
                <c:pt idx="7">
                  <c:v>11.3</c:v>
                </c:pt>
                <c:pt idx="8">
                  <c:v>50.1</c:v>
                </c:pt>
                <c:pt idx="9">
                  <c:v>46</c:v>
                </c:pt>
                <c:pt idx="10">
                  <c:v>63.4</c:v>
                </c:pt>
                <c:pt idx="11">
                  <c:v>40.1</c:v>
                </c:pt>
                <c:pt idx="12">
                  <c:v>33.799999999999997</c:v>
                </c:pt>
                <c:pt idx="13">
                  <c:v>43.7</c:v>
                </c:pt>
                <c:pt idx="1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C7-4F0C-A717-E7A129433ECA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DVB-T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Tabelle1!$B$1:$P$1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Tabelle1!$B$4:$P$4</c:f>
              <c:numCache>
                <c:formatCode>0.0\ </c:formatCode>
                <c:ptCount val="15"/>
                <c:pt idx="0">
                  <c:v>6.4</c:v>
                </c:pt>
                <c:pt idx="1">
                  <c:v>6.8</c:v>
                </c:pt>
                <c:pt idx="2">
                  <c:v>16.100000000000001</c:v>
                </c:pt>
                <c:pt idx="3">
                  <c:v>2.1</c:v>
                </c:pt>
                <c:pt idx="4">
                  <c:v>3.9</c:v>
                </c:pt>
                <c:pt idx="5">
                  <c:v>17.2</c:v>
                </c:pt>
                <c:pt idx="6">
                  <c:v>7.3</c:v>
                </c:pt>
                <c:pt idx="7">
                  <c:v>14.9</c:v>
                </c:pt>
                <c:pt idx="8">
                  <c:v>6.4</c:v>
                </c:pt>
                <c:pt idx="9">
                  <c:v>9.8000000000000007</c:v>
                </c:pt>
                <c:pt idx="10">
                  <c:v>2.5</c:v>
                </c:pt>
                <c:pt idx="11">
                  <c:v>8.6</c:v>
                </c:pt>
                <c:pt idx="12">
                  <c:v>8.6</c:v>
                </c:pt>
                <c:pt idx="13">
                  <c:v>3.3</c:v>
                </c:pt>
                <c:pt idx="1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C7-4F0C-A717-E7A129433ECA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DSL-TV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Tabelle1!$B$1:$P$1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Tabelle1!$B$5:$P$5</c:f>
              <c:numCache>
                <c:formatCode>0.0\ </c:formatCode>
                <c:ptCount val="15"/>
                <c:pt idx="0">
                  <c:v>8.4</c:v>
                </c:pt>
                <c:pt idx="1">
                  <c:v>7.6</c:v>
                </c:pt>
                <c:pt idx="2">
                  <c:v>12.1</c:v>
                </c:pt>
                <c:pt idx="3">
                  <c:v>6.6</c:v>
                </c:pt>
                <c:pt idx="4">
                  <c:v>8.3000000000000007</c:v>
                </c:pt>
                <c:pt idx="5">
                  <c:v>12.8</c:v>
                </c:pt>
                <c:pt idx="6">
                  <c:v>8.8000000000000007</c:v>
                </c:pt>
                <c:pt idx="7">
                  <c:v>9.6999999999999993</c:v>
                </c:pt>
                <c:pt idx="8">
                  <c:v>8.4</c:v>
                </c:pt>
                <c:pt idx="9">
                  <c:v>9.8000000000000007</c:v>
                </c:pt>
                <c:pt idx="10">
                  <c:v>6.2</c:v>
                </c:pt>
                <c:pt idx="11">
                  <c:v>10.8</c:v>
                </c:pt>
                <c:pt idx="12">
                  <c:v>9</c:v>
                </c:pt>
                <c:pt idx="13">
                  <c:v>7.3</c:v>
                </c:pt>
                <c:pt idx="14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C7-4F0C-A717-E7A129433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69961984"/>
        <c:axId val="167014912"/>
      </c:barChart>
      <c:catAx>
        <c:axId val="169961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67014912"/>
        <c:crosses val="autoZero"/>
        <c:auto val="1"/>
        <c:lblAlgn val="ctr"/>
        <c:lblOffset val="100"/>
        <c:noMultiLvlLbl val="0"/>
      </c:catAx>
      <c:valAx>
        <c:axId val="167014912"/>
        <c:scaling>
          <c:orientation val="minMax"/>
          <c:max val="12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6996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marL="0" algn="ctr" defTabSz="1300460" rtl="0" eaLnBrk="1" fontAlgn="b" latinLnBrk="0" hangingPunct="1">
        <a:defRPr lang="de-DE" sz="1200" b="0" i="0" u="none" strike="noStrike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pPr>
      <a:endParaRPr lang="de-DE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79-4234-89F3-FEE50F62B9A2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79-4234-89F3-FEE50F62B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044608"/>
        <c:axId val="213239488"/>
      </c:scatterChart>
      <c:valAx>
        <c:axId val="220044608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13239488"/>
        <c:crosses val="autoZero"/>
        <c:crossBetween val="midCat"/>
        <c:majorUnit val="20"/>
        <c:minorUnit val="4"/>
      </c:valAx>
      <c:valAx>
        <c:axId val="213239488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0044608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17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8D-4D0A-9DEE-EDEBE2DC9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2325760"/>
        <c:axId val="213241216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D8D-4D0A-9DEE-EDEBE2DC96C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8D-4D0A-9DEE-EDEBE2DC96CF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8D-4D0A-9DEE-EDEBE2DC96C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D8D-4D0A-9DEE-EDEBE2DC96CF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15.6</c:v>
                </c:pt>
                <c:pt idx="1">
                  <c:v>16.600000000000001</c:v>
                </c:pt>
                <c:pt idx="2">
                  <c:v>18.7</c:v>
                </c:pt>
                <c:pt idx="3">
                  <c:v>22.3</c:v>
                </c:pt>
                <c:pt idx="4">
                  <c:v>15.6</c:v>
                </c:pt>
                <c:pt idx="5">
                  <c:v>14.4</c:v>
                </c:pt>
                <c:pt idx="6">
                  <c:v>15.2</c:v>
                </c:pt>
                <c:pt idx="7">
                  <c:v>14.1</c:v>
                </c:pt>
                <c:pt idx="8">
                  <c:v>14.7</c:v>
                </c:pt>
                <c:pt idx="9">
                  <c:v>15</c:v>
                </c:pt>
                <c:pt idx="10">
                  <c:v>16</c:v>
                </c:pt>
                <c:pt idx="11">
                  <c:v>16.100000000000001</c:v>
                </c:pt>
                <c:pt idx="12">
                  <c:v>22</c:v>
                </c:pt>
                <c:pt idx="13">
                  <c:v>19.2</c:v>
                </c:pt>
                <c:pt idx="14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D8D-4D0A-9DEE-EDEBE2DC9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22568448"/>
        <c:axId val="213241792"/>
      </c:barChart>
      <c:catAx>
        <c:axId val="222325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3241216"/>
        <c:crossesAt val="0"/>
        <c:auto val="1"/>
        <c:lblAlgn val="ctr"/>
        <c:lblOffset val="100"/>
        <c:noMultiLvlLbl val="0"/>
      </c:catAx>
      <c:valAx>
        <c:axId val="213241216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2325760"/>
        <c:crosses val="autoZero"/>
        <c:crossBetween val="between"/>
      </c:valAx>
      <c:valAx>
        <c:axId val="213241792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2568448"/>
        <c:crosses val="autoZero"/>
        <c:crossBetween val="between"/>
      </c:valAx>
      <c:catAx>
        <c:axId val="2225684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324179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92.2</c:v>
                </c:pt>
                <c:pt idx="1">
                  <c:v>92.2</c:v>
                </c:pt>
                <c:pt idx="2">
                  <c:v>92.2</c:v>
                </c:pt>
                <c:pt idx="3">
                  <c:v>92.2</c:v>
                </c:pt>
                <c:pt idx="4">
                  <c:v>92.2</c:v>
                </c:pt>
                <c:pt idx="5">
                  <c:v>92.2</c:v>
                </c:pt>
                <c:pt idx="6">
                  <c:v>92.2</c:v>
                </c:pt>
                <c:pt idx="7">
                  <c:v>92.2</c:v>
                </c:pt>
                <c:pt idx="8">
                  <c:v>92.2</c:v>
                </c:pt>
                <c:pt idx="9">
                  <c:v>92.2</c:v>
                </c:pt>
                <c:pt idx="10">
                  <c:v>92.2</c:v>
                </c:pt>
                <c:pt idx="11">
                  <c:v>92.2</c:v>
                </c:pt>
                <c:pt idx="12">
                  <c:v>92.2</c:v>
                </c:pt>
                <c:pt idx="13">
                  <c:v>92.2</c:v>
                </c:pt>
                <c:pt idx="14">
                  <c:v>92.2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86-4EDA-BD79-C015EB587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2679552"/>
        <c:axId val="21324352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86-4EDA-BD79-C015EB5878F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86-4EDA-BD79-C015EB5878F0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86-4EDA-BD79-C015EB5878F0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386-4EDA-BD79-C015EB5878F0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94.1</c:v>
                </c:pt>
                <c:pt idx="1">
                  <c:v>92.2</c:v>
                </c:pt>
                <c:pt idx="2">
                  <c:v>91.9</c:v>
                </c:pt>
                <c:pt idx="3">
                  <c:v>90.9</c:v>
                </c:pt>
                <c:pt idx="4">
                  <c:v>95.8</c:v>
                </c:pt>
                <c:pt idx="5">
                  <c:v>92.7</c:v>
                </c:pt>
                <c:pt idx="6">
                  <c:v>87.3</c:v>
                </c:pt>
                <c:pt idx="7">
                  <c:v>93.9</c:v>
                </c:pt>
                <c:pt idx="8">
                  <c:v>91.6</c:v>
                </c:pt>
                <c:pt idx="9">
                  <c:v>93.9</c:v>
                </c:pt>
                <c:pt idx="10">
                  <c:v>95.8</c:v>
                </c:pt>
                <c:pt idx="11">
                  <c:v>92.4</c:v>
                </c:pt>
                <c:pt idx="12">
                  <c:v>91.3</c:v>
                </c:pt>
                <c:pt idx="13">
                  <c:v>92.2</c:v>
                </c:pt>
                <c:pt idx="14">
                  <c:v>94.2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386-4EDA-BD79-C015EB587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22569472"/>
        <c:axId val="213244096"/>
      </c:barChart>
      <c:catAx>
        <c:axId val="222679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3243520"/>
        <c:crossesAt val="0"/>
        <c:auto val="1"/>
        <c:lblAlgn val="ctr"/>
        <c:lblOffset val="100"/>
        <c:noMultiLvlLbl val="0"/>
      </c:catAx>
      <c:valAx>
        <c:axId val="213243520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2679552"/>
        <c:crosses val="autoZero"/>
        <c:crossBetween val="between"/>
      </c:valAx>
      <c:valAx>
        <c:axId val="213244096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2569472"/>
        <c:crosses val="autoZero"/>
        <c:crossBetween val="between"/>
      </c:valAx>
      <c:catAx>
        <c:axId val="2225694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3244096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22.8</c:v>
                </c:pt>
                <c:pt idx="1">
                  <c:v>22.8</c:v>
                </c:pt>
                <c:pt idx="2">
                  <c:v>22.8</c:v>
                </c:pt>
                <c:pt idx="3">
                  <c:v>22.8</c:v>
                </c:pt>
                <c:pt idx="4">
                  <c:v>22.8</c:v>
                </c:pt>
                <c:pt idx="5">
                  <c:v>22.8</c:v>
                </c:pt>
                <c:pt idx="6">
                  <c:v>22.8</c:v>
                </c:pt>
                <c:pt idx="7">
                  <c:v>22.8</c:v>
                </c:pt>
                <c:pt idx="8">
                  <c:v>22.8</c:v>
                </c:pt>
                <c:pt idx="9">
                  <c:v>22.8</c:v>
                </c:pt>
                <c:pt idx="10">
                  <c:v>22.8</c:v>
                </c:pt>
                <c:pt idx="11">
                  <c:v>22.8</c:v>
                </c:pt>
                <c:pt idx="12">
                  <c:v>22.8</c:v>
                </c:pt>
                <c:pt idx="13">
                  <c:v>22.8</c:v>
                </c:pt>
                <c:pt idx="14">
                  <c:v>22.8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6B-4543-AC8F-780FC2E26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3078912"/>
        <c:axId val="222732288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6B-4543-AC8F-780FC2E2677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6B-4543-AC8F-780FC2E26777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6B-4543-AC8F-780FC2E2677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C6B-4543-AC8F-780FC2E26777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21</c:v>
                </c:pt>
                <c:pt idx="1">
                  <c:v>23.3</c:v>
                </c:pt>
                <c:pt idx="2">
                  <c:v>20.7</c:v>
                </c:pt>
                <c:pt idx="3">
                  <c:v>22.9</c:v>
                </c:pt>
                <c:pt idx="4">
                  <c:v>17.5</c:v>
                </c:pt>
                <c:pt idx="5">
                  <c:v>26.1</c:v>
                </c:pt>
                <c:pt idx="6">
                  <c:v>21.6</c:v>
                </c:pt>
                <c:pt idx="7">
                  <c:v>22.3</c:v>
                </c:pt>
                <c:pt idx="8">
                  <c:v>20.9</c:v>
                </c:pt>
                <c:pt idx="9">
                  <c:v>22.8</c:v>
                </c:pt>
                <c:pt idx="10">
                  <c:v>19.600000000000001</c:v>
                </c:pt>
                <c:pt idx="11">
                  <c:v>21.3</c:v>
                </c:pt>
                <c:pt idx="12">
                  <c:v>30</c:v>
                </c:pt>
                <c:pt idx="13">
                  <c:v>29</c:v>
                </c:pt>
                <c:pt idx="14">
                  <c:v>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6B-4543-AC8F-780FC2E26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22569984"/>
        <c:axId val="222732864"/>
      </c:barChart>
      <c:catAx>
        <c:axId val="223078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2732288"/>
        <c:crossesAt val="0"/>
        <c:auto val="1"/>
        <c:lblAlgn val="ctr"/>
        <c:lblOffset val="100"/>
        <c:noMultiLvlLbl val="0"/>
      </c:catAx>
      <c:valAx>
        <c:axId val="222732288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3078912"/>
        <c:crosses val="autoZero"/>
        <c:crossBetween val="between"/>
      </c:valAx>
      <c:valAx>
        <c:axId val="222732864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2569984"/>
        <c:crosses val="autoZero"/>
        <c:crossBetween val="between"/>
      </c:valAx>
      <c:catAx>
        <c:axId val="2225699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2273286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10.9</c:v>
                </c:pt>
                <c:pt idx="1">
                  <c:v>10.9</c:v>
                </c:pt>
                <c:pt idx="2">
                  <c:v>10.9</c:v>
                </c:pt>
                <c:pt idx="3">
                  <c:v>10.9</c:v>
                </c:pt>
                <c:pt idx="4">
                  <c:v>10.9</c:v>
                </c:pt>
                <c:pt idx="5">
                  <c:v>10.9</c:v>
                </c:pt>
                <c:pt idx="6">
                  <c:v>10.9</c:v>
                </c:pt>
                <c:pt idx="7">
                  <c:v>10.9</c:v>
                </c:pt>
                <c:pt idx="8">
                  <c:v>10.9</c:v>
                </c:pt>
                <c:pt idx="9">
                  <c:v>10.9</c:v>
                </c:pt>
                <c:pt idx="10">
                  <c:v>10.9</c:v>
                </c:pt>
                <c:pt idx="11">
                  <c:v>10.9</c:v>
                </c:pt>
                <c:pt idx="12">
                  <c:v>10.9</c:v>
                </c:pt>
                <c:pt idx="13">
                  <c:v>10.9</c:v>
                </c:pt>
                <c:pt idx="14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76-4091-A42C-42665FC0C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2681088"/>
        <c:axId val="22273459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A76-4091-A42C-42665FC0CD7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76-4091-A42C-42665FC0CD79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76-4091-A42C-42665FC0CD7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A76-4091-A42C-42665FC0CD79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8.8000000000000007</c:v>
                </c:pt>
                <c:pt idx="1">
                  <c:v>10.3</c:v>
                </c:pt>
                <c:pt idx="2">
                  <c:v>11.4</c:v>
                </c:pt>
                <c:pt idx="3">
                  <c:v>12.2</c:v>
                </c:pt>
                <c:pt idx="4">
                  <c:v>9.1999999999999993</c:v>
                </c:pt>
                <c:pt idx="5">
                  <c:v>7.8</c:v>
                </c:pt>
                <c:pt idx="6">
                  <c:v>9.4</c:v>
                </c:pt>
                <c:pt idx="7">
                  <c:v>12.3</c:v>
                </c:pt>
                <c:pt idx="8">
                  <c:v>13.1</c:v>
                </c:pt>
                <c:pt idx="9">
                  <c:v>7.5</c:v>
                </c:pt>
                <c:pt idx="10">
                  <c:v>10.199999999999999</c:v>
                </c:pt>
                <c:pt idx="11">
                  <c:v>9.1</c:v>
                </c:pt>
                <c:pt idx="12">
                  <c:v>11.4</c:v>
                </c:pt>
                <c:pt idx="13">
                  <c:v>9.3000000000000007</c:v>
                </c:pt>
                <c:pt idx="14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A76-4091-A42C-42665FC0C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22680576"/>
        <c:axId val="222735168"/>
      </c:barChart>
      <c:catAx>
        <c:axId val="22268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2734592"/>
        <c:crossesAt val="0"/>
        <c:auto val="1"/>
        <c:lblAlgn val="ctr"/>
        <c:lblOffset val="100"/>
        <c:noMultiLvlLbl val="0"/>
      </c:catAx>
      <c:valAx>
        <c:axId val="222734592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2681088"/>
        <c:crosses val="autoZero"/>
        <c:crossBetween val="between"/>
      </c:valAx>
      <c:valAx>
        <c:axId val="222735168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2680576"/>
        <c:crosses val="autoZero"/>
        <c:crossBetween val="between"/>
      </c:valAx>
      <c:catAx>
        <c:axId val="222680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22735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8245030430383E-2"/>
          <c:y val="0.2139435727707561"/>
          <c:w val="0.88284517799186712"/>
          <c:h val="0.63354052530427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655-4421-BF21-A7587EC289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IP Radiogeräte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eine Empfangsmöglichkeit</c:v>
                </c:pt>
              </c:strCache>
            </c:strRef>
          </c:cat>
          <c:val>
            <c:numRef>
              <c:f>Tabelle1!$B$2:$B$7</c:f>
              <c:numCache>
                <c:formatCode>0.0\ </c:formatCode>
                <c:ptCount val="6"/>
                <c:pt idx="0">
                  <c:v>94</c:v>
                </c:pt>
                <c:pt idx="1">
                  <c:v>4.8</c:v>
                </c:pt>
                <c:pt idx="2">
                  <c:v>4</c:v>
                </c:pt>
                <c:pt idx="3">
                  <c:v>13.8</c:v>
                </c:pt>
                <c:pt idx="4">
                  <c:v>14.8</c:v>
                </c:pt>
                <c:pt idx="5">
                  <c:v>95.2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55-4421-BF21-A7587EC2892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655-4421-BF21-A7587EC289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IP Radiogeräte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eine Empfangsmöglichkeit</c:v>
                </c:pt>
              </c:strCache>
            </c:strRef>
          </c:cat>
          <c:val>
            <c:numRef>
              <c:f>Tabelle1!$C$2:$C$7</c:f>
              <c:numCache>
                <c:formatCode>0.0\ </c:formatCode>
                <c:ptCount val="6"/>
                <c:pt idx="0">
                  <c:v>93.6</c:v>
                </c:pt>
                <c:pt idx="1">
                  <c:v>7.7</c:v>
                </c:pt>
                <c:pt idx="2">
                  <c:v>6.1</c:v>
                </c:pt>
                <c:pt idx="3">
                  <c:v>15</c:v>
                </c:pt>
                <c:pt idx="4">
                  <c:v>14.1</c:v>
                </c:pt>
                <c:pt idx="5">
                  <c:v>95.2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655-4421-BF21-A7587EC2892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655-4421-BF21-A7587EC2892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655-4421-BF21-A7587EC2892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655-4421-BF21-A7587EC2892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655-4421-BF21-A7587EC2892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655-4421-BF21-A7587EC289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IP Radiogeräte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eine Empfangsmöglichkeit</c:v>
                </c:pt>
              </c:strCache>
            </c:strRef>
          </c:cat>
          <c:val>
            <c:numRef>
              <c:f>Tabelle1!$D$2:$D$7</c:f>
              <c:numCache>
                <c:formatCode>0.0\ </c:formatCode>
                <c:ptCount val="6"/>
                <c:pt idx="0">
                  <c:v>92.8</c:v>
                </c:pt>
                <c:pt idx="1">
                  <c:v>10.6</c:v>
                </c:pt>
                <c:pt idx="2">
                  <c:v>7</c:v>
                </c:pt>
                <c:pt idx="3">
                  <c:v>15.9</c:v>
                </c:pt>
                <c:pt idx="4">
                  <c:v>15</c:v>
                </c:pt>
                <c:pt idx="5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655-4421-BF21-A7587EC2892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655-4421-BF21-A7587EC2892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9655-4421-BF21-A7587EC2892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655-4421-BF21-A7587EC2892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9655-4421-BF21-A7587EC2892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9655-4421-BF21-A7587EC2892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9655-4421-BF21-A7587EC289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IP Radiogeräte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eine Empfangsmöglichkeit</c:v>
                </c:pt>
              </c:strCache>
            </c:strRef>
          </c:cat>
          <c:val>
            <c:numRef>
              <c:f>Tabelle1!$E$2:$E$7</c:f>
              <c:numCache>
                <c:formatCode>0.0\ </c:formatCode>
                <c:ptCount val="6"/>
                <c:pt idx="0">
                  <c:v>94.1</c:v>
                </c:pt>
                <c:pt idx="1">
                  <c:v>13.8</c:v>
                </c:pt>
                <c:pt idx="2">
                  <c:v>8.8000000000000007</c:v>
                </c:pt>
                <c:pt idx="3">
                  <c:v>14.7</c:v>
                </c:pt>
                <c:pt idx="4">
                  <c:v>13.9</c:v>
                </c:pt>
                <c:pt idx="5">
                  <c:v>95.3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655-4421-BF21-A7587EC2892E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9655-4421-BF21-A7587EC2892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9655-4421-BF21-A7587EC2892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9655-4421-BF21-A7587EC2892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9655-4421-BF21-A7587EC2892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9655-4421-BF21-A7587EC289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de-DE" sz="14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IP Radiogeräte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eine Empfangsmöglichkeit</c:v>
                </c:pt>
              </c:strCache>
            </c:strRef>
          </c:cat>
          <c:val>
            <c:numRef>
              <c:f>Tabelle1!$F$2:$F$7</c:f>
              <c:numCache>
                <c:formatCode>0.0\ </c:formatCode>
                <c:ptCount val="6"/>
                <c:pt idx="0">
                  <c:v>92.9</c:v>
                </c:pt>
                <c:pt idx="1">
                  <c:v>15.7</c:v>
                </c:pt>
                <c:pt idx="2">
                  <c:v>10.199999999999999</c:v>
                </c:pt>
                <c:pt idx="3">
                  <c:v>13.8</c:v>
                </c:pt>
                <c:pt idx="4">
                  <c:v>13.6</c:v>
                </c:pt>
                <c:pt idx="5">
                  <c:v>94.4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655-4421-BF21-A7587EC2892E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C25-42EF-847D-93A37F2015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C25-42EF-847D-93A37F2015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C25-42EF-847D-93A37F2015E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C25-42EF-847D-93A37F2015E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C25-42EF-847D-93A37F2015E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C25-42EF-847D-93A37F2015E2}"/>
              </c:ext>
            </c:extLst>
          </c:dPt>
          <c:dLbls>
            <c:dLbl>
              <c:idx val="0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821470162154092E-17"/>
                  <c:y val="-9.2699895402402616E-3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4C25-42EF-847D-93A37F2015E2}"/>
                </c:ext>
              </c:extLst>
            </c:dLbl>
            <c:dLbl>
              <c:idx val="3"/>
              <c:layout>
                <c:manualLayout>
                  <c:x val="-8.1821470162154092E-17"/>
                  <c:y val="-1.8539979080480412E-2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4C25-42EF-847D-93A37F2015E2}"/>
                </c:ext>
              </c:extLst>
            </c:dLbl>
            <c:dLbl>
              <c:idx val="4"/>
              <c:layout>
                <c:manualLayout>
                  <c:x val="-8.1821470162154092E-17"/>
                  <c:y val="-1.8539979080480412E-2"/>
                </c:manualLayout>
              </c:layout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4C25-42EF-847D-93A37F2015E2}"/>
                </c:ext>
              </c:extLst>
            </c:dLbl>
            <c:dLbl>
              <c:idx val="5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IP Radiogeräte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eine Empfangsmöglichkeit</c:v>
                </c:pt>
              </c:strCache>
            </c:strRef>
          </c:cat>
          <c:val>
            <c:numRef>
              <c:f>Tabelle1!$G$2:$G$7</c:f>
              <c:numCache>
                <c:formatCode>0.0\ </c:formatCode>
                <c:ptCount val="6"/>
                <c:pt idx="0">
                  <c:v>93.2</c:v>
                </c:pt>
                <c:pt idx="1">
                  <c:v>18.100000000000001</c:v>
                </c:pt>
                <c:pt idx="2">
                  <c:v>11.1</c:v>
                </c:pt>
                <c:pt idx="3">
                  <c:v>10.8</c:v>
                </c:pt>
                <c:pt idx="4">
                  <c:v>12.1</c:v>
                </c:pt>
                <c:pt idx="5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4C25-42EF-847D-93A37F201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186587648"/>
        <c:axId val="222738624"/>
      </c:barChart>
      <c:catAx>
        <c:axId val="1865876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2738624"/>
        <c:crosses val="autoZero"/>
        <c:auto val="1"/>
        <c:lblAlgn val="ctr"/>
        <c:lblOffset val="100"/>
        <c:noMultiLvlLbl val="0"/>
      </c:catAx>
      <c:valAx>
        <c:axId val="222738624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18658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87006349565819E-2"/>
          <c:y val="0.2139435727707561"/>
          <c:w val="0.95270041000855599"/>
          <c:h val="0.63354052530427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7C1-4DEC-A965-5744F0BF49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C1-4DEC-A965-5744F0BF49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7C1-4DEC-A965-5744F0BF49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7C1-4DEC-A965-5744F0BF49F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7C1-4DEC-A965-5744F0BF49F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7C1-4DEC-A965-5744F0BF49F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7C1-4DEC-A965-5744F0BF49F6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7C1-4DEC-A965-5744F0BF49F6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7C1-4DEC-A965-5744F0BF49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Tabelle1!$A$2:$A$12</c:f>
              <c:strCache>
                <c:ptCount val="11"/>
                <c:pt idx="0">
                  <c:v>Smartphone</c:v>
                </c:pt>
                <c:pt idx="1">
                  <c:v>Laptop</c:v>
                </c:pt>
                <c:pt idx="2">
                  <c:v>PC</c:v>
                </c:pt>
                <c:pt idx="3">
                  <c:v>Tablet</c:v>
                </c:pt>
                <c:pt idx="4">
                  <c:v>im Auto</c:v>
                </c:pt>
                <c:pt idx="5">
                  <c:v>Spezielles IP- / WLAN-Radiogerät</c:v>
                </c:pt>
                <c:pt idx="6">
                  <c:v>Smart TV-Gerät</c:v>
                </c:pt>
                <c:pt idx="7">
                  <c:v>Alexa &amp; Co.</c:v>
                </c:pt>
                <c:pt idx="8">
                  <c:v>Smartwatch</c:v>
                </c:pt>
                <c:pt idx="10">
                  <c:v>Netto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17.3</c:v>
                </c:pt>
                <c:pt idx="1">
                  <c:v>10.6</c:v>
                </c:pt>
                <c:pt idx="2">
                  <c:v>12.9</c:v>
                </c:pt>
                <c:pt idx="3">
                  <c:v>6.4</c:v>
                </c:pt>
                <c:pt idx="4">
                  <c:v>3.9</c:v>
                </c:pt>
                <c:pt idx="5">
                  <c:v>2.9</c:v>
                </c:pt>
                <c:pt idx="6">
                  <c:v>4.7</c:v>
                </c:pt>
                <c:pt idx="10">
                  <c:v>34.1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C1-4DEC-A965-5744F0BF49F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Tabelle1!$A$2:$A$12</c:f>
              <c:strCache>
                <c:ptCount val="11"/>
                <c:pt idx="0">
                  <c:v>Smartphone</c:v>
                </c:pt>
                <c:pt idx="1">
                  <c:v>Laptop</c:v>
                </c:pt>
                <c:pt idx="2">
                  <c:v>PC</c:v>
                </c:pt>
                <c:pt idx="3">
                  <c:v>Tablet</c:v>
                </c:pt>
                <c:pt idx="4">
                  <c:v>im Auto</c:v>
                </c:pt>
                <c:pt idx="5">
                  <c:v>Spezielles IP- / WLAN-Radiogerät</c:v>
                </c:pt>
                <c:pt idx="6">
                  <c:v>Smart TV-Gerät</c:v>
                </c:pt>
                <c:pt idx="7">
                  <c:v>Alexa &amp; Co.</c:v>
                </c:pt>
                <c:pt idx="8">
                  <c:v>Smartwatch</c:v>
                </c:pt>
                <c:pt idx="10">
                  <c:v>Netto</c:v>
                </c:pt>
              </c:strCache>
            </c:str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18.399999999999999</c:v>
                </c:pt>
                <c:pt idx="1">
                  <c:v>10.199999999999999</c:v>
                </c:pt>
                <c:pt idx="2">
                  <c:v>10.4</c:v>
                </c:pt>
                <c:pt idx="3">
                  <c:v>6.3</c:v>
                </c:pt>
                <c:pt idx="4">
                  <c:v>5.2</c:v>
                </c:pt>
                <c:pt idx="5">
                  <c:v>4.5</c:v>
                </c:pt>
                <c:pt idx="6">
                  <c:v>4.8</c:v>
                </c:pt>
                <c:pt idx="10">
                  <c:v>33.5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22-47A3-84A8-EFAB7949FDF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solidFill>
                    <a:schemeClr val="tx2"/>
                  </a:solidFill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Tabelle1!$A$2:$A$12</c:f>
              <c:strCache>
                <c:ptCount val="11"/>
                <c:pt idx="0">
                  <c:v>Smartphone</c:v>
                </c:pt>
                <c:pt idx="1">
                  <c:v>Laptop</c:v>
                </c:pt>
                <c:pt idx="2">
                  <c:v>PC</c:v>
                </c:pt>
                <c:pt idx="3">
                  <c:v>Tablet</c:v>
                </c:pt>
                <c:pt idx="4">
                  <c:v>im Auto</c:v>
                </c:pt>
                <c:pt idx="5">
                  <c:v>Spezielles IP- / WLAN-Radiogerät</c:v>
                </c:pt>
                <c:pt idx="6">
                  <c:v>Smart TV-Gerät</c:v>
                </c:pt>
                <c:pt idx="7">
                  <c:v>Alexa &amp; Co.</c:v>
                </c:pt>
                <c:pt idx="8">
                  <c:v>Smartwatch</c:v>
                </c:pt>
                <c:pt idx="10">
                  <c:v>Netto</c:v>
                </c:pt>
              </c:strCache>
            </c:strRef>
          </c:cat>
          <c:val>
            <c:numRef>
              <c:f>Tabelle1!$D$2:$D$12</c:f>
              <c:numCache>
                <c:formatCode>General</c:formatCode>
                <c:ptCount val="11"/>
                <c:pt idx="0">
                  <c:v>20.7</c:v>
                </c:pt>
                <c:pt idx="1">
                  <c:v>11.7</c:v>
                </c:pt>
                <c:pt idx="2">
                  <c:v>10.199999999999999</c:v>
                </c:pt>
                <c:pt idx="3">
                  <c:v>7.8</c:v>
                </c:pt>
                <c:pt idx="4">
                  <c:v>6.3</c:v>
                </c:pt>
                <c:pt idx="5">
                  <c:v>6.2</c:v>
                </c:pt>
                <c:pt idx="6">
                  <c:v>5.9</c:v>
                </c:pt>
                <c:pt idx="7">
                  <c:v>2.8</c:v>
                </c:pt>
                <c:pt idx="8">
                  <c:v>0.3</c:v>
                </c:pt>
                <c:pt idx="10" formatCode="0.0\ ">
                  <c:v>37.700000000000003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C22-47A3-84A8-EFAB7949F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10"/>
        <c:axId val="223218176"/>
        <c:axId val="186540032"/>
      </c:barChart>
      <c:catAx>
        <c:axId val="2232181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6540032"/>
        <c:crosses val="autoZero"/>
        <c:auto val="1"/>
        <c:lblAlgn val="ctr"/>
        <c:lblOffset val="100"/>
        <c:noMultiLvlLbl val="0"/>
      </c:catAx>
      <c:valAx>
        <c:axId val="186540032"/>
        <c:scaling>
          <c:orientation val="minMax"/>
          <c:max val="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321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89-4FF0-8027-6287C3A432B3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F89-4FF0-8027-6287C3A43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547520"/>
        <c:axId val="220250112"/>
      </c:scatterChart>
      <c:valAx>
        <c:axId val="186547520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20250112"/>
        <c:crosses val="autoZero"/>
        <c:crossBetween val="midCat"/>
        <c:majorUnit val="20"/>
        <c:minorUnit val="4"/>
      </c:valAx>
      <c:valAx>
        <c:axId val="220250112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86547520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11.7</c:v>
                </c:pt>
                <c:pt idx="1">
                  <c:v>11.7</c:v>
                </c:pt>
                <c:pt idx="2">
                  <c:v>11.7</c:v>
                </c:pt>
                <c:pt idx="3">
                  <c:v>11.7</c:v>
                </c:pt>
                <c:pt idx="4">
                  <c:v>11.7</c:v>
                </c:pt>
                <c:pt idx="5">
                  <c:v>11.7</c:v>
                </c:pt>
                <c:pt idx="6">
                  <c:v>11.7</c:v>
                </c:pt>
                <c:pt idx="7">
                  <c:v>11.7</c:v>
                </c:pt>
                <c:pt idx="8">
                  <c:v>11.7</c:v>
                </c:pt>
                <c:pt idx="9">
                  <c:v>11.7</c:v>
                </c:pt>
                <c:pt idx="10">
                  <c:v>11.7</c:v>
                </c:pt>
                <c:pt idx="11">
                  <c:v>11.7</c:v>
                </c:pt>
                <c:pt idx="12">
                  <c:v>11.7</c:v>
                </c:pt>
                <c:pt idx="13">
                  <c:v>11.7</c:v>
                </c:pt>
                <c:pt idx="14">
                  <c:v>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03-4FD6-A14A-236B2F8A4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5499648"/>
        <c:axId val="22025184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C03-4FD6-A14A-236B2F8A4A4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03-4FD6-A14A-236B2F8A4A45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03-4FD6-A14A-236B2F8A4A45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C03-4FD6-A14A-236B2F8A4A45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7.7</c:v>
                </c:pt>
                <c:pt idx="1">
                  <c:v>18.3</c:v>
                </c:pt>
                <c:pt idx="2">
                  <c:v>12.1</c:v>
                </c:pt>
                <c:pt idx="3">
                  <c:v>14</c:v>
                </c:pt>
                <c:pt idx="4">
                  <c:v>14.9</c:v>
                </c:pt>
                <c:pt idx="5">
                  <c:v>13.2</c:v>
                </c:pt>
                <c:pt idx="6">
                  <c:v>16.5</c:v>
                </c:pt>
                <c:pt idx="7">
                  <c:v>11.5</c:v>
                </c:pt>
                <c:pt idx="8">
                  <c:v>8.1</c:v>
                </c:pt>
                <c:pt idx="9">
                  <c:v>15.1</c:v>
                </c:pt>
                <c:pt idx="10">
                  <c:v>7.6</c:v>
                </c:pt>
                <c:pt idx="11">
                  <c:v>10.3</c:v>
                </c:pt>
                <c:pt idx="12">
                  <c:v>12.1</c:v>
                </c:pt>
                <c:pt idx="13">
                  <c:v>11.2</c:v>
                </c:pt>
                <c:pt idx="1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C03-4FD6-A14A-236B2F8A4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25652736"/>
        <c:axId val="220252416"/>
      </c:barChart>
      <c:catAx>
        <c:axId val="225499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0251840"/>
        <c:crossesAt val="0"/>
        <c:auto val="1"/>
        <c:lblAlgn val="ctr"/>
        <c:lblOffset val="100"/>
        <c:noMultiLvlLbl val="0"/>
      </c:catAx>
      <c:valAx>
        <c:axId val="220251840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5499648"/>
        <c:crosses val="autoZero"/>
        <c:crossBetween val="between"/>
      </c:valAx>
      <c:valAx>
        <c:axId val="220252416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5652736"/>
        <c:crosses val="autoZero"/>
        <c:crossBetween val="between"/>
      </c:valAx>
      <c:catAx>
        <c:axId val="2256527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20252416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37.700000000000003</c:v>
                </c:pt>
                <c:pt idx="1">
                  <c:v>37.700000000000003</c:v>
                </c:pt>
                <c:pt idx="2">
                  <c:v>37.700000000000003</c:v>
                </c:pt>
                <c:pt idx="3">
                  <c:v>37.700000000000003</c:v>
                </c:pt>
                <c:pt idx="4">
                  <c:v>37.700000000000003</c:v>
                </c:pt>
                <c:pt idx="5">
                  <c:v>37.700000000000003</c:v>
                </c:pt>
                <c:pt idx="6">
                  <c:v>37.700000000000003</c:v>
                </c:pt>
                <c:pt idx="7">
                  <c:v>37.700000000000003</c:v>
                </c:pt>
                <c:pt idx="8">
                  <c:v>37.700000000000003</c:v>
                </c:pt>
                <c:pt idx="9">
                  <c:v>37.700000000000003</c:v>
                </c:pt>
                <c:pt idx="10">
                  <c:v>37.700000000000003</c:v>
                </c:pt>
                <c:pt idx="11">
                  <c:v>37.700000000000003</c:v>
                </c:pt>
                <c:pt idx="12">
                  <c:v>37.700000000000003</c:v>
                </c:pt>
                <c:pt idx="13">
                  <c:v>37.700000000000003</c:v>
                </c:pt>
                <c:pt idx="14">
                  <c:v>37.700000000000003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8C-4F46-AB84-EB51D20F5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5735168"/>
        <c:axId val="220254144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68C-4F46-AB84-EB51D20F5D4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8C-4F46-AB84-EB51D20F5D4E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8C-4F46-AB84-EB51D20F5D4E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68C-4F46-AB84-EB51D20F5D4E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31.5</c:v>
                </c:pt>
                <c:pt idx="1">
                  <c:v>42.4</c:v>
                </c:pt>
                <c:pt idx="2">
                  <c:v>38.6</c:v>
                </c:pt>
                <c:pt idx="3">
                  <c:v>38.9</c:v>
                </c:pt>
                <c:pt idx="4">
                  <c:v>46</c:v>
                </c:pt>
                <c:pt idx="5">
                  <c:v>43.3</c:v>
                </c:pt>
                <c:pt idx="6">
                  <c:v>46.2</c:v>
                </c:pt>
                <c:pt idx="7">
                  <c:v>38.1</c:v>
                </c:pt>
                <c:pt idx="8">
                  <c:v>33.9</c:v>
                </c:pt>
                <c:pt idx="9">
                  <c:v>41.6</c:v>
                </c:pt>
                <c:pt idx="10">
                  <c:v>39.200000000000003</c:v>
                </c:pt>
                <c:pt idx="11">
                  <c:v>38.4</c:v>
                </c:pt>
                <c:pt idx="12">
                  <c:v>36.700000000000003</c:v>
                </c:pt>
                <c:pt idx="13">
                  <c:v>35.200000000000003</c:v>
                </c:pt>
                <c:pt idx="14">
                  <c:v>32.799999999999997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68C-4F46-AB84-EB51D20F5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25653760"/>
        <c:axId val="220254720"/>
      </c:barChart>
      <c:catAx>
        <c:axId val="225735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0254144"/>
        <c:crossesAt val="0"/>
        <c:auto val="1"/>
        <c:lblAlgn val="ctr"/>
        <c:lblOffset val="100"/>
        <c:noMultiLvlLbl val="0"/>
      </c:catAx>
      <c:valAx>
        <c:axId val="220254144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5735168"/>
        <c:crosses val="autoZero"/>
        <c:crossBetween val="between"/>
      </c:valAx>
      <c:valAx>
        <c:axId val="220254720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5653760"/>
        <c:crosses val="autoZero"/>
        <c:crossBetween val="between"/>
      </c:valAx>
      <c:catAx>
        <c:axId val="225653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2025472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57130007063506E-3"/>
          <c:y val="4.5849728238571766E-2"/>
          <c:w val="0.97427021371152966"/>
          <c:h val="0.86503206042442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- DVB-T2 HD</c:v>
                </c:pt>
                <c:pt idx="3">
                  <c:v>- DVB-T</c:v>
                </c:pt>
                <c:pt idx="4">
                  <c:v>TV über DSL / IPTV</c:v>
                </c:pt>
              </c:strCache>
            </c:strRef>
          </c:cat>
          <c:val>
            <c:numRef>
              <c:f>Tabelle1!$B$2:$B$6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B7-449B-874B-5D246E885CA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- DVB-T2 HD</c:v>
                </c:pt>
                <c:pt idx="3">
                  <c:v>- DVB-T</c:v>
                </c:pt>
                <c:pt idx="4">
                  <c:v>TV über DSL / IPTV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45.1</c:v>
                </c:pt>
                <c:pt idx="1">
                  <c:v>45</c:v>
                </c:pt>
                <c:pt idx="2">
                  <c:v>5.8</c:v>
                </c:pt>
                <c:pt idx="3">
                  <c:v>0.6</c:v>
                </c:pt>
                <c:pt idx="4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B7-449B-874B-5D246E885CA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NI und HB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5F-4E72-B9A1-F8CEC9DE40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5F-4E72-B9A1-F8CEC9DE40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5F-4E72-B9A1-F8CEC9DE40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5F-4E72-B9A1-F8CEC9DE40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5F-4E72-B9A1-F8CEC9DE4023}"/>
              </c:ext>
            </c:extLst>
          </c:dPt>
          <c:dLbls>
            <c:dLbl>
              <c:idx val="0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\ " sourceLinked="0"/>
              <c:spPr>
                <a:noFill/>
                <a:ln>
                  <a:solidFill>
                    <a:schemeClr val="accent4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4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\ " sourceLinked="0"/>
              <c:spPr>
                <a:noFill/>
                <a:ln>
                  <a:solidFill>
                    <a:schemeClr val="accent6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6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\ " sourceLinked="0"/>
              <c:spPr>
                <a:noFill/>
                <a:ln>
                  <a:solidFill>
                    <a:schemeClr val="accent5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5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\ " sourceLinked="0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2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 " sourceLinked="0"/>
            <c:spPr>
              <a:noFill/>
              <a:ln>
                <a:solidFill>
                  <a:schemeClr val="accent3"/>
                </a:solidFill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- DVB-T2 HD</c:v>
                </c:pt>
                <c:pt idx="3">
                  <c:v>- DVB-T</c:v>
                </c:pt>
                <c:pt idx="4">
                  <c:v>TV über DSL / IPTV</c:v>
                </c:pt>
              </c:strCache>
            </c:strRef>
          </c:cat>
          <c:val>
            <c:numRef>
              <c:f>Tabelle1!$D$2:$D$6</c:f>
              <c:numCache>
                <c:formatCode>0.0\ </c:formatCode>
                <c:ptCount val="5"/>
                <c:pt idx="0">
                  <c:v>40.799999999999997</c:v>
                </c:pt>
                <c:pt idx="1">
                  <c:v>47.5</c:v>
                </c:pt>
                <c:pt idx="2">
                  <c:v>6.9</c:v>
                </c:pt>
                <c:pt idx="3">
                  <c:v>0.4</c:v>
                </c:pt>
                <c:pt idx="4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B7-449B-874B-5D246E885C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4"/>
        <c:axId val="170692608"/>
        <c:axId val="167017216"/>
      </c:barChart>
      <c:catAx>
        <c:axId val="170692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167017216"/>
        <c:crosses val="autoZero"/>
        <c:auto val="1"/>
        <c:lblAlgn val="ctr"/>
        <c:lblOffset val="100"/>
        <c:noMultiLvlLbl val="0"/>
      </c:catAx>
      <c:valAx>
        <c:axId val="167017216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706926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20.7</c:v>
                </c:pt>
                <c:pt idx="1">
                  <c:v>20.7</c:v>
                </c:pt>
                <c:pt idx="2">
                  <c:v>20.7</c:v>
                </c:pt>
                <c:pt idx="3">
                  <c:v>20.7</c:v>
                </c:pt>
                <c:pt idx="4">
                  <c:v>20.7</c:v>
                </c:pt>
                <c:pt idx="5">
                  <c:v>20.7</c:v>
                </c:pt>
                <c:pt idx="6">
                  <c:v>20.7</c:v>
                </c:pt>
                <c:pt idx="7">
                  <c:v>20.7</c:v>
                </c:pt>
                <c:pt idx="8">
                  <c:v>20.7</c:v>
                </c:pt>
                <c:pt idx="9">
                  <c:v>20.7</c:v>
                </c:pt>
                <c:pt idx="10">
                  <c:v>20.7</c:v>
                </c:pt>
                <c:pt idx="11">
                  <c:v>20.7</c:v>
                </c:pt>
                <c:pt idx="12">
                  <c:v>20.7</c:v>
                </c:pt>
                <c:pt idx="13">
                  <c:v>20.7</c:v>
                </c:pt>
                <c:pt idx="14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AF-411E-BB00-9FEB69817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5827328"/>
        <c:axId val="220256448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AF-411E-BB00-9FEB69817F1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AF-411E-BB00-9FEB69817F1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AF-411E-BB00-9FEB69817F1A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7AF-411E-BB00-9FEB69817F1A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16</c:v>
                </c:pt>
                <c:pt idx="1">
                  <c:v>21</c:v>
                </c:pt>
                <c:pt idx="2">
                  <c:v>23</c:v>
                </c:pt>
                <c:pt idx="3">
                  <c:v>21</c:v>
                </c:pt>
                <c:pt idx="4">
                  <c:v>29.3</c:v>
                </c:pt>
                <c:pt idx="5">
                  <c:v>23</c:v>
                </c:pt>
                <c:pt idx="6">
                  <c:v>25.2</c:v>
                </c:pt>
                <c:pt idx="7">
                  <c:v>22.4</c:v>
                </c:pt>
                <c:pt idx="8">
                  <c:v>17.7</c:v>
                </c:pt>
                <c:pt idx="9">
                  <c:v>25.5</c:v>
                </c:pt>
                <c:pt idx="10">
                  <c:v>21.1</c:v>
                </c:pt>
                <c:pt idx="11">
                  <c:v>21.7</c:v>
                </c:pt>
                <c:pt idx="12">
                  <c:v>17.7</c:v>
                </c:pt>
                <c:pt idx="13">
                  <c:v>17.2</c:v>
                </c:pt>
                <c:pt idx="14">
                  <c:v>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AF-411E-BB00-9FEB69817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25654272"/>
        <c:axId val="220257024"/>
      </c:barChart>
      <c:catAx>
        <c:axId val="22582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0256448"/>
        <c:crossesAt val="0"/>
        <c:auto val="1"/>
        <c:lblAlgn val="ctr"/>
        <c:lblOffset val="100"/>
        <c:noMultiLvlLbl val="0"/>
      </c:catAx>
      <c:valAx>
        <c:axId val="220256448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5827328"/>
        <c:crosses val="autoZero"/>
        <c:crossBetween val="between"/>
      </c:valAx>
      <c:valAx>
        <c:axId val="220257024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5654272"/>
        <c:crosses val="autoZero"/>
        <c:crossBetween val="between"/>
      </c:valAx>
      <c:catAx>
        <c:axId val="2256542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2025702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10.199999999999999</c:v>
                </c:pt>
                <c:pt idx="1">
                  <c:v>10.199999999999999</c:v>
                </c:pt>
                <c:pt idx="2">
                  <c:v>10.199999999999999</c:v>
                </c:pt>
                <c:pt idx="3">
                  <c:v>10.199999999999999</c:v>
                </c:pt>
                <c:pt idx="4">
                  <c:v>10.199999999999999</c:v>
                </c:pt>
                <c:pt idx="5">
                  <c:v>10.199999999999999</c:v>
                </c:pt>
                <c:pt idx="6">
                  <c:v>10.199999999999999</c:v>
                </c:pt>
                <c:pt idx="7">
                  <c:v>10.199999999999999</c:v>
                </c:pt>
                <c:pt idx="8">
                  <c:v>10.199999999999999</c:v>
                </c:pt>
                <c:pt idx="9">
                  <c:v>10.199999999999999</c:v>
                </c:pt>
                <c:pt idx="10">
                  <c:v>10.199999999999999</c:v>
                </c:pt>
                <c:pt idx="11">
                  <c:v>10.199999999999999</c:v>
                </c:pt>
                <c:pt idx="12">
                  <c:v>10.199999999999999</c:v>
                </c:pt>
                <c:pt idx="13">
                  <c:v>10.199999999999999</c:v>
                </c:pt>
                <c:pt idx="14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B4-4FCC-9605-ADFDA0265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5736704"/>
        <c:axId val="223896128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B4-4FCC-9605-ADFDA0265E5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B4-4FCC-9605-ADFDA0265E50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B4-4FCC-9605-ADFDA0265E50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CB4-4FCC-9605-ADFDA0265E50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Tabelle1!$A$2:$A$16</c:f>
              <c:strCache>
                <c:ptCount val="15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  <c:pt idx="14">
                  <c:v>ST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7.2</c:v>
                </c:pt>
                <c:pt idx="1">
                  <c:v>10.5</c:v>
                </c:pt>
                <c:pt idx="2">
                  <c:v>10.4</c:v>
                </c:pt>
                <c:pt idx="3">
                  <c:v>12.2</c:v>
                </c:pt>
                <c:pt idx="4">
                  <c:v>19</c:v>
                </c:pt>
                <c:pt idx="5">
                  <c:v>12.5</c:v>
                </c:pt>
                <c:pt idx="6">
                  <c:v>12.2</c:v>
                </c:pt>
                <c:pt idx="7">
                  <c:v>8.5</c:v>
                </c:pt>
                <c:pt idx="8">
                  <c:v>8.1999999999999993</c:v>
                </c:pt>
                <c:pt idx="9">
                  <c:v>12.6</c:v>
                </c:pt>
                <c:pt idx="10">
                  <c:v>11.8</c:v>
                </c:pt>
                <c:pt idx="11">
                  <c:v>10.6</c:v>
                </c:pt>
                <c:pt idx="12">
                  <c:v>10.1</c:v>
                </c:pt>
                <c:pt idx="13">
                  <c:v>9.1</c:v>
                </c:pt>
                <c:pt idx="14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CB4-4FCC-9605-ADFDA0265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25736192"/>
        <c:axId val="223896704"/>
      </c:barChart>
      <c:catAx>
        <c:axId val="225736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3896128"/>
        <c:crossesAt val="0"/>
        <c:auto val="1"/>
        <c:lblAlgn val="ctr"/>
        <c:lblOffset val="100"/>
        <c:noMultiLvlLbl val="0"/>
      </c:catAx>
      <c:valAx>
        <c:axId val="223896128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5736704"/>
        <c:crosses val="autoZero"/>
        <c:crossBetween val="between"/>
      </c:valAx>
      <c:valAx>
        <c:axId val="223896704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5736192"/>
        <c:crosses val="autoZero"/>
        <c:crossBetween val="between"/>
      </c:valAx>
      <c:catAx>
        <c:axId val="225736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23896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8245030430383E-2"/>
          <c:y val="0.2139435727707561"/>
          <c:w val="0.88284517799186712"/>
          <c:h val="0.63354052530427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655-4421-BF21-A7587EC289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Internetradio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1 Radioger. Im HH oder nutzt Internetradio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94</c:v>
                </c:pt>
                <c:pt idx="1">
                  <c:v>4.8</c:v>
                </c:pt>
                <c:pt idx="2">
                  <c:v>26.5</c:v>
                </c:pt>
                <c:pt idx="3">
                  <c:v>13.8</c:v>
                </c:pt>
                <c:pt idx="4">
                  <c:v>14.8</c:v>
                </c:pt>
                <c:pt idx="5">
                  <c:v>95.2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55-4421-BF21-A7587EC2892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655-4421-BF21-A7587EC289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Internetradio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1 Radioger. Im HH oder nutzt Internetradio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93.6</c:v>
                </c:pt>
                <c:pt idx="1">
                  <c:v>7.7</c:v>
                </c:pt>
                <c:pt idx="2">
                  <c:v>29.8</c:v>
                </c:pt>
                <c:pt idx="3">
                  <c:v>15</c:v>
                </c:pt>
                <c:pt idx="4">
                  <c:v>14.1</c:v>
                </c:pt>
                <c:pt idx="5">
                  <c:v>95.2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655-4421-BF21-A7587EC2892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655-4421-BF21-A7587EC2892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655-4421-BF21-A7587EC2892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655-4421-BF21-A7587EC2892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655-4421-BF21-A7587EC2892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655-4421-BF21-A7587EC2892E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Internetradio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1 Radioger. Im HH oder nutzt Internetradio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92.8</c:v>
                </c:pt>
                <c:pt idx="1">
                  <c:v>10.6</c:v>
                </c:pt>
                <c:pt idx="2">
                  <c:v>29.9</c:v>
                </c:pt>
                <c:pt idx="3">
                  <c:v>15.9</c:v>
                </c:pt>
                <c:pt idx="4">
                  <c:v>15</c:v>
                </c:pt>
                <c:pt idx="5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655-4421-BF21-A7587EC2892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655-4421-BF21-A7587EC2892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9655-4421-BF21-A7587EC2892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655-4421-BF21-A7587EC2892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9655-4421-BF21-A7587EC2892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9655-4421-BF21-A7587EC2892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9655-4421-BF21-A7587EC289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Internetradio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1 Radioger. Im HH oder nutzt Internetradio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94.1</c:v>
                </c:pt>
                <c:pt idx="1">
                  <c:v>13.8</c:v>
                </c:pt>
                <c:pt idx="2">
                  <c:v>34.1</c:v>
                </c:pt>
                <c:pt idx="3">
                  <c:v>14.7</c:v>
                </c:pt>
                <c:pt idx="4">
                  <c:v>13.9</c:v>
                </c:pt>
                <c:pt idx="5">
                  <c:v>95.9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655-4421-BF21-A7587EC2892E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9655-4421-BF21-A7587EC2892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9655-4421-BF21-A7587EC2892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9655-4421-BF21-A7587EC2892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9655-4421-BF21-A7587EC2892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9655-4421-BF21-A7587EC289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de-DE" sz="14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Internetradio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1 Radioger. Im HH oder nutzt Internetradio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92.9</c:v>
                </c:pt>
                <c:pt idx="1">
                  <c:v>15.7</c:v>
                </c:pt>
                <c:pt idx="2">
                  <c:v>33.5</c:v>
                </c:pt>
                <c:pt idx="3">
                  <c:v>13.8</c:v>
                </c:pt>
                <c:pt idx="4">
                  <c:v>13.6</c:v>
                </c:pt>
                <c:pt idx="5">
                  <c:v>95.3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655-4421-BF21-A7587EC2892E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566-49CF-8CE6-DC7C1E397C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566-49CF-8CE6-DC7C1E397C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566-49CF-8CE6-DC7C1E397C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566-49CF-8CE6-DC7C1E397CD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566-49CF-8CE6-DC7C1E397CD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566-49CF-8CE6-DC7C1E397CD9}"/>
              </c:ext>
            </c:extLst>
          </c:dPt>
          <c:dLbls>
            <c:dLbl>
              <c:idx val="0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UKW / analog</c:v>
                </c:pt>
                <c:pt idx="1">
                  <c:v>Digitalradio DAB+</c:v>
                </c:pt>
                <c:pt idx="2">
                  <c:v>Internetradio</c:v>
                </c:pt>
                <c:pt idx="3">
                  <c:v>Radio über Kabel</c:v>
                </c:pt>
                <c:pt idx="4">
                  <c:v>Radio über Satellit</c:v>
                </c:pt>
                <c:pt idx="5">
                  <c:v>Mind. 1 Radioger. Im HH oder nutzt Internetradio</c:v>
                </c:pt>
              </c:strCache>
            </c:strRef>
          </c:cat>
          <c:val>
            <c:numRef>
              <c:f>Tabelle1!$G$2:$G$7</c:f>
              <c:numCache>
                <c:formatCode>General</c:formatCode>
                <c:ptCount val="6"/>
                <c:pt idx="0">
                  <c:v>93.2</c:v>
                </c:pt>
                <c:pt idx="1">
                  <c:v>18.100000000000001</c:v>
                </c:pt>
                <c:pt idx="2">
                  <c:v>37.700000000000003</c:v>
                </c:pt>
                <c:pt idx="3">
                  <c:v>10.8</c:v>
                </c:pt>
                <c:pt idx="4">
                  <c:v>12.1</c:v>
                </c:pt>
                <c:pt idx="5">
                  <c:v>95.8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6566-49CF-8CE6-DC7C1E397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225077248"/>
        <c:axId val="223899008"/>
      </c:barChart>
      <c:catAx>
        <c:axId val="2250772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3899008"/>
        <c:crosses val="autoZero"/>
        <c:auto val="1"/>
        <c:lblAlgn val="ctr"/>
        <c:lblOffset val="100"/>
        <c:noMultiLvlLbl val="0"/>
      </c:catAx>
      <c:valAx>
        <c:axId val="22389900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07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31805125189421E-2"/>
          <c:y val="6.5674948567811378E-2"/>
          <c:w val="0.96705312702064627"/>
          <c:h val="0.731116890580621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UKW / analog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78.599999999999994</c:v>
                </c:pt>
                <c:pt idx="1">
                  <c:v>75.099999999999994</c:v>
                </c:pt>
                <c:pt idx="2">
                  <c:v>73.900000000000006</c:v>
                </c:pt>
                <c:pt idx="3">
                  <c:v>74.400000000000006</c:v>
                </c:pt>
                <c:pt idx="4">
                  <c:v>69.8</c:v>
                </c:pt>
                <c:pt idx="5">
                  <c:v>68.8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C5-4651-86F6-92F9590DC18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0.5</c:v>
                </c:pt>
                <c:pt idx="1">
                  <c:v>1.1000000000000001</c:v>
                </c:pt>
                <c:pt idx="2">
                  <c:v>1.8</c:v>
                </c:pt>
                <c:pt idx="3">
                  <c:v>3.4</c:v>
                </c:pt>
                <c:pt idx="4">
                  <c:v>5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C5-4651-86F6-92F9590DC18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Internetradio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5.2</c:v>
                </c:pt>
                <c:pt idx="1">
                  <c:v>5.3</c:v>
                </c:pt>
                <c:pt idx="2">
                  <c:v>5.6</c:v>
                </c:pt>
                <c:pt idx="3">
                  <c:v>5.9</c:v>
                </c:pt>
                <c:pt idx="4">
                  <c:v>7.7</c:v>
                </c:pt>
                <c:pt idx="5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C5-4651-86F6-92F9590DC18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Kabel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2.7</c:v>
                </c:pt>
                <c:pt idx="1">
                  <c:v>2.6</c:v>
                </c:pt>
                <c:pt idx="2">
                  <c:v>2.9</c:v>
                </c:pt>
                <c:pt idx="3">
                  <c:v>2.4</c:v>
                </c:pt>
                <c:pt idx="4">
                  <c:v>2.7</c:v>
                </c:pt>
                <c:pt idx="5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C5-4651-86F6-92F9590DC187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Satellit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Tabelle1!$F$2:$F$7</c:f>
              <c:numCache>
                <c:formatCode>General</c:formatCode>
                <c:ptCount val="6"/>
                <c:pt idx="0">
                  <c:v>2</c:v>
                </c:pt>
                <c:pt idx="1">
                  <c:v>2.1</c:v>
                </c:pt>
                <c:pt idx="2">
                  <c:v>1.8</c:v>
                </c:pt>
                <c:pt idx="3">
                  <c:v>1.2</c:v>
                </c:pt>
                <c:pt idx="4">
                  <c:v>1.5</c:v>
                </c:pt>
                <c:pt idx="5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AC5-4651-86F6-92F9590DC187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Keine meistgenutzte Empfangsmögl.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Tabelle1!$G$2:$G$7</c:f>
              <c:numCache>
                <c:formatCode>General</c:formatCode>
                <c:ptCount val="6"/>
                <c:pt idx="0">
                  <c:v>6.2</c:v>
                </c:pt>
                <c:pt idx="1">
                  <c:v>9</c:v>
                </c:pt>
                <c:pt idx="2">
                  <c:v>8.9</c:v>
                </c:pt>
                <c:pt idx="3">
                  <c:v>8.6</c:v>
                </c:pt>
                <c:pt idx="4">
                  <c:v>8.5</c:v>
                </c:pt>
                <c:pt idx="5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C5-4651-86F6-92F9590DC187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(Nutze) keine Empfangsmögl.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Tabelle1!$H$2:$H$7</c:f>
              <c:numCache>
                <c:formatCode>General</c:formatCode>
                <c:ptCount val="6"/>
                <c:pt idx="0">
                  <c:v>4.8</c:v>
                </c:pt>
                <c:pt idx="1">
                  <c:v>4.8</c:v>
                </c:pt>
                <c:pt idx="2">
                  <c:v>5.0999999999999996</c:v>
                </c:pt>
                <c:pt idx="3">
                  <c:v>4.0999999999999996</c:v>
                </c:pt>
                <c:pt idx="4">
                  <c:v>4.8</c:v>
                </c:pt>
                <c:pt idx="5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C5-4651-86F6-92F9590DC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225243648"/>
        <c:axId val="223901888"/>
      </c:barChart>
      <c:catAx>
        <c:axId val="2252436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23901888"/>
        <c:crosses val="autoZero"/>
        <c:auto val="1"/>
        <c:lblAlgn val="ctr"/>
        <c:lblOffset val="100"/>
        <c:noMultiLvlLbl val="0"/>
      </c:catAx>
      <c:valAx>
        <c:axId val="223901888"/>
        <c:scaling>
          <c:orientation val="minMax"/>
          <c:max val="103"/>
          <c:min val="4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524364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3.0276456506614056E-2"/>
          <c:y val="1.2976736825447064E-2"/>
          <c:w val="0.91732198415501542"/>
          <c:h val="7.7980151756190608E-2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4886053655487E-2"/>
          <c:y val="0"/>
          <c:w val="0.82660272950050517"/>
          <c:h val="0.68877935254224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UKW / analog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Tabelle1!$A$2:$A$17</c:f>
              <c:strCache>
                <c:ptCount val="16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  <c:pt idx="15">
                  <c:v>ST</c:v>
                </c:pt>
              </c:strCache>
            </c:strRef>
          </c:cat>
          <c:val>
            <c:numRef>
              <c:f>Tabelle1!$B$2:$B$17</c:f>
              <c:numCache>
                <c:formatCode>General</c:formatCode>
                <c:ptCount val="16"/>
                <c:pt idx="0">
                  <c:v>68.8</c:v>
                </c:pt>
                <c:pt idx="1">
                  <c:v>74.7</c:v>
                </c:pt>
                <c:pt idx="2">
                  <c:v>66.8</c:v>
                </c:pt>
                <c:pt idx="3">
                  <c:v>69.7</c:v>
                </c:pt>
                <c:pt idx="4">
                  <c:v>66.099999999999994</c:v>
                </c:pt>
                <c:pt idx="5">
                  <c:v>73.5</c:v>
                </c:pt>
                <c:pt idx="6">
                  <c:v>65.8</c:v>
                </c:pt>
                <c:pt idx="7">
                  <c:v>64.099999999999994</c:v>
                </c:pt>
                <c:pt idx="8">
                  <c:v>73.5</c:v>
                </c:pt>
                <c:pt idx="9">
                  <c:v>66.099999999999994</c:v>
                </c:pt>
                <c:pt idx="10">
                  <c:v>70.599999999999994</c:v>
                </c:pt>
                <c:pt idx="11">
                  <c:v>75.400000000000006</c:v>
                </c:pt>
                <c:pt idx="12">
                  <c:v>70.8</c:v>
                </c:pt>
                <c:pt idx="13">
                  <c:v>70.900000000000006</c:v>
                </c:pt>
                <c:pt idx="14">
                  <c:v>71.3</c:v>
                </c:pt>
                <c:pt idx="15">
                  <c:v>68.400000000000006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3B-42E3-9A6F-35EFD016FF3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Tabelle1!$A$2:$A$17</c:f>
              <c:strCache>
                <c:ptCount val="16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  <c:pt idx="15">
                  <c:v>ST</c:v>
                </c:pt>
              </c:strCache>
            </c:strRef>
          </c:cat>
          <c:val>
            <c:numRef>
              <c:f>Tabelle1!$C$2:$C$17</c:f>
              <c:numCache>
                <c:formatCode>General</c:formatCode>
                <c:ptCount val="16"/>
                <c:pt idx="0">
                  <c:v>5.7</c:v>
                </c:pt>
                <c:pt idx="1">
                  <c:v>4.4000000000000004</c:v>
                </c:pt>
                <c:pt idx="2">
                  <c:v>5.9</c:v>
                </c:pt>
                <c:pt idx="3">
                  <c:v>7.3</c:v>
                </c:pt>
                <c:pt idx="4">
                  <c:v>8.5</c:v>
                </c:pt>
                <c:pt idx="5">
                  <c:v>1.8</c:v>
                </c:pt>
                <c:pt idx="6">
                  <c:v>3.6</c:v>
                </c:pt>
                <c:pt idx="7">
                  <c:v>3.8</c:v>
                </c:pt>
                <c:pt idx="8">
                  <c:v>3.5</c:v>
                </c:pt>
                <c:pt idx="9">
                  <c:v>4.5</c:v>
                </c:pt>
                <c:pt idx="10">
                  <c:v>5</c:v>
                </c:pt>
                <c:pt idx="11">
                  <c:v>5.2</c:v>
                </c:pt>
                <c:pt idx="12">
                  <c:v>4.5999999999999996</c:v>
                </c:pt>
                <c:pt idx="13">
                  <c:v>7.8</c:v>
                </c:pt>
                <c:pt idx="14">
                  <c:v>7.4</c:v>
                </c:pt>
                <c:pt idx="15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3B-42E3-9A6F-35EFD016FF3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Internetradio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Tabelle1!$A$2:$A$17</c:f>
              <c:strCache>
                <c:ptCount val="16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  <c:pt idx="15">
                  <c:v>ST</c:v>
                </c:pt>
              </c:strCache>
            </c:strRef>
          </c:cat>
          <c:val>
            <c:numRef>
              <c:f>Tabelle1!$D$2:$D$17</c:f>
              <c:numCache>
                <c:formatCode>General</c:formatCode>
                <c:ptCount val="16"/>
                <c:pt idx="0">
                  <c:v>9.6</c:v>
                </c:pt>
                <c:pt idx="1">
                  <c:v>5.9</c:v>
                </c:pt>
                <c:pt idx="2">
                  <c:v>11</c:v>
                </c:pt>
                <c:pt idx="3">
                  <c:v>10</c:v>
                </c:pt>
                <c:pt idx="4">
                  <c:v>8.4</c:v>
                </c:pt>
                <c:pt idx="5">
                  <c:v>9</c:v>
                </c:pt>
                <c:pt idx="6">
                  <c:v>12.3</c:v>
                </c:pt>
                <c:pt idx="7">
                  <c:v>12.8</c:v>
                </c:pt>
                <c:pt idx="8">
                  <c:v>9.3000000000000007</c:v>
                </c:pt>
                <c:pt idx="9">
                  <c:v>9.1999999999999993</c:v>
                </c:pt>
                <c:pt idx="10">
                  <c:v>14.1</c:v>
                </c:pt>
                <c:pt idx="11">
                  <c:v>6.6</c:v>
                </c:pt>
                <c:pt idx="12">
                  <c:v>9.1</c:v>
                </c:pt>
                <c:pt idx="13">
                  <c:v>7.5</c:v>
                </c:pt>
                <c:pt idx="14">
                  <c:v>8.6</c:v>
                </c:pt>
                <c:pt idx="15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3B-42E3-9A6F-35EFD016FF32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Kabel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Tabelle1!$A$2:$A$17</c:f>
              <c:strCache>
                <c:ptCount val="16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  <c:pt idx="15">
                  <c:v>ST</c:v>
                </c:pt>
              </c:strCache>
            </c:strRef>
          </c:cat>
          <c:val>
            <c:numRef>
              <c:f>Tabelle1!$E$2:$E$17</c:f>
              <c:numCache>
                <c:formatCode>General</c:formatCode>
                <c:ptCount val="16"/>
                <c:pt idx="0">
                  <c:v>2.2000000000000002</c:v>
                </c:pt>
                <c:pt idx="1">
                  <c:v>1.9</c:v>
                </c:pt>
                <c:pt idx="2">
                  <c:v>5.6</c:v>
                </c:pt>
                <c:pt idx="3">
                  <c:v>3.5</c:v>
                </c:pt>
                <c:pt idx="4">
                  <c:v>1.9</c:v>
                </c:pt>
                <c:pt idx="5">
                  <c:v>3</c:v>
                </c:pt>
                <c:pt idx="6">
                  <c:v>1.7</c:v>
                </c:pt>
                <c:pt idx="7">
                  <c:v>2.2999999999999998</c:v>
                </c:pt>
                <c:pt idx="8">
                  <c:v>0.7</c:v>
                </c:pt>
                <c:pt idx="9">
                  <c:v>2.2999999999999998</c:v>
                </c:pt>
                <c:pt idx="10">
                  <c:v>2.2000000000000002</c:v>
                </c:pt>
                <c:pt idx="11">
                  <c:v>0.7</c:v>
                </c:pt>
                <c:pt idx="12">
                  <c:v>1.2</c:v>
                </c:pt>
                <c:pt idx="13">
                  <c:v>1.4</c:v>
                </c:pt>
                <c:pt idx="14">
                  <c:v>1.5</c:v>
                </c:pt>
                <c:pt idx="15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3B-42E3-9A6F-35EFD016FF32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Satellit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3B-42E3-9A6F-35EFD016FF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Tabelle1!$A$2:$A$17</c:f>
              <c:strCache>
                <c:ptCount val="16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  <c:pt idx="15">
                  <c:v>ST</c:v>
                </c:pt>
              </c:strCache>
            </c:strRef>
          </c:cat>
          <c:val>
            <c:numRef>
              <c:f>Tabelle1!$F$2:$F$17</c:f>
              <c:numCache>
                <c:formatCode>General</c:formatCode>
                <c:ptCount val="16"/>
                <c:pt idx="0">
                  <c:v>1.4</c:v>
                </c:pt>
                <c:pt idx="1">
                  <c:v>1.2</c:v>
                </c:pt>
                <c:pt idx="2">
                  <c:v>0.2</c:v>
                </c:pt>
                <c:pt idx="3">
                  <c:v>1.4</c:v>
                </c:pt>
                <c:pt idx="4">
                  <c:v>2.6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0.5</c:v>
                </c:pt>
                <c:pt idx="8">
                  <c:v>0.8</c:v>
                </c:pt>
                <c:pt idx="9">
                  <c:v>1.6</c:v>
                </c:pt>
                <c:pt idx="10">
                  <c:v>0.1</c:v>
                </c:pt>
                <c:pt idx="11">
                  <c:v>1.1000000000000001</c:v>
                </c:pt>
                <c:pt idx="12">
                  <c:v>0.8</c:v>
                </c:pt>
                <c:pt idx="13">
                  <c:v>2</c:v>
                </c:pt>
                <c:pt idx="14">
                  <c:v>1.9</c:v>
                </c:pt>
                <c:pt idx="15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E3B-42E3-9A6F-35EFD016FF32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Keine meist genutzte Empfangsmöglichkeit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Tabelle1!$A$2:$A$17</c:f>
              <c:strCache>
                <c:ptCount val="16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  <c:pt idx="15">
                  <c:v>ST</c:v>
                </c:pt>
              </c:strCache>
            </c:strRef>
          </c:cat>
          <c:val>
            <c:numRef>
              <c:f>Tabelle1!$G$2:$G$17</c:f>
              <c:numCache>
                <c:formatCode>General</c:formatCode>
                <c:ptCount val="16"/>
                <c:pt idx="0">
                  <c:v>8.1</c:v>
                </c:pt>
                <c:pt idx="1">
                  <c:v>8.6</c:v>
                </c:pt>
                <c:pt idx="2">
                  <c:v>7.9</c:v>
                </c:pt>
                <c:pt idx="3">
                  <c:v>4.7999999999999989</c:v>
                </c:pt>
                <c:pt idx="4">
                  <c:v>7.6</c:v>
                </c:pt>
                <c:pt idx="5">
                  <c:v>9.6999999999999993</c:v>
                </c:pt>
                <c:pt idx="6">
                  <c:v>8.5</c:v>
                </c:pt>
                <c:pt idx="7">
                  <c:v>7.1</c:v>
                </c:pt>
                <c:pt idx="8">
                  <c:v>10.199999999999999</c:v>
                </c:pt>
                <c:pt idx="9">
                  <c:v>10.6</c:v>
                </c:pt>
                <c:pt idx="10">
                  <c:v>5.2</c:v>
                </c:pt>
                <c:pt idx="11">
                  <c:v>9.5</c:v>
                </c:pt>
                <c:pt idx="12">
                  <c:v>9</c:v>
                </c:pt>
                <c:pt idx="13">
                  <c:v>6.8999999999999995</c:v>
                </c:pt>
                <c:pt idx="14">
                  <c:v>6.2</c:v>
                </c:pt>
                <c:pt idx="15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3B-42E3-9A6F-35EFD016FF32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(Nutze) keine Empfangsmöglichkeit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Tabelle1!$A$2:$A$17</c:f>
              <c:strCache>
                <c:ptCount val="16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  <c:pt idx="15">
                  <c:v>ST</c:v>
                </c:pt>
              </c:strCache>
            </c:strRef>
          </c:cat>
          <c:val>
            <c:numRef>
              <c:f>Tabelle1!$H$2:$H$17</c:f>
              <c:numCache>
                <c:formatCode>General</c:formatCode>
                <c:ptCount val="16"/>
                <c:pt idx="0">
                  <c:v>4.2</c:v>
                </c:pt>
                <c:pt idx="1">
                  <c:v>3.3</c:v>
                </c:pt>
                <c:pt idx="2">
                  <c:v>2.6</c:v>
                </c:pt>
                <c:pt idx="3">
                  <c:v>3.3</c:v>
                </c:pt>
                <c:pt idx="4">
                  <c:v>4.9000000000000004</c:v>
                </c:pt>
                <c:pt idx="5">
                  <c:v>1.9</c:v>
                </c:pt>
                <c:pt idx="6">
                  <c:v>7</c:v>
                </c:pt>
                <c:pt idx="7">
                  <c:v>9.4</c:v>
                </c:pt>
                <c:pt idx="8">
                  <c:v>2</c:v>
                </c:pt>
                <c:pt idx="9">
                  <c:v>5.7</c:v>
                </c:pt>
                <c:pt idx="10">
                  <c:v>2.8</c:v>
                </c:pt>
                <c:pt idx="11">
                  <c:v>1.5</c:v>
                </c:pt>
                <c:pt idx="12">
                  <c:v>4.5</c:v>
                </c:pt>
                <c:pt idx="13">
                  <c:v>3.5</c:v>
                </c:pt>
                <c:pt idx="14">
                  <c:v>3.1</c:v>
                </c:pt>
                <c:pt idx="15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E3B-42E3-9A6F-35EFD016F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5394176"/>
        <c:axId val="223902464"/>
      </c:barChart>
      <c:catAx>
        <c:axId val="2253941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3902464"/>
        <c:crosses val="autoZero"/>
        <c:auto val="1"/>
        <c:lblAlgn val="ctr"/>
        <c:lblOffset val="100"/>
        <c:noMultiLvlLbl val="0"/>
      </c:catAx>
      <c:valAx>
        <c:axId val="223902464"/>
        <c:scaling>
          <c:orientation val="minMax"/>
          <c:max val="105"/>
          <c:min val="3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53941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2921222145628992"/>
          <c:y val="0"/>
          <c:w val="0.16467422629064951"/>
          <c:h val="0.6880998145485546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87006349565819E-2"/>
          <c:y val="0.2139435727707561"/>
          <c:w val="0.95270041000855599"/>
          <c:h val="0.63354052530427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Bremen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7C1-4DEC-A965-5744F0BF49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C1-4DEC-A965-5744F0BF49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7C1-4DEC-A965-5744F0BF49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7C1-4DEC-A965-5744F0BF49F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7C1-4DEC-A965-5744F0BF49F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7C1-4DEC-A965-5744F0BF49F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7C1-4DEC-A965-5744F0BF49F6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7C1-4DEC-A965-5744F0BF49F6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7C1-4DEC-A965-5744F0BF49F6}"/>
              </c:ext>
            </c:extLst>
          </c:dPt>
          <c:dLbls>
            <c:dLbl>
              <c:idx val="6"/>
              <c:numFmt formatCode="0.0" sourceLinked="0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rot="0" vert="horz"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7"/>
                <c:pt idx="0">
                  <c:v>Radio über Internet</c:v>
                </c:pt>
                <c:pt idx="1">
                  <c:v>Musik / Audio-Inhalte über Videoplattformen</c:v>
                </c:pt>
                <c:pt idx="2">
                  <c:v>Musikstreaming-Dienste</c:v>
                </c:pt>
                <c:pt idx="3">
                  <c:v>Podcasts, Radiosendungen, andere Beiträge auf Abruf</c:v>
                </c:pt>
                <c:pt idx="4">
                  <c:v>Hörbücher oder Hörspiele im Internet</c:v>
                </c:pt>
                <c:pt idx="6">
                  <c:v>Nettosumme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46</c:v>
                </c:pt>
                <c:pt idx="1">
                  <c:v>49.7</c:v>
                </c:pt>
                <c:pt idx="2" formatCode="0.0">
                  <c:v>28.2</c:v>
                </c:pt>
                <c:pt idx="3">
                  <c:v>21.1</c:v>
                </c:pt>
                <c:pt idx="4">
                  <c:v>18.3</c:v>
                </c:pt>
                <c:pt idx="6">
                  <c:v>62.8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C1-4DEC-A965-5744F0BF4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10"/>
        <c:axId val="226575872"/>
        <c:axId val="223456064"/>
      </c:barChart>
      <c:catAx>
        <c:axId val="226575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3456064"/>
        <c:crosses val="autoZero"/>
        <c:auto val="1"/>
        <c:lblAlgn val="ctr"/>
        <c:lblOffset val="100"/>
        <c:noMultiLvlLbl val="0"/>
      </c:catAx>
      <c:valAx>
        <c:axId val="223456064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657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77959656390804"/>
          <c:y val="7.4801464545806606E-2"/>
          <c:w val="0.4498850557654307"/>
          <c:h val="0.9251984156199843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01-423C-B332-F3D4F4EFE3D3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01-423C-B332-F3D4F4EFE3D3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62.8</c:v>
                </c:pt>
                <c:pt idx="3">
                  <c:v>37.200000000000003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77959656390804"/>
          <c:y val="7.4801464545806606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3C-450E-ABB4-9ECF9E923A45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3C-450E-ABB4-9ECF9E923A45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cat>
            <c:strRef>
              <c:f>Tabelle1!$A$2:$A$5</c:f>
              <c:strCache>
                <c:ptCount val="4"/>
                <c:pt idx="0">
                  <c:v>Nur Radio Live-Streaming</c:v>
                </c:pt>
                <c:pt idx="1">
                  <c:v>Radio-Live-Streaming und Audio-on-Demand</c:v>
                </c:pt>
                <c:pt idx="2">
                  <c:v>Nur Audio-on-Demand</c:v>
                </c:pt>
                <c:pt idx="3">
                  <c:v>Keine Online-Audio-Nutzung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</c:v>
                </c:pt>
                <c:pt idx="1">
                  <c:v>42.1</c:v>
                </c:pt>
                <c:pt idx="2">
                  <c:v>16.8</c:v>
                </c:pt>
                <c:pt idx="3">
                  <c:v>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82784362280853E-2"/>
          <c:y val="0.17252962592998947"/>
          <c:w val="0.95523726979301438"/>
          <c:h val="0.67706093307350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Gesamt (14+)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E3-4CE4-BD00-FF24EDDAFF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E3-4CE4-BD00-FF24EDDAFFB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E3-4CE4-BD00-FF24EDDAFFB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E3-4CE4-BD00-FF24EDDAFFB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3E3-4CE4-BD00-FF24EDDAFFB7}"/>
              </c:ext>
            </c:extLst>
          </c:dPt>
          <c:dLbls>
            <c:dLbl>
              <c:idx val="7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Tabelle1!$A$2:$A$9</c:f>
              <c:strCache>
                <c:ptCount val="8"/>
                <c:pt idx="0">
                  <c:v>Simulcast-Sender</c:v>
                </c:pt>
                <c:pt idx="1">
                  <c:v>Online-"Ableger" von klass. Radiosendern</c:v>
                </c:pt>
                <c:pt idx="2">
                  <c:v>Webradioprogramme</c:v>
                </c:pt>
                <c:pt idx="3">
                  <c:v>Musik / Audio-Inhalte über Videoplattformen</c:v>
                </c:pt>
                <c:pt idx="4">
                  <c:v>Musikstreaming-Dienste</c:v>
                </c:pt>
                <c:pt idx="5">
                  <c:v>Podcasts, Radiosendungen, andere Beiträge auf Abruf</c:v>
                </c:pt>
                <c:pt idx="6">
                  <c:v>Hörbücher oder Hörspiele im Internet</c:v>
                </c:pt>
                <c:pt idx="7">
                  <c:v>Sonstige Angebote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34.9</c:v>
                </c:pt>
                <c:pt idx="1">
                  <c:v>18.2</c:v>
                </c:pt>
                <c:pt idx="2">
                  <c:v>19.2</c:v>
                </c:pt>
                <c:pt idx="3">
                  <c:v>49.7</c:v>
                </c:pt>
                <c:pt idx="4" formatCode="0.0">
                  <c:v>28.2</c:v>
                </c:pt>
                <c:pt idx="5">
                  <c:v>21.1</c:v>
                </c:pt>
                <c:pt idx="6">
                  <c:v>18.3</c:v>
                </c:pt>
                <c:pt idx="7">
                  <c:v>62.8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227788288"/>
        <c:axId val="218841088"/>
      </c:barChart>
      <c:catAx>
        <c:axId val="227788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841088"/>
        <c:crosses val="autoZero"/>
        <c:auto val="1"/>
        <c:lblAlgn val="ctr"/>
        <c:lblOffset val="100"/>
        <c:noMultiLvlLbl val="0"/>
      </c:catAx>
      <c:valAx>
        <c:axId val="21884108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778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00694170892225"/>
          <c:y val="2.9407938098785173E-2"/>
          <c:w val="0.4498850557654307"/>
          <c:h val="0.9251984156199843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F6-4B7C-B65F-EC527360D91B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6-4B7C-B65F-EC527360D9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Nutzung</c:v>
                </c:pt>
                <c:pt idx="1">
                  <c:v>Keine Nutzung</c:v>
                </c:pt>
              </c:strCache>
            </c:strRef>
          </c:cat>
          <c:val>
            <c:numRef>
              <c:f>Tabelle1!$B$2:$B$3</c:f>
              <c:numCache>
                <c:formatCode>0.0\ 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57130007063506E-3"/>
          <c:y val="4.5849728238571766E-2"/>
          <c:w val="0.97427021371152966"/>
          <c:h val="0.86503206042442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- DVB-T2 HD</c:v>
                </c:pt>
                <c:pt idx="3">
                  <c:v>- DVB-T</c:v>
                </c:pt>
                <c:pt idx="4">
                  <c:v>TV über DSL / IPTV</c:v>
                </c:pt>
              </c:strCache>
            </c:strRef>
          </c:cat>
          <c:val>
            <c:numRef>
              <c:f>Tabelle1!$B$2:$B$6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B7-449B-874B-5D246E885CA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- DVB-T2 HD</c:v>
                </c:pt>
                <c:pt idx="3">
                  <c:v>- DVB-T</c:v>
                </c:pt>
                <c:pt idx="4">
                  <c:v>TV über DSL / IPTV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45.1</c:v>
                </c:pt>
                <c:pt idx="1">
                  <c:v>45</c:v>
                </c:pt>
                <c:pt idx="2">
                  <c:v>5.8</c:v>
                </c:pt>
                <c:pt idx="3">
                  <c:v>0.6</c:v>
                </c:pt>
                <c:pt idx="4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B7-449B-874B-5D246E885CA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HB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BF-4CE5-A0BE-2C6FE0CF58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BF-4CE5-A0BE-2C6FE0CF58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BF-4CE5-A0BE-2C6FE0CF586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BF-4CE5-A0BE-2C6FE0CF586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BF-4CE5-A0BE-2C6FE0CF5866}"/>
              </c:ext>
            </c:extLst>
          </c:dPt>
          <c:dLbls>
            <c:dLbl>
              <c:idx val="0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\ " sourceLinked="0"/>
              <c:spPr>
                <a:noFill/>
                <a:ln>
                  <a:solidFill>
                    <a:schemeClr val="accent4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4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\ " sourceLinked="0"/>
              <c:spPr>
                <a:noFill/>
                <a:ln>
                  <a:solidFill>
                    <a:schemeClr val="accent6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6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\ " sourceLinked="0"/>
              <c:spPr>
                <a:noFill/>
                <a:ln>
                  <a:solidFill>
                    <a:schemeClr val="accent5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5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\ " sourceLinked="0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2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 " sourceLinked="0"/>
            <c:spPr>
              <a:noFill/>
              <a:ln>
                <a:solidFill>
                  <a:schemeClr val="accent3"/>
                </a:solidFill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- DVB-T2 HD</c:v>
                </c:pt>
                <c:pt idx="3">
                  <c:v>- DVB-T</c:v>
                </c:pt>
                <c:pt idx="4">
                  <c:v>TV über DSL / IPTV</c:v>
                </c:pt>
              </c:strCache>
            </c:strRef>
          </c:cat>
          <c:val>
            <c:numRef>
              <c:f>Tabelle1!$D$2:$D$6</c:f>
              <c:numCache>
                <c:formatCode>0.0\ </c:formatCode>
                <c:ptCount val="5"/>
                <c:pt idx="0">
                  <c:v>58.1</c:v>
                </c:pt>
                <c:pt idx="1">
                  <c:v>20.399999999999999</c:v>
                </c:pt>
                <c:pt idx="2">
                  <c:v>16.7</c:v>
                </c:pt>
                <c:pt idx="3">
                  <c:v>0.6</c:v>
                </c:pt>
                <c:pt idx="4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B7-449B-874B-5D246E885C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4"/>
        <c:axId val="171218432"/>
        <c:axId val="169837696"/>
      </c:barChart>
      <c:catAx>
        <c:axId val="171218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169837696"/>
        <c:crosses val="autoZero"/>
        <c:auto val="1"/>
        <c:lblAlgn val="ctr"/>
        <c:lblOffset val="100"/>
        <c:noMultiLvlLbl val="0"/>
      </c:catAx>
      <c:valAx>
        <c:axId val="169837696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7121843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00694170892225"/>
          <c:y val="2.9407938098785173E-2"/>
          <c:w val="0.4498850557654307"/>
          <c:h val="0.9251984156199843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E5-421D-A329-69A2DF4ADCDB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E5-421D-A329-69A2DF4AD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Nutzung</c:v>
                </c:pt>
                <c:pt idx="1">
                  <c:v>Keine Nutzung</c:v>
                </c:pt>
              </c:strCache>
            </c:strRef>
          </c:cat>
          <c:val>
            <c:numRef>
              <c:f>Tabelle1!$B$2:$B$3</c:f>
              <c:numCache>
                <c:formatCode>0.0\ </c:formatCode>
                <c:ptCount val="2"/>
                <c:pt idx="0">
                  <c:v>58.9</c:v>
                </c:pt>
                <c:pt idx="1">
                  <c:v>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82784362280853E-2"/>
          <c:y val="0.17252962592998947"/>
          <c:w val="0.95523726979301438"/>
          <c:h val="0.67706093307350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Gesamt (14+)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274-46EF-BC2D-144D2B92932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274-46EF-BC2D-144D2B92932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274-46EF-BC2D-144D2B92932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274-46EF-BC2D-144D2B92932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Tabelle1!$A$2:$A$9</c:f>
              <c:strCache>
                <c:ptCount val="8"/>
                <c:pt idx="0">
                  <c:v>Simulcast-Sender</c:v>
                </c:pt>
                <c:pt idx="1">
                  <c:v>Online-"Ableger" von klass. Radiosendern</c:v>
                </c:pt>
                <c:pt idx="2">
                  <c:v>Webradioprogramme</c:v>
                </c:pt>
                <c:pt idx="3">
                  <c:v>Musik / Audio-Inhalte über Videoplattformen</c:v>
                </c:pt>
                <c:pt idx="4">
                  <c:v>Musikstreaming-Dienste</c:v>
                </c:pt>
                <c:pt idx="5">
                  <c:v>Podcasts, Radiosendungen, andere Beiträge auf Abruf</c:v>
                </c:pt>
                <c:pt idx="6">
                  <c:v>Hörbücher oder Hörspiele im Internet</c:v>
                </c:pt>
                <c:pt idx="7">
                  <c:v>Sonstige Angebote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25</c:v>
                </c:pt>
                <c:pt idx="1">
                  <c:v>13.6</c:v>
                </c:pt>
                <c:pt idx="2">
                  <c:v>12.5</c:v>
                </c:pt>
                <c:pt idx="3">
                  <c:v>45.2</c:v>
                </c:pt>
                <c:pt idx="4">
                  <c:v>26.7</c:v>
                </c:pt>
                <c:pt idx="5">
                  <c:v>13.4</c:v>
                </c:pt>
                <c:pt idx="6">
                  <c:v>10.9</c:v>
                </c:pt>
                <c:pt idx="7">
                  <c:v>58.3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74-46EF-BC2D-144D2B9293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74-46EF-BC2D-144D2B92932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274-46EF-BC2D-144D2B92932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274-46EF-BC2D-144D2B9293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Tabelle1!$A$2:$A$9</c:f>
              <c:strCache>
                <c:ptCount val="8"/>
                <c:pt idx="0">
                  <c:v>Simulcast-Sender</c:v>
                </c:pt>
                <c:pt idx="1">
                  <c:v>Online-"Ableger" von klass. Radiosendern</c:v>
                </c:pt>
                <c:pt idx="2">
                  <c:v>Webradioprogramme</c:v>
                </c:pt>
                <c:pt idx="3">
                  <c:v>Musik / Audio-Inhalte über Videoplattformen</c:v>
                </c:pt>
                <c:pt idx="4">
                  <c:v>Musikstreaming-Dienste</c:v>
                </c:pt>
                <c:pt idx="5">
                  <c:v>Podcasts, Radiosendungen, andere Beiträge auf Abruf</c:v>
                </c:pt>
                <c:pt idx="6">
                  <c:v>Hörbücher oder Hörspiele im Internet</c:v>
                </c:pt>
                <c:pt idx="7">
                  <c:v>Sonstige Angebote</c:v>
                </c:pt>
              </c:strCache>
            </c:str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34.9</c:v>
                </c:pt>
                <c:pt idx="1">
                  <c:v>18.2</c:v>
                </c:pt>
                <c:pt idx="2">
                  <c:v>19.2</c:v>
                </c:pt>
                <c:pt idx="3">
                  <c:v>49.7</c:v>
                </c:pt>
                <c:pt idx="4" formatCode="0.0">
                  <c:v>28.2</c:v>
                </c:pt>
                <c:pt idx="5">
                  <c:v>21.1</c:v>
                </c:pt>
                <c:pt idx="6">
                  <c:v>18.3</c:v>
                </c:pt>
                <c:pt idx="7">
                  <c:v>62.8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274-46EF-BC2D-144D2B9293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228185600"/>
        <c:axId val="218845696"/>
      </c:barChart>
      <c:catAx>
        <c:axId val="228185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845696"/>
        <c:crosses val="autoZero"/>
        <c:auto val="1"/>
        <c:lblAlgn val="ctr"/>
        <c:lblOffset val="100"/>
        <c:noMultiLvlLbl val="0"/>
      </c:catAx>
      <c:valAx>
        <c:axId val="21884569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818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00694170892225"/>
          <c:y val="2.9407938098785173E-2"/>
          <c:w val="0.4498850557654307"/>
          <c:h val="0.9251984156199843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CA-4CE7-B2C7-3D5DBD636ACD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CA-4CE7-B2C7-3D5DBD636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Nutzung</c:v>
                </c:pt>
                <c:pt idx="1">
                  <c:v>Keine Nutzung</c:v>
                </c:pt>
              </c:strCache>
            </c:strRef>
          </c:cat>
          <c:val>
            <c:numRef>
              <c:f>Tabelle1!$B$2:$B$3</c:f>
              <c:numCache>
                <c:formatCode>0.0\ 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00694170892225"/>
          <c:y val="2.9407938098785173E-2"/>
          <c:w val="0.4498850557654307"/>
          <c:h val="0.9251984156199843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A2-4DB2-BEFA-B2CDCDAD9F78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A2-4DB2-BEFA-B2CDCDAD9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Nutzung</c:v>
                </c:pt>
                <c:pt idx="1">
                  <c:v>Keine Nutzung</c:v>
                </c:pt>
              </c:strCache>
            </c:strRef>
          </c:cat>
          <c:val>
            <c:numRef>
              <c:f>Tabelle1!$B$2:$B$3</c:f>
              <c:numCache>
                <c:formatCode>0.0\ </c:formatCode>
                <c:ptCount val="2"/>
                <c:pt idx="0">
                  <c:v>58.9</c:v>
                </c:pt>
                <c:pt idx="1">
                  <c:v>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82784362280853E-2"/>
          <c:y val="0.20310213447477554"/>
          <c:w val="0.94297970501033557"/>
          <c:h val="0.64648825252892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77D-4DA0-A0F8-4B7A64CE88E3}"/>
              </c:ext>
            </c:extLst>
          </c:dPt>
          <c:dLbls>
            <c:delete val="1"/>
          </c:dLbls>
          <c:cat>
            <c:strRef>
              <c:f>Tabelle1!$A$2:$A$11</c:f>
              <c:strCache>
                <c:ptCount val="10"/>
                <c:pt idx="0">
                  <c:v>Männer</c:v>
                </c:pt>
                <c:pt idx="1">
                  <c:v>Frauen</c:v>
                </c:pt>
                <c:pt idx="3">
                  <c:v>14-39</c:v>
                </c:pt>
                <c:pt idx="4">
                  <c:v>40-49</c:v>
                </c:pt>
                <c:pt idx="5">
                  <c:v>50+</c:v>
                </c:pt>
                <c:pt idx="7">
                  <c:v>Max.</c:v>
                </c:pt>
                <c:pt idx="8">
                  <c:v>Mittl.</c:v>
                </c:pt>
                <c:pt idx="9">
                  <c:v>(Fach-)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62.8</c:v>
                </c:pt>
                <c:pt idx="1">
                  <c:v>51.9</c:v>
                </c:pt>
                <c:pt idx="3">
                  <c:v>62.8</c:v>
                </c:pt>
                <c:pt idx="4">
                  <c:v>62.8</c:v>
                </c:pt>
                <c:pt idx="5">
                  <c:v>39.5</c:v>
                </c:pt>
                <c:pt idx="7">
                  <c:v>56.5</c:v>
                </c:pt>
                <c:pt idx="8">
                  <c:v>62.8</c:v>
                </c:pt>
                <c:pt idx="9">
                  <c:v>62.8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10"/>
                <c:pt idx="0">
                  <c:v>Männer</c:v>
                </c:pt>
                <c:pt idx="1">
                  <c:v>Frauen</c:v>
                </c:pt>
                <c:pt idx="3">
                  <c:v>14-39</c:v>
                </c:pt>
                <c:pt idx="4">
                  <c:v>40-49</c:v>
                </c:pt>
                <c:pt idx="5">
                  <c:v>50+</c:v>
                </c:pt>
                <c:pt idx="7">
                  <c:v>Max.</c:v>
                </c:pt>
                <c:pt idx="8">
                  <c:v>Mittl.</c:v>
                </c:pt>
                <c:pt idx="9">
                  <c:v>(Fach-)</c:v>
                </c:pt>
              </c:strCache>
            </c:strRef>
          </c:cat>
          <c:val>
            <c:numRef>
              <c:f>Tabelle1!$C$2:$C$11</c:f>
              <c:numCache>
                <c:formatCode>General</c:formatCode>
                <c:ptCount val="10"/>
                <c:pt idx="0">
                  <c:v>11.100000000000009</c:v>
                </c:pt>
                <c:pt idx="3">
                  <c:v>30.900000000000006</c:v>
                </c:pt>
                <c:pt idx="4">
                  <c:v>8</c:v>
                </c:pt>
                <c:pt idx="8">
                  <c:v>1.1000000000000014</c:v>
                </c:pt>
                <c:pt idx="9">
                  <c:v>5.4000000000000057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7D-4DA0-A0F8-4B7A64CE88E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Spalte5</c:v>
                </c:pt>
              </c:strCache>
            </c:strRef>
          </c:tx>
          <c:spPr>
            <a:noFill/>
          </c:spPr>
          <c:invertIfNegative val="0"/>
          <c:dLbls>
            <c:dLbl>
              <c:idx val="1"/>
              <c:layout>
                <c:manualLayout>
                  <c:x val="2.705534330248172E-3"/>
                  <c:y val="0.119760917255791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7D-4DA0-A0F8-4B7A64CE88E3}"/>
                </c:ext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Männer</c:v>
                </c:pt>
                <c:pt idx="1">
                  <c:v>Frauen</c:v>
                </c:pt>
                <c:pt idx="3">
                  <c:v>14-39</c:v>
                </c:pt>
                <c:pt idx="4">
                  <c:v>40-49</c:v>
                </c:pt>
                <c:pt idx="5">
                  <c:v>50+</c:v>
                </c:pt>
                <c:pt idx="7">
                  <c:v>Max.</c:v>
                </c:pt>
                <c:pt idx="8">
                  <c:v>Mittl.</c:v>
                </c:pt>
                <c:pt idx="9">
                  <c:v>(Fach-)</c:v>
                </c:pt>
              </c:strCache>
            </c:strRef>
          </c:cat>
          <c:val>
            <c:numRef>
              <c:f>Tabelle1!$D$2:$D$11</c:f>
              <c:numCache>
                <c:formatCode>General</c:formatCode>
                <c:ptCount val="10"/>
                <c:pt idx="0">
                  <c:v>73.900000000000006</c:v>
                </c:pt>
                <c:pt idx="1">
                  <c:v>51.9</c:v>
                </c:pt>
                <c:pt idx="3">
                  <c:v>93.7</c:v>
                </c:pt>
                <c:pt idx="4">
                  <c:v>70.8</c:v>
                </c:pt>
                <c:pt idx="5">
                  <c:v>39.5</c:v>
                </c:pt>
                <c:pt idx="7">
                  <c:v>56.5</c:v>
                </c:pt>
                <c:pt idx="8">
                  <c:v>63.9</c:v>
                </c:pt>
                <c:pt idx="9">
                  <c:v>68.2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7D-4DA0-A0F8-4B7A64CE88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28828672"/>
        <c:axId val="228123776"/>
      </c:barChart>
      <c:catAx>
        <c:axId val="22882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8123776"/>
        <c:crosses val="autoZero"/>
        <c:auto val="1"/>
        <c:lblAlgn val="ctr"/>
        <c:lblOffset val="100"/>
        <c:noMultiLvlLbl val="0"/>
      </c:catAx>
      <c:valAx>
        <c:axId val="2281237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882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82784362280853E-2"/>
          <c:y val="0.17252962592998947"/>
          <c:w val="0.95523726979301438"/>
          <c:h val="0.67706093307350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Gesamt (14+)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Tabelle1!$A$2:$A$8</c:f>
              <c:strCache>
                <c:ptCount val="7"/>
                <c:pt idx="0">
                  <c:v>Simulcast-Sender</c:v>
                </c:pt>
                <c:pt idx="1">
                  <c:v>Online-"Ableger" von klass. Radiosendern</c:v>
                </c:pt>
                <c:pt idx="2">
                  <c:v>Webradioprogramme</c:v>
                </c:pt>
                <c:pt idx="3">
                  <c:v>Musik / Audio-Inhalte über Videoplattformen</c:v>
                </c:pt>
                <c:pt idx="4">
                  <c:v>Musikstreaming-Dienste</c:v>
                </c:pt>
                <c:pt idx="5">
                  <c:v>Podcasts, Radiosendungen, andere Beiträge auf Abruf</c:v>
                </c:pt>
                <c:pt idx="6">
                  <c:v>Hörbücher oder Hörspiele im Internet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34.9</c:v>
                </c:pt>
                <c:pt idx="1">
                  <c:v>18.2</c:v>
                </c:pt>
                <c:pt idx="2">
                  <c:v>19.2</c:v>
                </c:pt>
                <c:pt idx="3">
                  <c:v>49.7</c:v>
                </c:pt>
                <c:pt idx="4" formatCode="0.0">
                  <c:v>28.2</c:v>
                </c:pt>
                <c:pt idx="5">
                  <c:v>21.1</c:v>
                </c:pt>
                <c:pt idx="6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-10"/>
        <c:axId val="228574720"/>
        <c:axId val="228126080"/>
      </c:barChart>
      <c:catAx>
        <c:axId val="22857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8126080"/>
        <c:crosses val="autoZero"/>
        <c:auto val="1"/>
        <c:lblAlgn val="ctr"/>
        <c:lblOffset val="100"/>
        <c:noMultiLvlLbl val="0"/>
      </c:catAx>
      <c:valAx>
        <c:axId val="22812608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857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124751843156279"/>
          <c:y val="0.14063407624812743"/>
          <c:w val="0.18248304426084491"/>
          <c:h val="5.5224031142672332E-2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82784362280853E-2"/>
          <c:y val="0.17252962592998947"/>
          <c:w val="0.95523726979301438"/>
          <c:h val="0.677060933073509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14-39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BE4-40EE-A1C3-EFEE43DB034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BE4-40EE-A1C3-EFEE43DB034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BE4-40EE-A1C3-EFEE43DB034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BE4-40EE-A1C3-EFEE43DB0342}"/>
              </c:ext>
            </c:extLst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7"/>
                <c:pt idx="0">
                  <c:v>Simulcast-Sender</c:v>
                </c:pt>
                <c:pt idx="1">
                  <c:v>Online-"Ableger" von klass. Radiosendern</c:v>
                </c:pt>
                <c:pt idx="2">
                  <c:v>Webradioprogramme</c:v>
                </c:pt>
                <c:pt idx="3">
                  <c:v>Musik / Audio-Inhalte über Videoplattformen</c:v>
                </c:pt>
                <c:pt idx="4">
                  <c:v>Musikstreaming-Dienste</c:v>
                </c:pt>
                <c:pt idx="5">
                  <c:v>Podcasts, Radiosendungen, andere Beiträge auf Abruf</c:v>
                </c:pt>
                <c:pt idx="6">
                  <c:v>Hörbücher oder Hörspiele im Internet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58.1</c:v>
                </c:pt>
                <c:pt idx="1">
                  <c:v>25.6</c:v>
                </c:pt>
                <c:pt idx="2">
                  <c:v>37</c:v>
                </c:pt>
                <c:pt idx="3">
                  <c:v>89</c:v>
                </c:pt>
                <c:pt idx="4" formatCode="0.0">
                  <c:v>49.6</c:v>
                </c:pt>
                <c:pt idx="5">
                  <c:v>29.9</c:v>
                </c:pt>
                <c:pt idx="6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E4-40EE-A1C3-EFEE43DB0342}"/>
            </c:ext>
          </c:extLst>
        </c:ser>
        <c:ser>
          <c:idx val="2"/>
          <c:order val="1"/>
          <c:tx>
            <c:strRef>
              <c:f>Tabelle1!$D$1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7"/>
                <c:pt idx="0">
                  <c:v>Simulcast-Sender</c:v>
                </c:pt>
                <c:pt idx="1">
                  <c:v>Online-"Ableger" von klass. Radiosendern</c:v>
                </c:pt>
                <c:pt idx="2">
                  <c:v>Webradioprogramme</c:v>
                </c:pt>
                <c:pt idx="3">
                  <c:v>Musik / Audio-Inhalte über Videoplattformen</c:v>
                </c:pt>
                <c:pt idx="4">
                  <c:v>Musikstreaming-Dienste</c:v>
                </c:pt>
                <c:pt idx="5">
                  <c:v>Podcasts, Radiosendungen, andere Beiträge auf Abruf</c:v>
                </c:pt>
                <c:pt idx="6">
                  <c:v>Hörbücher oder Hörspiele im Internet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45.3</c:v>
                </c:pt>
                <c:pt idx="1">
                  <c:v>34.200000000000003</c:v>
                </c:pt>
                <c:pt idx="2">
                  <c:v>17.5</c:v>
                </c:pt>
                <c:pt idx="3">
                  <c:v>37.700000000000003</c:v>
                </c:pt>
                <c:pt idx="4" formatCode="0.0">
                  <c:v>41.5</c:v>
                </c:pt>
                <c:pt idx="5">
                  <c:v>32.700000000000003</c:v>
                </c:pt>
                <c:pt idx="6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E4-40EE-A1C3-EFEE43DB0342}"/>
            </c:ext>
          </c:extLst>
        </c:ser>
        <c:ser>
          <c:idx val="3"/>
          <c:order val="2"/>
          <c:tx>
            <c:strRef>
              <c:f>Tabelle1!$E$1</c:f>
              <c:strCache>
                <c:ptCount val="1"/>
                <c:pt idx="0">
                  <c:v>50+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7"/>
                <c:pt idx="0">
                  <c:v>Simulcast-Sender</c:v>
                </c:pt>
                <c:pt idx="1">
                  <c:v>Online-"Ableger" von klass. Radiosendern</c:v>
                </c:pt>
                <c:pt idx="2">
                  <c:v>Webradioprogramme</c:v>
                </c:pt>
                <c:pt idx="3">
                  <c:v>Musik / Audio-Inhalte über Videoplattformen</c:v>
                </c:pt>
                <c:pt idx="4">
                  <c:v>Musikstreaming-Dienste</c:v>
                </c:pt>
                <c:pt idx="5">
                  <c:v>Podcasts, Radiosendungen, andere Beiträge auf Abruf</c:v>
                </c:pt>
                <c:pt idx="6">
                  <c:v>Hörbücher oder Hörspiele im Internet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16</c:v>
                </c:pt>
                <c:pt idx="1">
                  <c:v>8.1999999999999993</c:v>
                </c:pt>
                <c:pt idx="2">
                  <c:v>7.7</c:v>
                </c:pt>
                <c:pt idx="3">
                  <c:v>26.9</c:v>
                </c:pt>
                <c:pt idx="4" formatCode="0.0">
                  <c:v>9.5</c:v>
                </c:pt>
                <c:pt idx="5">
                  <c:v>11.6</c:v>
                </c:pt>
                <c:pt idx="6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BE4-40EE-A1C3-EFEE43DB03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10"/>
        <c:axId val="229602816"/>
        <c:axId val="228127808"/>
      </c:barChart>
      <c:catAx>
        <c:axId val="229602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8127808"/>
        <c:crosses val="autoZero"/>
        <c:auto val="1"/>
        <c:lblAlgn val="ctr"/>
        <c:lblOffset val="100"/>
        <c:noMultiLvlLbl val="0"/>
      </c:catAx>
      <c:valAx>
        <c:axId val="22812780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960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5753311434053063"/>
          <c:y val="0.14369133877526064"/>
          <c:w val="0.31102728027469617"/>
          <c:h val="5.5541312403362214E-2"/>
        </c:manualLayout>
      </c:layout>
      <c:overlay val="0"/>
      <c:txPr>
        <a:bodyPr/>
        <a:lstStyle/>
        <a:p>
          <a:pPr>
            <a:defRPr sz="1400">
              <a:latin typeface="+mn-lt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0060798474956E-3"/>
          <c:y val="5.6280886561626144E-2"/>
          <c:w val="0.77835647032171429"/>
          <c:h val="0.793309654186826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Nutzung gesamt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EE1-410F-A27D-05B8CBD95B48}"/>
              </c:ext>
            </c:extLst>
          </c:dPt>
          <c:dLbls>
            <c:delete val="1"/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Tabelle1!$B$2:$B$6</c:f>
              <c:numCache>
                <c:formatCode>0.0</c:formatCode>
                <c:ptCount val="5"/>
                <c:pt idx="0" formatCode="General">
                  <c:v>62.8</c:v>
                </c:pt>
                <c:pt idx="1">
                  <c:v>57.1</c:v>
                </c:pt>
                <c:pt idx="2">
                  <c:v>46</c:v>
                </c:pt>
                <c:pt idx="3">
                  <c:v>21.1</c:v>
                </c:pt>
                <c:pt idx="4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3"/>
          <c:order val="1"/>
          <c:tx>
            <c:strRef>
              <c:f>Tabelle1!$C$1</c:f>
              <c:strCache>
                <c:ptCount val="1"/>
                <c:pt idx="0">
                  <c:v>Mindestens einmal pro Monat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EE1-410F-A27D-05B8CBD95B4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EE1-410F-A27D-05B8CBD95B48}"/>
              </c:ext>
            </c:extLst>
          </c:dPt>
          <c:dLbls>
            <c:dLbl>
              <c:idx val="0"/>
              <c:layout>
                <c:manualLayout>
                  <c:x val="1.5907561863591538E-3"/>
                  <c:y val="3.28408049711403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E1-410F-A27D-05B8CBD95B48}"/>
                </c:ext>
              </c:extLst>
            </c:dLbl>
            <c:dLbl>
              <c:idx val="2"/>
              <c:layout>
                <c:manualLayout>
                  <c:x val="-4.196190865760825E-17"/>
                  <c:y val="0.139644664763664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1-410F-A27D-05B8CBD95B48}"/>
                </c:ext>
              </c:extLst>
            </c:dLbl>
            <c:dLbl>
              <c:idx val="3"/>
              <c:layout>
                <c:manualLayout>
                  <c:x val="0"/>
                  <c:y val="-3.02707469663957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E1-410F-A27D-05B8CBD95B48}"/>
                </c:ext>
              </c:extLst>
            </c:dLbl>
            <c:dLbl>
              <c:idx val="4"/>
              <c:layout>
                <c:manualLayout>
                  <c:x val="-8.3923817315216501E-17"/>
                  <c:y val="3.37774142604646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E1-410F-A27D-05B8CBD95B48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Tabelle1!$C$2:$C$6</c:f>
              <c:numCache>
                <c:formatCode>0.0</c:formatCode>
                <c:ptCount val="5"/>
                <c:pt idx="0" formatCode="General">
                  <c:v>62.8</c:v>
                </c:pt>
                <c:pt idx="1">
                  <c:v>57.1</c:v>
                </c:pt>
                <c:pt idx="2">
                  <c:v>46</c:v>
                </c:pt>
                <c:pt idx="3">
                  <c:v>21.1</c:v>
                </c:pt>
                <c:pt idx="4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0B-4726-AD2D-97A951E2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229060096"/>
        <c:axId val="22813011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dLbls>
                  <c:numFmt formatCode="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defRPr>
                      </a:pPr>
                      <a:endParaRPr lang="de-D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Gesamt</c:v>
                      </c:pt>
                      <c:pt idx="1">
                        <c:v>Musikstreaming</c:v>
                      </c:pt>
                      <c:pt idx="2">
                        <c:v>Radio</c:v>
                      </c:pt>
                      <c:pt idx="3">
                        <c:v>Podcasts</c:v>
                      </c:pt>
                      <c:pt idx="4">
                        <c:v>Hörbücher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D0B-4726-AD2D-97A951E2464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defRPr>
                      </a:pPr>
                      <a:endParaRPr lang="de-D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Gesamt</c:v>
                      </c:pt>
                      <c:pt idx="1">
                        <c:v>Musikstreaming</c:v>
                      </c:pt>
                      <c:pt idx="2">
                        <c:v>Radio</c:v>
                      </c:pt>
                      <c:pt idx="3">
                        <c:v>Podcasts</c:v>
                      </c:pt>
                      <c:pt idx="4">
                        <c:v>Hörbücher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D0B-4726-AD2D-97A951E2464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de-D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Gesamt</c:v>
                      </c:pt>
                      <c:pt idx="1">
                        <c:v>Musikstreaming</c:v>
                      </c:pt>
                      <c:pt idx="2">
                        <c:v>Radio</c:v>
                      </c:pt>
                      <c:pt idx="3">
                        <c:v>Podcasts</c:v>
                      </c:pt>
                      <c:pt idx="4">
                        <c:v>Hörbücher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EE1-410F-A27D-05B8CBD95B48}"/>
                  </c:ext>
                </c:extLst>
              </c15:ser>
            </c15:filteredBarSeries>
          </c:ext>
        </c:extLst>
      </c:barChart>
      <c:catAx>
        <c:axId val="2290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28130112"/>
        <c:crosses val="autoZero"/>
        <c:auto val="1"/>
        <c:lblAlgn val="ctr"/>
        <c:lblOffset val="100"/>
        <c:noMultiLvlLbl val="0"/>
      </c:catAx>
      <c:valAx>
        <c:axId val="228130112"/>
        <c:scaling>
          <c:orientation val="minMax"/>
          <c:max val="70"/>
        </c:scaling>
        <c:delete val="1"/>
        <c:axPos val="l"/>
        <c:numFmt formatCode="General" sourceLinked="1"/>
        <c:majorTickMark val="none"/>
        <c:minorTickMark val="none"/>
        <c:tickLblPos val="nextTo"/>
        <c:crossAx val="22906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0060798474956E-3"/>
          <c:y val="5.6280886561626144E-2"/>
          <c:w val="0.77835647032171429"/>
          <c:h val="0.793309654186826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/ fast täglich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740-4A14-9918-85989CB1284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740-4A14-9918-85989CB12843}"/>
              </c:ext>
            </c:extLst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Tabelle1!$B$2:$B$6</c:f>
              <c:numCache>
                <c:formatCode>0.0\ </c:formatCode>
                <c:ptCount val="5"/>
                <c:pt idx="0">
                  <c:v>35.5</c:v>
                </c:pt>
                <c:pt idx="1">
                  <c:v>28.1</c:v>
                </c:pt>
                <c:pt idx="2">
                  <c:v>20.2</c:v>
                </c:pt>
                <c:pt idx="3">
                  <c:v>2.1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Ein- bis mehrmals in der Woche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740-4A14-9918-85989CB1284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740-4A14-9918-85989CB12843}"/>
              </c:ext>
            </c:extLst>
          </c:dPt>
          <c:dLbls>
            <c:dLbl>
              <c:idx val="4"/>
              <c:layout>
                <c:manualLayout>
                  <c:x val="0"/>
                  <c:y val="-1.3429227179698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40-4A14-9918-85989CB12843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12.2</c:v>
                </c:pt>
                <c:pt idx="1">
                  <c:v>11</c:v>
                </c:pt>
                <c:pt idx="2">
                  <c:v>5.7</c:v>
                </c:pt>
                <c:pt idx="3">
                  <c:v>8.3000000000000007</c:v>
                </c:pt>
                <c:pt idx="4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0B-4726-AD2D-97A951E2464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Ein- bis mehrmals im Monat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740-4A14-9918-85989CB1284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740-4A14-9918-85989CB1284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Tabelle1!$D$2:$D$6</c:f>
              <c:numCache>
                <c:formatCode>0.0\ </c:formatCode>
                <c:ptCount val="5"/>
                <c:pt idx="0">
                  <c:v>4.9000000000000004</c:v>
                </c:pt>
                <c:pt idx="1">
                  <c:v>4.8</c:v>
                </c:pt>
                <c:pt idx="2">
                  <c:v>13.4</c:v>
                </c:pt>
                <c:pt idx="3">
                  <c:v>8.5</c:v>
                </c:pt>
                <c:pt idx="4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0B-4726-AD2D-97A951E2464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Mindestens einmal pro Monat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740-4A14-9918-85989CB1284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740-4A14-9918-85989CB12843}"/>
              </c:ext>
            </c:extLst>
          </c:dPt>
          <c:dLbls>
            <c:numFmt formatCode="0.0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52.6</c:v>
                </c:pt>
                <c:pt idx="1">
                  <c:v>43.9</c:v>
                </c:pt>
                <c:pt idx="2">
                  <c:v>39.299999999999997</c:v>
                </c:pt>
                <c:pt idx="3">
                  <c:v>18.899999999999999</c:v>
                </c:pt>
                <c:pt idx="4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0B-4726-AD2D-97A951E2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29198848"/>
        <c:axId val="2278616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de-D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Gesamt</c:v>
                      </c:pt>
                      <c:pt idx="1">
                        <c:v>Musikstreaming</c:v>
                      </c:pt>
                      <c:pt idx="2">
                        <c:v>Radio</c:v>
                      </c:pt>
                      <c:pt idx="3">
                        <c:v>Podcasts</c:v>
                      </c:pt>
                      <c:pt idx="4">
                        <c:v>Hörbücher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9740-4A14-9918-85989CB12843}"/>
                  </c:ext>
                </c:extLst>
              </c15:ser>
            </c15:filteredBarSeries>
          </c:ext>
        </c:extLst>
      </c:barChart>
      <c:catAx>
        <c:axId val="22919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27861632"/>
        <c:crosses val="autoZero"/>
        <c:auto val="1"/>
        <c:lblAlgn val="ctr"/>
        <c:lblOffset val="100"/>
        <c:noMultiLvlLbl val="0"/>
      </c:catAx>
      <c:valAx>
        <c:axId val="227861632"/>
        <c:scaling>
          <c:orientation val="minMax"/>
          <c:max val="70"/>
        </c:scaling>
        <c:delete val="1"/>
        <c:axPos val="l"/>
        <c:numFmt formatCode="0.0\ " sourceLinked="1"/>
        <c:majorTickMark val="none"/>
        <c:minorTickMark val="none"/>
        <c:tickLblPos val="nextTo"/>
        <c:crossAx val="22919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21864557649392"/>
          <c:y val="0.26523331696095531"/>
          <c:w val="0.19878135442350606"/>
          <c:h val="0.55094620537095063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  <a:latin typeface="+mn-lt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0060798474956E-3"/>
          <c:y val="5.6280886561626144E-2"/>
          <c:w val="0.77835647032171429"/>
          <c:h val="0.793309654186826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Nutzung einmal / Monat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AEE-4A6C-BAA6-05F133CA33B1}"/>
              </c:ext>
            </c:extLst>
          </c:dPt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52.6</c:v>
                </c:pt>
                <c:pt idx="1">
                  <c:v>43.9</c:v>
                </c:pt>
                <c:pt idx="2">
                  <c:v>39.299999999999997</c:v>
                </c:pt>
                <c:pt idx="3">
                  <c:v>18.899999999999999</c:v>
                </c:pt>
                <c:pt idx="4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3"/>
          <c:order val="1"/>
          <c:tx>
            <c:strRef>
              <c:f>Tabelle1!$C$1</c:f>
              <c:strCache>
                <c:ptCount val="1"/>
                <c:pt idx="0">
                  <c:v>Mindestens einmal pro Monat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AEE-4A6C-BAA6-05F133CA33B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AEE-4A6C-BAA6-05F133CA33B1}"/>
              </c:ext>
            </c:extLst>
          </c:dPt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52.6</c:v>
                </c:pt>
                <c:pt idx="1">
                  <c:v>43.9</c:v>
                </c:pt>
                <c:pt idx="2">
                  <c:v>39.299999999999997</c:v>
                </c:pt>
                <c:pt idx="3">
                  <c:v>18.899999999999999</c:v>
                </c:pt>
                <c:pt idx="4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0B-4726-AD2D-97A951E24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229210624"/>
        <c:axId val="2278639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Gesamt</c:v>
                      </c:pt>
                      <c:pt idx="1">
                        <c:v>Musikstreaming</c:v>
                      </c:pt>
                      <c:pt idx="2">
                        <c:v>Radio</c:v>
                      </c:pt>
                      <c:pt idx="3">
                        <c:v>Podcasts</c:v>
                      </c:pt>
                      <c:pt idx="4">
                        <c:v>Hörbücher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D0B-4726-AD2D-97A951E2464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Gesamt</c:v>
                      </c:pt>
                      <c:pt idx="1">
                        <c:v>Musikstreaming</c:v>
                      </c:pt>
                      <c:pt idx="2">
                        <c:v>Radio</c:v>
                      </c:pt>
                      <c:pt idx="3">
                        <c:v>Podcasts</c:v>
                      </c:pt>
                      <c:pt idx="4">
                        <c:v>Hörbücher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D0B-4726-AD2D-97A951E2464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Gesamt</c:v>
                      </c:pt>
                      <c:pt idx="1">
                        <c:v>Musikstreaming</c:v>
                      </c:pt>
                      <c:pt idx="2">
                        <c:v>Radio</c:v>
                      </c:pt>
                      <c:pt idx="3">
                        <c:v>Podcasts</c:v>
                      </c:pt>
                      <c:pt idx="4">
                        <c:v>Hörbücher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AEE-4A6C-BAA6-05F133CA33B1}"/>
                  </c:ext>
                </c:extLst>
              </c15:ser>
            </c15:filteredBarSeries>
          </c:ext>
        </c:extLst>
      </c:barChart>
      <c:catAx>
        <c:axId val="2292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27863936"/>
        <c:crosses val="autoZero"/>
        <c:auto val="1"/>
        <c:lblAlgn val="ctr"/>
        <c:lblOffset val="100"/>
        <c:noMultiLvlLbl val="0"/>
      </c:catAx>
      <c:valAx>
        <c:axId val="227863936"/>
        <c:scaling>
          <c:orientation val="minMax"/>
          <c:max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22921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56142945669246E-2"/>
          <c:y val="7.8270115232045037E-2"/>
          <c:w val="0.96969705526027095"/>
          <c:h val="0.88429635139610729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Satellit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  <a:effectLst/>
          </c:spPr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38.799999999999997</c:v>
                </c:pt>
                <c:pt idx="1">
                  <c:v>47.2</c:v>
                </c:pt>
                <c:pt idx="2">
                  <c:v>57.3</c:v>
                </c:pt>
                <c:pt idx="3">
                  <c:v>65.7</c:v>
                </c:pt>
                <c:pt idx="4">
                  <c:v>74.099999999999994</c:v>
                </c:pt>
                <c:pt idx="5">
                  <c:v>79.099999999999994</c:v>
                </c:pt>
                <c:pt idx="6">
                  <c:v>86.4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B4-4A0C-B5C2-E505C0F4B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255296"/>
        <c:axId val="169841152"/>
      </c:areaChart>
      <c:catAx>
        <c:axId val="171255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841152"/>
        <c:crosses val="autoZero"/>
        <c:auto val="1"/>
        <c:lblAlgn val="ctr"/>
        <c:lblOffset val="100"/>
        <c:noMultiLvlLbl val="0"/>
      </c:catAx>
      <c:valAx>
        <c:axId val="169841152"/>
        <c:scaling>
          <c:orientation val="minMax"/>
          <c:max val="1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1255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0060798474956E-3"/>
          <c:y val="5.6280886561626144E-2"/>
          <c:w val="0.77835647032171429"/>
          <c:h val="0.79330965418682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14-39 Jahre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D0F-4848-98E3-29B1684374B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D0F-4848-98E3-29B1684374B2}"/>
              </c:ext>
            </c:extLst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Tabelle1!$B$2:$B$6</c:f>
              <c:numCache>
                <c:formatCode>0.0</c:formatCode>
                <c:ptCount val="5"/>
                <c:pt idx="0">
                  <c:v>88.399999999999991</c:v>
                </c:pt>
                <c:pt idx="1">
                  <c:v>86.399999999999991</c:v>
                </c:pt>
                <c:pt idx="2">
                  <c:v>63.900000000000006</c:v>
                </c:pt>
                <c:pt idx="3">
                  <c:v>29.2</c:v>
                </c:pt>
                <c:pt idx="4">
                  <c:v>27.299999999999997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40-49 Jahre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D0F-4848-98E3-29B1684374B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D0F-4848-98E3-29B1684374B2}"/>
              </c:ext>
            </c:extLst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Tabelle1!$C$2:$C$6</c:f>
              <c:numCache>
                <c:formatCode>0.0</c:formatCode>
                <c:ptCount val="5"/>
                <c:pt idx="0">
                  <c:v>62.3</c:v>
                </c:pt>
                <c:pt idx="1">
                  <c:v>49.4</c:v>
                </c:pt>
                <c:pt idx="2">
                  <c:v>53.2</c:v>
                </c:pt>
                <c:pt idx="3">
                  <c:v>28.200000000000003</c:v>
                </c:pt>
                <c:pt idx="4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0B-4726-AD2D-97A951E2464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50+ Jahre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D0F-4848-98E3-29B1684374B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D0F-4848-98E3-29B1684374B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Tabelle1!$D$2:$D$6</c:f>
              <c:numCache>
                <c:formatCode>0.0</c:formatCode>
                <c:ptCount val="5"/>
                <c:pt idx="0">
                  <c:v>25.3</c:v>
                </c:pt>
                <c:pt idx="1">
                  <c:v>13.6</c:v>
                </c:pt>
                <c:pt idx="2">
                  <c:v>18.399999999999999</c:v>
                </c:pt>
                <c:pt idx="3">
                  <c:v>9</c:v>
                </c:pt>
                <c:pt idx="4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0B-4726-AD2D-97A951E2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71"/>
        <c:overlap val="-10"/>
        <c:axId val="229948928"/>
        <c:axId val="22786566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Tabelle1!$E$1</c15:sqref>
                        </c15:formulaRef>
                      </c:ext>
                    </c:extLst>
                    <c:strCache>
                      <c:ptCount val="1"/>
                      <c:pt idx="0">
                        <c:v>Mindestens einmal pro Monat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invertIfNegative val="0"/>
                <c:dPt>
                  <c:idx val="1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6-7D0F-4848-98E3-29B1684374B2}"/>
                    </c:ext>
                  </c:extLst>
                </c:dPt>
                <c:dPt>
                  <c:idx val="2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7D0F-4848-98E3-29B1684374B2}"/>
                    </c:ext>
                  </c:extLst>
                </c:dPt>
                <c:dLbls>
                  <c:dLbl>
                    <c:idx val="1"/>
                    <c:numFmt formatCode="0.0" sourceLinked="0"/>
                    <c:spPr>
                      <a:solidFill>
                        <a:schemeClr val="bg1"/>
                      </a:solidFill>
                      <a:ln>
                        <a:solidFill>
                          <a:schemeClr val="accent4"/>
                        </a:solidFill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200" b="0" i="0" u="none" strike="noStrik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defRPr>
                        </a:pPr>
                        <a:endParaRPr lang="de-DE"/>
                      </a:p>
                    </c:txPr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6-7D0F-4848-98E3-29B1684374B2}"/>
                      </c:ext>
                    </c:extLst>
                  </c:dLbl>
                  <c:numFmt formatCode="0.0" sourceLinked="0"/>
                  <c:spPr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defRPr>
                      </a:pPr>
                      <a:endParaRPr lang="de-DE"/>
                    </a:p>
                  </c:txPr>
                  <c:dLblPos val="inBase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Gesamt</c:v>
                      </c:pt>
                      <c:pt idx="1">
                        <c:v>Musikstreaming</c:v>
                      </c:pt>
                      <c:pt idx="2">
                        <c:v>Radio</c:v>
                      </c:pt>
                      <c:pt idx="3">
                        <c:v>Podcasts</c:v>
                      </c:pt>
                      <c:pt idx="4">
                        <c:v>Hörbücher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Tabelle1!$E$2:$E$6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D0B-4726-AD2D-97A951E2464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endParaRPr lang="de-D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Gesamt</c:v>
                      </c:pt>
                      <c:pt idx="1">
                        <c:v>Musikstreaming</c:v>
                      </c:pt>
                      <c:pt idx="2">
                        <c:v>Radio</c:v>
                      </c:pt>
                      <c:pt idx="3">
                        <c:v>Podcasts</c:v>
                      </c:pt>
                      <c:pt idx="4">
                        <c:v>Hörbücher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7D0F-4848-98E3-29B1684374B2}"/>
                  </c:ext>
                </c:extLst>
              </c15:ser>
            </c15:filteredBarSeries>
          </c:ext>
        </c:extLst>
      </c:barChart>
      <c:catAx>
        <c:axId val="2299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27865664"/>
        <c:crosses val="autoZero"/>
        <c:auto val="1"/>
        <c:lblAlgn val="ctr"/>
        <c:lblOffset val="100"/>
        <c:noMultiLvlLbl val="0"/>
      </c:catAx>
      <c:valAx>
        <c:axId val="227865664"/>
        <c:scaling>
          <c:orientation val="minMax"/>
          <c:max val="90"/>
        </c:scaling>
        <c:delete val="1"/>
        <c:axPos val="l"/>
        <c:numFmt formatCode="0.0" sourceLinked="1"/>
        <c:majorTickMark val="out"/>
        <c:minorTickMark val="none"/>
        <c:tickLblPos val="nextTo"/>
        <c:crossAx val="22994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375235171129975"/>
          <c:y val="0.27866254414065372"/>
          <c:w val="0.14204588565190726"/>
          <c:h val="0.54330529233154123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  <a:latin typeface="+mn-lt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0060798474956E-3"/>
          <c:y val="5.6280886561626144E-2"/>
          <c:w val="0.93857651786868046"/>
          <c:h val="0.79330965418682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48C-4AF7-9896-790C73A33D5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48C-4AF7-9896-790C73A33D5C}"/>
              </c:ext>
            </c:extLst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46.8</c:v>
                </c:pt>
                <c:pt idx="1">
                  <c:v>35.5</c:v>
                </c:pt>
                <c:pt idx="2">
                  <c:v>30.1</c:v>
                </c:pt>
                <c:pt idx="3">
                  <c:v>9.1999999999999993</c:v>
                </c:pt>
                <c:pt idx="4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Bremen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48C-4AF7-9896-790C73A33D5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48C-4AF7-9896-790C73A33D5C}"/>
              </c:ext>
            </c:extLst>
          </c:dPt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Calibri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Gesamt</c:v>
                </c:pt>
                <c:pt idx="1">
                  <c:v>Musikstreaming</c:v>
                </c:pt>
                <c:pt idx="2">
                  <c:v>Radio</c:v>
                </c:pt>
                <c:pt idx="3">
                  <c:v>Podcasts</c:v>
                </c:pt>
                <c:pt idx="4">
                  <c:v>Hörbücher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52.6</c:v>
                </c:pt>
                <c:pt idx="1">
                  <c:v>43.9</c:v>
                </c:pt>
                <c:pt idx="2">
                  <c:v>39.299999999999997</c:v>
                </c:pt>
                <c:pt idx="3">
                  <c:v>18.899999999999999</c:v>
                </c:pt>
                <c:pt idx="4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0B-4726-AD2D-97A951E2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-10"/>
        <c:axId val="230404096"/>
        <c:axId val="227867968"/>
        <c:extLst xmlns:c16r2="http://schemas.microsoft.com/office/drawing/2015/06/chart"/>
      </c:barChart>
      <c:catAx>
        <c:axId val="23040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27867968"/>
        <c:crosses val="autoZero"/>
        <c:auto val="1"/>
        <c:lblAlgn val="ctr"/>
        <c:lblOffset val="100"/>
        <c:noMultiLvlLbl val="0"/>
      </c:catAx>
      <c:valAx>
        <c:axId val="227867968"/>
        <c:scaling>
          <c:orientation val="minMax"/>
          <c:max val="90"/>
        </c:scaling>
        <c:delete val="1"/>
        <c:axPos val="l"/>
        <c:numFmt formatCode="General" sourceLinked="1"/>
        <c:majorTickMark val="out"/>
        <c:minorTickMark val="none"/>
        <c:tickLblPos val="nextTo"/>
        <c:crossAx val="23040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87006349565819E-2"/>
          <c:y val="0.2139435727707561"/>
          <c:w val="0.95270041000855599"/>
          <c:h val="0.63354052530427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Hessen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7C1-4DEC-A965-5744F0BF49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7C1-4DEC-A965-5744F0BF49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7C1-4DEC-A965-5744F0BF49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7C1-4DEC-A965-5744F0BF49F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7C1-4DEC-A965-5744F0BF49F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7C1-4DEC-A965-5744F0BF49F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7C1-4DEC-A965-5744F0BF49F6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7C1-4DEC-A965-5744F0BF49F6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7C1-4DEC-A965-5744F0BF49F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Tabelle1!$A$2:$A$10</c:f>
              <c:strCache>
                <c:ptCount val="9"/>
                <c:pt idx="0">
                  <c:v>Smartphone</c:v>
                </c:pt>
                <c:pt idx="1">
                  <c:v>PC</c:v>
                </c:pt>
                <c:pt idx="2">
                  <c:v>Laptop</c:v>
                </c:pt>
                <c:pt idx="3">
                  <c:v>Tablet</c:v>
                </c:pt>
                <c:pt idx="4">
                  <c:v>Smart TV-Gerät</c:v>
                </c:pt>
                <c:pt idx="5">
                  <c:v>&gt;&gt; Nettosumme im Auto</c:v>
                </c:pt>
                <c:pt idx="6">
                  <c:v>Digitaler, sprachgesteuerter Assistent</c:v>
                </c:pt>
                <c:pt idx="7">
                  <c:v>Smartwatch</c:v>
                </c:pt>
                <c:pt idx="8">
                  <c:v>Spezielles IP- / WLAN-Radiogerät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42.3</c:v>
                </c:pt>
                <c:pt idx="1">
                  <c:v>30.9</c:v>
                </c:pt>
                <c:pt idx="2">
                  <c:v>23.5</c:v>
                </c:pt>
                <c:pt idx="3">
                  <c:v>22.6</c:v>
                </c:pt>
                <c:pt idx="4">
                  <c:v>17.8</c:v>
                </c:pt>
                <c:pt idx="5">
                  <c:v>12.1</c:v>
                </c:pt>
                <c:pt idx="6">
                  <c:v>8.1</c:v>
                </c:pt>
                <c:pt idx="7">
                  <c:v>5.7</c:v>
                </c:pt>
                <c:pt idx="8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7C1-4DEC-A965-5744F0BF4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10"/>
        <c:axId val="229650944"/>
        <c:axId val="226805440"/>
      </c:barChart>
      <c:catAx>
        <c:axId val="2296509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6805440"/>
        <c:crosses val="autoZero"/>
        <c:auto val="1"/>
        <c:lblAlgn val="ctr"/>
        <c:lblOffset val="100"/>
        <c:noMultiLvlLbl val="0"/>
      </c:catAx>
      <c:valAx>
        <c:axId val="226805440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965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9657027819636E-2"/>
          <c:y val="4.5172568807360591E-2"/>
          <c:w val="0.95528923507601071"/>
          <c:h val="0.76312926859784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Kabel</c:v>
                </c:pt>
              </c:strCache>
            </c:strRef>
          </c:tx>
          <c:spPr>
            <a:solidFill>
              <a:srgbClr val="005BBB"/>
            </a:solidFill>
            <a:ln>
              <a:solidFill>
                <a:schemeClr val="bg2"/>
              </a:solidFill>
            </a:ln>
          </c:spPr>
          <c:invertIfNegative val="0"/>
          <c:dLbls>
            <c:dLbl>
              <c:idx val="0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5BBB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9.6999999999999993</c:v>
                </c:pt>
                <c:pt idx="1">
                  <c:v>15.2</c:v>
                </c:pt>
                <c:pt idx="2">
                  <c:v>16.2</c:v>
                </c:pt>
                <c:pt idx="3">
                  <c:v>21</c:v>
                </c:pt>
                <c:pt idx="4">
                  <c:v>30.6</c:v>
                </c:pt>
                <c:pt idx="5">
                  <c:v>37.799999999999997</c:v>
                </c:pt>
                <c:pt idx="6">
                  <c:v>42.5</c:v>
                </c:pt>
                <c:pt idx="7">
                  <c:v>48.2</c:v>
                </c:pt>
                <c:pt idx="8">
                  <c:v>55.9</c:v>
                </c:pt>
                <c:pt idx="9">
                  <c:v>62.9</c:v>
                </c:pt>
                <c:pt idx="10">
                  <c:v>72.5</c:v>
                </c:pt>
                <c:pt idx="11" formatCode="0.0">
                  <c:v>82.144900995765141</c:v>
                </c:pt>
                <c:pt idx="12" formatCode="0.0">
                  <c:v>88.641539512639483</c:v>
                </c:pt>
                <c:pt idx="13">
                  <c:v>92.9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15-496C-BEF1-1CFB2CDC7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69579520"/>
        <c:axId val="169842880"/>
      </c:barChart>
      <c:catAx>
        <c:axId val="16957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169842880"/>
        <c:crossesAt val="0"/>
        <c:auto val="1"/>
        <c:lblAlgn val="ctr"/>
        <c:lblOffset val="100"/>
        <c:noMultiLvlLbl val="0"/>
      </c:catAx>
      <c:valAx>
        <c:axId val="169842880"/>
        <c:scaling>
          <c:orientation val="minMax"/>
          <c:max val="1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957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483369373594214E-2"/>
          <c:y val="4.7375708058022659E-2"/>
          <c:w val="0.9308199774495074"/>
          <c:h val="0.86172377368713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Tabelle1!$B$2:$B$12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B7-449B-874B-5D246E885CA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21</c:v>
                </c:pt>
                <c:pt idx="1">
                  <c:v>30.6</c:v>
                </c:pt>
                <c:pt idx="2">
                  <c:v>37.799999999999997</c:v>
                </c:pt>
                <c:pt idx="3">
                  <c:v>42.5</c:v>
                </c:pt>
                <c:pt idx="4">
                  <c:v>48.2</c:v>
                </c:pt>
                <c:pt idx="5">
                  <c:v>55.9</c:v>
                </c:pt>
                <c:pt idx="6">
                  <c:v>62.9</c:v>
                </c:pt>
                <c:pt idx="7">
                  <c:v>72.5</c:v>
                </c:pt>
                <c:pt idx="8" formatCode="0.0">
                  <c:v>82.1</c:v>
                </c:pt>
                <c:pt idx="9" formatCode="0.0">
                  <c:v>88.641539512639483</c:v>
                </c:pt>
                <c:pt idx="10" formatCode="0.0\ ">
                  <c:v>92.9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B7-449B-874B-5D246E885CA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NI und HB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932-4147-B2BE-57B7080BC83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932-4147-B2BE-57B7080BC83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932-4147-B2BE-57B7080BC83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932-4147-B2BE-57B7080BC835}"/>
              </c:ext>
            </c:extLst>
          </c:dPt>
          <c:dLbls>
            <c:numFmt formatCode="0.0\ 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solidFill>
                      <a:schemeClr val="accent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Tabelle1!$D$2:$D$12</c:f>
              <c:numCache>
                <c:formatCode>General</c:formatCode>
                <c:ptCount val="11"/>
                <c:pt idx="0">
                  <c:v>20.5</c:v>
                </c:pt>
                <c:pt idx="1">
                  <c:v>31.4</c:v>
                </c:pt>
                <c:pt idx="2">
                  <c:v>35.5</c:v>
                </c:pt>
                <c:pt idx="3">
                  <c:v>42.8</c:v>
                </c:pt>
                <c:pt idx="4">
                  <c:v>47.4</c:v>
                </c:pt>
                <c:pt idx="5">
                  <c:v>54.5</c:v>
                </c:pt>
                <c:pt idx="6">
                  <c:v>60.8</c:v>
                </c:pt>
                <c:pt idx="7">
                  <c:v>72</c:v>
                </c:pt>
                <c:pt idx="8" formatCode="0.0">
                  <c:v>81.5</c:v>
                </c:pt>
                <c:pt idx="9" formatCode="0.0\ ">
                  <c:v>85.787965616045852</c:v>
                </c:pt>
                <c:pt idx="10" formatCode="0.0\ ">
                  <c:v>88.975903614457835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B7-449B-874B-5D246E885C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4"/>
        <c:axId val="170954752"/>
        <c:axId val="167044224"/>
      </c:barChart>
      <c:catAx>
        <c:axId val="17095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167044224"/>
        <c:crosses val="autoZero"/>
        <c:auto val="1"/>
        <c:lblAlgn val="ctr"/>
        <c:lblOffset val="100"/>
        <c:noMultiLvlLbl val="0"/>
      </c:catAx>
      <c:valAx>
        <c:axId val="167044224"/>
        <c:scaling>
          <c:orientation val="minMax"/>
          <c:max val="1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095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57130007063506E-3"/>
          <c:y val="4.5849728238571766E-2"/>
          <c:w val="0.97907267827778743"/>
          <c:h val="0.86503206042442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Tabelle1!$B$2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B7-449B-874B-5D246E885CA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Spalte3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Tabelle1!$C$2</c:f>
              <c:numCache>
                <c:formatCode>0.0\ </c:formatCode>
                <c:ptCount val="1"/>
                <c:pt idx="0">
                  <c:v>77.599999999999994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B7-449B-874B-5D246E885CA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EB5-4A7B-9359-3D60A27F403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EB5-4A7B-9359-3D60A27F403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EB5-4A7B-9359-3D60A27F403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EB5-4A7B-9359-3D60A27F4036}"/>
              </c:ext>
            </c:extLst>
          </c:dPt>
          <c:dLbls>
            <c:dLbl>
              <c:idx val="0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 b="0">
                      <a:solidFill>
                        <a:srgbClr val="7F7F7F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accent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Tabelle1!$D$2</c:f>
              <c:numCache>
                <c:formatCode>0.0</c:formatCode>
                <c:ptCount val="1"/>
                <c:pt idx="0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B7-449B-874B-5D246E885CA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</c:f>
              <c:numCache>
                <c:formatCode>General</c:formatCode>
                <c:ptCount val="1"/>
              </c:numCache>
            </c:numRef>
          </c:cat>
          <c:val>
            <c:numRef>
              <c:f>Tabelle1!$E$2</c:f>
              <c:numCache>
                <c:formatCode>0.0\ </c:formatCode>
                <c:ptCount val="1"/>
                <c:pt idx="0">
                  <c:v>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B5-4A7B-9359-3D60A27F40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4"/>
        <c:axId val="172170240"/>
        <c:axId val="167046528"/>
      </c:barChart>
      <c:catAx>
        <c:axId val="17217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7F7F7F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167046528"/>
        <c:crosses val="autoZero"/>
        <c:auto val="1"/>
        <c:lblAlgn val="ctr"/>
        <c:lblOffset val="100"/>
        <c:noMultiLvlLbl val="0"/>
      </c:catAx>
      <c:valAx>
        <c:axId val="167046528"/>
        <c:scaling>
          <c:orientation val="minMax"/>
          <c:max val="11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7217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TV-HH gesamt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ln>
                <a:solidFill>
                  <a:schemeClr val="accent4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86-495E-A94D-34AED7BD780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TV-HH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1.1910916101382934E-3"/>
                  <c:y val="5.0725383944930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86-495E-A94D-34AED7BD780D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96.215718938810028</c:v>
                </c:pt>
                <c:pt idx="1">
                  <c:v>97.817299919159254</c:v>
                </c:pt>
                <c:pt idx="2">
                  <c:v>90.161453077699292</c:v>
                </c:pt>
                <c:pt idx="3">
                  <c:v>95.155230373739371</c:v>
                </c:pt>
                <c:pt idx="4">
                  <c:v>96.58203125</c:v>
                </c:pt>
                <c:pt idx="5">
                  <c:v>95.592286501377416</c:v>
                </c:pt>
                <c:pt idx="6">
                  <c:v>96.370420624151976</c:v>
                </c:pt>
                <c:pt idx="7">
                  <c:v>94.268167860798371</c:v>
                </c:pt>
                <c:pt idx="8">
                  <c:v>96.801872074882994</c:v>
                </c:pt>
                <c:pt idx="9">
                  <c:v>96.699096594857537</c:v>
                </c:pt>
                <c:pt idx="10">
                  <c:v>97.443419949706623</c:v>
                </c:pt>
                <c:pt idx="11">
                  <c:v>97.304964539007116</c:v>
                </c:pt>
                <c:pt idx="12">
                  <c:v>96.299751243781088</c:v>
                </c:pt>
                <c:pt idx="13">
                  <c:v>96.593560429304716</c:v>
                </c:pt>
                <c:pt idx="14">
                  <c:v>96.957311534968198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86-495E-A94D-34AED7BD7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1996160"/>
        <c:axId val="167049408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Mind. 1 HDTV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0">
                  <c:v>80</c:v>
                </c:pt>
                <c:pt idx="1">
                  <c:v>81.400000000000006</c:v>
                </c:pt>
                <c:pt idx="2">
                  <c:v>83.7</c:v>
                </c:pt>
                <c:pt idx="3">
                  <c:v>78.599999999999994</c:v>
                </c:pt>
                <c:pt idx="4">
                  <c:v>80.900000000000006</c:v>
                </c:pt>
                <c:pt idx="5">
                  <c:v>83.9</c:v>
                </c:pt>
                <c:pt idx="6">
                  <c:v>79.8</c:v>
                </c:pt>
                <c:pt idx="7">
                  <c:v>81.8</c:v>
                </c:pt>
                <c:pt idx="8">
                  <c:v>79.7</c:v>
                </c:pt>
                <c:pt idx="9">
                  <c:v>80.3</c:v>
                </c:pt>
                <c:pt idx="10">
                  <c:v>78.8</c:v>
                </c:pt>
                <c:pt idx="11">
                  <c:v>82</c:v>
                </c:pt>
                <c:pt idx="12">
                  <c:v>81.599999999999994</c:v>
                </c:pt>
                <c:pt idx="13">
                  <c:v>79.599999999999994</c:v>
                </c:pt>
                <c:pt idx="14">
                  <c:v>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86-495E-A94D-34AED7BD7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72358656"/>
        <c:axId val="167049984"/>
      </c:barChart>
      <c:catAx>
        <c:axId val="17199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67049408"/>
        <c:crosses val="autoZero"/>
        <c:auto val="1"/>
        <c:lblAlgn val="ctr"/>
        <c:lblOffset val="100"/>
        <c:noMultiLvlLbl val="0"/>
      </c:catAx>
      <c:valAx>
        <c:axId val="167049408"/>
        <c:scaling>
          <c:orientation val="minMax"/>
          <c:max val="1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1996160"/>
        <c:crosses val="autoZero"/>
        <c:crossBetween val="between"/>
      </c:valAx>
      <c:valAx>
        <c:axId val="167049984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172358656"/>
        <c:crosses val="max"/>
        <c:crossBetween val="between"/>
      </c:valAx>
      <c:catAx>
        <c:axId val="172358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7049984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99848676186872E-2"/>
          <c:y val="9.0589904337695065E-2"/>
          <c:w val="0.85547167212941178"/>
          <c:h val="0.80289153585656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HD-Empfang im HH</c:v>
                </c:pt>
              </c:strCache>
            </c:strRef>
          </c:tx>
          <c:spPr>
            <a:noFill/>
            <a:ln w="101600">
              <a:noFill/>
            </a:ln>
          </c:spPr>
          <c:invertIfNegative val="0"/>
          <c:val>
            <c:numRef>
              <c:f>Tabelle1!$B$2:$B$11</c:f>
              <c:numCache>
                <c:formatCode>General</c:formatCode>
                <c:ptCount val="10"/>
                <c:pt idx="0">
                  <c:v>0</c:v>
                </c:pt>
                <c:pt idx="1">
                  <c:v>3.2</c:v>
                </c:pt>
                <c:pt idx="2">
                  <c:v>20.9</c:v>
                </c:pt>
                <c:pt idx="3">
                  <c:v>31</c:v>
                </c:pt>
                <c:pt idx="4">
                  <c:v>35.6</c:v>
                </c:pt>
                <c:pt idx="5">
                  <c:v>43.9</c:v>
                </c:pt>
                <c:pt idx="6">
                  <c:v>48.1</c:v>
                </c:pt>
                <c:pt idx="7">
                  <c:v>53.1</c:v>
                </c:pt>
                <c:pt idx="8">
                  <c:v>65.7</c:v>
                </c:pt>
                <c:pt idx="9">
                  <c:v>69.400000000000006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03-4577-B0EB-26F55C32F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72993024"/>
        <c:axId val="171484288"/>
      </c:barChart>
      <c:lineChart>
        <c:grouping val="standard"/>
        <c:varyColors val="0"/>
        <c:ser>
          <c:idx val="0"/>
          <c:order val="1"/>
          <c:tx>
            <c:strRef>
              <c:f>Tabelle1!$C$1</c:f>
              <c:strCache>
                <c:ptCount val="1"/>
                <c:pt idx="0">
                  <c:v>HD-Empfang im HH2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41"/>
            <c:spPr>
              <a:solidFill>
                <a:schemeClr val="accent6">
                  <a:lumMod val="20000"/>
                  <a:lumOff val="80000"/>
                </a:schemeClr>
              </a:solidFill>
              <a:ln w="22225">
                <a:solidFill>
                  <a:schemeClr val="accent1"/>
                </a:solidFill>
              </a:ln>
            </c:spPr>
          </c:marker>
          <c:dPt>
            <c:idx val="0"/>
            <c:marker>
              <c:spPr>
                <a:solidFill>
                  <a:schemeClr val="accent6">
                    <a:lumMod val="20000"/>
                    <a:lumOff val="80000"/>
                  </a:schemeClr>
                </a:solidFill>
                <a:ln w="22225">
                  <a:solidFill>
                    <a:schemeClr val="tx1"/>
                  </a:solidFill>
                </a:ln>
              </c:spPr>
            </c:marker>
            <c:bubble3D val="0"/>
            <c:spPr>
              <a:ln>
                <a:solidFill>
                  <a:schemeClr val="accent1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403-4577-B0EB-26F55C32FA29}"/>
              </c:ext>
            </c:extLst>
          </c:dPt>
          <c:dPt>
            <c:idx val="1"/>
            <c:bubble3D val="0"/>
            <c:spPr>
              <a:ln>
                <a:solidFill>
                  <a:schemeClr val="accent1"/>
                </a:solidFill>
                <a:prstDash val="lg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403-4577-B0EB-26F55C32FA29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BE8-432E-8BFA-458F4004FA57}"/>
              </c:ext>
            </c:extLst>
          </c:dPt>
          <c:dPt>
            <c:idx val="9"/>
            <c:marker>
              <c:symbol val="circle"/>
              <c:size val="47"/>
              <c:spPr>
                <a:solidFill>
                  <a:schemeClr val="accent1"/>
                </a:solidFill>
                <a:ln w="22225">
                  <a:solidFill>
                    <a:schemeClr val="accent1"/>
                  </a:solidFill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BE8-432E-8BFA-458F4004FA57}"/>
              </c:ext>
            </c:extLst>
          </c:dPt>
          <c:dLbls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Tabelle1!$C$2:$C$11</c:f>
              <c:numCache>
                <c:formatCode>General</c:formatCode>
                <c:ptCount val="10"/>
                <c:pt idx="0">
                  <c:v>0</c:v>
                </c:pt>
                <c:pt idx="1">
                  <c:v>3.2</c:v>
                </c:pt>
                <c:pt idx="2">
                  <c:v>20.9</c:v>
                </c:pt>
                <c:pt idx="3">
                  <c:v>31</c:v>
                </c:pt>
                <c:pt idx="4">
                  <c:v>35.6</c:v>
                </c:pt>
                <c:pt idx="5">
                  <c:v>43.9</c:v>
                </c:pt>
                <c:pt idx="6">
                  <c:v>48.1</c:v>
                </c:pt>
                <c:pt idx="7">
                  <c:v>53.1</c:v>
                </c:pt>
                <c:pt idx="8">
                  <c:v>65.7</c:v>
                </c:pt>
                <c:pt idx="9">
                  <c:v>69.400000000000006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A403-4577-B0EB-26F55C32F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93024"/>
        <c:axId val="171484288"/>
      </c:lineChart>
      <c:catAx>
        <c:axId val="172993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484288"/>
        <c:crosses val="autoZero"/>
        <c:auto val="1"/>
        <c:lblAlgn val="ctr"/>
        <c:lblOffset val="100"/>
        <c:noMultiLvlLbl val="0"/>
      </c:catAx>
      <c:valAx>
        <c:axId val="171484288"/>
        <c:scaling>
          <c:orientation val="minMax"/>
          <c:max val="70"/>
          <c:min val="-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2993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HDTV gesamt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\ 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0.0\ </c:formatCode>
                <c:ptCount val="15"/>
                <c:pt idx="0">
                  <c:v>69.400000000000006</c:v>
                </c:pt>
                <c:pt idx="1">
                  <c:v>71.099999999999994</c:v>
                </c:pt>
                <c:pt idx="2">
                  <c:v>67.8</c:v>
                </c:pt>
                <c:pt idx="3">
                  <c:v>68.2</c:v>
                </c:pt>
                <c:pt idx="4">
                  <c:v>68.2</c:v>
                </c:pt>
                <c:pt idx="5">
                  <c:v>73.2</c:v>
                </c:pt>
                <c:pt idx="6">
                  <c:v>71.599999999999994</c:v>
                </c:pt>
                <c:pt idx="7">
                  <c:v>66.8</c:v>
                </c:pt>
                <c:pt idx="8">
                  <c:v>70.900000000000006</c:v>
                </c:pt>
                <c:pt idx="9">
                  <c:v>70.400000000000006</c:v>
                </c:pt>
                <c:pt idx="10">
                  <c:v>70.099999999999994</c:v>
                </c:pt>
                <c:pt idx="11">
                  <c:v>70.900000000000006</c:v>
                </c:pt>
                <c:pt idx="12">
                  <c:v>68.7</c:v>
                </c:pt>
                <c:pt idx="13">
                  <c:v>68.2</c:v>
                </c:pt>
                <c:pt idx="14">
                  <c:v>67.599999999999994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51-4729-B989-4ECC90FE1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3515264"/>
        <c:axId val="171487744"/>
      </c:barChart>
      <c:catAx>
        <c:axId val="173515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71487744"/>
        <c:crosses val="autoZero"/>
        <c:auto val="1"/>
        <c:lblAlgn val="ctr"/>
        <c:lblOffset val="100"/>
        <c:noMultiLvlLbl val="0"/>
      </c:catAx>
      <c:valAx>
        <c:axId val="171487744"/>
        <c:scaling>
          <c:orientation val="minMax"/>
          <c:max val="9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735152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1958202898938"/>
          <c:y val="0.17885540154457996"/>
          <c:w val="0.57929092846944319"/>
          <c:h val="0.6406900517652501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Mio.</c:v>
                </c:pt>
              </c:strCache>
            </c:strRef>
          </c:tx>
          <c:spPr>
            <a:noFill/>
            <a:ln w="76200"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36-4EAC-A4DF-7CFF6D120ED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F36-4EAC-A4DF-7CFF6D120EDD}"/>
              </c:ext>
            </c:extLst>
          </c:dPt>
          <c:dLbls>
            <c:dLbl>
              <c:idx val="0"/>
              <c:layout>
                <c:manualLayout>
                  <c:x val="3.4052593828972862E-2"/>
                  <c:y val="-2.8246374616122377E-2"/>
                </c:manualLayout>
              </c:layout>
              <c:numFmt formatCode="#,##0.00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36-4EAC-A4DF-7CFF6D120EDD}"/>
                </c:ext>
              </c:extLst>
            </c:dLbl>
            <c:dLbl>
              <c:idx val="1"/>
              <c:layout>
                <c:manualLayout>
                  <c:x val="7.6841778331913956E-3"/>
                  <c:y val="1.482749323680964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36-4EAC-A4DF-7CFF6D120EDD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digital</c:v>
                </c:pt>
                <c:pt idx="1">
                  <c:v>analog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37.481000000000002</c:v>
                </c:pt>
                <c:pt idx="1">
                  <c:v>1.216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36-4EAC-A4DF-7CFF6D120ED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 w="7620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76-4179-AE6E-04650081F63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76-4179-AE6E-04650081F63D}"/>
              </c:ext>
            </c:extLst>
          </c:dPt>
          <c:dLbls>
            <c:dLbl>
              <c:idx val="0"/>
              <c:layout>
                <c:manualLayout>
                  <c:x val="0.31782376218598002"/>
                  <c:y val="6.2769721369160841E-2"/>
                </c:manualLayout>
              </c:layout>
              <c:numFmt formatCode="0.0&quot;%&quot;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accent2"/>
                      </a:solidFill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76-4179-AE6E-04650081F63D}"/>
                </c:ext>
              </c:extLst>
            </c:dLbl>
            <c:dLbl>
              <c:idx val="1"/>
              <c:numFmt formatCode="0.0&quot;%&quot;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accent3"/>
                    </a:solidFill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digital</c:v>
                </c:pt>
                <c:pt idx="1">
                  <c:v>analog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96.9</c:v>
                </c:pt>
                <c:pt idx="1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76-4179-AE6E-04650081F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8245030430383E-2"/>
          <c:y val="4.0903768019606636E-2"/>
          <c:w val="0.88284517799186712"/>
          <c:h val="0.80658033005542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43.9</c:v>
                </c:pt>
                <c:pt idx="1">
                  <c:v>36.200000000000003</c:v>
                </c:pt>
                <c:pt idx="2">
                  <c:v>54.8</c:v>
                </c:pt>
                <c:pt idx="3">
                  <c:v>56.2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D7-4FDD-A6A0-E9DAE1CAAB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48.1</c:v>
                </c:pt>
                <c:pt idx="1">
                  <c:v>42.5</c:v>
                </c:pt>
                <c:pt idx="2">
                  <c:v>55.5</c:v>
                </c:pt>
                <c:pt idx="3">
                  <c:v>70.2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D7-4FDD-A6A0-E9DAE1CAABD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4D7-4FDD-A6A0-E9DAE1CAABD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4D7-4FDD-A6A0-E9DAE1CAABD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4D7-4FDD-A6A0-E9DAE1CAABD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4D7-4FDD-A6A0-E9DAE1CAA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53.1</c:v>
                </c:pt>
                <c:pt idx="1">
                  <c:v>45.7</c:v>
                </c:pt>
                <c:pt idx="2">
                  <c:v>63.3</c:v>
                </c:pt>
                <c:pt idx="3">
                  <c:v>71.3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4D7-4FDD-A6A0-E9DAE1CAABD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34D7-4FDD-A6A0-E9DAE1CAABD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34D7-4FDD-A6A0-E9DAE1CAABD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34D7-4FDD-A6A0-E9DAE1CAABD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34D7-4FDD-A6A0-E9DAE1CAABD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34D7-4FDD-A6A0-E9DAE1CAABD4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de-DE" sz="1200" b="0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65.7</c:v>
                </c:pt>
                <c:pt idx="1">
                  <c:v>58.3</c:v>
                </c:pt>
                <c:pt idx="2">
                  <c:v>67.2</c:v>
                </c:pt>
                <c:pt idx="3">
                  <c:v>83.4</c:v>
                </c:pt>
                <c:pt idx="4">
                  <c:v>69.599999999999994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4D7-4FDD-A6A0-E9DAE1CAABD4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523-4A2E-A5BA-C0C6F8908D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523-4A2E-A5BA-C0C6F8908DE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523-4A2E-A5BA-C0C6F8908DE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523-4A2E-A5BA-C0C6F8908DE4}"/>
              </c:ext>
            </c:extLst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Tabelle1!$F$2:$F$6</c:f>
              <c:numCache>
                <c:formatCode>General</c:formatCode>
                <c:ptCount val="5"/>
                <c:pt idx="0">
                  <c:v>69.400000000000006</c:v>
                </c:pt>
                <c:pt idx="1">
                  <c:v>62.3</c:v>
                </c:pt>
                <c:pt idx="2">
                  <c:v>70</c:v>
                </c:pt>
                <c:pt idx="3">
                  <c:v>86.1</c:v>
                </c:pt>
                <c:pt idx="4">
                  <c:v>90.2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523-4A2E-A5BA-C0C6F8908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173799936"/>
        <c:axId val="171490048"/>
      </c:barChart>
      <c:catAx>
        <c:axId val="17379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1490048"/>
        <c:crosses val="autoZero"/>
        <c:auto val="1"/>
        <c:lblAlgn val="ctr"/>
        <c:lblOffset val="100"/>
        <c:noMultiLvlLbl val="0"/>
      </c:catAx>
      <c:valAx>
        <c:axId val="171490048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379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&quot;%&quot;" sourceLinked="0"/>
            <c:spPr>
              <a:ln>
                <a:solidFill>
                  <a:schemeClr val="accent4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</c:formatCode>
                <c:ptCount val="15"/>
                <c:pt idx="0">
                  <c:v>69.98678844275949</c:v>
                </c:pt>
                <c:pt idx="1">
                  <c:v>75.937499999999986</c:v>
                </c:pt>
                <c:pt idx="2">
                  <c:v>77.777777777777786</c:v>
                </c:pt>
                <c:pt idx="3">
                  <c:v>63.421828908554581</c:v>
                </c:pt>
                <c:pt idx="4">
                  <c:v>70.966569767441868</c:v>
                </c:pt>
                <c:pt idx="5">
                  <c:v>81.690140845070431</c:v>
                </c:pt>
                <c:pt idx="6">
                  <c:v>67.638483965014572</c:v>
                </c:pt>
                <c:pt idx="7">
                  <c:v>56.730769230769226</c:v>
                </c:pt>
                <c:pt idx="8">
                  <c:v>70.708154506437765</c:v>
                </c:pt>
                <c:pt idx="9">
                  <c:v>69.533489705499079</c:v>
                </c:pt>
                <c:pt idx="10">
                  <c:v>73.016949152542367</c:v>
                </c:pt>
                <c:pt idx="11">
                  <c:v>71.818181818181813</c:v>
                </c:pt>
                <c:pt idx="12">
                  <c:v>71.278625954198475</c:v>
                </c:pt>
                <c:pt idx="13">
                  <c:v>71.933701657458556</c:v>
                </c:pt>
                <c:pt idx="14">
                  <c:v>71.114232209737821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33-496F-AE6D-AFD9722C37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SAT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2"/>
              <c:layout>
                <c:manualLayout>
                  <c:x val="1.1910916101382717E-3"/>
                  <c:y val="1.5376684331738506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3-496F-AE6D-AFD9722C374A}"/>
                </c:ext>
              </c:extLst>
            </c:dLbl>
            <c:dLbl>
              <c:idx val="5"/>
              <c:layout>
                <c:manualLayout>
                  <c:x val="-4.3672854525861063E-17"/>
                  <c:y val="4.5675569714474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3-496F-AE6D-AFD9722C374A}"/>
                </c:ext>
              </c:extLst>
            </c:dLbl>
            <c:dLbl>
              <c:idx val="7"/>
              <c:layout>
                <c:manualLayout>
                  <c:x val="-8.7345709051722127E-17"/>
                  <c:y val="5.0725383944930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3-496F-AE6D-AFD9722C374A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0.0\ </c:formatCode>
                <c:ptCount val="15"/>
                <c:pt idx="0">
                  <c:v>45</c:v>
                </c:pt>
                <c:pt idx="1">
                  <c:v>52.9</c:v>
                </c:pt>
                <c:pt idx="2">
                  <c:v>10.1</c:v>
                </c:pt>
                <c:pt idx="3">
                  <c:v>42.3</c:v>
                </c:pt>
                <c:pt idx="4">
                  <c:v>46.4</c:v>
                </c:pt>
                <c:pt idx="5">
                  <c:v>20.399999999999999</c:v>
                </c:pt>
                <c:pt idx="6">
                  <c:v>48.3</c:v>
                </c:pt>
                <c:pt idx="7">
                  <c:v>11.3</c:v>
                </c:pt>
                <c:pt idx="8">
                  <c:v>50.1</c:v>
                </c:pt>
                <c:pt idx="9">
                  <c:v>46</c:v>
                </c:pt>
                <c:pt idx="10">
                  <c:v>63.4</c:v>
                </c:pt>
                <c:pt idx="11">
                  <c:v>40.1</c:v>
                </c:pt>
                <c:pt idx="12">
                  <c:v>33.799999999999997</c:v>
                </c:pt>
                <c:pt idx="13">
                  <c:v>43.7</c:v>
                </c:pt>
                <c:pt idx="1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33-496F-AE6D-AFD9722C3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72406784"/>
        <c:axId val="169854656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HD</c:v>
                </c:pt>
              </c:strCache>
            </c:strRef>
          </c:tx>
          <c:spPr>
            <a:pattFill prst="pct5">
              <a:fgClr>
                <a:schemeClr val="accent4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3513517597210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33-496F-AE6D-AFD9722C374A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0">
                  <c:v>31.5</c:v>
                </c:pt>
                <c:pt idx="1">
                  <c:v>40.200000000000003</c:v>
                </c:pt>
                <c:pt idx="2">
                  <c:v>7.8</c:v>
                </c:pt>
                <c:pt idx="3">
                  <c:v>26.8</c:v>
                </c:pt>
                <c:pt idx="4">
                  <c:v>32.9</c:v>
                </c:pt>
                <c:pt idx="5">
                  <c:v>16.8</c:v>
                </c:pt>
                <c:pt idx="6">
                  <c:v>32.6</c:v>
                </c:pt>
                <c:pt idx="7">
                  <c:v>6.4</c:v>
                </c:pt>
                <c:pt idx="8">
                  <c:v>35.4</c:v>
                </c:pt>
                <c:pt idx="9">
                  <c:v>32</c:v>
                </c:pt>
                <c:pt idx="10">
                  <c:v>46.3</c:v>
                </c:pt>
                <c:pt idx="11">
                  <c:v>28.8</c:v>
                </c:pt>
                <c:pt idx="12">
                  <c:v>24.1</c:v>
                </c:pt>
                <c:pt idx="13">
                  <c:v>31.5</c:v>
                </c:pt>
                <c:pt idx="14">
                  <c:v>35.6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33-496F-AE6D-AFD9722C3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72407296"/>
        <c:axId val="169855232"/>
      </c:barChart>
      <c:catAx>
        <c:axId val="172406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69854656"/>
        <c:crosses val="autoZero"/>
        <c:auto val="1"/>
        <c:lblAlgn val="ctr"/>
        <c:lblOffset val="100"/>
        <c:noMultiLvlLbl val="0"/>
      </c:catAx>
      <c:valAx>
        <c:axId val="169854656"/>
        <c:scaling>
          <c:orientation val="minMax"/>
          <c:max val="9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72406784"/>
        <c:crosses val="autoZero"/>
        <c:crossBetween val="between"/>
      </c:valAx>
      <c:valAx>
        <c:axId val="169855232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172407296"/>
        <c:crosses val="max"/>
        <c:crossBetween val="between"/>
      </c:valAx>
      <c:catAx>
        <c:axId val="1724072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985523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D8-44DC-BB62-6329F2C20521}"/>
                </c:ext>
              </c:extLst>
            </c:dLbl>
            <c:dLbl>
              <c:idx val="7"/>
              <c:layout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D8-44DC-BB62-6329F2C20521}"/>
                </c:ext>
              </c:extLst>
            </c:dLbl>
            <c:numFmt formatCode="0&quot;%&quot;" sourceLinked="0"/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62.254537127154073</c:v>
                </c:pt>
                <c:pt idx="1">
                  <c:v>57.991803278688522</c:v>
                </c:pt>
                <c:pt idx="2">
                  <c:v>57.732793522267201</c:v>
                </c:pt>
                <c:pt idx="3">
                  <c:v>70.217041800643088</c:v>
                </c:pt>
                <c:pt idx="4">
                  <c:v>60.999281092739047</c:v>
                </c:pt>
                <c:pt idx="5">
                  <c:v>59.405940594059402</c:v>
                </c:pt>
                <c:pt idx="6">
                  <c:v>65.91107236268526</c:v>
                </c:pt>
                <c:pt idx="7">
                  <c:v>60.769230769230774</c:v>
                </c:pt>
                <c:pt idx="8">
                  <c:v>61.385459533607687</c:v>
                </c:pt>
                <c:pt idx="9">
                  <c:v>62.714878482513335</c:v>
                </c:pt>
                <c:pt idx="10">
                  <c:v>59.147180192572215</c:v>
                </c:pt>
                <c:pt idx="11">
                  <c:v>59.846153846153847</c:v>
                </c:pt>
                <c:pt idx="12">
                  <c:v>59.347181008902069</c:v>
                </c:pt>
                <c:pt idx="13">
                  <c:v>60.776699029126213</c:v>
                </c:pt>
                <c:pt idx="14">
                  <c:v>59.308510638297875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D8-44DC-BB62-6329F2C2052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Kabel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0.0\ </c:formatCode>
                <c:ptCount val="15"/>
                <c:pt idx="0">
                  <c:v>45.1</c:v>
                </c:pt>
                <c:pt idx="1">
                  <c:v>40.4</c:v>
                </c:pt>
                <c:pt idx="2">
                  <c:v>69.099999999999994</c:v>
                </c:pt>
                <c:pt idx="3">
                  <c:v>51.7</c:v>
                </c:pt>
                <c:pt idx="4">
                  <c:v>46.9</c:v>
                </c:pt>
                <c:pt idx="5">
                  <c:v>58.1</c:v>
                </c:pt>
                <c:pt idx="6">
                  <c:v>40.4</c:v>
                </c:pt>
                <c:pt idx="7">
                  <c:v>70.5</c:v>
                </c:pt>
                <c:pt idx="8">
                  <c:v>39.200000000000003</c:v>
                </c:pt>
                <c:pt idx="9">
                  <c:v>40.4</c:v>
                </c:pt>
                <c:pt idx="10">
                  <c:v>31.3</c:v>
                </c:pt>
                <c:pt idx="11">
                  <c:v>47.3</c:v>
                </c:pt>
                <c:pt idx="12">
                  <c:v>54.4</c:v>
                </c:pt>
                <c:pt idx="13">
                  <c:v>49.8</c:v>
                </c:pt>
                <c:pt idx="14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D8-44DC-BB62-6329F2C20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1952000"/>
        <c:axId val="169857536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HD</c:v>
                </c:pt>
              </c:strCache>
            </c:strRef>
          </c:tx>
          <c:spPr>
            <a:pattFill prst="pct5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0">
                  <c:v>28.1</c:v>
                </c:pt>
                <c:pt idx="1">
                  <c:v>23.4</c:v>
                </c:pt>
                <c:pt idx="2">
                  <c:v>39.9</c:v>
                </c:pt>
                <c:pt idx="3">
                  <c:v>36.299999999999997</c:v>
                </c:pt>
                <c:pt idx="4">
                  <c:v>28.6</c:v>
                </c:pt>
                <c:pt idx="5">
                  <c:v>34.6</c:v>
                </c:pt>
                <c:pt idx="6">
                  <c:v>26.6</c:v>
                </c:pt>
                <c:pt idx="7">
                  <c:v>42.9</c:v>
                </c:pt>
                <c:pt idx="8">
                  <c:v>24</c:v>
                </c:pt>
                <c:pt idx="9">
                  <c:v>25.3</c:v>
                </c:pt>
                <c:pt idx="10">
                  <c:v>18.5</c:v>
                </c:pt>
                <c:pt idx="11">
                  <c:v>28.4</c:v>
                </c:pt>
                <c:pt idx="12">
                  <c:v>32.299999999999997</c:v>
                </c:pt>
                <c:pt idx="13">
                  <c:v>30.2</c:v>
                </c:pt>
                <c:pt idx="14">
                  <c:v>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CD8-44DC-BB62-6329F2C20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82902784"/>
        <c:axId val="169858112"/>
      </c:barChart>
      <c:catAx>
        <c:axId val="18195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69857536"/>
        <c:crosses val="autoZero"/>
        <c:auto val="1"/>
        <c:lblAlgn val="ctr"/>
        <c:lblOffset val="100"/>
        <c:noMultiLvlLbl val="0"/>
      </c:catAx>
      <c:valAx>
        <c:axId val="169857536"/>
        <c:scaling>
          <c:orientation val="minMax"/>
          <c:max val="9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81952000"/>
        <c:crosses val="autoZero"/>
        <c:crossBetween val="between"/>
      </c:valAx>
      <c:valAx>
        <c:axId val="169858112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182902784"/>
        <c:crosses val="max"/>
        <c:crossBetween val="between"/>
      </c:valAx>
      <c:catAx>
        <c:axId val="1829027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985811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&quot;%&quot;" sourceLinked="0"/>
            <c:spPr>
              <a:ln>
                <a:solidFill>
                  <a:schemeClr val="accent2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86.143790849673209</c:v>
                </c:pt>
                <c:pt idx="1">
                  <c:v>97.61904761904762</c:v>
                </c:pt>
                <c:pt idx="2">
                  <c:v>91.578947368421041</c:v>
                </c:pt>
                <c:pt idx="3">
                  <c:v>82.467532467532465</c:v>
                </c:pt>
                <c:pt idx="4">
                  <c:v>80.000000000000014</c:v>
                </c:pt>
                <c:pt idx="5">
                  <c:v>93.023255813953497</c:v>
                </c:pt>
                <c:pt idx="6">
                  <c:v>90.170940170940156</c:v>
                </c:pt>
                <c:pt idx="7">
                  <c:v>94.186046511627907</c:v>
                </c:pt>
                <c:pt idx="8">
                  <c:v>83.946488294314392</c:v>
                </c:pt>
                <c:pt idx="9">
                  <c:v>83.501259445843814</c:v>
                </c:pt>
                <c:pt idx="10">
                  <c:v>93.893129770992374</c:v>
                </c:pt>
                <c:pt idx="11">
                  <c:v>86.524822695035468</c:v>
                </c:pt>
                <c:pt idx="12">
                  <c:v>90.384615384615387</c:v>
                </c:pt>
                <c:pt idx="13">
                  <c:v>98.412698412698418</c:v>
                </c:pt>
                <c:pt idx="14">
                  <c:v>92.307692307692307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33-4E37-AA3F-7C6C0952B53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7.9</c:v>
                </c:pt>
                <c:pt idx="1">
                  <c:v>7</c:v>
                </c:pt>
                <c:pt idx="2">
                  <c:v>10.6</c:v>
                </c:pt>
                <c:pt idx="3">
                  <c:v>6.4</c:v>
                </c:pt>
                <c:pt idx="4">
                  <c:v>7.9</c:v>
                </c:pt>
                <c:pt idx="5">
                  <c:v>12.5</c:v>
                </c:pt>
                <c:pt idx="6">
                  <c:v>8.1999999999999993</c:v>
                </c:pt>
                <c:pt idx="7">
                  <c:v>9.4</c:v>
                </c:pt>
                <c:pt idx="8">
                  <c:v>8</c:v>
                </c:pt>
                <c:pt idx="9">
                  <c:v>9.5</c:v>
                </c:pt>
                <c:pt idx="10">
                  <c:v>5.6</c:v>
                </c:pt>
                <c:pt idx="11">
                  <c:v>10.3</c:v>
                </c:pt>
                <c:pt idx="12">
                  <c:v>8.4</c:v>
                </c:pt>
                <c:pt idx="13">
                  <c:v>6.1</c:v>
                </c:pt>
                <c:pt idx="14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33-4E37-AA3F-7C6C0952B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4648704"/>
        <c:axId val="169860416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HD</c:v>
                </c:pt>
              </c:strCache>
            </c:strRef>
          </c:tx>
          <c:spPr>
            <a:pattFill prst="pct5">
              <a:fgClr>
                <a:schemeClr val="accent2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5.4138978840085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33-4E37-AA3F-7C6C0952B533}"/>
                </c:ext>
              </c:extLst>
            </c:dLbl>
            <c:dLbl>
              <c:idx val="1"/>
              <c:layout>
                <c:manualLayout>
                  <c:x val="0"/>
                  <c:y val="5.4138978840085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33-4E37-AA3F-7C6C0952B533}"/>
                </c:ext>
              </c:extLst>
            </c:dLbl>
            <c:dLbl>
              <c:idx val="3"/>
              <c:layout>
                <c:manualLayout>
                  <c:x val="2.3821832202765435E-3"/>
                  <c:y val="4.7506226778807004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rgbClr val="FFFFFF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33-4E37-AA3F-7C6C0952B533}"/>
                </c:ext>
              </c:extLst>
            </c:dLbl>
            <c:dLbl>
              <c:idx val="4"/>
              <c:layout>
                <c:manualLayout>
                  <c:x val="-4.3672854525861063E-17"/>
                  <c:y val="5.108642578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33-4E37-AA3F-7C6C0952B533}"/>
                </c:ext>
              </c:extLst>
            </c:dLbl>
            <c:dLbl>
              <c:idx val="6"/>
              <c:layout>
                <c:manualLayout>
                  <c:x val="0"/>
                  <c:y val="5.7802082273004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33-4E37-AA3F-7C6C0952B533}"/>
                </c:ext>
              </c:extLst>
            </c:dLbl>
            <c:dLbl>
              <c:idx val="8"/>
              <c:layout>
                <c:manualLayout>
                  <c:x val="2.3821832202765435E-3"/>
                  <c:y val="5.35284284660016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33-4E37-AA3F-7C6C0952B533}"/>
                </c:ext>
              </c:extLst>
            </c:dLbl>
            <c:dLbl>
              <c:idx val="9"/>
              <c:layout>
                <c:manualLayout>
                  <c:x val="0"/>
                  <c:y val="5.32799139861563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33-4E37-AA3F-7C6C0952B533}"/>
                </c:ext>
              </c:extLst>
            </c:dLbl>
            <c:dLbl>
              <c:idx val="10"/>
              <c:layout>
                <c:manualLayout>
                  <c:x val="1.1910916101382717E-3"/>
                  <c:y val="5.0031133894035018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rgbClr val="FFFFFF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33-4E37-AA3F-7C6C0952B533}"/>
                </c:ext>
              </c:extLst>
            </c:dLbl>
            <c:dLbl>
              <c:idx val="12"/>
              <c:layout>
                <c:manualLayout>
                  <c:x val="-1.7469141810344425E-16"/>
                  <c:y val="5.14484616754885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33-4E37-AA3F-7C6C0952B533}"/>
                </c:ext>
              </c:extLst>
            </c:dLbl>
            <c:dLbl>
              <c:idx val="13"/>
              <c:layout>
                <c:manualLayout>
                  <c:x val="1.1910916101382717E-3"/>
                  <c:y val="5.6829694816266194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 tIns="46800"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8433-4E37-AA3F-7C6C0952B533}"/>
                </c:ext>
              </c:extLst>
            </c:dLbl>
            <c:dLbl>
              <c:idx val="14"/>
              <c:layout>
                <c:manualLayout>
                  <c:x val="-1.1910916101382717E-3"/>
                  <c:y val="4.7506226778807004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rgbClr val="FFFFFF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33-4E37-AA3F-7C6C0952B533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General</c:formatCode>
                <c:ptCount val="15"/>
                <c:pt idx="0">
                  <c:v>6.8</c:v>
                </c:pt>
                <c:pt idx="1">
                  <c:v>6.8</c:v>
                </c:pt>
                <c:pt idx="2">
                  <c:v>9.6999999999999993</c:v>
                </c:pt>
                <c:pt idx="3">
                  <c:v>5.3</c:v>
                </c:pt>
                <c:pt idx="4">
                  <c:v>6.3</c:v>
                </c:pt>
                <c:pt idx="5">
                  <c:v>11.5</c:v>
                </c:pt>
                <c:pt idx="6">
                  <c:v>7.4</c:v>
                </c:pt>
                <c:pt idx="7">
                  <c:v>8.8000000000000007</c:v>
                </c:pt>
                <c:pt idx="8">
                  <c:v>6.7</c:v>
                </c:pt>
                <c:pt idx="9">
                  <c:v>7.9</c:v>
                </c:pt>
                <c:pt idx="10">
                  <c:v>5.3</c:v>
                </c:pt>
                <c:pt idx="11">
                  <c:v>8.9</c:v>
                </c:pt>
                <c:pt idx="12">
                  <c:v>7.6</c:v>
                </c:pt>
                <c:pt idx="13">
                  <c:v>6</c:v>
                </c:pt>
                <c:pt idx="14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433-4E37-AA3F-7C6C0952B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84649216"/>
        <c:axId val="182558720"/>
      </c:barChart>
      <c:catAx>
        <c:axId val="18464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69860416"/>
        <c:crosses val="autoZero"/>
        <c:auto val="1"/>
        <c:lblAlgn val="ctr"/>
        <c:lblOffset val="100"/>
        <c:noMultiLvlLbl val="0"/>
      </c:catAx>
      <c:valAx>
        <c:axId val="16986041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84648704"/>
        <c:crosses val="autoZero"/>
        <c:crossBetween val="between"/>
      </c:valAx>
      <c:valAx>
        <c:axId val="182558720"/>
        <c:scaling>
          <c:orientation val="minMax"/>
          <c:max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184649216"/>
        <c:crosses val="max"/>
        <c:crossBetween val="between"/>
      </c:valAx>
      <c:catAx>
        <c:axId val="1846492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255872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&quot;%&quot;" sourceLinked="0"/>
            <c:spPr>
              <a:ln>
                <a:solidFill>
                  <a:schemeClr val="accent4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</c:formatCode>
                <c:ptCount val="15"/>
                <c:pt idx="0">
                  <c:v>90.197660346914091</c:v>
                </c:pt>
                <c:pt idx="1">
                  <c:v>96.341463414634148</c:v>
                </c:pt>
                <c:pt idx="2">
                  <c:v>98.263888888888886</c:v>
                </c:pt>
                <c:pt idx="3">
                  <c:v>95.959595959595958</c:v>
                </c:pt>
                <c:pt idx="4">
                  <c:v>61.206896551724135</c:v>
                </c:pt>
                <c:pt idx="5">
                  <c:v>96.666666666666686</c:v>
                </c:pt>
                <c:pt idx="6">
                  <c:v>95.169082125603879</c:v>
                </c:pt>
                <c:pt idx="7">
                  <c:v>94.160583941605836</c:v>
                </c:pt>
                <c:pt idx="8">
                  <c:v>93.305439330543933</c:v>
                </c:pt>
                <c:pt idx="9">
                  <c:v>92.214111922141129</c:v>
                </c:pt>
                <c:pt idx="10">
                  <c:v>86.206896551724142</c:v>
                </c:pt>
                <c:pt idx="11">
                  <c:v>92.372881355932208</c:v>
                </c:pt>
                <c:pt idx="12">
                  <c:v>92.883895131086135</c:v>
                </c:pt>
                <c:pt idx="13">
                  <c:v>86.764705882352928</c:v>
                </c:pt>
                <c:pt idx="14">
                  <c:v>82.539682539682531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27-4F26-B9B7-7D70DFE264F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Terrestrik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2.3821832202765435E-3"/>
                  <c:y val="-1.00996284609121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27-4F26-B9B7-7D70DFE264F8}"/>
                </c:ext>
              </c:extLst>
            </c:dLbl>
            <c:dLbl>
              <c:idx val="4"/>
              <c:layout>
                <c:manualLayout>
                  <c:x val="0"/>
                  <c:y val="-1.00996284609120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27-4F26-B9B7-7D70DFE264F8}"/>
                </c:ext>
              </c:extLst>
            </c:dLbl>
            <c:dLbl>
              <c:idx val="10"/>
              <c:layout>
                <c:manualLayout>
                  <c:x val="0"/>
                  <c:y val="-1.5149442691368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27-4F26-B9B7-7D70DFE264F8}"/>
                </c:ext>
              </c:extLst>
            </c:dLbl>
            <c:dLbl>
              <c:idx val="13"/>
              <c:layout>
                <c:manualLayout>
                  <c:x val="1.1910916101382717E-3"/>
                  <c:y val="-1.26245355761400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27-4F26-B9B7-7D70DFE264F8}"/>
                </c:ext>
              </c:extLst>
            </c:dLbl>
            <c:dLbl>
              <c:idx val="14"/>
              <c:layout>
                <c:manualLayout>
                  <c:x val="-1.1910916101384463E-3"/>
                  <c:y val="-1.2624436170348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1.5597391528131145E-2"/>
                      <c:h val="5.07253839449307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227-4F26-B9B7-7D70DFE264F8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0.0\ </c:formatCode>
                <c:ptCount val="15"/>
                <c:pt idx="0">
                  <c:v>6.4</c:v>
                </c:pt>
                <c:pt idx="1">
                  <c:v>6.8</c:v>
                </c:pt>
                <c:pt idx="2">
                  <c:v>16.100000000000001</c:v>
                </c:pt>
                <c:pt idx="3">
                  <c:v>2.1</c:v>
                </c:pt>
                <c:pt idx="4">
                  <c:v>3.9</c:v>
                </c:pt>
                <c:pt idx="5">
                  <c:v>17.2</c:v>
                </c:pt>
                <c:pt idx="6">
                  <c:v>7.3</c:v>
                </c:pt>
                <c:pt idx="7">
                  <c:v>14.9</c:v>
                </c:pt>
                <c:pt idx="8">
                  <c:v>6.4</c:v>
                </c:pt>
                <c:pt idx="9">
                  <c:v>9.8000000000000007</c:v>
                </c:pt>
                <c:pt idx="10">
                  <c:v>2.5</c:v>
                </c:pt>
                <c:pt idx="11">
                  <c:v>8.6</c:v>
                </c:pt>
                <c:pt idx="12">
                  <c:v>8.6</c:v>
                </c:pt>
                <c:pt idx="13">
                  <c:v>3.3</c:v>
                </c:pt>
                <c:pt idx="1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227-4F26-B9B7-7D70DFE26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5900032"/>
        <c:axId val="182561024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HD</c:v>
                </c:pt>
              </c:strCache>
            </c:strRef>
          </c:tx>
          <c:spPr>
            <a:pattFill prst="pct5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5.0558779837642509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rgbClr val="FFFFFF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27-4F26-B9B7-7D70DFE264F8}"/>
                </c:ext>
              </c:extLst>
            </c:dLbl>
            <c:dLbl>
              <c:idx val="1"/>
              <c:layout>
                <c:manualLayout>
                  <c:x val="-2.3821832202765435E-3"/>
                  <c:y val="5.2307526529417753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27-4F26-B9B7-7D70DFE264F8}"/>
                </c:ext>
              </c:extLst>
            </c:dLbl>
            <c:dLbl>
              <c:idx val="2"/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821832202765435E-3"/>
                  <c:y val="2.4834747811482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27-4F26-B9B7-7D70DFE264F8}"/>
                </c:ext>
              </c:extLst>
            </c:dLbl>
            <c:dLbl>
              <c:idx val="4"/>
              <c:layout>
                <c:manualLayout>
                  <c:x val="-4.3672854525861063E-17"/>
                  <c:y val="7.07749357440960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227-4F26-B9B7-7D70DFE264F8}"/>
                </c:ext>
              </c:extLst>
            </c:dLbl>
            <c:dLbl>
              <c:idx val="5"/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5.2224622098941367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227-4F26-B9B7-7D70DFE264F8}"/>
                </c:ext>
              </c:extLst>
            </c:dLbl>
            <c:dLbl>
              <c:idx val="7"/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910916101381844E-3"/>
                  <c:y val="5.1779880585810262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27-4F26-B9B7-7D70DFE264F8}"/>
                </c:ext>
              </c:extLst>
            </c:dLbl>
            <c:dLbl>
              <c:idx val="9"/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5.3279913986156349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27-4F26-B9B7-7D70DFE264F8}"/>
                </c:ext>
              </c:extLst>
            </c:dLbl>
            <c:dLbl>
              <c:idx val="12"/>
              <c:layout>
                <c:manualLayout>
                  <c:x val="-1.7469141810344425E-16"/>
                  <c:y val="5.3890464360240226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27-4F26-B9B7-7D70DFE264F8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0">
                  <c:v>5.8</c:v>
                </c:pt>
                <c:pt idx="1">
                  <c:v>6.5</c:v>
                </c:pt>
                <c:pt idx="2">
                  <c:v>15.8</c:v>
                </c:pt>
                <c:pt idx="3">
                  <c:v>2</c:v>
                </c:pt>
                <c:pt idx="4">
                  <c:v>2.4</c:v>
                </c:pt>
                <c:pt idx="5">
                  <c:v>16.7</c:v>
                </c:pt>
                <c:pt idx="6">
                  <c:v>6.9</c:v>
                </c:pt>
                <c:pt idx="7">
                  <c:v>14</c:v>
                </c:pt>
                <c:pt idx="8">
                  <c:v>6</c:v>
                </c:pt>
                <c:pt idx="9">
                  <c:v>9.1</c:v>
                </c:pt>
                <c:pt idx="10">
                  <c:v>2.1</c:v>
                </c:pt>
                <c:pt idx="11">
                  <c:v>7.9</c:v>
                </c:pt>
                <c:pt idx="12">
                  <c:v>8</c:v>
                </c:pt>
                <c:pt idx="13">
                  <c:v>2.9</c:v>
                </c:pt>
                <c:pt idx="14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227-4F26-B9B7-7D70DFE26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87326464"/>
        <c:axId val="182561600"/>
      </c:barChart>
      <c:catAx>
        <c:axId val="185900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82561024"/>
        <c:crosses val="autoZero"/>
        <c:auto val="1"/>
        <c:lblAlgn val="ctr"/>
        <c:lblOffset val="100"/>
        <c:noMultiLvlLbl val="0"/>
      </c:catAx>
      <c:valAx>
        <c:axId val="182561024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85900032"/>
        <c:crosses val="autoZero"/>
        <c:crossBetween val="between"/>
      </c:valAx>
      <c:valAx>
        <c:axId val="182561600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187326464"/>
        <c:crosses val="max"/>
        <c:crossBetween val="between"/>
      </c:valAx>
      <c:catAx>
        <c:axId val="187326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256160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8245030430383E-2"/>
          <c:y val="4.0903768019606636E-2"/>
          <c:w val="0.85386488361801893"/>
          <c:h val="0.806580330055422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Private in HD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9-42C4-9469-37C6987C142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F9-42C4-9469-37C6987C142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DF-4FD2-A3DA-534020E86E4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F9-42C4-9469-37C6987C142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F9-42C4-9469-37C6987C142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F9-42C4-9469-37C6987C142F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BF9-42C4-9469-37C6987C142F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BF9-42C4-9469-37C6987C142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8DF-4FD2-A3DA-534020E86E46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BF9-42C4-9469-37C6987C142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8DF-4FD2-A3DA-534020E86E46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BF9-42C4-9469-37C6987C142F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8DF-4FD2-A3DA-534020E86E46}"/>
              </c:ext>
            </c:extLst>
          </c:dPt>
          <c:dLbls>
            <c:dLbl>
              <c:idx val="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Tabelle1!$A$2:$A$30</c:f>
              <c:numCache>
                <c:formatCode>General</c:formatCode>
                <c:ptCount val="2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Tabelle1!$B$2:$B$30</c:f>
              <c:numCache>
                <c:formatCode>General</c:formatCode>
                <c:ptCount val="29"/>
                <c:pt idx="0">
                  <c:v>17.7</c:v>
                </c:pt>
                <c:pt idx="1">
                  <c:v>18.8</c:v>
                </c:pt>
                <c:pt idx="2">
                  <c:v>19.8</c:v>
                </c:pt>
                <c:pt idx="3">
                  <c:v>28.2</c:v>
                </c:pt>
                <c:pt idx="4">
                  <c:v>28.4</c:v>
                </c:pt>
                <c:pt idx="6">
                  <c:v>17.5</c:v>
                </c:pt>
                <c:pt idx="7">
                  <c:v>19</c:v>
                </c:pt>
                <c:pt idx="8">
                  <c:v>19.7</c:v>
                </c:pt>
                <c:pt idx="9">
                  <c:v>29</c:v>
                </c:pt>
                <c:pt idx="10">
                  <c:v>33.5</c:v>
                </c:pt>
                <c:pt idx="12">
                  <c:v>18.3</c:v>
                </c:pt>
                <c:pt idx="13">
                  <c:v>18.399999999999999</c:v>
                </c:pt>
                <c:pt idx="14">
                  <c:v>19.399999999999999</c:v>
                </c:pt>
                <c:pt idx="15">
                  <c:v>17.8</c:v>
                </c:pt>
                <c:pt idx="16">
                  <c:v>14.5</c:v>
                </c:pt>
                <c:pt idx="18">
                  <c:v>27.3</c:v>
                </c:pt>
                <c:pt idx="19">
                  <c:v>34.200000000000003</c:v>
                </c:pt>
                <c:pt idx="20">
                  <c:v>31.1</c:v>
                </c:pt>
                <c:pt idx="21">
                  <c:v>58.8</c:v>
                </c:pt>
                <c:pt idx="22">
                  <c:v>48.9</c:v>
                </c:pt>
                <c:pt idx="27">
                  <c:v>45.3</c:v>
                </c:pt>
                <c:pt idx="28">
                  <c:v>53.2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BF9-42C4-9469-37C6987C142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Ohne Private in HD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2BF9-42C4-9469-37C6987C142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2BF9-42C4-9469-37C6987C142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A8DF-4FD2-A3DA-534020E86E4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2BF9-42C4-9469-37C6987C142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2BF9-42C4-9469-37C6987C142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BF9-42C4-9469-37C6987C142F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2BF9-42C4-9469-37C6987C142F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2BF9-42C4-9469-37C6987C142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A8DF-4FD2-A3DA-534020E86E46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2BF9-42C4-9469-37C6987C142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A8DF-4FD2-A3DA-534020E86E46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2BF9-42C4-9469-37C6987C142F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A8DF-4FD2-A3DA-534020E86E46}"/>
              </c:ext>
            </c:extLst>
          </c:dPt>
          <c:dLbls>
            <c:dLbl>
              <c:idx val="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rgbClr val="BFC6C7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Tabelle1!$A$2:$A$30</c:f>
              <c:numCache>
                <c:formatCode>General</c:formatCode>
                <c:ptCount val="2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Tabelle1!$C$2:$C$30</c:f>
              <c:numCache>
                <c:formatCode>General</c:formatCode>
                <c:ptCount val="29"/>
                <c:pt idx="0">
                  <c:v>26.2</c:v>
                </c:pt>
                <c:pt idx="1">
                  <c:v>29.3</c:v>
                </c:pt>
                <c:pt idx="2">
                  <c:v>33.299999999999997</c:v>
                </c:pt>
                <c:pt idx="3">
                  <c:v>37.5</c:v>
                </c:pt>
                <c:pt idx="4">
                  <c:v>41.000000000000007</c:v>
                </c:pt>
                <c:pt idx="6">
                  <c:v>18.7</c:v>
                </c:pt>
                <c:pt idx="7">
                  <c:v>23.5</c:v>
                </c:pt>
                <c:pt idx="8">
                  <c:v>26</c:v>
                </c:pt>
                <c:pt idx="9">
                  <c:v>29.3</c:v>
                </c:pt>
                <c:pt idx="10">
                  <c:v>28.799999999999997</c:v>
                </c:pt>
                <c:pt idx="12">
                  <c:v>36.5</c:v>
                </c:pt>
                <c:pt idx="13">
                  <c:v>37.1</c:v>
                </c:pt>
                <c:pt idx="14">
                  <c:v>43.9</c:v>
                </c:pt>
                <c:pt idx="15">
                  <c:v>49.4</c:v>
                </c:pt>
                <c:pt idx="16">
                  <c:v>55.5</c:v>
                </c:pt>
                <c:pt idx="18">
                  <c:v>28.9</c:v>
                </c:pt>
                <c:pt idx="19">
                  <c:v>36</c:v>
                </c:pt>
                <c:pt idx="20">
                  <c:v>40.200000000000003</c:v>
                </c:pt>
                <c:pt idx="21">
                  <c:v>24.6</c:v>
                </c:pt>
                <c:pt idx="22">
                  <c:v>37.199999999999996</c:v>
                </c:pt>
                <c:pt idx="27">
                  <c:v>24.3</c:v>
                </c:pt>
                <c:pt idx="28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2BF9-42C4-9469-37C6987C142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HD gesamt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2BF9-42C4-9469-37C6987C142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2BF9-42C4-9469-37C6987C142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2BF9-42C4-9469-37C6987C142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2BF9-42C4-9469-37C6987C142F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100" b="0" i="0" u="none" strike="noStrike" kern="1200" baseline="0">
                      <a:solidFill>
                        <a:srgbClr val="D5D9D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100" b="0" i="0" u="none" strike="noStrike" kern="1200" baseline="0">
                      <a:solidFill>
                        <a:srgbClr val="D5D9D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D5D9DA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Tabelle1!$A$2:$A$30</c:f>
              <c:numCache>
                <c:formatCode>General</c:formatCode>
                <c:ptCount val="2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Tabelle1!$D$2:$D$30</c:f>
              <c:numCache>
                <c:formatCode>General</c:formatCode>
                <c:ptCount val="29"/>
                <c:pt idx="0">
                  <c:v>43.9</c:v>
                </c:pt>
                <c:pt idx="1">
                  <c:v>48.1</c:v>
                </c:pt>
                <c:pt idx="2">
                  <c:v>53.1</c:v>
                </c:pt>
                <c:pt idx="3">
                  <c:v>65.7</c:v>
                </c:pt>
                <c:pt idx="4">
                  <c:v>69.400000000000006</c:v>
                </c:pt>
                <c:pt idx="6">
                  <c:v>36.200000000000003</c:v>
                </c:pt>
                <c:pt idx="7">
                  <c:v>42.5</c:v>
                </c:pt>
                <c:pt idx="8">
                  <c:v>45.7</c:v>
                </c:pt>
                <c:pt idx="9">
                  <c:v>58.3</c:v>
                </c:pt>
                <c:pt idx="10">
                  <c:v>62.3</c:v>
                </c:pt>
                <c:pt idx="12">
                  <c:v>54.8</c:v>
                </c:pt>
                <c:pt idx="13">
                  <c:v>55.5</c:v>
                </c:pt>
                <c:pt idx="14">
                  <c:v>63.3</c:v>
                </c:pt>
                <c:pt idx="15">
                  <c:v>67.2</c:v>
                </c:pt>
                <c:pt idx="16">
                  <c:v>70</c:v>
                </c:pt>
                <c:pt idx="18">
                  <c:v>56.2</c:v>
                </c:pt>
                <c:pt idx="19">
                  <c:v>70.2</c:v>
                </c:pt>
                <c:pt idx="20">
                  <c:v>71.3</c:v>
                </c:pt>
                <c:pt idx="21">
                  <c:v>83.4</c:v>
                </c:pt>
                <c:pt idx="22">
                  <c:v>86.1</c:v>
                </c:pt>
                <c:pt idx="27">
                  <c:v>69.599999999999994</c:v>
                </c:pt>
                <c:pt idx="28">
                  <c:v>90.2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2BF9-42C4-9469-37C6987C1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85931264"/>
        <c:axId val="182564480"/>
      </c:barChart>
      <c:catAx>
        <c:axId val="1859312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2564480"/>
        <c:crosses val="autoZero"/>
        <c:auto val="1"/>
        <c:lblAlgn val="ctr"/>
        <c:lblOffset val="100"/>
        <c:noMultiLvlLbl val="0"/>
      </c:catAx>
      <c:valAx>
        <c:axId val="182564480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593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</c:formatCode>
                <c:ptCount val="15"/>
                <c:pt idx="0">
                  <c:v>40.992886670887493</c:v>
                </c:pt>
                <c:pt idx="1">
                  <c:v>40.465116279069761</c:v>
                </c:pt>
                <c:pt idx="2">
                  <c:v>56.81255161023946</c:v>
                </c:pt>
                <c:pt idx="3">
                  <c:v>40.255785627283799</c:v>
                </c:pt>
                <c:pt idx="4">
                  <c:v>36.217552533992588</c:v>
                </c:pt>
                <c:pt idx="5">
                  <c:v>54.330708661417326</c:v>
                </c:pt>
                <c:pt idx="6">
                  <c:v>35.62653562653562</c:v>
                </c:pt>
                <c:pt idx="7">
                  <c:v>53.00813008130082</c:v>
                </c:pt>
                <c:pt idx="8">
                  <c:v>40.325634229458537</c:v>
                </c:pt>
                <c:pt idx="9">
                  <c:v>44.002041858090863</c:v>
                </c:pt>
                <c:pt idx="10">
                  <c:v>35.23634131368938</c:v>
                </c:pt>
                <c:pt idx="11">
                  <c:v>43.67934224049332</c:v>
                </c:pt>
                <c:pt idx="12">
                  <c:v>44.052656323460283</c:v>
                </c:pt>
                <c:pt idx="13">
                  <c:v>38.668555240793204</c:v>
                </c:pt>
                <c:pt idx="14">
                  <c:v>40.117687781239184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15-401E-A4B9-00282C6FC96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HDTV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0.0\ </c:formatCode>
                <c:ptCount val="15"/>
                <c:pt idx="0">
                  <c:v>69.400000000000006</c:v>
                </c:pt>
                <c:pt idx="1">
                  <c:v>71.099999999999994</c:v>
                </c:pt>
                <c:pt idx="2">
                  <c:v>67.8</c:v>
                </c:pt>
                <c:pt idx="3">
                  <c:v>68.2</c:v>
                </c:pt>
                <c:pt idx="4">
                  <c:v>68.2</c:v>
                </c:pt>
                <c:pt idx="5">
                  <c:v>73.2</c:v>
                </c:pt>
                <c:pt idx="6">
                  <c:v>71.599999999999994</c:v>
                </c:pt>
                <c:pt idx="7">
                  <c:v>66.8</c:v>
                </c:pt>
                <c:pt idx="8">
                  <c:v>70.900000000000006</c:v>
                </c:pt>
                <c:pt idx="9">
                  <c:v>70.400000000000006</c:v>
                </c:pt>
                <c:pt idx="10">
                  <c:v>70.099999999999994</c:v>
                </c:pt>
                <c:pt idx="11">
                  <c:v>70.900000000000006</c:v>
                </c:pt>
                <c:pt idx="12">
                  <c:v>68.7</c:v>
                </c:pt>
                <c:pt idx="13">
                  <c:v>68.2</c:v>
                </c:pt>
                <c:pt idx="14">
                  <c:v>67.599999999999994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15-401E-A4B9-00282C6FC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7896320"/>
        <c:axId val="187678720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Private</c:v>
                </c:pt>
              </c:strCache>
            </c:strRef>
          </c:tx>
          <c:spPr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0">
                  <c:v>28.4</c:v>
                </c:pt>
                <c:pt idx="1">
                  <c:v>28.8</c:v>
                </c:pt>
                <c:pt idx="2">
                  <c:v>38.5</c:v>
                </c:pt>
                <c:pt idx="3">
                  <c:v>27.5</c:v>
                </c:pt>
                <c:pt idx="4">
                  <c:v>24.7</c:v>
                </c:pt>
                <c:pt idx="5">
                  <c:v>39.9</c:v>
                </c:pt>
                <c:pt idx="6">
                  <c:v>25.5</c:v>
                </c:pt>
                <c:pt idx="7">
                  <c:v>35.4</c:v>
                </c:pt>
                <c:pt idx="8">
                  <c:v>28.6</c:v>
                </c:pt>
                <c:pt idx="9">
                  <c:v>31</c:v>
                </c:pt>
                <c:pt idx="10">
                  <c:v>24.7</c:v>
                </c:pt>
                <c:pt idx="11">
                  <c:v>30.9</c:v>
                </c:pt>
                <c:pt idx="12">
                  <c:v>30.2</c:v>
                </c:pt>
                <c:pt idx="13">
                  <c:v>26.4</c:v>
                </c:pt>
                <c:pt idx="14">
                  <c:v>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15-401E-A4B9-00282C6FC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87896832"/>
        <c:axId val="182562176"/>
      </c:barChart>
      <c:catAx>
        <c:axId val="187896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87678720"/>
        <c:crosses val="autoZero"/>
        <c:auto val="1"/>
        <c:lblAlgn val="ctr"/>
        <c:lblOffset val="100"/>
        <c:noMultiLvlLbl val="0"/>
      </c:catAx>
      <c:valAx>
        <c:axId val="187678720"/>
        <c:scaling>
          <c:orientation val="minMax"/>
          <c:max val="9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87896320"/>
        <c:crosses val="autoZero"/>
        <c:crossBetween val="between"/>
      </c:valAx>
      <c:valAx>
        <c:axId val="182562176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187896832"/>
        <c:crosses val="max"/>
        <c:crossBetween val="between"/>
      </c:valAx>
      <c:catAx>
        <c:axId val="1878968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2562176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65492462259085E-2"/>
          <c:y val="2.1548774926129985E-2"/>
          <c:w val="0.98153446521115184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angeschlossen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5D8-4E33-B436-DD846F58E93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5D8-4E33-B436-DD846F58E93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5D8-4E33-B436-DD846F58E93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5D8-4E33-B436-DD846F58E93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034-4FE8-A432-4C0F6C33F28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DC3-4824-8F73-F7AFB77D3049}"/>
              </c:ext>
            </c:extLst>
          </c:dPt>
          <c:cat>
            <c:strRef>
              <c:f>Tabelle1!$B$1:$I$1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Spalte1</c:v>
                </c:pt>
                <c:pt idx="6">
                  <c:v>2018</c:v>
                </c:pt>
              </c:strCache>
            </c:strRef>
          </c:cat>
          <c:val>
            <c:numRef>
              <c:f>Tabelle1!$B$2:$I$2</c:f>
              <c:numCache>
                <c:formatCode>General</c:formatCode>
                <c:ptCount val="7"/>
                <c:pt idx="0">
                  <c:v>5.8</c:v>
                </c:pt>
                <c:pt idx="1">
                  <c:v>9.5</c:v>
                </c:pt>
                <c:pt idx="2">
                  <c:v>11.8</c:v>
                </c:pt>
                <c:pt idx="3" formatCode="0.0\ ">
                  <c:v>17.600000000000001</c:v>
                </c:pt>
                <c:pt idx="4" formatCode="0.0\ ">
                  <c:v>22</c:v>
                </c:pt>
                <c:pt idx="6">
                  <c:v>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D8-4E33-B436-DD846F58E93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5D8-4E33-B436-DD846F58E93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5D8-4E33-B436-DD846F58E93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3034-4FE8-A432-4C0F6C33F286}"/>
              </c:ext>
            </c:extLst>
          </c:dPt>
          <c:cat>
            <c:strRef>
              <c:f>Tabelle1!$B$1:$I$1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Spalte1</c:v>
                </c:pt>
                <c:pt idx="6">
                  <c:v>2018</c:v>
                </c:pt>
              </c:strCache>
            </c:strRef>
          </c:cat>
          <c:val>
            <c:numRef>
              <c:f>Tabelle1!$B$3:$I$3</c:f>
              <c:numCache>
                <c:formatCode>General</c:formatCode>
                <c:ptCount val="7"/>
                <c:pt idx="0">
                  <c:v>5.2</c:v>
                </c:pt>
                <c:pt idx="1">
                  <c:v>6.5</c:v>
                </c:pt>
                <c:pt idx="2">
                  <c:v>8.3000000000000007</c:v>
                </c:pt>
                <c:pt idx="3" formatCode="0.0">
                  <c:v>10</c:v>
                </c:pt>
                <c:pt idx="4" formatCode="0.0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5D8-4E33-B436-DD846F58E93D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Smart TV-Gerät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Tabelle1!$B$1:$I$1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Spalte1</c:v>
                </c:pt>
                <c:pt idx="6">
                  <c:v>2018</c:v>
                </c:pt>
              </c:strCache>
            </c:strRef>
          </c:cat>
          <c:val>
            <c:numRef>
              <c:f>Tabelle1!$B$4:$I$4</c:f>
              <c:numCache>
                <c:formatCode>General</c:formatCode>
                <c:ptCount val="7"/>
                <c:pt idx="0">
                  <c:v>11</c:v>
                </c:pt>
                <c:pt idx="1">
                  <c:v>16</c:v>
                </c:pt>
                <c:pt idx="2">
                  <c:v>20.100000000000001</c:v>
                </c:pt>
                <c:pt idx="3">
                  <c:v>27.6</c:v>
                </c:pt>
                <c:pt idx="4">
                  <c:v>31.9</c:v>
                </c:pt>
                <c:pt idx="6">
                  <c:v>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5D8-4E33-B436-DD846F58E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188657152"/>
        <c:axId val="187681600"/>
      </c:barChart>
      <c:catAx>
        <c:axId val="188657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187681600"/>
        <c:crosses val="autoZero"/>
        <c:auto val="1"/>
        <c:lblAlgn val="ctr"/>
        <c:lblOffset val="100"/>
        <c:noMultiLvlLbl val="0"/>
      </c:catAx>
      <c:valAx>
        <c:axId val="187681600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865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94199283860344E-3"/>
          <c:y val="2.1548774926129985E-2"/>
          <c:w val="0.7213049838544966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Ans Internet angeschlossen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D8-4E33-B436-DD846F58E93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D8-4E33-B436-DD846F58E93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5E-4B10-A936-8DF8BC995766}"/>
              </c:ext>
            </c:extLst>
          </c:dPt>
          <c:dLbls>
            <c:dLbl>
              <c:idx val="0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D8-4E33-B436-DD846F58E93D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Tabelle1!$B$1:$I$1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20172</c:v>
                </c:pt>
                <c:pt idx="6">
                  <c:v>2018</c:v>
                </c:pt>
              </c:strCache>
            </c:strRef>
          </c:cat>
          <c:val>
            <c:numRef>
              <c:f>Tabelle1!$B$2:$I$2</c:f>
              <c:numCache>
                <c:formatCode>General</c:formatCode>
                <c:ptCount val="7"/>
                <c:pt idx="0">
                  <c:v>5.8</c:v>
                </c:pt>
                <c:pt idx="1">
                  <c:v>9.5</c:v>
                </c:pt>
                <c:pt idx="2">
                  <c:v>11.8</c:v>
                </c:pt>
                <c:pt idx="3" formatCode="0.0\ ">
                  <c:v>17.600000000000001</c:v>
                </c:pt>
                <c:pt idx="4" formatCode="0.0\ ">
                  <c:v>22</c:v>
                </c:pt>
                <c:pt idx="6" formatCode="0.0\ ">
                  <c:v>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D8-4E33-B436-DD846F58E93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Nicht angeschlossen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CC7-401F-A9F6-CD625168B5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CC7-401F-A9F6-CD625168B51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A5E-4B10-A936-8DF8BC995766}"/>
              </c:ext>
            </c:extLst>
          </c:dPt>
          <c:cat>
            <c:strRef>
              <c:f>Tabelle1!$B$1:$I$1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20172</c:v>
                </c:pt>
                <c:pt idx="6">
                  <c:v>2018</c:v>
                </c:pt>
              </c:strCache>
            </c:strRef>
          </c:cat>
          <c:val>
            <c:numRef>
              <c:f>Tabelle1!$B$3:$I$3</c:f>
              <c:numCache>
                <c:formatCode>General</c:formatCode>
                <c:ptCount val="7"/>
                <c:pt idx="0">
                  <c:v>5.2</c:v>
                </c:pt>
                <c:pt idx="1">
                  <c:v>6.5</c:v>
                </c:pt>
                <c:pt idx="2">
                  <c:v>8.3000000000000007</c:v>
                </c:pt>
                <c:pt idx="3" formatCode="0.0">
                  <c:v>10</c:v>
                </c:pt>
                <c:pt idx="4" formatCode="0.0">
                  <c:v>9.9</c:v>
                </c:pt>
                <c:pt idx="6" formatCode="0.0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5D8-4E33-B436-DD846F58E93D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Smart TV-Gerät im HH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Tabelle1!$B$1:$I$1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20172</c:v>
                </c:pt>
                <c:pt idx="6">
                  <c:v>2018</c:v>
                </c:pt>
              </c:strCache>
            </c:strRef>
          </c:cat>
          <c:val>
            <c:numRef>
              <c:f>Tabelle1!$B$4:$I$4</c:f>
              <c:numCache>
                <c:formatCode>General</c:formatCode>
                <c:ptCount val="7"/>
                <c:pt idx="0">
                  <c:v>11</c:v>
                </c:pt>
                <c:pt idx="1">
                  <c:v>16</c:v>
                </c:pt>
                <c:pt idx="2">
                  <c:v>20.100000000000001</c:v>
                </c:pt>
                <c:pt idx="3">
                  <c:v>27.6</c:v>
                </c:pt>
                <c:pt idx="4">
                  <c:v>31.9</c:v>
                </c:pt>
                <c:pt idx="6">
                  <c:v>51.6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5D8-4E33-B436-DD846F58E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189015552"/>
        <c:axId val="187683904"/>
      </c:barChart>
      <c:catAx>
        <c:axId val="18901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187683904"/>
        <c:crosses val="autoZero"/>
        <c:auto val="1"/>
        <c:lblAlgn val="ctr"/>
        <c:lblOffset val="100"/>
        <c:noMultiLvlLbl val="0"/>
      </c:catAx>
      <c:valAx>
        <c:axId val="187683904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9015552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cap="all" baseline="0"/>
            </a:pPr>
            <a:endParaRPr lang="de-DE"/>
          </a:p>
        </c:txPr>
      </c:legendEntry>
      <c:layout>
        <c:manualLayout>
          <c:xMode val="edge"/>
          <c:yMode val="edge"/>
          <c:x val="0.76131959464515953"/>
          <c:y val="0.44793327873233363"/>
          <c:w val="0.23741823071141233"/>
          <c:h val="0.2773250860123096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F7-44B0-8F93-B14711CAA0E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F7-44B0-8F93-B14711CAA0ED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7-44B0-8F93-B14711CAA0ED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F7-44B0-8F93-B14711CAA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1958202898938"/>
          <c:y val="0.17885540154457996"/>
          <c:w val="0.57929092846944319"/>
          <c:h val="0.6406900517652501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Mio.</c:v>
                </c:pt>
              </c:strCache>
            </c:strRef>
          </c:tx>
          <c:spPr>
            <a:solidFill>
              <a:schemeClr val="accent1"/>
            </a:solidFill>
            <a:ln w="3175">
              <a:noFill/>
              <a:prstDash val="lgDash"/>
            </a:ln>
          </c:spPr>
          <c:dPt>
            <c:idx val="0"/>
            <c:bubble3D val="0"/>
            <c:spPr>
              <a:noFill/>
              <a:ln w="3175">
                <a:noFill/>
                <a:prstDash val="lg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F36-4EAC-A4DF-7CFF6D120EDD}"/>
              </c:ext>
            </c:extLst>
          </c:dPt>
          <c:dPt>
            <c:idx val="1"/>
            <c:bubble3D val="0"/>
            <c:spPr>
              <a:noFill/>
              <a:ln w="3175">
                <a:noFill/>
                <a:prstDash val="lg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F36-4EAC-A4DF-7CFF6D120EDD}"/>
              </c:ext>
            </c:extLst>
          </c:dPt>
          <c:dLbls>
            <c:dLbl>
              <c:idx val="0"/>
              <c:layout>
                <c:manualLayout>
                  <c:x val="3.4052593828972862E-2"/>
                  <c:y val="-2.8246374616122377E-2"/>
                </c:manualLayout>
              </c:layout>
              <c:numFmt formatCode="#,##0.00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36-4EAC-A4DF-7CFF6D120EDD}"/>
                </c:ext>
              </c:extLst>
            </c:dLbl>
            <c:dLbl>
              <c:idx val="1"/>
              <c:layout>
                <c:manualLayout>
                  <c:x val="7.6841778331913956E-3"/>
                  <c:y val="1.482749323680964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36-4EAC-A4DF-7CFF6D120EDD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digital</c:v>
                </c:pt>
                <c:pt idx="1">
                  <c:v>analog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0.32500000000000001</c:v>
                </c:pt>
                <c:pt idx="1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36-4EAC-A4DF-7CFF6D120ED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 w="3175">
              <a:noFill/>
              <a:prstDash val="solid"/>
            </a:ln>
          </c:spPr>
          <c:dPt>
            <c:idx val="1"/>
            <c:bubble3D val="0"/>
            <c:spPr>
              <a:solidFill>
                <a:schemeClr val="accent6"/>
              </a:solidFill>
              <a:ln w="31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91-4FB0-81B9-AC8CDBF010FB}"/>
              </c:ext>
            </c:extLst>
          </c:dPt>
          <c:dLbls>
            <c:dLbl>
              <c:idx val="0"/>
              <c:layout>
                <c:manualLayout>
                  <c:x val="0.32917485023785426"/>
                  <c:y val="5.9631235300702801E-2"/>
                </c:manualLayout>
              </c:layout>
              <c:numFmt formatCode="0.0&quot;%&quot;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291-4FB0-81B9-AC8CDBF010FB}"/>
                </c:ext>
              </c:extLst>
            </c:dLbl>
            <c:numFmt formatCode="0.0&quot;%&quot;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Tabelle1!$A$2:$A$3</c:f>
              <c:strCache>
                <c:ptCount val="2"/>
                <c:pt idx="0">
                  <c:v>digital</c:v>
                </c:pt>
                <c:pt idx="1">
                  <c:v>analog</c:v>
                </c:pt>
              </c:strCache>
            </c:strRef>
          </c:cat>
          <c:val>
            <c:numRef>
              <c:f>Tabelle1!$C$2:$C$3</c:f>
              <c:numCache>
                <c:formatCode>0.0</c:formatCode>
                <c:ptCount val="2"/>
                <c:pt idx="0">
                  <c:v>93.7</c:v>
                </c:pt>
                <c:pt idx="1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291-4FB0-81B9-AC8CDBF01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D5-462C-9D94-1B5258A05B60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5-462C-9D94-1B5258A05B60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D5-462C-9D94-1B5258A05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03-44A1-9319-871A78597F7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03-44A1-9319-871A78597F7F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03-44A1-9319-871A78597F7F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03-44A1-9319-871A78597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45-4971-AB45-B5F7CAF63D4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45-4971-AB45-B5F7CAF63D44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5-4971-AB45-B5F7CAF63D44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45-4971-AB45-B5F7CAF63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0D-49BF-806A-22104B299E7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0D-49BF-806A-22104B299E7D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0D-49BF-806A-22104B299E7D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90D-49BF-806A-22104B299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54-4C44-BB6E-06767AC5B6E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54-4C44-BB6E-06767AC5B6E7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54-4C44-BB6E-06767AC5B6E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54-4C44-BB6E-06767AC5B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&quot;%&quot;" sourceLinked="0"/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61.788699264301087</c:v>
                </c:pt>
                <c:pt idx="1">
                  <c:v>60.129659643435986</c:v>
                </c:pt>
                <c:pt idx="2">
                  <c:v>68.35443037974683</c:v>
                </c:pt>
                <c:pt idx="3">
                  <c:v>60.810284378652113</c:v>
                </c:pt>
                <c:pt idx="4">
                  <c:v>65.021071643588201</c:v>
                </c:pt>
                <c:pt idx="5">
                  <c:v>51.479289940828401</c:v>
                </c:pt>
                <c:pt idx="6">
                  <c:v>61.750841750841744</c:v>
                </c:pt>
                <c:pt idx="7">
                  <c:v>70.26378896882494</c:v>
                </c:pt>
                <c:pt idx="8">
                  <c:v>61.644535240040867</c:v>
                </c:pt>
                <c:pt idx="9">
                  <c:v>58.10779551237566</c:v>
                </c:pt>
                <c:pt idx="10">
                  <c:v>64.440589765828264</c:v>
                </c:pt>
                <c:pt idx="11">
                  <c:v>57.971014492753639</c:v>
                </c:pt>
                <c:pt idx="12">
                  <c:v>61.841227484989993</c:v>
                </c:pt>
                <c:pt idx="13">
                  <c:v>66.396761133603249</c:v>
                </c:pt>
                <c:pt idx="14">
                  <c:v>62.704309063893014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5C-42E3-AC90-C77914A1174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Smart TV im HH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0.0\ </c:formatCode>
                <c:ptCount val="15"/>
                <c:pt idx="0">
                  <c:v>51.6</c:v>
                </c:pt>
                <c:pt idx="1">
                  <c:v>51</c:v>
                </c:pt>
                <c:pt idx="2">
                  <c:v>48.6</c:v>
                </c:pt>
                <c:pt idx="3">
                  <c:v>53.4</c:v>
                </c:pt>
                <c:pt idx="4">
                  <c:v>56</c:v>
                </c:pt>
                <c:pt idx="5">
                  <c:v>48.7</c:v>
                </c:pt>
                <c:pt idx="6">
                  <c:v>52.3</c:v>
                </c:pt>
                <c:pt idx="7">
                  <c:v>45.3</c:v>
                </c:pt>
                <c:pt idx="8">
                  <c:v>52.6</c:v>
                </c:pt>
                <c:pt idx="9">
                  <c:v>51.8</c:v>
                </c:pt>
                <c:pt idx="10">
                  <c:v>49.6</c:v>
                </c:pt>
                <c:pt idx="11">
                  <c:v>50.3</c:v>
                </c:pt>
                <c:pt idx="12">
                  <c:v>48.4</c:v>
                </c:pt>
                <c:pt idx="13">
                  <c:v>47.7</c:v>
                </c:pt>
                <c:pt idx="14">
                  <c:v>47.3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5C-42E3-AC90-C77914A11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0932480"/>
        <c:axId val="187676864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Angeschlossen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0">
                  <c:v>31.9</c:v>
                </c:pt>
                <c:pt idx="1">
                  <c:v>30.7</c:v>
                </c:pt>
                <c:pt idx="2">
                  <c:v>33.200000000000003</c:v>
                </c:pt>
                <c:pt idx="3">
                  <c:v>32.4</c:v>
                </c:pt>
                <c:pt idx="4">
                  <c:v>36.4</c:v>
                </c:pt>
                <c:pt idx="5">
                  <c:v>25.2</c:v>
                </c:pt>
                <c:pt idx="6">
                  <c:v>32.299999999999997</c:v>
                </c:pt>
                <c:pt idx="7">
                  <c:v>31.8</c:v>
                </c:pt>
                <c:pt idx="8">
                  <c:v>32.4</c:v>
                </c:pt>
                <c:pt idx="9">
                  <c:v>30.1</c:v>
                </c:pt>
                <c:pt idx="10">
                  <c:v>32</c:v>
                </c:pt>
                <c:pt idx="11">
                  <c:v>29.2</c:v>
                </c:pt>
                <c:pt idx="12">
                  <c:v>29.9</c:v>
                </c:pt>
                <c:pt idx="13">
                  <c:v>31.7</c:v>
                </c:pt>
                <c:pt idx="14">
                  <c:v>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55C-42E3-AC90-C77914A11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90932992"/>
        <c:axId val="187677440"/>
      </c:barChart>
      <c:catAx>
        <c:axId val="190932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87676864"/>
        <c:crosses val="autoZero"/>
        <c:auto val="1"/>
        <c:lblAlgn val="ctr"/>
        <c:lblOffset val="100"/>
        <c:noMultiLvlLbl val="0"/>
      </c:catAx>
      <c:valAx>
        <c:axId val="18767686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90932480"/>
        <c:crosses val="autoZero"/>
        <c:crossBetween val="between"/>
      </c:valAx>
      <c:valAx>
        <c:axId val="187677440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190932992"/>
        <c:crosses val="max"/>
        <c:crossBetween val="between"/>
      </c:valAx>
      <c:catAx>
        <c:axId val="190932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767744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08606574411979E-2"/>
          <c:y val="7.480158438001560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HDTV-Geräte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8-46DD-A6D4-888F38DBE7F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A8-46DD-A6D4-888F38DBE7F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A8-46DD-A6D4-888F38DBE7F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Mind. 1 HDTV-Gerät</c:v>
                </c:pt>
                <c:pt idx="3">
                  <c:v>Nicht angeschlossen</c:v>
                </c:pt>
                <c:pt idx="4">
                  <c:v>Kein Smart TV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31.9</c:v>
                </c:pt>
                <c:pt idx="3">
                  <c:v>19.7</c:v>
                </c:pt>
                <c:pt idx="4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0962214986808"/>
          <c:y val="6.768526469587046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Smart TV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1 Smart TV</c:v>
                </c:pt>
                <c:pt idx="1">
                  <c:v>2+ Smart TVs</c:v>
                </c:pt>
                <c:pt idx="2">
                  <c:v>Nicht angeschlossen</c:v>
                </c:pt>
                <c:pt idx="3">
                  <c:v>Kein Smart TV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27.7</c:v>
                </c:pt>
                <c:pt idx="1">
                  <c:v>4.2</c:v>
                </c:pt>
                <c:pt idx="2">
                  <c:v>19.7</c:v>
                </c:pt>
                <c:pt idx="3">
                  <c:v>48.4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Smart-TV, internetfähiges Fernsehgerät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0.0\ </c:formatCode>
                <c:ptCount val="15"/>
                <c:pt idx="0">
                  <c:v>27.7</c:v>
                </c:pt>
                <c:pt idx="1">
                  <c:v>24.2</c:v>
                </c:pt>
                <c:pt idx="2">
                  <c:v>30.6</c:v>
                </c:pt>
                <c:pt idx="3">
                  <c:v>28</c:v>
                </c:pt>
                <c:pt idx="4">
                  <c:v>32</c:v>
                </c:pt>
                <c:pt idx="5">
                  <c:v>21.6</c:v>
                </c:pt>
                <c:pt idx="6">
                  <c:v>27.3</c:v>
                </c:pt>
                <c:pt idx="7">
                  <c:v>26.7</c:v>
                </c:pt>
                <c:pt idx="8">
                  <c:v>27</c:v>
                </c:pt>
                <c:pt idx="9">
                  <c:v>27.1</c:v>
                </c:pt>
                <c:pt idx="10">
                  <c:v>27.1</c:v>
                </c:pt>
                <c:pt idx="11">
                  <c:v>21.3</c:v>
                </c:pt>
                <c:pt idx="12">
                  <c:v>23.9</c:v>
                </c:pt>
                <c:pt idx="13">
                  <c:v>29.1</c:v>
                </c:pt>
                <c:pt idx="14">
                  <c:v>26.6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94-48CF-9848-5E3397AA200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0.0</c:formatCode>
                <c:ptCount val="15"/>
                <c:pt idx="0">
                  <c:v>4.2</c:v>
                </c:pt>
                <c:pt idx="1">
                  <c:v>6.5</c:v>
                </c:pt>
                <c:pt idx="2">
                  <c:v>2.6</c:v>
                </c:pt>
                <c:pt idx="3">
                  <c:v>4.4000000000000004</c:v>
                </c:pt>
                <c:pt idx="4">
                  <c:v>4.4000000000000004</c:v>
                </c:pt>
                <c:pt idx="5">
                  <c:v>3.6</c:v>
                </c:pt>
                <c:pt idx="6">
                  <c:v>5</c:v>
                </c:pt>
                <c:pt idx="7">
                  <c:v>5.0999999999999996</c:v>
                </c:pt>
                <c:pt idx="8">
                  <c:v>5.4</c:v>
                </c:pt>
                <c:pt idx="9">
                  <c:v>3</c:v>
                </c:pt>
                <c:pt idx="10">
                  <c:v>4.8999999999999995</c:v>
                </c:pt>
                <c:pt idx="11">
                  <c:v>7.8999999999999995</c:v>
                </c:pt>
                <c:pt idx="12">
                  <c:v>6</c:v>
                </c:pt>
                <c:pt idx="13">
                  <c:v>2.6</c:v>
                </c:pt>
                <c:pt idx="14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94-48CF-9848-5E3397AA200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Smart-TV, internetfähiges Fernsehgerät2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0">
                  <c:v>31.9</c:v>
                </c:pt>
                <c:pt idx="1">
                  <c:v>30.7</c:v>
                </c:pt>
                <c:pt idx="2">
                  <c:v>33.200000000000003</c:v>
                </c:pt>
                <c:pt idx="3">
                  <c:v>32.4</c:v>
                </c:pt>
                <c:pt idx="4">
                  <c:v>36.4</c:v>
                </c:pt>
                <c:pt idx="5">
                  <c:v>25.2</c:v>
                </c:pt>
                <c:pt idx="6">
                  <c:v>32.299999999999997</c:v>
                </c:pt>
                <c:pt idx="7">
                  <c:v>31.8</c:v>
                </c:pt>
                <c:pt idx="8">
                  <c:v>32.4</c:v>
                </c:pt>
                <c:pt idx="9">
                  <c:v>30.1</c:v>
                </c:pt>
                <c:pt idx="10">
                  <c:v>32</c:v>
                </c:pt>
                <c:pt idx="11">
                  <c:v>29.2</c:v>
                </c:pt>
                <c:pt idx="12">
                  <c:v>29.9</c:v>
                </c:pt>
                <c:pt idx="13">
                  <c:v>31.7</c:v>
                </c:pt>
                <c:pt idx="14">
                  <c:v>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94-48CF-9848-5E3397AA2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2939520"/>
        <c:axId val="188764672"/>
      </c:barChart>
      <c:catAx>
        <c:axId val="192939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8764672"/>
        <c:crosses val="autoZero"/>
        <c:auto val="1"/>
        <c:lblAlgn val="ctr"/>
        <c:lblOffset val="100"/>
        <c:noMultiLvlLbl val="0"/>
      </c:catAx>
      <c:valAx>
        <c:axId val="188764672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9293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02051153056166"/>
          <c:y val="2.1548774926129985E-2"/>
          <c:w val="0.61297948846943828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Smart TV-Gerät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D8-4E33-B436-DD846F58E93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D8-4E33-B436-DD846F58E93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87-4D2D-8946-67CF5A02C5CB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D8-4E33-B436-DD846F58E93D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Tabelle1!$B$1:$H$1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Tabelle1!$B$2:$H$2</c:f>
              <c:numCache>
                <c:formatCode>General</c:formatCode>
                <c:ptCount val="6"/>
                <c:pt idx="0">
                  <c:v>5.8</c:v>
                </c:pt>
                <c:pt idx="1">
                  <c:v>9.5</c:v>
                </c:pt>
                <c:pt idx="2">
                  <c:v>11.8</c:v>
                </c:pt>
                <c:pt idx="3">
                  <c:v>17.600000000000001</c:v>
                </c:pt>
                <c:pt idx="4">
                  <c:v>22</c:v>
                </c:pt>
                <c:pt idx="5">
                  <c:v>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D8-4E33-B436-DD846F58E93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Peripheriegeräte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CC7-401F-A9F6-CD625168B5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CC7-401F-A9F6-CD625168B51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787-4D2D-8946-67CF5A02C5CB}"/>
              </c:ext>
            </c:extLst>
          </c:dPt>
          <c:dLbls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262626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Tabelle1!$B$3:$H$3</c:f>
              <c:numCache>
                <c:formatCode>General</c:formatCode>
                <c:ptCount val="6"/>
                <c:pt idx="0">
                  <c:v>4.5</c:v>
                </c:pt>
                <c:pt idx="1">
                  <c:v>5.5</c:v>
                </c:pt>
                <c:pt idx="2">
                  <c:v>7.2</c:v>
                </c:pt>
                <c:pt idx="3">
                  <c:v>9.8000000000000007</c:v>
                </c:pt>
                <c:pt idx="4">
                  <c:v>10</c:v>
                </c:pt>
                <c:pt idx="5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5D8-4E33-B436-DD846F58E93D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PC, Laptop, Tablet, Smartphone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787-4D2D-8946-67CF5A02C5C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787-4D2D-8946-67CF5A02C5C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787-4D2D-8946-67CF5A02C5C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787-4D2D-8946-67CF5A02C5C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4787-4D2D-8946-67CF5A02C5CB}"/>
              </c:ext>
            </c:extLst>
          </c:dPt>
          <c:dLbls>
            <c:dLbl>
              <c:idx val="5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Tabelle1!$B$4:$H$4</c:f>
              <c:numCache>
                <c:formatCode>General</c:formatCode>
                <c:ptCount val="6"/>
                <c:pt idx="0">
                  <c:v>16.2</c:v>
                </c:pt>
                <c:pt idx="1">
                  <c:v>17</c:v>
                </c:pt>
                <c:pt idx="2">
                  <c:v>17.100000000000001</c:v>
                </c:pt>
                <c:pt idx="3">
                  <c:v>17.7</c:v>
                </c:pt>
                <c:pt idx="4">
                  <c:v>14.8</c:v>
                </c:pt>
                <c:pt idx="5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5D8-4E33-B436-DD846F58E93D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Summe Connected TV</c:v>
                </c:pt>
              </c:strCache>
            </c:strRef>
          </c:tx>
          <c:spPr>
            <a:noFill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/>
                        </a:solidFill>
                      </a:defRPr>
                    </a:pPr>
                    <a:fld id="{195E845E-A687-4FD7-A122-9EC0CDD8BD18}" type="VALUE">
                      <a:rPr lang="en-US">
                        <a:solidFill>
                          <a:srgbClr val="005BBB"/>
                        </a:solidFill>
                      </a:rPr>
                      <a:pPr>
                        <a:defRPr sz="1600" b="1">
                          <a:solidFill>
                            <a:schemeClr val="accent1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numFmt formatCode="#,##0.0" sourceLinked="0"/>
              <c:spPr>
                <a:ln>
                  <a:solidFill>
                    <a:schemeClr val="accent1"/>
                  </a:solidFill>
                </a:ln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4787-4D2D-8946-67CF5A02C5C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Tabelle1!$B$5:$H$5</c:f>
              <c:numCache>
                <c:formatCode>General</c:formatCode>
                <c:ptCount val="6"/>
                <c:pt idx="0">
                  <c:v>26.5</c:v>
                </c:pt>
                <c:pt idx="1">
                  <c:v>32</c:v>
                </c:pt>
                <c:pt idx="2">
                  <c:v>36.1</c:v>
                </c:pt>
                <c:pt idx="3">
                  <c:v>45.1</c:v>
                </c:pt>
                <c:pt idx="4">
                  <c:v>46.8</c:v>
                </c:pt>
                <c:pt idx="5">
                  <c:v>49.4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4787-4D2D-8946-67CF5A02C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196325888"/>
        <c:axId val="188767552"/>
      </c:barChart>
      <c:catAx>
        <c:axId val="196325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188767552"/>
        <c:crosses val="autoZero"/>
        <c:auto val="1"/>
        <c:lblAlgn val="ctr"/>
        <c:lblOffset val="100"/>
        <c:noMultiLvlLbl val="0"/>
      </c:catAx>
      <c:valAx>
        <c:axId val="188767552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6325888"/>
        <c:crosses val="autoZero"/>
        <c:crossBetween val="between"/>
      </c:valAx>
      <c:spPr>
        <a:ln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800" b="1" i="0" cap="all" baseline="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00" b="0" cap="none" baseline="0"/>
            </a:pPr>
            <a:endParaRPr lang="de-DE"/>
          </a:p>
        </c:txPr>
      </c:legendEntry>
      <c:layout>
        <c:manualLayout>
          <c:xMode val="edge"/>
          <c:yMode val="edge"/>
          <c:x val="7.5730478605692568E-3"/>
          <c:y val="0.42879670358921584"/>
          <c:w val="0.31711193769746948"/>
          <c:h val="0.37802800176338675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1958202898938"/>
          <c:y val="0.17885540154457996"/>
          <c:w val="0.57929092846944319"/>
          <c:h val="0.6406900517652501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Mio.</c:v>
                </c:pt>
              </c:strCache>
            </c:strRef>
          </c:tx>
          <c:spPr>
            <a:noFill/>
            <a:ln w="76200"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36-4EAC-A4DF-7CFF6D120ED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F36-4EAC-A4DF-7CFF6D120EDD}"/>
              </c:ext>
            </c:extLst>
          </c:dPt>
          <c:dLbls>
            <c:dLbl>
              <c:idx val="0"/>
              <c:layout>
                <c:manualLayout>
                  <c:x val="3.4052593828972862E-2"/>
                  <c:y val="-2.8246374616122377E-2"/>
                </c:manualLayout>
              </c:layout>
              <c:numFmt formatCode="#,##0.000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36-4EAC-A4DF-7CFF6D120EDD}"/>
                </c:ext>
              </c:extLst>
            </c:dLbl>
            <c:dLbl>
              <c:idx val="1"/>
              <c:layout>
                <c:manualLayout>
                  <c:x val="7.6841778331913956E-3"/>
                  <c:y val="1.482749323680964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36-4EAC-A4DF-7CFF6D120EDD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digital</c:v>
                </c:pt>
                <c:pt idx="1">
                  <c:v>analog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37.481000000000002</c:v>
                </c:pt>
                <c:pt idx="1">
                  <c:v>1.216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36-4EAC-A4DF-7CFF6D120ED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 w="7620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54-49D2-9D05-F4B34E8B2FC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54-49D2-9D05-F4B34E8B2FCA}"/>
              </c:ext>
            </c:extLst>
          </c:dPt>
          <c:dLbls>
            <c:dLbl>
              <c:idx val="0"/>
              <c:layout>
                <c:manualLayout>
                  <c:x val="0.31782376218598002"/>
                  <c:y val="6.2769721369160841E-2"/>
                </c:manualLayout>
              </c:layout>
              <c:numFmt formatCode="0.0&quot;%&quot;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accent2"/>
                      </a:solidFill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354-49D2-9D05-F4B34E8B2FCA}"/>
                </c:ext>
              </c:extLst>
            </c:dLbl>
            <c:dLbl>
              <c:idx val="1"/>
              <c:numFmt formatCode="0.0&quot;%&quot;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accent3"/>
                    </a:solidFill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digital</c:v>
                </c:pt>
                <c:pt idx="1">
                  <c:v>analog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96.9</c:v>
                </c:pt>
                <c:pt idx="1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354-49D2-9D05-F4B34E8B2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2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02051153056166"/>
          <c:y val="2.1548774926129985E-2"/>
          <c:w val="0.61297948846943828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Smart TV-Gerät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D8-4E33-B436-DD846F58E93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D8-4E33-B436-DD846F58E93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C8B-4984-B167-FAB663F538D7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Tabelle1!$B$2:$D$2</c:f>
              <c:numCache>
                <c:formatCode>General</c:formatCode>
                <c:ptCount val="3"/>
                <c:pt idx="0">
                  <c:v>17.7</c:v>
                </c:pt>
                <c:pt idx="1">
                  <c:v>22.7</c:v>
                </c:pt>
                <c:pt idx="2">
                  <c:v>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D8-4E33-B436-DD846F58E93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Peripheriegeräte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CC7-401F-A9F6-CD625168B5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CC7-401F-A9F6-CD625168B51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C8B-4984-B167-FAB663F538D7}"/>
              </c:ext>
            </c:extLst>
          </c:dPt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262626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Tabelle1!$B$3:$D$3</c:f>
              <c:numCache>
                <c:formatCode>General</c:formatCode>
                <c:ptCount val="3"/>
                <c:pt idx="0">
                  <c:v>8</c:v>
                </c:pt>
                <c:pt idx="1">
                  <c:v>11.9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5D8-4E33-B436-DD846F58E93D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PC, Laptop, Tablet, Smartphone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C8B-4984-B167-FAB663F538D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C8B-4984-B167-FAB663F538D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8C8B-4984-B167-FAB663F538D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8C8B-4984-B167-FAB663F538D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8C8B-4984-B167-FAB663F538D7}"/>
              </c:ext>
            </c:extLst>
          </c:dPt>
          <c:dLbls>
            <c:dLbl>
              <c:idx val="2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Tabelle1!$B$4:$D$4</c:f>
              <c:numCache>
                <c:formatCode>General</c:formatCode>
                <c:ptCount val="3"/>
                <c:pt idx="0">
                  <c:v>17.5</c:v>
                </c:pt>
                <c:pt idx="1">
                  <c:v>14.7</c:v>
                </c:pt>
                <c:pt idx="2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5D8-4E33-B436-DD846F58E93D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Summe Connected TV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rgbClr val="262626"/>
                        </a:solidFill>
                      </a:defRPr>
                    </a:pPr>
                    <a:fld id="{329B69D2-B939-463B-B02F-253CE41AA25D}" type="VALUE">
                      <a:rPr lang="en-US" sz="1600" b="1">
                        <a:solidFill>
                          <a:srgbClr val="005BBB"/>
                        </a:solidFill>
                      </a:rPr>
                      <a:pPr>
                        <a:defRPr sz="1400" b="1">
                          <a:solidFill>
                            <a:srgbClr val="262626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numFmt formatCode="#,##0.0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8C8B-4984-B167-FAB663F538D7}"/>
                </c:ext>
              </c:extLst>
            </c:dLbl>
            <c:dLbl>
              <c:idx val="5"/>
              <c:numFmt formatCode="#,##0.0" sourceLinked="0"/>
              <c:spPr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Tabelle1!$B$5:$D$5</c:f>
              <c:numCache>
                <c:formatCode>General</c:formatCode>
                <c:ptCount val="3"/>
                <c:pt idx="0">
                  <c:v>43.2</c:v>
                </c:pt>
                <c:pt idx="1">
                  <c:v>49.3</c:v>
                </c:pt>
                <c:pt idx="2">
                  <c:v>39.9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8C8B-4984-B167-FAB663F53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192631296"/>
        <c:axId val="196715648"/>
      </c:barChart>
      <c:catAx>
        <c:axId val="192631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196715648"/>
        <c:crosses val="autoZero"/>
        <c:auto val="1"/>
        <c:lblAlgn val="ctr"/>
        <c:lblOffset val="100"/>
        <c:noMultiLvlLbl val="0"/>
      </c:catAx>
      <c:valAx>
        <c:axId val="196715648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2631296"/>
        <c:crosses val="autoZero"/>
        <c:crossBetween val="between"/>
      </c:valAx>
      <c:spPr>
        <a:ln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800" b="1" i="0" cap="all" baseline="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00" b="0" cap="none" baseline="0"/>
            </a:pPr>
            <a:endParaRPr lang="de-DE"/>
          </a:p>
        </c:txPr>
      </c:legendEntry>
      <c:layout>
        <c:manualLayout>
          <c:xMode val="edge"/>
          <c:yMode val="edge"/>
          <c:x val="7.5730478605692568E-3"/>
          <c:y val="0.42879670358921584"/>
          <c:w val="0.31711193769746948"/>
          <c:h val="0.37802800176338675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Smart-TV, internetfähiges Fernsehgerät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0.0\ </c:formatCode>
                <c:ptCount val="15"/>
                <c:pt idx="0">
                  <c:v>31.9</c:v>
                </c:pt>
                <c:pt idx="1">
                  <c:v>30.7</c:v>
                </c:pt>
                <c:pt idx="2">
                  <c:v>33.200000000000003</c:v>
                </c:pt>
                <c:pt idx="3">
                  <c:v>32.4</c:v>
                </c:pt>
                <c:pt idx="4">
                  <c:v>36.4</c:v>
                </c:pt>
                <c:pt idx="5">
                  <c:v>25.2</c:v>
                </c:pt>
                <c:pt idx="6">
                  <c:v>32.299999999999997</c:v>
                </c:pt>
                <c:pt idx="7">
                  <c:v>31.8</c:v>
                </c:pt>
                <c:pt idx="8">
                  <c:v>32.4</c:v>
                </c:pt>
                <c:pt idx="9">
                  <c:v>30.1</c:v>
                </c:pt>
                <c:pt idx="10">
                  <c:v>32</c:v>
                </c:pt>
                <c:pt idx="11">
                  <c:v>29.2</c:v>
                </c:pt>
                <c:pt idx="12">
                  <c:v>29.9</c:v>
                </c:pt>
                <c:pt idx="13">
                  <c:v>31.7</c:v>
                </c:pt>
                <c:pt idx="14">
                  <c:v>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5D-4F15-9D9E-C60B365A8CA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Peripheriegeräte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13.2</c:v>
                </c:pt>
                <c:pt idx="1">
                  <c:v>9.1</c:v>
                </c:pt>
                <c:pt idx="2">
                  <c:v>13.9</c:v>
                </c:pt>
                <c:pt idx="3">
                  <c:v>12.5</c:v>
                </c:pt>
                <c:pt idx="4">
                  <c:v>14.4</c:v>
                </c:pt>
                <c:pt idx="5">
                  <c:v>11</c:v>
                </c:pt>
                <c:pt idx="6">
                  <c:v>10.4</c:v>
                </c:pt>
                <c:pt idx="7">
                  <c:v>13.3</c:v>
                </c:pt>
                <c:pt idx="8">
                  <c:v>17.100000000000001</c:v>
                </c:pt>
                <c:pt idx="9">
                  <c:v>15.7</c:v>
                </c:pt>
                <c:pt idx="10">
                  <c:v>12.9</c:v>
                </c:pt>
                <c:pt idx="11">
                  <c:v>13.7</c:v>
                </c:pt>
                <c:pt idx="12">
                  <c:v>11.3</c:v>
                </c:pt>
                <c:pt idx="13">
                  <c:v>7.6</c:v>
                </c:pt>
                <c:pt idx="14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5D-4F15-9D9E-C60B365A8CA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General</c:formatCode>
                <c:ptCount val="15"/>
                <c:pt idx="0">
                  <c:v>4.3</c:v>
                </c:pt>
                <c:pt idx="1">
                  <c:v>4.4000000000000004</c:v>
                </c:pt>
                <c:pt idx="2">
                  <c:v>6.6</c:v>
                </c:pt>
                <c:pt idx="3">
                  <c:v>3.8</c:v>
                </c:pt>
                <c:pt idx="4">
                  <c:v>3.8</c:v>
                </c:pt>
                <c:pt idx="5">
                  <c:v>3.7</c:v>
                </c:pt>
                <c:pt idx="6">
                  <c:v>5.6</c:v>
                </c:pt>
                <c:pt idx="7">
                  <c:v>2.8</c:v>
                </c:pt>
                <c:pt idx="8">
                  <c:v>3.1</c:v>
                </c:pt>
                <c:pt idx="9">
                  <c:v>5.2</c:v>
                </c:pt>
                <c:pt idx="10">
                  <c:v>5</c:v>
                </c:pt>
                <c:pt idx="11">
                  <c:v>4.3</c:v>
                </c:pt>
                <c:pt idx="12">
                  <c:v>3.5</c:v>
                </c:pt>
                <c:pt idx="13">
                  <c:v>4.2</c:v>
                </c:pt>
                <c:pt idx="14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85D-4F15-9D9E-C60B365A8CA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&gt;&gt; Mindestens eine dieser Möglichkeiten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Tabelle1!$E$2:$E$16</c:f>
              <c:numCache>
                <c:formatCode>General</c:formatCode>
                <c:ptCount val="15"/>
                <c:pt idx="0">
                  <c:v>49.399999999999991</c:v>
                </c:pt>
                <c:pt idx="1">
                  <c:v>44.199999999999996</c:v>
                </c:pt>
                <c:pt idx="2">
                  <c:v>53.7</c:v>
                </c:pt>
                <c:pt idx="3">
                  <c:v>48.699999999999996</c:v>
                </c:pt>
                <c:pt idx="4">
                  <c:v>54.599999999999994</c:v>
                </c:pt>
                <c:pt idx="5">
                  <c:v>39.900000000000006</c:v>
                </c:pt>
                <c:pt idx="6">
                  <c:v>48.3</c:v>
                </c:pt>
                <c:pt idx="7">
                  <c:v>47.9</c:v>
                </c:pt>
                <c:pt idx="8">
                  <c:v>52.6</c:v>
                </c:pt>
                <c:pt idx="9">
                  <c:v>51</c:v>
                </c:pt>
                <c:pt idx="10">
                  <c:v>49.9</c:v>
                </c:pt>
                <c:pt idx="11">
                  <c:v>47.199999999999996</c:v>
                </c:pt>
                <c:pt idx="12">
                  <c:v>44.7</c:v>
                </c:pt>
                <c:pt idx="13">
                  <c:v>43.5</c:v>
                </c:pt>
                <c:pt idx="14">
                  <c:v>41.6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85D-4F15-9D9E-C60B365A8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7171200"/>
        <c:axId val="196717952"/>
      </c:barChart>
      <c:catAx>
        <c:axId val="197171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6717952"/>
        <c:crosses val="autoZero"/>
        <c:auto val="1"/>
        <c:lblAlgn val="ctr"/>
        <c:lblOffset val="100"/>
        <c:noMultiLvlLbl val="0"/>
      </c:catAx>
      <c:valAx>
        <c:axId val="196717952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9717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08606574411979E-2"/>
          <c:y val="7.480158438001560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Connected TV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8-46DD-A6D4-888F38DBE7F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A8-46DD-A6D4-888F38DBE7F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A8-46DD-A6D4-888F38DBE7F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Mind. 1 HDTV-Gerät</c:v>
                </c:pt>
                <c:pt idx="4">
                  <c:v>Kein TV-Gerät connected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49.4</c:v>
                </c:pt>
                <c:pt idx="4">
                  <c:v>50.6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0962214986808"/>
          <c:y val="6.768526469587046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Connected TV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1 TV-Gerät connected</c:v>
                </c:pt>
                <c:pt idx="1">
                  <c:v>2+ TV-Geräte connected</c:v>
                </c:pt>
                <c:pt idx="2">
                  <c:v>Kein TV-Gerät connected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39.6</c:v>
                </c:pt>
                <c:pt idx="1">
                  <c:v>9.8000000000000007</c:v>
                </c:pt>
                <c:pt idx="2">
                  <c:v>50.6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0.0\ </c:formatCode>
                <c:ptCount val="15"/>
                <c:pt idx="0">
                  <c:v>39.6</c:v>
                </c:pt>
                <c:pt idx="1">
                  <c:v>30.3</c:v>
                </c:pt>
                <c:pt idx="2">
                  <c:v>47.8</c:v>
                </c:pt>
                <c:pt idx="3">
                  <c:v>38.5</c:v>
                </c:pt>
                <c:pt idx="4">
                  <c:v>44.8</c:v>
                </c:pt>
                <c:pt idx="5">
                  <c:v>33.200000000000003</c:v>
                </c:pt>
                <c:pt idx="6">
                  <c:v>38.5</c:v>
                </c:pt>
                <c:pt idx="7">
                  <c:v>40.6</c:v>
                </c:pt>
                <c:pt idx="8">
                  <c:v>40.200000000000003</c:v>
                </c:pt>
                <c:pt idx="9">
                  <c:v>40.799999999999997</c:v>
                </c:pt>
                <c:pt idx="10">
                  <c:v>38.299999999999997</c:v>
                </c:pt>
                <c:pt idx="11">
                  <c:v>34.4</c:v>
                </c:pt>
                <c:pt idx="12">
                  <c:v>35.299999999999997</c:v>
                </c:pt>
                <c:pt idx="13">
                  <c:v>37.5</c:v>
                </c:pt>
                <c:pt idx="14">
                  <c:v>35.299999999999997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76-4A85-BD05-CAC18BD8DA6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2+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0.0</c:formatCode>
                <c:ptCount val="15"/>
                <c:pt idx="0">
                  <c:v>9.7999999999999972</c:v>
                </c:pt>
                <c:pt idx="1">
                  <c:v>13.900000000000002</c:v>
                </c:pt>
                <c:pt idx="2">
                  <c:v>5.9000000000000057</c:v>
                </c:pt>
                <c:pt idx="3">
                  <c:v>10.299999999999997</c:v>
                </c:pt>
                <c:pt idx="4">
                  <c:v>9.8000000000000043</c:v>
                </c:pt>
                <c:pt idx="5">
                  <c:v>6.6999999999999957</c:v>
                </c:pt>
                <c:pt idx="6">
                  <c:v>9.7000000000000028</c:v>
                </c:pt>
                <c:pt idx="7">
                  <c:v>7.6999999999999957</c:v>
                </c:pt>
                <c:pt idx="8">
                  <c:v>12.299999999999997</c:v>
                </c:pt>
                <c:pt idx="9">
                  <c:v>10.100000000000001</c:v>
                </c:pt>
                <c:pt idx="10">
                  <c:v>11.900000000000006</c:v>
                </c:pt>
                <c:pt idx="11">
                  <c:v>12.899999999999999</c:v>
                </c:pt>
                <c:pt idx="12">
                  <c:v>9.6000000000000014</c:v>
                </c:pt>
                <c:pt idx="13">
                  <c:v>6</c:v>
                </c:pt>
                <c:pt idx="14">
                  <c:v>6.3000000000000043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76-4A85-BD05-CAC18BD8DA6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Summe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0">
                  <c:v>49.4</c:v>
                </c:pt>
                <c:pt idx="1">
                  <c:v>44.2</c:v>
                </c:pt>
                <c:pt idx="2">
                  <c:v>53.7</c:v>
                </c:pt>
                <c:pt idx="3">
                  <c:v>48.8</c:v>
                </c:pt>
                <c:pt idx="4">
                  <c:v>54.6</c:v>
                </c:pt>
                <c:pt idx="5">
                  <c:v>39.9</c:v>
                </c:pt>
                <c:pt idx="6">
                  <c:v>48.2</c:v>
                </c:pt>
                <c:pt idx="7">
                  <c:v>48.3</c:v>
                </c:pt>
                <c:pt idx="8">
                  <c:v>52.5</c:v>
                </c:pt>
                <c:pt idx="9">
                  <c:v>50.9</c:v>
                </c:pt>
                <c:pt idx="10">
                  <c:v>50.2</c:v>
                </c:pt>
                <c:pt idx="11">
                  <c:v>47.3</c:v>
                </c:pt>
                <c:pt idx="12">
                  <c:v>44.9</c:v>
                </c:pt>
                <c:pt idx="13">
                  <c:v>43.5</c:v>
                </c:pt>
                <c:pt idx="14">
                  <c:v>41.6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76-4A85-BD05-CAC18BD8D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3230336"/>
        <c:axId val="188122240"/>
      </c:barChart>
      <c:catAx>
        <c:axId val="193230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8122240"/>
        <c:crosses val="autoZero"/>
        <c:auto val="1"/>
        <c:lblAlgn val="ctr"/>
        <c:lblOffset val="100"/>
        <c:noMultiLvlLbl val="0"/>
      </c:catAx>
      <c:valAx>
        <c:axId val="188122240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9323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HDTV gesamt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0\ 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0.0\ </c:formatCode>
                <c:ptCount val="15"/>
                <c:pt idx="0">
                  <c:v>96.3</c:v>
                </c:pt>
                <c:pt idx="1">
                  <c:v>97.1</c:v>
                </c:pt>
                <c:pt idx="2">
                  <c:v>89.4</c:v>
                </c:pt>
                <c:pt idx="3">
                  <c:v>95.9</c:v>
                </c:pt>
                <c:pt idx="4">
                  <c:v>96.3</c:v>
                </c:pt>
                <c:pt idx="5">
                  <c:v>95.8</c:v>
                </c:pt>
                <c:pt idx="6">
                  <c:v>96.4</c:v>
                </c:pt>
                <c:pt idx="7">
                  <c:v>93.3</c:v>
                </c:pt>
                <c:pt idx="8">
                  <c:v>97.3</c:v>
                </c:pt>
                <c:pt idx="9">
                  <c:v>96.8</c:v>
                </c:pt>
                <c:pt idx="10">
                  <c:v>97</c:v>
                </c:pt>
                <c:pt idx="11">
                  <c:v>97.5</c:v>
                </c:pt>
                <c:pt idx="12">
                  <c:v>96.2</c:v>
                </c:pt>
                <c:pt idx="13">
                  <c:v>96.1</c:v>
                </c:pt>
                <c:pt idx="14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62-4E9A-88D6-07692905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8145536"/>
        <c:axId val="188125696"/>
      </c:barChart>
      <c:catAx>
        <c:axId val="198145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88125696"/>
        <c:crosses val="autoZero"/>
        <c:auto val="1"/>
        <c:lblAlgn val="ctr"/>
        <c:lblOffset val="100"/>
        <c:noMultiLvlLbl val="0"/>
      </c:catAx>
      <c:valAx>
        <c:axId val="188125696"/>
        <c:scaling>
          <c:orientation val="minMax"/>
          <c:max val="11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981455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OTT-Nutzungsmöglichkeit</c:v>
                </c:pt>
              </c:strCache>
            </c:strRef>
          </c:tx>
          <c:spPr>
            <a:solidFill>
              <a:srgbClr val="1B3853">
                <a:lumMod val="20000"/>
                <a:lumOff val="80000"/>
              </a:srgbClr>
            </a:solidFill>
          </c:spPr>
          <c:invertIfNegative val="0"/>
          <c:dLbls>
            <c:numFmt formatCode="0\ 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0.0\ </c:formatCode>
                <c:ptCount val="15"/>
                <c:pt idx="0">
                  <c:v>85.4</c:v>
                </c:pt>
                <c:pt idx="1">
                  <c:v>83.5</c:v>
                </c:pt>
                <c:pt idx="2">
                  <c:v>85.7</c:v>
                </c:pt>
                <c:pt idx="3">
                  <c:v>88.4</c:v>
                </c:pt>
                <c:pt idx="4">
                  <c:v>88.1</c:v>
                </c:pt>
                <c:pt idx="5">
                  <c:v>89.7</c:v>
                </c:pt>
                <c:pt idx="6">
                  <c:v>84.5</c:v>
                </c:pt>
                <c:pt idx="7">
                  <c:v>90.3</c:v>
                </c:pt>
                <c:pt idx="8">
                  <c:v>83.7</c:v>
                </c:pt>
                <c:pt idx="9">
                  <c:v>85.4</c:v>
                </c:pt>
                <c:pt idx="10">
                  <c:v>85.7</c:v>
                </c:pt>
                <c:pt idx="11">
                  <c:v>86.4</c:v>
                </c:pt>
                <c:pt idx="12">
                  <c:v>85.3</c:v>
                </c:pt>
                <c:pt idx="13">
                  <c:v>83.4</c:v>
                </c:pt>
                <c:pt idx="14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FE-44A3-961D-0F02B323897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FE-44A3-961D-0F02B323897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FE-44A3-961D-0F02B3238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99613952"/>
        <c:axId val="184729600"/>
      </c:barChart>
      <c:catAx>
        <c:axId val="199613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84729600"/>
        <c:crosses val="autoZero"/>
        <c:auto val="1"/>
        <c:lblAlgn val="ctr"/>
        <c:lblOffset val="100"/>
        <c:noMultiLvlLbl val="0"/>
      </c:catAx>
      <c:valAx>
        <c:axId val="184729600"/>
        <c:scaling>
          <c:orientation val="minMax"/>
          <c:max val="11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996139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Nur klass. TV-Empfang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14.3</c:v>
                </c:pt>
                <c:pt idx="1">
                  <c:v>15.8</c:v>
                </c:pt>
                <c:pt idx="2">
                  <c:v>13.7</c:v>
                </c:pt>
                <c:pt idx="3">
                  <c:v>11.4</c:v>
                </c:pt>
                <c:pt idx="4">
                  <c:v>11.2</c:v>
                </c:pt>
                <c:pt idx="5">
                  <c:v>9.6</c:v>
                </c:pt>
                <c:pt idx="6">
                  <c:v>15.1</c:v>
                </c:pt>
                <c:pt idx="7">
                  <c:v>9.6999999999999993</c:v>
                </c:pt>
                <c:pt idx="8">
                  <c:v>16.2</c:v>
                </c:pt>
                <c:pt idx="9">
                  <c:v>14.5</c:v>
                </c:pt>
                <c:pt idx="10">
                  <c:v>14.1</c:v>
                </c:pt>
                <c:pt idx="11">
                  <c:v>13.6</c:v>
                </c:pt>
                <c:pt idx="12">
                  <c:v>14.7</c:v>
                </c:pt>
                <c:pt idx="13">
                  <c:v>16.399999999999999</c:v>
                </c:pt>
                <c:pt idx="14">
                  <c:v>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DE-4BA1-AC0D-1054AAC8D1C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Klass. TV-Empfang und OTT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82</c:v>
                </c:pt>
                <c:pt idx="1">
                  <c:v>81.3</c:v>
                </c:pt>
                <c:pt idx="2">
                  <c:v>75.7</c:v>
                </c:pt>
                <c:pt idx="3">
                  <c:v>84.6</c:v>
                </c:pt>
                <c:pt idx="4">
                  <c:v>85.1</c:v>
                </c:pt>
                <c:pt idx="5">
                  <c:v>86.2</c:v>
                </c:pt>
                <c:pt idx="6">
                  <c:v>81.3</c:v>
                </c:pt>
                <c:pt idx="7">
                  <c:v>83.7</c:v>
                </c:pt>
                <c:pt idx="8">
                  <c:v>81.099999999999994</c:v>
                </c:pt>
                <c:pt idx="9">
                  <c:v>82.3</c:v>
                </c:pt>
                <c:pt idx="10">
                  <c:v>82.8</c:v>
                </c:pt>
                <c:pt idx="11">
                  <c:v>83.9</c:v>
                </c:pt>
                <c:pt idx="12">
                  <c:v>81.5</c:v>
                </c:pt>
                <c:pt idx="13">
                  <c:v>79.7</c:v>
                </c:pt>
                <c:pt idx="14">
                  <c:v>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DE-4BA1-AC0D-1054AAC8D1C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Nur OTT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General</c:formatCode>
                <c:ptCount val="15"/>
                <c:pt idx="0">
                  <c:v>3.4</c:v>
                </c:pt>
                <c:pt idx="1">
                  <c:v>2.2000000000000002</c:v>
                </c:pt>
                <c:pt idx="2">
                  <c:v>10</c:v>
                </c:pt>
                <c:pt idx="3">
                  <c:v>3.9</c:v>
                </c:pt>
                <c:pt idx="4">
                  <c:v>3</c:v>
                </c:pt>
                <c:pt idx="5">
                  <c:v>3.5</c:v>
                </c:pt>
                <c:pt idx="6">
                  <c:v>3.3</c:v>
                </c:pt>
                <c:pt idx="7">
                  <c:v>6.7</c:v>
                </c:pt>
                <c:pt idx="8">
                  <c:v>2.6</c:v>
                </c:pt>
                <c:pt idx="9">
                  <c:v>3.1</c:v>
                </c:pt>
                <c:pt idx="10">
                  <c:v>2.9</c:v>
                </c:pt>
                <c:pt idx="11">
                  <c:v>2.5</c:v>
                </c:pt>
                <c:pt idx="12">
                  <c:v>3.8</c:v>
                </c:pt>
                <c:pt idx="13">
                  <c:v>3.7</c:v>
                </c:pt>
                <c:pt idx="14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DE-4BA1-AC0D-1054AAC8D1C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TV- / OTT-Nutzungsmöglichkeit gesamt</c:v>
                </c:pt>
              </c:strCache>
            </c:strRef>
          </c:tx>
          <c:spPr>
            <a:noFill/>
          </c:spPr>
          <c:invertIfNegative val="0"/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Tabelle1!$E$2:$E$16</c:f>
              <c:numCache>
                <c:formatCode>General</c:formatCode>
                <c:ptCount val="15"/>
                <c:pt idx="0">
                  <c:v>99.7</c:v>
                </c:pt>
                <c:pt idx="1">
                  <c:v>99.3</c:v>
                </c:pt>
                <c:pt idx="2">
                  <c:v>99.4</c:v>
                </c:pt>
                <c:pt idx="3">
                  <c:v>99.9</c:v>
                </c:pt>
                <c:pt idx="4">
                  <c:v>99.3</c:v>
                </c:pt>
                <c:pt idx="5">
                  <c:v>99.3</c:v>
                </c:pt>
                <c:pt idx="6">
                  <c:v>99.699999999999989</c:v>
                </c:pt>
                <c:pt idx="7">
                  <c:v>100.10000000000001</c:v>
                </c:pt>
                <c:pt idx="8">
                  <c:v>99.899999999999991</c:v>
                </c:pt>
                <c:pt idx="9">
                  <c:v>99.899999999999991</c:v>
                </c:pt>
                <c:pt idx="10">
                  <c:v>99.8</c:v>
                </c:pt>
                <c:pt idx="11">
                  <c:v>100</c:v>
                </c:pt>
                <c:pt idx="12">
                  <c:v>100</c:v>
                </c:pt>
                <c:pt idx="13">
                  <c:v>99.8</c:v>
                </c:pt>
                <c:pt idx="14">
                  <c:v>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DE-4BA1-AC0D-1054AAC8D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0181248"/>
        <c:axId val="188128576"/>
      </c:barChart>
      <c:catAx>
        <c:axId val="20018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188128576"/>
        <c:crosses val="autoZero"/>
        <c:auto val="1"/>
        <c:lblAlgn val="ctr"/>
        <c:lblOffset val="100"/>
        <c:noMultiLvlLbl val="0"/>
      </c:catAx>
      <c:valAx>
        <c:axId val="188128576"/>
        <c:scaling>
          <c:orientation val="minMax"/>
          <c:max val="10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018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8629625413878E-3"/>
          <c:y val="6.2295098049592885E-2"/>
          <c:w val="0.8210868738632483"/>
          <c:h val="0.81935273508525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Tabelle1!$B$2:$B$6</c:f>
              <c:numCache>
                <c:formatCode>0</c:formatCode>
                <c:ptCount val="5"/>
                <c:pt idx="0" formatCode="General">
                  <c:v>63.1</c:v>
                </c:pt>
                <c:pt idx="1">
                  <c:v>63.4</c:v>
                </c:pt>
                <c:pt idx="2">
                  <c:v>66.400000000000006</c:v>
                </c:pt>
                <c:pt idx="3">
                  <c:v>61.7</c:v>
                </c:pt>
                <c:pt idx="4">
                  <c:v>65.5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F6-4DA4-8033-3052E666040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Tabelle1!$C$2:$C$6</c:f>
              <c:numCache>
                <c:formatCode>0</c:formatCode>
                <c:ptCount val="5"/>
                <c:pt idx="0" formatCode="General">
                  <c:v>7.2</c:v>
                </c:pt>
                <c:pt idx="1">
                  <c:v>8.3000000000000007</c:v>
                </c:pt>
                <c:pt idx="2">
                  <c:v>8.1999999999999993</c:v>
                </c:pt>
                <c:pt idx="3">
                  <c:v>9.9</c:v>
                </c:pt>
                <c:pt idx="4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F6-4DA4-8033-3052E666040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Tabelle1!$D$2:$D$6</c:f>
              <c:numCache>
                <c:formatCode>0</c:formatCode>
                <c:ptCount val="5"/>
                <c:pt idx="0" formatCode="General">
                  <c:v>10.5</c:v>
                </c:pt>
                <c:pt idx="1">
                  <c:v>10</c:v>
                </c:pt>
                <c:pt idx="2">
                  <c:v>9.4</c:v>
                </c:pt>
                <c:pt idx="3">
                  <c:v>11.1</c:v>
                </c:pt>
                <c:pt idx="4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F6-4DA4-8033-3052E666040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Tabelle1!$E$2:$E$6</c:f>
              <c:numCache>
                <c:formatCode>0</c:formatCode>
                <c:ptCount val="5"/>
                <c:pt idx="0" formatCode="General">
                  <c:v>5.2</c:v>
                </c:pt>
                <c:pt idx="1">
                  <c:v>4.5</c:v>
                </c:pt>
                <c:pt idx="2">
                  <c:v>3.8</c:v>
                </c:pt>
                <c:pt idx="3">
                  <c:v>3.1</c:v>
                </c:pt>
                <c:pt idx="4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F6-4DA4-8033-3052E666040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Tabelle1!$F$2:$F$6</c:f>
              <c:numCache>
                <c:formatCode>0</c:formatCode>
                <c:ptCount val="5"/>
                <c:pt idx="0" formatCode="General">
                  <c:v>9.3000000000000007</c:v>
                </c:pt>
                <c:pt idx="1">
                  <c:v>7.4</c:v>
                </c:pt>
                <c:pt idx="2">
                  <c:v>6.2</c:v>
                </c:pt>
                <c:pt idx="3">
                  <c:v>4.5</c:v>
                </c:pt>
                <c:pt idx="4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F6-4DA4-8033-3052E666040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tragbare Sp.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1.9374729056523349E-7"/>
                  <c:y val="-1.967213622618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55-4C0C-BCE9-7D070C8E93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Tabelle1!$G$2:$G$6</c:f>
              <c:numCache>
                <c:formatCode>0</c:formatCode>
                <c:ptCount val="5"/>
                <c:pt idx="0" formatCode="General">
                  <c:v>0.4</c:v>
                </c:pt>
                <c:pt idx="1">
                  <c:v>0.5</c:v>
                </c:pt>
                <c:pt idx="2">
                  <c:v>0.4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F6-4DA4-8033-3052E666040F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0220612736993232E-17"/>
                  <c:y val="-1.6393446855156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55-4C0C-BCE9-7D070C8E9331}"/>
                </c:ext>
              </c:extLst>
            </c:dLbl>
            <c:dLbl>
              <c:idx val="1"/>
              <c:layout>
                <c:manualLayout>
                  <c:x val="9.6873645282616745E-8"/>
                  <c:y val="-9.83606811309362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55-4C0C-BCE9-7D070C8E9331}"/>
                </c:ext>
              </c:extLst>
            </c:dLbl>
            <c:dLbl>
              <c:idx val="2"/>
              <c:layout>
                <c:manualLayout>
                  <c:x val="0"/>
                  <c:y val="-6.55737874206240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55-4C0C-BCE9-7D070C8E9331}"/>
                </c:ext>
              </c:extLst>
            </c:dLbl>
            <c:dLbl>
              <c:idx val="3"/>
              <c:layout>
                <c:manualLayout>
                  <c:x val="0"/>
                  <c:y val="-6.55737874206241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55-4C0C-BCE9-7D070C8E9331}"/>
                </c:ext>
              </c:extLst>
            </c:dLbl>
            <c:dLbl>
              <c:idx val="4"/>
              <c:layout>
                <c:manualLayout>
                  <c:x val="0"/>
                  <c:y val="-2.2950825597218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55-4C0C-BCE9-7D070C8E93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  <c:pt idx="3">
                  <c:v>2015</c:v>
                </c:pt>
                <c:pt idx="4">
                  <c:v>2014</c:v>
                </c:pt>
              </c:numCache>
            </c:numRef>
          </c:cat>
          <c:val>
            <c:numRef>
              <c:f>Tabelle1!$H$2:$H$6</c:f>
              <c:numCache>
                <c:formatCode>0</c:formatCode>
                <c:ptCount val="5"/>
                <c:pt idx="0" formatCode="General">
                  <c:v>4.3</c:v>
                </c:pt>
                <c:pt idx="1">
                  <c:v>5.7</c:v>
                </c:pt>
                <c:pt idx="2">
                  <c:v>5.7</c:v>
                </c:pt>
                <c:pt idx="3">
                  <c:v>9.5</c:v>
                </c:pt>
                <c:pt idx="4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F6-4DA4-8033-3052E6660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0834560"/>
        <c:axId val="184733632"/>
      </c:barChart>
      <c:catAx>
        <c:axId val="2008345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184733632"/>
        <c:crosses val="autoZero"/>
        <c:auto val="1"/>
        <c:lblAlgn val="ctr"/>
        <c:lblOffset val="100"/>
        <c:noMultiLvlLbl val="0"/>
      </c:catAx>
      <c:valAx>
        <c:axId val="184733632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2008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8629625413878E-3"/>
          <c:y val="6.2295098049592885E-2"/>
          <c:w val="0.8210868738632483"/>
          <c:h val="0.81935273508525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Tabelle1!$B$2:$B$4</c:f>
              <c:numCache>
                <c:formatCode>0.0\ </c:formatCode>
                <c:ptCount val="3"/>
                <c:pt idx="0">
                  <c:v>29.1</c:v>
                </c:pt>
                <c:pt idx="1">
                  <c:v>31.6</c:v>
                </c:pt>
                <c:pt idx="2">
                  <c:v>30.9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F6-4DA4-8033-3052E666040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Tabelle1!$C$2:$C$4</c:f>
              <c:numCache>
                <c:formatCode>0.0\ </c:formatCode>
                <c:ptCount val="3"/>
                <c:pt idx="0">
                  <c:v>16.399999999999999</c:v>
                </c:pt>
                <c:pt idx="1">
                  <c:v>12.3</c:v>
                </c:pt>
                <c:pt idx="2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F6-4DA4-8033-3052E666040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Tabelle1!$D$2:$D$4</c:f>
              <c:numCache>
                <c:formatCode>0.0\ </c:formatCode>
                <c:ptCount val="3"/>
                <c:pt idx="0">
                  <c:v>12.5</c:v>
                </c:pt>
                <c:pt idx="1">
                  <c:v>11</c:v>
                </c:pt>
                <c:pt idx="2">
                  <c:v>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F6-4DA4-8033-3052E666040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Tabelle1!$E$2:$E$4</c:f>
              <c:numCache>
                <c:formatCode>0.0\ </c:formatCode>
                <c:ptCount val="3"/>
                <c:pt idx="0">
                  <c:v>4.9000000000000004</c:v>
                </c:pt>
                <c:pt idx="1">
                  <c:v>4.9000000000000004</c:v>
                </c:pt>
                <c:pt idx="2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F6-4DA4-8033-3052E666040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Tabelle1!$F$2:$F$4</c:f>
              <c:numCache>
                <c:formatCode>0.0\ </c:formatCode>
                <c:ptCount val="3"/>
                <c:pt idx="0">
                  <c:v>32.1</c:v>
                </c:pt>
                <c:pt idx="1">
                  <c:v>29.2</c:v>
                </c:pt>
                <c:pt idx="2">
                  <c:v>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F6-4DA4-8033-3052E666040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tragbare Sp.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1.9374729056523349E-7"/>
                  <c:y val="-1.967213622618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C0-40ED-A4D5-D3FE6EB120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Tabelle1!$G$2:$G$4</c:f>
              <c:numCache>
                <c:formatCode>0.0\ 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F6-4DA4-8033-3052E666040F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0220612736993232E-17"/>
                  <c:y val="-1.6393446855156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C0-40ED-A4D5-D3FE6EB12097}"/>
                </c:ext>
              </c:extLst>
            </c:dLbl>
            <c:dLbl>
              <c:idx val="1"/>
              <c:layout>
                <c:manualLayout>
                  <c:x val="9.6873645282616745E-8"/>
                  <c:y val="-9.83606811309362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C0-40ED-A4D5-D3FE6EB12097}"/>
                </c:ext>
              </c:extLst>
            </c:dLbl>
            <c:dLbl>
              <c:idx val="2"/>
              <c:layout>
                <c:manualLayout>
                  <c:x val="0"/>
                  <c:y val="-6.55737874206240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C0-40ED-A4D5-D3FE6EB12097}"/>
                </c:ext>
              </c:extLst>
            </c:dLbl>
            <c:dLbl>
              <c:idx val="3"/>
              <c:layout>
                <c:manualLayout>
                  <c:x val="0"/>
                  <c:y val="-6.55737874206241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C0-40ED-A4D5-D3FE6EB12097}"/>
                </c:ext>
              </c:extLst>
            </c:dLbl>
            <c:dLbl>
              <c:idx val="4"/>
              <c:layout>
                <c:manualLayout>
                  <c:x val="0"/>
                  <c:y val="-2.2950825597218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C0-40ED-A4D5-D3FE6EB120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Tabelle1!$H$2:$H$4</c:f>
              <c:numCache>
                <c:formatCode>0.0\ </c:formatCode>
                <c:ptCount val="3"/>
                <c:pt idx="0">
                  <c:v>4.8</c:v>
                </c:pt>
                <c:pt idx="1">
                  <c:v>10.7</c:v>
                </c:pt>
                <c:pt idx="2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F6-4DA4-8033-3052E6660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0779264"/>
        <c:axId val="184735936"/>
      </c:barChart>
      <c:catAx>
        <c:axId val="20077926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184735936"/>
        <c:crosses val="autoZero"/>
        <c:auto val="1"/>
        <c:lblAlgn val="ctr"/>
        <c:lblOffset val="100"/>
        <c:noMultiLvlLbl val="0"/>
      </c:catAx>
      <c:valAx>
        <c:axId val="18473593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20077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171263096097439E-2"/>
          <c:y val="4.5849728238571759E-2"/>
          <c:w val="0.97907267827778743"/>
          <c:h val="0.86503206042442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51.7</c:v>
                </c:pt>
                <c:pt idx="1">
                  <c:v>43.1</c:v>
                </c:pt>
                <c:pt idx="2">
                  <c:v>9.6999999999999993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B7-449B-874B-5D246E885CA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51.8</c:v>
                </c:pt>
                <c:pt idx="1">
                  <c:v>42</c:v>
                </c:pt>
                <c:pt idx="2">
                  <c:v>9.1999999999999993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B7-449B-874B-5D246E885CA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53.7</c:v>
                </c:pt>
                <c:pt idx="1">
                  <c:v>42.5</c:v>
                </c:pt>
                <c:pt idx="2">
                  <c:v>11.5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B7-449B-874B-5D246E885CA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en-GB" sz="1400" b="0" i="0" u="none" strike="noStrike" kern="1200" baseline="0">
                    <a:solidFill>
                      <a:srgbClr val="7F7F7F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52.5</c:v>
                </c:pt>
                <c:pt idx="1">
                  <c:v>42</c:v>
                </c:pt>
                <c:pt idx="2">
                  <c:v>11.1</c:v>
                </c:pt>
                <c:pt idx="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B7-449B-874B-5D246E885CAD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52.8</c:v>
                </c:pt>
                <c:pt idx="1">
                  <c:v>42.1</c:v>
                </c:pt>
                <c:pt idx="2">
                  <c:v>11.3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B7-449B-874B-5D246E885CAD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51.4</c:v>
                </c:pt>
                <c:pt idx="1">
                  <c:v>42.8</c:v>
                </c:pt>
                <c:pt idx="2">
                  <c:v>11.1</c:v>
                </c:pt>
                <c:pt idx="3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EB7-449B-874B-5D246E885CAD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40D-4026-802D-A05955C7BEB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40D-4026-802D-A05955C7BEB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40D-4026-802D-A05955C7BEB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40D-4026-802D-A05955C7BEB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40D-4026-802D-A05955C7BEBB}"/>
              </c:ext>
            </c:extLst>
          </c:dPt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Tabelle1!$H$2:$H$5</c:f>
              <c:numCache>
                <c:formatCode>General</c:formatCode>
                <c:ptCount val="4"/>
                <c:pt idx="0">
                  <c:v>50.2</c:v>
                </c:pt>
                <c:pt idx="1">
                  <c:v>44.7</c:v>
                </c:pt>
                <c:pt idx="2">
                  <c:v>11.8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B7-449B-874B-5D246E885CAD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Tabelle1!$I$2:$I$5</c:f>
              <c:numCache>
                <c:formatCode>0.0\ </c:formatCode>
                <c:ptCount val="4"/>
                <c:pt idx="0">
                  <c:v>47.9</c:v>
                </c:pt>
                <c:pt idx="1">
                  <c:v>45.6</c:v>
                </c:pt>
                <c:pt idx="2">
                  <c:v>12.5</c:v>
                </c:pt>
                <c:pt idx="3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40D-4026-802D-A05955C7BEBB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Tabelle1!$J$2:$J$5</c:f>
              <c:numCache>
                <c:formatCode>0.0\ </c:formatCode>
                <c:ptCount val="4"/>
                <c:pt idx="0">
                  <c:v>46.3</c:v>
                </c:pt>
                <c:pt idx="1">
                  <c:v>46.2</c:v>
                </c:pt>
                <c:pt idx="2">
                  <c:v>11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0D-4026-802D-A05955C7BEBB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Tabelle1!$K$2:$K$5</c:f>
              <c:numCache>
                <c:formatCode>0.0\ </c:formatCode>
                <c:ptCount val="4"/>
                <c:pt idx="0">
                  <c:v>46.3</c:v>
                </c:pt>
                <c:pt idx="1">
                  <c:v>46.1</c:v>
                </c:pt>
                <c:pt idx="2">
                  <c:v>10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40D-4026-802D-A05955C7BEBB}"/>
            </c:ext>
          </c:extLst>
        </c:ser>
        <c:ser>
          <c:idx val="10"/>
          <c:order val="10"/>
          <c:tx>
            <c:strRef>
              <c:f>Tabelle1!$L$1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Tabelle1!$L$2:$L$5</c:f>
              <c:numCache>
                <c:formatCode>0.0\ </c:formatCode>
                <c:ptCount val="4"/>
                <c:pt idx="0">
                  <c:v>46.1</c:v>
                </c:pt>
                <c:pt idx="1">
                  <c:v>46.5</c:v>
                </c:pt>
                <c:pt idx="2">
                  <c:v>9.6999999999999993</c:v>
                </c:pt>
                <c:pt idx="3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0D-4026-802D-A05955C7BEBB}"/>
            </c:ext>
          </c:extLst>
        </c:ser>
        <c:ser>
          <c:idx val="11"/>
          <c:order val="11"/>
          <c:tx>
            <c:strRef>
              <c:f>Tabelle1!$M$1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40D-4026-802D-A05955C7BEB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40D-4026-802D-A05955C7BEB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40D-4026-802D-A05955C7BEB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B40D-4026-802D-A05955C7BEBB}"/>
              </c:ext>
            </c:extLst>
          </c:dPt>
          <c:dLbls>
            <c:spPr>
              <a:ln>
                <a:noFill/>
              </a:ln>
            </c:spPr>
            <c:txPr>
              <a:bodyPr rot="-5400000" vert="horz"/>
              <a:lstStyle/>
              <a:p>
                <a:pPr>
                  <a:defRPr sz="14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Tabelle1!$M$2:$M$5</c:f>
              <c:numCache>
                <c:formatCode>0.0\ </c:formatCode>
                <c:ptCount val="4"/>
                <c:pt idx="0">
                  <c:v>45.9</c:v>
                </c:pt>
                <c:pt idx="1">
                  <c:v>46.5</c:v>
                </c:pt>
                <c:pt idx="2">
                  <c:v>9</c:v>
                </c:pt>
                <c:pt idx="3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40D-4026-802D-A05955C7BEBB}"/>
            </c:ext>
          </c:extLst>
        </c:ser>
        <c:ser>
          <c:idx val="12"/>
          <c:order val="12"/>
          <c:tx>
            <c:strRef>
              <c:f>Tabelle1!$N$1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B40D-4026-802D-A05955C7BEB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40D-4026-802D-A05955C7BEB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B40D-4026-802D-A05955C7BEB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40D-4026-802D-A05955C7BE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Tabelle1!$N$2:$N$5</c:f>
              <c:numCache>
                <c:formatCode>0.0\ </c:formatCode>
                <c:ptCount val="4"/>
                <c:pt idx="0">
                  <c:v>45.9</c:v>
                </c:pt>
                <c:pt idx="1">
                  <c:v>45.7</c:v>
                </c:pt>
                <c:pt idx="2">
                  <c:v>7.4</c:v>
                </c:pt>
                <c:pt idx="3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40D-4026-802D-A05955C7BEBB}"/>
            </c:ext>
          </c:extLst>
        </c:ser>
        <c:ser>
          <c:idx val="13"/>
          <c:order val="13"/>
          <c:tx>
            <c:strRef>
              <c:f>Tabelle1!$O$1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5BBB"/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8AC1EA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B40D-4026-802D-A05955C7BEBB}"/>
              </c:ext>
            </c:extLst>
          </c:dPt>
          <c:dPt>
            <c:idx val="2"/>
            <c:invertIfNegative val="0"/>
            <c:bubble3D val="0"/>
            <c:spPr>
              <a:solidFill>
                <a:srgbClr val="6B7D8F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40D-4026-802D-A05955C7BE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40D-4026-802D-A05955C7BEB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rgbClr val="8AC1E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rgbClr val="6B7D8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rgbClr val="00437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600" b="1" i="0" u="none" strike="noStrike" kern="1200" baseline="0">
                    <a:solidFill>
                      <a:srgbClr val="005BBB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Tabelle1!$O$2:$O$5</c:f>
              <c:numCache>
                <c:formatCode>0.0\ </c:formatCode>
                <c:ptCount val="4"/>
                <c:pt idx="0">
                  <c:v>45.1</c:v>
                </c:pt>
                <c:pt idx="1">
                  <c:v>45</c:v>
                </c:pt>
                <c:pt idx="2">
                  <c:v>6.4</c:v>
                </c:pt>
                <c:pt idx="3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B40D-4026-802D-A05955C7BE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3"/>
        <c:overlap val="-4"/>
        <c:axId val="163823616"/>
        <c:axId val="164071104"/>
      </c:barChart>
      <c:catAx>
        <c:axId val="163823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164071104"/>
        <c:crosses val="autoZero"/>
        <c:auto val="1"/>
        <c:lblAlgn val="ctr"/>
        <c:lblOffset val="100"/>
        <c:noMultiLvlLbl val="0"/>
      </c:catAx>
      <c:valAx>
        <c:axId val="16407110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3823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8629625413878E-3"/>
          <c:y val="6.2295098049592885E-2"/>
          <c:w val="0.8210868738632483"/>
          <c:h val="0.81935273508525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Tabelle1!$B$2:$B$4</c:f>
              <c:numCache>
                <c:formatCode>0.0\ </c:formatCode>
                <c:ptCount val="3"/>
                <c:pt idx="0">
                  <c:v>61.6</c:v>
                </c:pt>
                <c:pt idx="1">
                  <c:v>58</c:v>
                </c:pt>
                <c:pt idx="2">
                  <c:v>59.6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F6-4DA4-8033-3052E666040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Tabelle1!$C$2:$C$4</c:f>
              <c:numCache>
                <c:formatCode>0.0\ </c:formatCode>
                <c:ptCount val="3"/>
                <c:pt idx="0">
                  <c:v>7.4</c:v>
                </c:pt>
                <c:pt idx="1">
                  <c:v>10.8</c:v>
                </c:pt>
                <c:pt idx="2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F6-4DA4-8033-3052E666040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Tabelle1!$D$2:$D$4</c:f>
              <c:numCache>
                <c:formatCode>0.0\ </c:formatCode>
                <c:ptCount val="3"/>
                <c:pt idx="0">
                  <c:v>10.4</c:v>
                </c:pt>
                <c:pt idx="1">
                  <c:v>8.1999999999999993</c:v>
                </c:pt>
                <c:pt idx="2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F6-4DA4-8033-3052E666040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Tabelle1!$E$2:$E$4</c:f>
              <c:numCache>
                <c:formatCode>0.0\ </c:formatCode>
                <c:ptCount val="3"/>
                <c:pt idx="0">
                  <c:v>3.1</c:v>
                </c:pt>
                <c:pt idx="1">
                  <c:v>7.6</c:v>
                </c:pt>
                <c:pt idx="2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F6-4DA4-8033-3052E666040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Tabelle1!$F$2:$F$4</c:f>
              <c:numCache>
                <c:formatCode>0.0\ </c:formatCode>
                <c:ptCount val="3"/>
                <c:pt idx="0">
                  <c:v>7.5</c:v>
                </c:pt>
                <c:pt idx="1">
                  <c:v>6.7</c:v>
                </c:pt>
                <c:pt idx="2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F6-4DA4-8033-3052E666040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tragbare Sp.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1.9374729056523349E-7"/>
                  <c:y val="-1.967213622618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65-4A9A-A527-327323C5FCB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Tabelle1!$G$2:$G$4</c:f>
              <c:numCache>
                <c:formatCode>0.0\ </c:formatCode>
                <c:ptCount val="3"/>
                <c:pt idx="0">
                  <c:v>0</c:v>
                </c:pt>
                <c:pt idx="1">
                  <c:v>0.2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F6-4DA4-8033-3052E666040F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0220612736993232E-17"/>
                  <c:y val="-1.6393446855156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65-4A9A-A527-327323C5FCB3}"/>
                </c:ext>
              </c:extLst>
            </c:dLbl>
            <c:dLbl>
              <c:idx val="1"/>
              <c:layout>
                <c:manualLayout>
                  <c:x val="9.6873645282616745E-8"/>
                  <c:y val="-9.83606811309362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65-4A9A-A527-327323C5FCB3}"/>
                </c:ext>
              </c:extLst>
            </c:dLbl>
            <c:dLbl>
              <c:idx val="2"/>
              <c:layout>
                <c:manualLayout>
                  <c:x val="0"/>
                  <c:y val="-6.55737874206240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65-4A9A-A527-327323C5FCB3}"/>
                </c:ext>
              </c:extLst>
            </c:dLbl>
            <c:dLbl>
              <c:idx val="3"/>
              <c:layout>
                <c:manualLayout>
                  <c:x val="0"/>
                  <c:y val="-6.55737874206241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65-4A9A-A527-327323C5FCB3}"/>
                </c:ext>
              </c:extLst>
            </c:dLbl>
            <c:dLbl>
              <c:idx val="4"/>
              <c:layout>
                <c:manualLayout>
                  <c:x val="0"/>
                  <c:y val="-2.2950825597218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65-4A9A-A527-327323C5FCB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2017</c:v>
                </c:pt>
                <c:pt idx="2">
                  <c:v>2016</c:v>
                </c:pt>
              </c:numCache>
            </c:numRef>
          </c:cat>
          <c:val>
            <c:numRef>
              <c:f>Tabelle1!$H$2:$H$4</c:f>
              <c:numCache>
                <c:formatCode>0.0\ </c:formatCode>
                <c:ptCount val="3"/>
                <c:pt idx="0">
                  <c:v>10.1</c:v>
                </c:pt>
                <c:pt idx="1">
                  <c:v>8.5</c:v>
                </c:pt>
                <c:pt idx="2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F6-4DA4-8033-3052E6660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2885632"/>
        <c:axId val="202424320"/>
      </c:barChart>
      <c:catAx>
        <c:axId val="20288563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202424320"/>
        <c:crosses val="autoZero"/>
        <c:auto val="1"/>
        <c:lblAlgn val="ctr"/>
        <c:lblOffset val="100"/>
        <c:noMultiLvlLbl val="0"/>
      </c:catAx>
      <c:valAx>
        <c:axId val="202424320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20288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08606574411979E-2"/>
          <c:y val="7.480158438001560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6"/>
                <c:pt idx="0">
                  <c:v>TV-Gerät</c:v>
                </c:pt>
                <c:pt idx="1">
                  <c:v>PC oder Computer</c:v>
                </c:pt>
                <c:pt idx="2">
                  <c:v>Laptop, Notebook</c:v>
                </c:pt>
                <c:pt idx="3">
                  <c:v>Tablet</c:v>
                </c:pt>
                <c:pt idx="4">
                  <c:v>Smartphone</c:v>
                </c:pt>
                <c:pt idx="5">
                  <c:v>Internetfähige tragb. 
Spielekonsole / iPod touch</c:v>
                </c:pt>
              </c:strCache>
            </c:strRef>
          </c:cat>
          <c:val>
            <c:numRef>
              <c:f>Tabelle1!$B$2:$B$8</c:f>
              <c:numCache>
                <c:formatCode>0.0\ </c:formatCode>
                <c:ptCount val="7"/>
                <c:pt idx="0">
                  <c:v>29.1</c:v>
                </c:pt>
                <c:pt idx="1">
                  <c:v>16.399999999999999</c:v>
                </c:pt>
                <c:pt idx="2">
                  <c:v>12.5</c:v>
                </c:pt>
                <c:pt idx="3">
                  <c:v>4.9000000000000004</c:v>
                </c:pt>
                <c:pt idx="4">
                  <c:v>32.1</c:v>
                </c:pt>
                <c:pt idx="5">
                  <c:v>0.1</c:v>
                </c:pt>
                <c:pt idx="6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0772541694605109"/>
          <c:y val="6.2564220542647278E-2"/>
          <c:w val="0.38148750490380856"/>
          <c:h val="0.93743577945735268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08606574411979E-2"/>
          <c:y val="7.480158438001560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6"/>
                <c:pt idx="0">
                  <c:v>TV-Gerät</c:v>
                </c:pt>
                <c:pt idx="1">
                  <c:v>PC oder Computer</c:v>
                </c:pt>
                <c:pt idx="2">
                  <c:v>Laptop, Notebook</c:v>
                </c:pt>
                <c:pt idx="3">
                  <c:v>Tablet</c:v>
                </c:pt>
                <c:pt idx="4">
                  <c:v>Smartphone</c:v>
                </c:pt>
                <c:pt idx="5">
                  <c:v>Internetfähige tragb. Spielekonsole / iPod touch</c:v>
                </c:pt>
              </c:strCache>
            </c:strRef>
          </c:cat>
          <c:val>
            <c:numRef>
              <c:f>Tabelle1!$B$2:$B$8</c:f>
              <c:numCache>
                <c:formatCode>0.0\ </c:formatCode>
                <c:ptCount val="7"/>
                <c:pt idx="0">
                  <c:v>61.6</c:v>
                </c:pt>
                <c:pt idx="1">
                  <c:v>7.4</c:v>
                </c:pt>
                <c:pt idx="2">
                  <c:v>10.4</c:v>
                </c:pt>
                <c:pt idx="3">
                  <c:v>3.1</c:v>
                </c:pt>
                <c:pt idx="4">
                  <c:v>7.5</c:v>
                </c:pt>
                <c:pt idx="5">
                  <c:v>0</c:v>
                </c:pt>
                <c:pt idx="6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04107568294876E-2"/>
          <c:y val="9.2493984768969625E-2"/>
          <c:w val="0.3592399683408522"/>
          <c:h val="0.69130407025298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 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E1-4E12-9CEA-6013047BFA5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 / Desktop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 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E1-4E12-9CEA-6013047BFA5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 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</c:numCache>
            </c:numRef>
          </c:cat>
          <c:val>
            <c:numRef>
              <c:f>Tabelle1!$D$2:$D$9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E1-4E12-9CEA-6013047BFA5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 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</c:numCache>
            </c:numRef>
          </c:cat>
          <c:val>
            <c:numRef>
              <c:f>Tabelle1!$E$2:$E$9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E1-4E12-9CEA-6013047BFA5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6.8213725310525527E-3"/>
                  <c:y val="-4.394531334479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E1-4E12-9CEA-6013047BFA5F}"/>
                </c:ext>
              </c:extLst>
            </c:dLbl>
            <c:numFmt formatCode="[&gt;0.5]0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</c:numCache>
            </c:numRef>
          </c:cat>
          <c:val>
            <c:numRef>
              <c:f>Tabelle1!$F$2:$F$9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E1-4E12-9CEA-6013047BFA5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Internetfäh. tragb. Spiele-konsole / iPod touch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1.09141960496839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E1-4E12-9CEA-6013047BFA5F}"/>
                </c:ext>
              </c:extLst>
            </c:dLbl>
            <c:numFmt formatCode="[&gt;0.5]0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</c:numCache>
            </c:numRef>
          </c:cat>
          <c:val>
            <c:numRef>
              <c:f>Tabelle1!$G$2:$G$9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3E1-4E12-9CEA-6013047BFA5F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 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Tabelle1!$A$2:$A$9</c:f>
              <c:numCache>
                <c:formatCode>General</c:formatCode>
                <c:ptCount val="8"/>
              </c:numCache>
            </c:numRef>
          </c:cat>
          <c:val>
            <c:numRef>
              <c:f>Tabelle1!$H$2:$H$9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E1-4E12-9CEA-6013047BF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3412480"/>
        <c:axId val="202429504"/>
      </c:barChart>
      <c:catAx>
        <c:axId val="203412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2429504"/>
        <c:crosses val="autoZero"/>
        <c:auto val="1"/>
        <c:lblAlgn val="ctr"/>
        <c:lblOffset val="100"/>
        <c:noMultiLvlLbl val="0"/>
      </c:catAx>
      <c:valAx>
        <c:axId val="2024295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341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97989607751398"/>
          <c:y val="8.8287620297462815E-2"/>
          <c:w val="0.16911046824509901"/>
          <c:h val="0.69842454068241466"/>
        </c:manualLayout>
      </c:layout>
      <c:overlay val="1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08606574411979E-2"/>
          <c:y val="7.480158438001560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14+ Jahre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6"/>
                <c:pt idx="0">
                  <c:v>TV-Gerät</c:v>
                </c:pt>
                <c:pt idx="1">
                  <c:v>PC oder Computer</c:v>
                </c:pt>
                <c:pt idx="2">
                  <c:v>Laptop, Notebook</c:v>
                </c:pt>
                <c:pt idx="3">
                  <c:v>Tablet</c:v>
                </c:pt>
                <c:pt idx="4">
                  <c:v>Smartphone</c:v>
                </c:pt>
                <c:pt idx="5">
                  <c:v>Internetfähige tragb. Spielekonsole / iPod touch</c:v>
                </c:pt>
              </c:strCache>
            </c:strRef>
          </c:cat>
          <c:val>
            <c:numRef>
              <c:f>Tabelle1!$B$2:$B$8</c:f>
              <c:numCache>
                <c:formatCode>0.0\ </c:formatCode>
                <c:ptCount val="7"/>
                <c:pt idx="0">
                  <c:v>61.6</c:v>
                </c:pt>
                <c:pt idx="1">
                  <c:v>7.4</c:v>
                </c:pt>
                <c:pt idx="2">
                  <c:v>10.4</c:v>
                </c:pt>
                <c:pt idx="3">
                  <c:v>3.1</c:v>
                </c:pt>
                <c:pt idx="4">
                  <c:v>7.5</c:v>
                </c:pt>
                <c:pt idx="5">
                  <c:v>0</c:v>
                </c:pt>
                <c:pt idx="6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086805117596658"/>
          <c:y val="0.11512284429218933"/>
          <c:w val="0.31271957224350616"/>
          <c:h val="0.80249087903161642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2175100903987"/>
          <c:y val="9.2493984768969625E-2"/>
          <c:w val="0.77338906627004012"/>
          <c:h val="0.69130407025298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 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14+ Jahre</c:v>
                </c:pt>
                <c:pt idx="1">
                  <c:v>14-39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Tabelle1!$B$2:$B$7</c:f>
              <c:numCache>
                <c:formatCode>0.0\ </c:formatCode>
                <c:ptCount val="6"/>
                <c:pt idx="0">
                  <c:v>61.6</c:v>
                </c:pt>
                <c:pt idx="1">
                  <c:v>35.4</c:v>
                </c:pt>
                <c:pt idx="2">
                  <c:v>61.9</c:v>
                </c:pt>
                <c:pt idx="3">
                  <c:v>77.099999999999994</c:v>
                </c:pt>
                <c:pt idx="4">
                  <c:v>73.599999999999994</c:v>
                </c:pt>
                <c:pt idx="5">
                  <c:v>80.5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E1-4E12-9CEA-6013047BFA5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 / Desktop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 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14+ Jahre</c:v>
                </c:pt>
                <c:pt idx="1">
                  <c:v>14-39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Tabelle1!$C$2:$C$7</c:f>
              <c:numCache>
                <c:formatCode>0.0\ </c:formatCode>
                <c:ptCount val="6"/>
                <c:pt idx="0">
                  <c:v>7.4</c:v>
                </c:pt>
                <c:pt idx="1">
                  <c:v>5.6</c:v>
                </c:pt>
                <c:pt idx="2">
                  <c:v>23.3</c:v>
                </c:pt>
                <c:pt idx="3">
                  <c:v>7.2</c:v>
                </c:pt>
                <c:pt idx="4">
                  <c:v>4.0999999999999996</c:v>
                </c:pt>
                <c:pt idx="5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E1-4E12-9CEA-6013047BFA5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 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14+ Jahre</c:v>
                </c:pt>
                <c:pt idx="1">
                  <c:v>14-39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Tabelle1!$D$2:$D$7</c:f>
              <c:numCache>
                <c:formatCode>0.0\ </c:formatCode>
                <c:ptCount val="6"/>
                <c:pt idx="0">
                  <c:v>10.4</c:v>
                </c:pt>
                <c:pt idx="1">
                  <c:v>19.5</c:v>
                </c:pt>
                <c:pt idx="2">
                  <c:v>8.5</c:v>
                </c:pt>
                <c:pt idx="3">
                  <c:v>8.4</c:v>
                </c:pt>
                <c:pt idx="4">
                  <c:v>6.9</c:v>
                </c:pt>
                <c:pt idx="5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E1-4E12-9CEA-6013047BFA5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6F-42FC-A623-5658236796B4}"/>
                </c:ext>
              </c:extLst>
            </c:dLbl>
            <c:dLbl>
              <c:idx val="9"/>
              <c:layout>
                <c:manualLayout>
                  <c:x val="-1.4495215926541051E-2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6F-42FC-A623-5658236796B4}"/>
                </c:ext>
              </c:extLst>
            </c:dLbl>
            <c:numFmt formatCode="0\ 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14+ Jahre</c:v>
                </c:pt>
                <c:pt idx="1">
                  <c:v>14-39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Tabelle1!$E$2:$E$7</c:f>
              <c:numCache>
                <c:formatCode>0.0\ </c:formatCode>
                <c:ptCount val="6"/>
                <c:pt idx="0">
                  <c:v>3.1</c:v>
                </c:pt>
                <c:pt idx="1">
                  <c:v>5</c:v>
                </c:pt>
                <c:pt idx="2">
                  <c:v>0.9</c:v>
                </c:pt>
                <c:pt idx="3">
                  <c:v>2.9</c:v>
                </c:pt>
                <c:pt idx="4">
                  <c:v>3.2</c:v>
                </c:pt>
                <c:pt idx="5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E1-4E12-9CEA-6013047BFA5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6F-42FC-A623-5658236796B4}"/>
              </c:ext>
            </c:extLst>
          </c:dPt>
          <c:dLbls>
            <c:dLbl>
              <c:idx val="3"/>
              <c:layout>
                <c:manualLayout>
                  <c:x val="-1.6565961058904056E-2"/>
                  <c:y val="-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6F-42FC-A623-5658236796B4}"/>
                </c:ext>
              </c:extLst>
            </c:dLbl>
            <c:dLbl>
              <c:idx val="4"/>
              <c:layout>
                <c:manualLayout>
                  <c:x val="-2.2778196455993077E-2"/>
                  <c:y val="-2.54626688160399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6F-42FC-A623-5658236796B4}"/>
                </c:ext>
              </c:extLst>
            </c:dLbl>
            <c:dLbl>
              <c:idx val="5"/>
              <c:layout>
                <c:manualLayout>
                  <c:x val="2.2778196455993004E-2"/>
                  <c:y val="-1.27313344080199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6F-42FC-A623-5658236796B4}"/>
                </c:ext>
              </c:extLst>
            </c:dLbl>
            <c:dLbl>
              <c:idx val="6"/>
              <c:layout>
                <c:manualLayout>
                  <c:x val="-6.8213725310525527E-3"/>
                  <c:y val="-4.3945313344790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E1-4E12-9CEA-6013047BFA5F}"/>
                </c:ext>
              </c:extLst>
            </c:dLbl>
            <c:dLbl>
              <c:idx val="9"/>
              <c:layout>
                <c:manualLayout>
                  <c:x val="1.44952159265410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6F-42FC-A623-5658236796B4}"/>
                </c:ext>
              </c:extLst>
            </c:dLbl>
            <c:numFmt formatCode="0\ 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14+ Jahre</c:v>
                </c:pt>
                <c:pt idx="1">
                  <c:v>14-39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Tabelle1!$F$2:$F$7</c:f>
              <c:numCache>
                <c:formatCode>0.0\ </c:formatCode>
                <c:ptCount val="6"/>
                <c:pt idx="0">
                  <c:v>7.5</c:v>
                </c:pt>
                <c:pt idx="1">
                  <c:v>18.600000000000001</c:v>
                </c:pt>
                <c:pt idx="2">
                  <c:v>3.4</c:v>
                </c:pt>
                <c:pt idx="3">
                  <c:v>1.4</c:v>
                </c:pt>
                <c:pt idx="4">
                  <c:v>2.5</c:v>
                </c:pt>
                <c:pt idx="5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E1-4E12-9CEA-6013047BFA5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Internetfähige tragb. Spielekonsole / iPod touch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2.6919686720719094E-2"/>
                  <c:y val="1.27313344080199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6F-42FC-A623-5658236796B4}"/>
                </c:ext>
              </c:extLst>
            </c:dLbl>
            <c:dLbl>
              <c:idx val="6"/>
              <c:layout>
                <c:manualLayout>
                  <c:x val="1.09141960496839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6F-42FC-A623-5658236796B4}"/>
                </c:ext>
              </c:extLst>
            </c:dLbl>
            <c:numFmt formatCode="[&gt;0.5]0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14+ Jahre</c:v>
                </c:pt>
                <c:pt idx="1">
                  <c:v>14-39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Tabelle1!$G$2:$G$7</c:f>
              <c:numCache>
                <c:formatCode>0.0\ 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3E1-4E12-9CEA-6013047BFA5F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14+ Jahre</c:v>
                </c:pt>
                <c:pt idx="1">
                  <c:v>14-39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Tabelle1!$H$2:$H$7</c:f>
              <c:numCache>
                <c:formatCode>0.0\ </c:formatCode>
                <c:ptCount val="6"/>
                <c:pt idx="0">
                  <c:v>10.1</c:v>
                </c:pt>
                <c:pt idx="1">
                  <c:v>16</c:v>
                </c:pt>
                <c:pt idx="2">
                  <c:v>2</c:v>
                </c:pt>
                <c:pt idx="3">
                  <c:v>2.8</c:v>
                </c:pt>
                <c:pt idx="4">
                  <c:v>9.6999999999999993</c:v>
                </c:pt>
                <c:pt idx="5">
                  <c:v>12.399999999999999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D6F-42FC-A623-565823679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3412992"/>
        <c:axId val="197255744"/>
      </c:barChart>
      <c:catAx>
        <c:axId val="20341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197255744"/>
        <c:crosses val="autoZero"/>
        <c:auto val="1"/>
        <c:lblAlgn val="ctr"/>
        <c:lblOffset val="100"/>
        <c:noMultiLvlLbl val="0"/>
      </c:catAx>
      <c:valAx>
        <c:axId val="197255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341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4886053655487E-2"/>
          <c:y val="0"/>
          <c:w val="0.82660272950050517"/>
          <c:h val="0.68877935254224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63.1</c:v>
                </c:pt>
                <c:pt idx="1">
                  <c:v>59.2</c:v>
                </c:pt>
                <c:pt idx="2">
                  <c:v>59</c:v>
                </c:pt>
                <c:pt idx="3">
                  <c:v>61.9</c:v>
                </c:pt>
                <c:pt idx="4">
                  <c:v>61.3</c:v>
                </c:pt>
                <c:pt idx="5">
                  <c:v>61.6</c:v>
                </c:pt>
                <c:pt idx="6">
                  <c:v>65.8</c:v>
                </c:pt>
                <c:pt idx="7">
                  <c:v>52.5</c:v>
                </c:pt>
                <c:pt idx="8">
                  <c:v>63.7</c:v>
                </c:pt>
                <c:pt idx="9">
                  <c:v>62.5</c:v>
                </c:pt>
                <c:pt idx="10">
                  <c:v>66.599999999999994</c:v>
                </c:pt>
                <c:pt idx="11">
                  <c:v>65</c:v>
                </c:pt>
                <c:pt idx="12">
                  <c:v>63.5</c:v>
                </c:pt>
                <c:pt idx="13">
                  <c:v>65.3</c:v>
                </c:pt>
                <c:pt idx="14">
                  <c:v>66.2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E4-47A0-8CAB-F55828B5931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7.2</c:v>
                </c:pt>
                <c:pt idx="1">
                  <c:v>6.4</c:v>
                </c:pt>
                <c:pt idx="2">
                  <c:v>9.6</c:v>
                </c:pt>
                <c:pt idx="3">
                  <c:v>7</c:v>
                </c:pt>
                <c:pt idx="4">
                  <c:v>6.3</c:v>
                </c:pt>
                <c:pt idx="5">
                  <c:v>7.4</c:v>
                </c:pt>
                <c:pt idx="6">
                  <c:v>5.9</c:v>
                </c:pt>
                <c:pt idx="7">
                  <c:v>8.6999999999999993</c:v>
                </c:pt>
                <c:pt idx="8">
                  <c:v>8.5</c:v>
                </c:pt>
                <c:pt idx="9">
                  <c:v>6.8</c:v>
                </c:pt>
                <c:pt idx="10">
                  <c:v>6.6</c:v>
                </c:pt>
                <c:pt idx="11">
                  <c:v>7.2</c:v>
                </c:pt>
                <c:pt idx="12">
                  <c:v>7.8</c:v>
                </c:pt>
                <c:pt idx="13">
                  <c:v>7.4</c:v>
                </c:pt>
                <c:pt idx="14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E4-47A0-8CAB-F55828B5931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General</c:formatCode>
                <c:ptCount val="15"/>
                <c:pt idx="0">
                  <c:v>10.5</c:v>
                </c:pt>
                <c:pt idx="1">
                  <c:v>9.3000000000000007</c:v>
                </c:pt>
                <c:pt idx="2">
                  <c:v>13.1</c:v>
                </c:pt>
                <c:pt idx="3">
                  <c:v>12</c:v>
                </c:pt>
                <c:pt idx="4">
                  <c:v>10.9</c:v>
                </c:pt>
                <c:pt idx="5">
                  <c:v>10.4</c:v>
                </c:pt>
                <c:pt idx="6">
                  <c:v>11</c:v>
                </c:pt>
                <c:pt idx="7">
                  <c:v>13.3</c:v>
                </c:pt>
                <c:pt idx="8">
                  <c:v>6.9</c:v>
                </c:pt>
                <c:pt idx="9">
                  <c:v>11.5</c:v>
                </c:pt>
                <c:pt idx="10">
                  <c:v>9.8000000000000007</c:v>
                </c:pt>
                <c:pt idx="11">
                  <c:v>10.6</c:v>
                </c:pt>
                <c:pt idx="12">
                  <c:v>10.1</c:v>
                </c:pt>
                <c:pt idx="13">
                  <c:v>10.199999999999999</c:v>
                </c:pt>
                <c:pt idx="14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E4-47A0-8CAB-F55828B5931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Tabelle1!$E$2:$E$16</c:f>
              <c:numCache>
                <c:formatCode>General</c:formatCode>
                <c:ptCount val="15"/>
                <c:pt idx="0">
                  <c:v>5.2</c:v>
                </c:pt>
                <c:pt idx="1">
                  <c:v>9.4</c:v>
                </c:pt>
                <c:pt idx="2">
                  <c:v>5.5</c:v>
                </c:pt>
                <c:pt idx="3">
                  <c:v>4.2</c:v>
                </c:pt>
                <c:pt idx="4">
                  <c:v>5.3</c:v>
                </c:pt>
                <c:pt idx="5">
                  <c:v>3.1</c:v>
                </c:pt>
                <c:pt idx="6">
                  <c:v>6</c:v>
                </c:pt>
                <c:pt idx="7">
                  <c:v>11.9</c:v>
                </c:pt>
                <c:pt idx="8">
                  <c:v>6.9</c:v>
                </c:pt>
                <c:pt idx="9">
                  <c:v>5.0999999999999996</c:v>
                </c:pt>
                <c:pt idx="10">
                  <c:v>4</c:v>
                </c:pt>
                <c:pt idx="11">
                  <c:v>4.4000000000000004</c:v>
                </c:pt>
                <c:pt idx="12">
                  <c:v>5.8</c:v>
                </c:pt>
                <c:pt idx="13">
                  <c:v>2.4</c:v>
                </c:pt>
                <c:pt idx="14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E4-47A0-8CAB-F55828B5931C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Tabelle1!$F$2:$F$16</c:f>
              <c:numCache>
                <c:formatCode>General</c:formatCode>
                <c:ptCount val="15"/>
                <c:pt idx="0">
                  <c:v>9.3000000000000007</c:v>
                </c:pt>
                <c:pt idx="1">
                  <c:v>9.1999999999999993</c:v>
                </c:pt>
                <c:pt idx="2">
                  <c:v>8.1999999999999993</c:v>
                </c:pt>
                <c:pt idx="3">
                  <c:v>9.6</c:v>
                </c:pt>
                <c:pt idx="4">
                  <c:v>10.1</c:v>
                </c:pt>
                <c:pt idx="5">
                  <c:v>7.5</c:v>
                </c:pt>
                <c:pt idx="6">
                  <c:v>9</c:v>
                </c:pt>
                <c:pt idx="7">
                  <c:v>9.6999999999999993</c:v>
                </c:pt>
                <c:pt idx="8">
                  <c:v>10.199999999999999</c:v>
                </c:pt>
                <c:pt idx="9">
                  <c:v>10.199999999999999</c:v>
                </c:pt>
                <c:pt idx="10">
                  <c:v>6.8</c:v>
                </c:pt>
                <c:pt idx="11">
                  <c:v>7.9</c:v>
                </c:pt>
                <c:pt idx="12">
                  <c:v>8.6</c:v>
                </c:pt>
                <c:pt idx="13">
                  <c:v>6.8</c:v>
                </c:pt>
                <c:pt idx="1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E4-47A0-8CAB-F55828B5931C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tragb. Spielek.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Tabelle1!$G$2:$G$16</c:f>
              <c:numCache>
                <c:formatCode>General</c:formatCode>
                <c:ptCount val="15"/>
                <c:pt idx="0">
                  <c:v>0.4</c:v>
                </c:pt>
                <c:pt idx="1">
                  <c:v>0.2</c:v>
                </c:pt>
                <c:pt idx="2">
                  <c:v>0</c:v>
                </c:pt>
                <c:pt idx="3">
                  <c:v>0.5</c:v>
                </c:pt>
                <c:pt idx="4">
                  <c:v>0.1</c:v>
                </c:pt>
                <c:pt idx="5">
                  <c:v>0</c:v>
                </c:pt>
                <c:pt idx="6">
                  <c:v>0</c:v>
                </c:pt>
                <c:pt idx="7">
                  <c:v>0.2</c:v>
                </c:pt>
                <c:pt idx="8">
                  <c:v>0.3</c:v>
                </c:pt>
                <c:pt idx="9">
                  <c:v>0.2</c:v>
                </c:pt>
                <c:pt idx="10">
                  <c:v>3.1</c:v>
                </c:pt>
                <c:pt idx="11">
                  <c:v>0.6</c:v>
                </c:pt>
                <c:pt idx="12">
                  <c:v>0.5</c:v>
                </c:pt>
                <c:pt idx="13">
                  <c:v>0.3</c:v>
                </c:pt>
                <c:pt idx="14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E4-47A0-8CAB-F55828B5931C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Tabelle1!$H$2:$H$16</c:f>
              <c:numCache>
                <c:formatCode>General</c:formatCode>
                <c:ptCount val="15"/>
                <c:pt idx="0">
                  <c:v>4.3</c:v>
                </c:pt>
                <c:pt idx="1">
                  <c:v>6.2</c:v>
                </c:pt>
                <c:pt idx="2">
                  <c:v>4.5</c:v>
                </c:pt>
                <c:pt idx="3">
                  <c:v>4.8</c:v>
                </c:pt>
                <c:pt idx="4">
                  <c:v>6.1000000000000005</c:v>
                </c:pt>
                <c:pt idx="5">
                  <c:v>10.1</c:v>
                </c:pt>
                <c:pt idx="6">
                  <c:v>2.4</c:v>
                </c:pt>
                <c:pt idx="7">
                  <c:v>3.7</c:v>
                </c:pt>
                <c:pt idx="8">
                  <c:v>3.5</c:v>
                </c:pt>
                <c:pt idx="9">
                  <c:v>3.7</c:v>
                </c:pt>
                <c:pt idx="10">
                  <c:v>3</c:v>
                </c:pt>
                <c:pt idx="11">
                  <c:v>4.2</c:v>
                </c:pt>
                <c:pt idx="12">
                  <c:v>3.7</c:v>
                </c:pt>
                <c:pt idx="13">
                  <c:v>7.6000000000000005</c:v>
                </c:pt>
                <c:pt idx="14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3E4-47A0-8CAB-F55828B59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3610112"/>
        <c:axId val="197257472"/>
      </c:barChart>
      <c:catAx>
        <c:axId val="203610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7257472"/>
        <c:crosses val="autoZero"/>
        <c:auto val="1"/>
        <c:lblAlgn val="ctr"/>
        <c:lblOffset val="100"/>
        <c:noMultiLvlLbl val="0"/>
      </c:catAx>
      <c:valAx>
        <c:axId val="197257472"/>
        <c:scaling>
          <c:orientation val="minMax"/>
          <c:max val="10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361011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2921222145628992"/>
          <c:y val="0"/>
          <c:w val="0.16467422629064951"/>
          <c:h val="0.6880998145485546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0060798474956E-3"/>
          <c:y val="0.17252962592998947"/>
          <c:w val="0.70511306065078139"/>
          <c:h val="0.677060933073509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8"/>
                <c:pt idx="0">
                  <c:v>Gesamt</c:v>
                </c:pt>
                <c:pt idx="1">
                  <c:v>14-19 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 Jahre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64.900000000000006</c:v>
                </c:pt>
                <c:pt idx="1">
                  <c:v>27.9</c:v>
                </c:pt>
                <c:pt idx="2">
                  <c:v>29.2</c:v>
                </c:pt>
                <c:pt idx="3">
                  <c:v>48.3</c:v>
                </c:pt>
                <c:pt idx="4">
                  <c:v>66.2</c:v>
                </c:pt>
                <c:pt idx="5">
                  <c:v>75.900000000000006</c:v>
                </c:pt>
                <c:pt idx="6">
                  <c:v>86.9</c:v>
                </c:pt>
                <c:pt idx="7">
                  <c:v>91.4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Live-Stream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8.2967021797132639E-17"/>
                  <c:y val="8.31873188465125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B-4C4C-8F9C-F18FBF96D9C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8"/>
                <c:pt idx="0">
                  <c:v>Gesamt</c:v>
                </c:pt>
                <c:pt idx="1">
                  <c:v>14-19 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 Jahre</c:v>
                </c:pt>
              </c:strCache>
            </c:str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4.5999999999999996</c:v>
                </c:pt>
                <c:pt idx="1">
                  <c:v>11</c:v>
                </c:pt>
                <c:pt idx="2">
                  <c:v>8.1</c:v>
                </c:pt>
                <c:pt idx="3">
                  <c:v>6.4</c:v>
                </c:pt>
                <c:pt idx="4">
                  <c:v>4.9000000000000004</c:v>
                </c:pt>
                <c:pt idx="5">
                  <c:v>3.3</c:v>
                </c:pt>
                <c:pt idx="6">
                  <c:v>1.8</c:v>
                </c:pt>
                <c:pt idx="7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0B-4726-AD2D-97A951E2464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8"/>
                <c:pt idx="0">
                  <c:v>Gesamt</c:v>
                </c:pt>
                <c:pt idx="1">
                  <c:v>14-19 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 Jahre</c:v>
                </c:pt>
              </c:strCache>
            </c:str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6</c:v>
                </c:pt>
                <c:pt idx="1">
                  <c:v>5.4</c:v>
                </c:pt>
                <c:pt idx="2">
                  <c:v>4.3</c:v>
                </c:pt>
                <c:pt idx="3">
                  <c:v>8.1999999999999993</c:v>
                </c:pt>
                <c:pt idx="4">
                  <c:v>7.8</c:v>
                </c:pt>
                <c:pt idx="5">
                  <c:v>7.3</c:v>
                </c:pt>
                <c:pt idx="6">
                  <c:v>5.0999999999999996</c:v>
                </c:pt>
                <c:pt idx="7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0B-4726-AD2D-97A951E2464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8.2967021797132639E-17"/>
                  <c:y val="-2.7729106282170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B-4C4C-8F9C-F18FBF96D9C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8"/>
                <c:pt idx="0">
                  <c:v>Gesamt</c:v>
                </c:pt>
                <c:pt idx="1">
                  <c:v>14-19 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 Jahre</c:v>
                </c:pt>
              </c:strCache>
            </c:strRef>
          </c:cat>
          <c:val>
            <c:numRef>
              <c:f>Tabelle1!$E$2:$E$9</c:f>
              <c:numCache>
                <c:formatCode>General</c:formatCode>
                <c:ptCount val="8"/>
                <c:pt idx="0">
                  <c:v>23.1</c:v>
                </c:pt>
                <c:pt idx="1">
                  <c:v>54.9</c:v>
                </c:pt>
                <c:pt idx="2">
                  <c:v>56.3</c:v>
                </c:pt>
                <c:pt idx="3">
                  <c:v>34.9</c:v>
                </c:pt>
                <c:pt idx="4">
                  <c:v>20.2</c:v>
                </c:pt>
                <c:pt idx="5">
                  <c:v>11.9</c:v>
                </c:pt>
                <c:pt idx="6">
                  <c:v>5.3</c:v>
                </c:pt>
                <c:pt idx="7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0B-4726-AD2D-97A951E2464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4.1483510898566319E-17"/>
                  <c:y val="1.6637463769302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B-4C4C-8F9C-F18FBF96D9C3}"/>
                </c:ext>
              </c:extLst>
            </c:dLbl>
            <c:dLbl>
              <c:idx val="4"/>
              <c:layout>
                <c:manualLayout>
                  <c:x val="0"/>
                  <c:y val="5.5458212564341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FB-4C4C-8F9C-F18FBF96D9C3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FB-4C4C-8F9C-F18FBF96D9C3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4A-498E-A887-7DC5AD681315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Tabelle1!$A$2:$A$9</c:f>
              <c:strCache>
                <c:ptCount val="8"/>
                <c:pt idx="0">
                  <c:v>Gesamt</c:v>
                </c:pt>
                <c:pt idx="1">
                  <c:v>14-19 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70+ Jahre</c:v>
                </c:pt>
              </c:strCache>
            </c:strRef>
          </c:cat>
          <c:val>
            <c:numRef>
              <c:f>Tabelle1!$F$2:$F$9</c:f>
              <c:numCache>
                <c:formatCode>General</c:formatCode>
                <c:ptCount val="8"/>
                <c:pt idx="0">
                  <c:v>1.4</c:v>
                </c:pt>
                <c:pt idx="1">
                  <c:v>0.9</c:v>
                </c:pt>
                <c:pt idx="2">
                  <c:v>2.1</c:v>
                </c:pt>
                <c:pt idx="3">
                  <c:v>2.2000000000000002</c:v>
                </c:pt>
                <c:pt idx="4">
                  <c:v>0.9</c:v>
                </c:pt>
                <c:pt idx="5">
                  <c:v>1.6</c:v>
                </c:pt>
                <c:pt idx="6">
                  <c:v>0.8</c:v>
                </c:pt>
                <c:pt idx="7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0B-4726-AD2D-97A951E2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4472832"/>
        <c:axId val="197259776"/>
      </c:barChart>
      <c:catAx>
        <c:axId val="20447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97259776"/>
        <c:crosses val="autoZero"/>
        <c:auto val="1"/>
        <c:lblAlgn val="ctr"/>
        <c:lblOffset val="100"/>
        <c:noMultiLvlLbl val="0"/>
      </c:catAx>
      <c:valAx>
        <c:axId val="197259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447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95651200948149"/>
          <c:y val="0.11374064552049387"/>
          <c:w val="0.28197065998029081"/>
          <c:h val="0.7309250495357557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0060798474956E-3"/>
          <c:y val="0.17252962592998947"/>
          <c:w val="0.70511306065078139"/>
          <c:h val="0.677060933073509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Gesamt</c:v>
                </c:pt>
                <c:pt idx="1">
                  <c:v>14-39 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Tabelle1!$B$2:$B$7</c:f>
              <c:numCache>
                <c:formatCode>0.0\ </c:formatCode>
                <c:ptCount val="6"/>
                <c:pt idx="0">
                  <c:v>62.2</c:v>
                </c:pt>
                <c:pt idx="1">
                  <c:v>35.4</c:v>
                </c:pt>
                <c:pt idx="2">
                  <c:v>66.5</c:v>
                </c:pt>
                <c:pt idx="3">
                  <c:v>70.400000000000006</c:v>
                </c:pt>
                <c:pt idx="4">
                  <c:v>74.3</c:v>
                </c:pt>
                <c:pt idx="5">
                  <c:v>85.4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Live-Stream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8.2967021797132639E-17"/>
                  <c:y val="8.31873188465125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B-4C4C-8F9C-F18FBF96D9C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Gesamt</c:v>
                </c:pt>
                <c:pt idx="1">
                  <c:v>14-39 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Tabelle1!$C$2:$C$7</c:f>
              <c:numCache>
                <c:formatCode>0.0\ </c:formatCode>
                <c:ptCount val="6"/>
                <c:pt idx="0">
                  <c:v>4.5999999999999996</c:v>
                </c:pt>
                <c:pt idx="1">
                  <c:v>6.7</c:v>
                </c:pt>
                <c:pt idx="2">
                  <c:v>2.9</c:v>
                </c:pt>
                <c:pt idx="3">
                  <c:v>4.5999999999999996</c:v>
                </c:pt>
                <c:pt idx="4">
                  <c:v>4.5</c:v>
                </c:pt>
                <c:pt idx="5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0B-4726-AD2D-97A951E2464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Gesamt</c:v>
                </c:pt>
                <c:pt idx="1">
                  <c:v>14-39 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Tabelle1!$D$2:$D$7</c:f>
              <c:numCache>
                <c:formatCode>0.0\ </c:formatCode>
                <c:ptCount val="6"/>
                <c:pt idx="0">
                  <c:v>7</c:v>
                </c:pt>
                <c:pt idx="1">
                  <c:v>6</c:v>
                </c:pt>
                <c:pt idx="2">
                  <c:v>3.9</c:v>
                </c:pt>
                <c:pt idx="3">
                  <c:v>9.8000000000000007</c:v>
                </c:pt>
                <c:pt idx="4">
                  <c:v>10.6</c:v>
                </c:pt>
                <c:pt idx="5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0B-4726-AD2D-97A951E2464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8.2967021797132639E-17"/>
                  <c:y val="-2.7729106282170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B-4C4C-8F9C-F18FBF96D9C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Gesamt</c:v>
                </c:pt>
                <c:pt idx="1">
                  <c:v>14-39 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Tabelle1!$E$2:$E$7</c:f>
              <c:numCache>
                <c:formatCode>0.0\ </c:formatCode>
                <c:ptCount val="6"/>
                <c:pt idx="0">
                  <c:v>25</c:v>
                </c:pt>
                <c:pt idx="1">
                  <c:v>52</c:v>
                </c:pt>
                <c:pt idx="2">
                  <c:v>25.8</c:v>
                </c:pt>
                <c:pt idx="3">
                  <c:v>13.8</c:v>
                </c:pt>
                <c:pt idx="4">
                  <c:v>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0B-4726-AD2D-97A951E2464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4.1483510898566319E-17"/>
                  <c:y val="1.66374637693025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B-4C4C-8F9C-F18FBF96D9C3}"/>
                </c:ext>
              </c:extLst>
            </c:dLbl>
            <c:dLbl>
              <c:idx val="4"/>
              <c:layout>
                <c:manualLayout>
                  <c:x val="0"/>
                  <c:y val="5.5458212564341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FB-4C4C-8F9C-F18FBF96D9C3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FB-4C4C-8F9C-F18FBF96D9C3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CA-48E6-B043-68D8E2B60296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Gesamt</c:v>
                </c:pt>
                <c:pt idx="1">
                  <c:v>14-39 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 Jahre</c:v>
                </c:pt>
              </c:strCache>
            </c:strRef>
          </c:cat>
          <c:val>
            <c:numRef>
              <c:f>Tabelle1!$F$2:$F$7</c:f>
              <c:numCache>
                <c:formatCode>0.0\ </c:formatCode>
                <c:ptCount val="6"/>
                <c:pt idx="0">
                  <c:v>1.1000000000000001</c:v>
                </c:pt>
                <c:pt idx="1">
                  <c:v>0</c:v>
                </c:pt>
                <c:pt idx="2">
                  <c:v>0.9</c:v>
                </c:pt>
                <c:pt idx="3">
                  <c:v>1.4</c:v>
                </c:pt>
                <c:pt idx="4">
                  <c:v>1.6</c:v>
                </c:pt>
                <c:pt idx="5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0B-4726-AD2D-97A951E2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4561408"/>
        <c:axId val="197262080"/>
      </c:barChart>
      <c:catAx>
        <c:axId val="20456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97262080"/>
        <c:crosses val="autoZero"/>
        <c:auto val="1"/>
        <c:lblAlgn val="ctr"/>
        <c:lblOffset val="100"/>
        <c:noMultiLvlLbl val="0"/>
      </c:catAx>
      <c:valAx>
        <c:axId val="1972620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456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95651200948149"/>
          <c:y val="0.11374064552049387"/>
          <c:w val="0.28197065998029081"/>
          <c:h val="0.7309250495357557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4886053655487E-2"/>
          <c:y val="0"/>
          <c:w val="0.82660272950050517"/>
          <c:h val="0.68877935254224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0.0\ </c:formatCode>
                <c:ptCount val="15"/>
                <c:pt idx="0">
                  <c:v>64.900000000000006</c:v>
                </c:pt>
                <c:pt idx="1">
                  <c:v>75.099999999999994</c:v>
                </c:pt>
                <c:pt idx="2">
                  <c:v>55.3</c:v>
                </c:pt>
                <c:pt idx="3">
                  <c:v>61.5</c:v>
                </c:pt>
                <c:pt idx="4">
                  <c:v>65.2</c:v>
                </c:pt>
                <c:pt idx="5">
                  <c:v>62.2</c:v>
                </c:pt>
                <c:pt idx="6">
                  <c:v>64.3</c:v>
                </c:pt>
                <c:pt idx="7">
                  <c:v>55.2</c:v>
                </c:pt>
                <c:pt idx="8">
                  <c:v>66.2</c:v>
                </c:pt>
                <c:pt idx="9">
                  <c:v>64.400000000000006</c:v>
                </c:pt>
                <c:pt idx="10">
                  <c:v>64.900000000000006</c:v>
                </c:pt>
                <c:pt idx="11">
                  <c:v>64.099999999999994</c:v>
                </c:pt>
                <c:pt idx="12">
                  <c:v>64.7</c:v>
                </c:pt>
                <c:pt idx="13">
                  <c:v>70.2</c:v>
                </c:pt>
                <c:pt idx="14">
                  <c:v>70.099999999999994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6B-4018-901F-02380DEA323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Live-Stream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0.0\ </c:formatCode>
                <c:ptCount val="15"/>
                <c:pt idx="0">
                  <c:v>4.5999999999999996</c:v>
                </c:pt>
                <c:pt idx="1">
                  <c:v>3.7</c:v>
                </c:pt>
                <c:pt idx="2">
                  <c:v>4.9000000000000004</c:v>
                </c:pt>
                <c:pt idx="3">
                  <c:v>4.9000000000000004</c:v>
                </c:pt>
                <c:pt idx="4">
                  <c:v>3.9</c:v>
                </c:pt>
                <c:pt idx="5">
                  <c:v>4.5999999999999996</c:v>
                </c:pt>
                <c:pt idx="6">
                  <c:v>5.2</c:v>
                </c:pt>
                <c:pt idx="7">
                  <c:v>4.9000000000000004</c:v>
                </c:pt>
                <c:pt idx="8">
                  <c:v>4</c:v>
                </c:pt>
                <c:pt idx="9">
                  <c:v>5.4</c:v>
                </c:pt>
                <c:pt idx="10">
                  <c:v>4.7</c:v>
                </c:pt>
                <c:pt idx="11">
                  <c:v>4.3</c:v>
                </c:pt>
                <c:pt idx="12">
                  <c:v>4</c:v>
                </c:pt>
                <c:pt idx="13">
                  <c:v>5.0999999999999996</c:v>
                </c:pt>
                <c:pt idx="1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6B-4018-901F-02380DEA323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0">
                  <c:v>6</c:v>
                </c:pt>
                <c:pt idx="1">
                  <c:v>4.7</c:v>
                </c:pt>
                <c:pt idx="2">
                  <c:v>7.6</c:v>
                </c:pt>
                <c:pt idx="3">
                  <c:v>6.3</c:v>
                </c:pt>
                <c:pt idx="4">
                  <c:v>7.1</c:v>
                </c:pt>
                <c:pt idx="5">
                  <c:v>7</c:v>
                </c:pt>
                <c:pt idx="6">
                  <c:v>5.2</c:v>
                </c:pt>
                <c:pt idx="7">
                  <c:v>5</c:v>
                </c:pt>
                <c:pt idx="8">
                  <c:v>5.6</c:v>
                </c:pt>
                <c:pt idx="9">
                  <c:v>4.9000000000000004</c:v>
                </c:pt>
                <c:pt idx="10">
                  <c:v>7.8</c:v>
                </c:pt>
                <c:pt idx="11">
                  <c:v>7.4</c:v>
                </c:pt>
                <c:pt idx="12">
                  <c:v>5.5</c:v>
                </c:pt>
                <c:pt idx="13">
                  <c:v>5.7</c:v>
                </c:pt>
                <c:pt idx="14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6B-4018-901F-02380DEA323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Tabelle1!$E$2:$E$16</c:f>
              <c:numCache>
                <c:formatCode>0.0\ </c:formatCode>
                <c:ptCount val="15"/>
                <c:pt idx="0">
                  <c:v>23.1</c:v>
                </c:pt>
                <c:pt idx="1">
                  <c:v>15.6</c:v>
                </c:pt>
                <c:pt idx="2">
                  <c:v>31.2</c:v>
                </c:pt>
                <c:pt idx="3">
                  <c:v>25.3</c:v>
                </c:pt>
                <c:pt idx="4">
                  <c:v>22.1</c:v>
                </c:pt>
                <c:pt idx="5">
                  <c:v>25</c:v>
                </c:pt>
                <c:pt idx="6">
                  <c:v>24.6</c:v>
                </c:pt>
                <c:pt idx="7">
                  <c:v>34.200000000000003</c:v>
                </c:pt>
                <c:pt idx="8">
                  <c:v>22.9</c:v>
                </c:pt>
                <c:pt idx="9">
                  <c:v>24.2</c:v>
                </c:pt>
                <c:pt idx="10">
                  <c:v>20.6</c:v>
                </c:pt>
                <c:pt idx="11">
                  <c:v>23.4</c:v>
                </c:pt>
                <c:pt idx="12">
                  <c:v>24.4</c:v>
                </c:pt>
                <c:pt idx="13">
                  <c:v>18.5</c:v>
                </c:pt>
                <c:pt idx="14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6B-4018-901F-02380DEA323C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Tabelle1!$F$2:$F$16</c:f>
              <c:numCache>
                <c:formatCode>0.0\ </c:formatCode>
                <c:ptCount val="15"/>
                <c:pt idx="0">
                  <c:v>1.4</c:v>
                </c:pt>
                <c:pt idx="1">
                  <c:v>0.9</c:v>
                </c:pt>
                <c:pt idx="2">
                  <c:v>1</c:v>
                </c:pt>
                <c:pt idx="3">
                  <c:v>2</c:v>
                </c:pt>
                <c:pt idx="4">
                  <c:v>1.7</c:v>
                </c:pt>
                <c:pt idx="5">
                  <c:v>1.2</c:v>
                </c:pt>
                <c:pt idx="6">
                  <c:v>0.7</c:v>
                </c:pt>
                <c:pt idx="7">
                  <c:v>0.7</c:v>
                </c:pt>
                <c:pt idx="8">
                  <c:v>1.3</c:v>
                </c:pt>
                <c:pt idx="9">
                  <c:v>1.1000000000000001</c:v>
                </c:pt>
                <c:pt idx="10">
                  <c:v>2</c:v>
                </c:pt>
                <c:pt idx="11">
                  <c:v>0.8</c:v>
                </c:pt>
                <c:pt idx="12">
                  <c:v>1.4</c:v>
                </c:pt>
                <c:pt idx="13">
                  <c:v>0.5</c:v>
                </c:pt>
                <c:pt idx="14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6B-4018-901F-02380DEA3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3105280"/>
        <c:axId val="201655424"/>
      </c:barChart>
      <c:catAx>
        <c:axId val="203105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1655424"/>
        <c:crosses val="autoZero"/>
        <c:auto val="1"/>
        <c:lblAlgn val="ctr"/>
        <c:lblOffset val="100"/>
        <c:noMultiLvlLbl val="0"/>
      </c:catAx>
      <c:valAx>
        <c:axId val="201655424"/>
        <c:scaling>
          <c:orientation val="minMax"/>
          <c:max val="105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20310528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2921222145628992"/>
          <c:y val="0"/>
          <c:w val="0.15244712178452824"/>
          <c:h val="0.6880998145485546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18778648749665E-2"/>
          <c:y val="4.5849728238571766E-2"/>
          <c:w val="0.96192766738303825"/>
          <c:h val="0.86503206042442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2EC-4FDF-A7EE-FF685DA8F72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2EC-4FDF-A7EE-FF685DA8F72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2EC-4FDF-A7EE-FF685DA8F72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2EC-4FDF-A7EE-FF685DA8F72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2EC-4FDF-A7EE-FF685DA8F72A}"/>
              </c:ext>
            </c:extLst>
          </c:dPt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DVB-T2 HD</c:v>
                </c:pt>
                <c:pt idx="3">
                  <c:v>DVB-T(1)</c:v>
                </c:pt>
                <c:pt idx="4">
                  <c:v>DSL-TV</c:v>
                </c:pt>
              </c:strCache>
            </c:strRef>
          </c:cat>
          <c:val>
            <c:numRef>
              <c:f>Tabelle1!$B$2:$B$6</c:f>
              <c:numCache>
                <c:formatCode>0.0\ </c:formatCode>
                <c:ptCount val="5"/>
                <c:pt idx="0">
                  <c:v>45.9</c:v>
                </c:pt>
                <c:pt idx="1">
                  <c:v>45.7</c:v>
                </c:pt>
                <c:pt idx="2">
                  <c:v>5.5</c:v>
                </c:pt>
                <c:pt idx="3">
                  <c:v>1.9</c:v>
                </c:pt>
                <c:pt idx="4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B7-449B-874B-5D246E885CA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2EC-4FDF-A7EE-FF685DA8F7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2EC-4FDF-A7EE-FF685DA8F72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2EC-4FDF-A7EE-FF685DA8F72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2EC-4FDF-A7EE-FF685DA8F72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2EC-4FDF-A7EE-FF685DA8F72A}"/>
              </c:ext>
            </c:extLst>
          </c:dPt>
          <c:dLbls>
            <c:dLbl>
              <c:idx val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solidFill>
                    <a:schemeClr val="accent4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solidFill>
                    <a:schemeClr val="accent6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solidFill>
                    <a:schemeClr val="accent5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DVB-T2 HD</c:v>
                </c:pt>
                <c:pt idx="3">
                  <c:v>DVB-T(1)</c:v>
                </c:pt>
                <c:pt idx="4">
                  <c:v>DSL-TV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45.1</c:v>
                </c:pt>
                <c:pt idx="1">
                  <c:v>45</c:v>
                </c:pt>
                <c:pt idx="2">
                  <c:v>5.8</c:v>
                </c:pt>
                <c:pt idx="3">
                  <c:v>0.6</c:v>
                </c:pt>
                <c:pt idx="4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2EC-4FDF-A7EE-FF685DA8F7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3"/>
        <c:overlap val="-4"/>
        <c:axId val="168454144"/>
        <c:axId val="164072832"/>
      </c:barChart>
      <c:catAx>
        <c:axId val="168454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164072832"/>
        <c:crosses val="autoZero"/>
        <c:auto val="1"/>
        <c:lblAlgn val="ctr"/>
        <c:lblOffset val="100"/>
        <c:noMultiLvlLbl val="0"/>
      </c:catAx>
      <c:valAx>
        <c:axId val="164072832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6845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4886053655487E-2"/>
          <c:y val="0"/>
          <c:w val="0.82660272950050517"/>
          <c:h val="0.68877935254224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28.7</c:v>
                </c:pt>
                <c:pt idx="1">
                  <c:v>53.4</c:v>
                </c:pt>
                <c:pt idx="2">
                  <c:v>18.600000000000001</c:v>
                </c:pt>
                <c:pt idx="3">
                  <c:v>24.2</c:v>
                </c:pt>
                <c:pt idx="4">
                  <c:v>30.5</c:v>
                </c:pt>
                <c:pt idx="5">
                  <c:v>16.899999999999999</c:v>
                </c:pt>
                <c:pt idx="6">
                  <c:v>26.7</c:v>
                </c:pt>
                <c:pt idx="7">
                  <c:v>21.3</c:v>
                </c:pt>
                <c:pt idx="8">
                  <c:v>25.5</c:v>
                </c:pt>
                <c:pt idx="9">
                  <c:v>30.3</c:v>
                </c:pt>
                <c:pt idx="10">
                  <c:v>31.4</c:v>
                </c:pt>
                <c:pt idx="11">
                  <c:v>33.6</c:v>
                </c:pt>
                <c:pt idx="12">
                  <c:v>29.7</c:v>
                </c:pt>
                <c:pt idx="13">
                  <c:v>31.7</c:v>
                </c:pt>
                <c:pt idx="14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0D-4525-9CA0-C15389B2A8D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Live-Stream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9.1</c:v>
                </c:pt>
                <c:pt idx="1">
                  <c:v>8.9</c:v>
                </c:pt>
                <c:pt idx="2">
                  <c:v>8.6</c:v>
                </c:pt>
                <c:pt idx="3">
                  <c:v>9.6999999999999993</c:v>
                </c:pt>
                <c:pt idx="4">
                  <c:v>7.5</c:v>
                </c:pt>
                <c:pt idx="5">
                  <c:v>3.1</c:v>
                </c:pt>
                <c:pt idx="6">
                  <c:v>11.8</c:v>
                </c:pt>
                <c:pt idx="7">
                  <c:v>5.3</c:v>
                </c:pt>
                <c:pt idx="8">
                  <c:v>8.4</c:v>
                </c:pt>
                <c:pt idx="9">
                  <c:v>9.6999999999999993</c:v>
                </c:pt>
                <c:pt idx="10">
                  <c:v>9.6999999999999993</c:v>
                </c:pt>
                <c:pt idx="11">
                  <c:v>8.1999999999999993</c:v>
                </c:pt>
                <c:pt idx="12">
                  <c:v>6.5</c:v>
                </c:pt>
                <c:pt idx="13">
                  <c:v>15</c:v>
                </c:pt>
                <c:pt idx="14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0D-4525-9CA0-C15389B2A8D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General</c:formatCode>
                <c:ptCount val="15"/>
                <c:pt idx="0">
                  <c:v>4.7</c:v>
                </c:pt>
                <c:pt idx="1">
                  <c:v>3.4</c:v>
                </c:pt>
                <c:pt idx="2">
                  <c:v>3.9</c:v>
                </c:pt>
                <c:pt idx="3">
                  <c:v>3.9</c:v>
                </c:pt>
                <c:pt idx="4">
                  <c:v>6</c:v>
                </c:pt>
                <c:pt idx="5">
                  <c:v>4</c:v>
                </c:pt>
                <c:pt idx="6">
                  <c:v>4.2</c:v>
                </c:pt>
                <c:pt idx="7">
                  <c:v>6.1</c:v>
                </c:pt>
                <c:pt idx="8">
                  <c:v>4.0999999999999996</c:v>
                </c:pt>
                <c:pt idx="9">
                  <c:v>3</c:v>
                </c:pt>
                <c:pt idx="10">
                  <c:v>7.6</c:v>
                </c:pt>
                <c:pt idx="11">
                  <c:v>8.6999999999999993</c:v>
                </c:pt>
                <c:pt idx="12">
                  <c:v>6.9</c:v>
                </c:pt>
                <c:pt idx="13">
                  <c:v>3.5</c:v>
                </c:pt>
                <c:pt idx="14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0D-4525-9CA0-C15389B2A8D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Tabelle1!$E$2:$E$16</c:f>
              <c:numCache>
                <c:formatCode>General</c:formatCode>
                <c:ptCount val="15"/>
                <c:pt idx="0">
                  <c:v>55.8</c:v>
                </c:pt>
                <c:pt idx="1">
                  <c:v>34.299999999999997</c:v>
                </c:pt>
                <c:pt idx="2">
                  <c:v>68.099999999999994</c:v>
                </c:pt>
                <c:pt idx="3">
                  <c:v>62.2</c:v>
                </c:pt>
                <c:pt idx="4">
                  <c:v>53</c:v>
                </c:pt>
                <c:pt idx="5">
                  <c:v>75.900000000000006</c:v>
                </c:pt>
                <c:pt idx="6">
                  <c:v>57.3</c:v>
                </c:pt>
                <c:pt idx="7">
                  <c:v>67.3</c:v>
                </c:pt>
                <c:pt idx="8">
                  <c:v>57.2</c:v>
                </c:pt>
                <c:pt idx="9">
                  <c:v>55.9</c:v>
                </c:pt>
                <c:pt idx="10">
                  <c:v>47.1</c:v>
                </c:pt>
                <c:pt idx="11">
                  <c:v>49.5</c:v>
                </c:pt>
                <c:pt idx="12">
                  <c:v>54.7</c:v>
                </c:pt>
                <c:pt idx="13">
                  <c:v>49.8</c:v>
                </c:pt>
                <c:pt idx="14">
                  <c:v>51.9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0D-4525-9CA0-C15389B2A8DD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Tabelle1!$F$2:$F$16</c:f>
              <c:numCache>
                <c:formatCode>General</c:formatCode>
                <c:ptCount val="15"/>
                <c:pt idx="0">
                  <c:v>1.7</c:v>
                </c:pt>
                <c:pt idx="1">
                  <c:v>0</c:v>
                </c:pt>
                <c:pt idx="2">
                  <c:v>0.8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4.8</c:v>
                </c:pt>
                <c:pt idx="9">
                  <c:v>1.1000000000000001</c:v>
                </c:pt>
                <c:pt idx="10">
                  <c:v>4.2</c:v>
                </c:pt>
                <c:pt idx="11">
                  <c:v>0</c:v>
                </c:pt>
                <c:pt idx="12">
                  <c:v>2.2999999999999998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0D-4525-9CA0-C15389B2A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5306880"/>
        <c:axId val="201657728"/>
      </c:barChart>
      <c:catAx>
        <c:axId val="2053068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1657728"/>
        <c:crosses val="autoZero"/>
        <c:auto val="1"/>
        <c:lblAlgn val="ctr"/>
        <c:lblOffset val="100"/>
        <c:noMultiLvlLbl val="0"/>
      </c:catAx>
      <c:valAx>
        <c:axId val="201657728"/>
        <c:scaling>
          <c:orientation val="minMax"/>
          <c:max val="10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530688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2921222145628992"/>
          <c:y val="0"/>
          <c:w val="0.15244712178452824"/>
          <c:h val="0.6880998145485546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31805125189421E-2"/>
          <c:y val="2.6439194508164107E-2"/>
          <c:w val="0.92978979593558286"/>
          <c:h val="0.68771233088839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Mehrmals / Woche</c:v>
                </c:pt>
                <c:pt idx="1">
                  <c:v>Mind. einmal / Woche</c:v>
                </c:pt>
                <c:pt idx="2">
                  <c:v>Mind. einmal / Monat</c:v>
                </c:pt>
                <c:pt idx="3">
                  <c:v>Mind. selten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11.4</c:v>
                </c:pt>
                <c:pt idx="1">
                  <c:v>17.100000000000001</c:v>
                </c:pt>
                <c:pt idx="2">
                  <c:v>28.1</c:v>
                </c:pt>
                <c:pt idx="3">
                  <c:v>42.7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7C-483C-BB46-7DD3896B9FE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Mehrmals / Woche</c:v>
                </c:pt>
                <c:pt idx="1">
                  <c:v>Mind. einmal / Woche</c:v>
                </c:pt>
                <c:pt idx="2">
                  <c:v>Mind. einmal / Monat</c:v>
                </c:pt>
                <c:pt idx="3">
                  <c:v>Mind. selten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11.4</c:v>
                </c:pt>
                <c:pt idx="1">
                  <c:v>17.399999999999999</c:v>
                </c:pt>
                <c:pt idx="2">
                  <c:v>29.1</c:v>
                </c:pt>
                <c:pt idx="3">
                  <c:v>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7C-483C-BB46-7DD3896B9FE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Mehrmals / Woche</c:v>
                </c:pt>
                <c:pt idx="1">
                  <c:v>Mind. einmal / Woche</c:v>
                </c:pt>
                <c:pt idx="2">
                  <c:v>Mind. einmal / Monat</c:v>
                </c:pt>
                <c:pt idx="3">
                  <c:v>Mind. selten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14</c:v>
                </c:pt>
                <c:pt idx="1">
                  <c:v>20.3</c:v>
                </c:pt>
                <c:pt idx="2">
                  <c:v>34.4</c:v>
                </c:pt>
                <c:pt idx="3">
                  <c:v>49.2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7C-483C-BB46-7DD3896B9FE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Mehrmals / Woche</c:v>
                </c:pt>
                <c:pt idx="1">
                  <c:v>Mind. einmal / Woche</c:v>
                </c:pt>
                <c:pt idx="2">
                  <c:v>Mind. einmal / Monat</c:v>
                </c:pt>
                <c:pt idx="3">
                  <c:v>Mind. selten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18.899999999999999</c:v>
                </c:pt>
                <c:pt idx="1">
                  <c:v>25.8</c:v>
                </c:pt>
                <c:pt idx="2">
                  <c:v>38.700000000000003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B7C-483C-BB46-7DD3896B9FE1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Mehrmals / Woche</c:v>
                </c:pt>
                <c:pt idx="1">
                  <c:v>Mind. einmal / Woche</c:v>
                </c:pt>
                <c:pt idx="2">
                  <c:v>Mind. einmal / Monat</c:v>
                </c:pt>
                <c:pt idx="3">
                  <c:v>Mind. selten</c:v>
                </c:pt>
              </c:strCache>
            </c:strRef>
          </c:cat>
          <c:val>
            <c:numRef>
              <c:f>Tabelle1!$F$2:$F$5</c:f>
              <c:numCache>
                <c:formatCode>0.0\ </c:formatCode>
                <c:ptCount val="4"/>
                <c:pt idx="0">
                  <c:v>23</c:v>
                </c:pt>
                <c:pt idx="1">
                  <c:v>30.3</c:v>
                </c:pt>
                <c:pt idx="2">
                  <c:v>42.2</c:v>
                </c:pt>
                <c:pt idx="3">
                  <c:v>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B7C-483C-BB46-7DD3896B9FE1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5BBB"/>
            </a:solidFill>
          </c:spPr>
          <c:invertIfNegative val="0"/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5BBB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Mehrmals / Woche</c:v>
                </c:pt>
                <c:pt idx="1">
                  <c:v>Mind. einmal / Woche</c:v>
                </c:pt>
                <c:pt idx="2">
                  <c:v>Mind. einmal / Monat</c:v>
                </c:pt>
                <c:pt idx="3">
                  <c:v>Mind. selten</c:v>
                </c:pt>
              </c:strCache>
            </c:strRef>
          </c:cat>
          <c:val>
            <c:numRef>
              <c:f>Tabelle1!$G$2:$G$5</c:f>
              <c:numCache>
                <c:formatCode>0.0\ </c:formatCode>
                <c:ptCount val="4"/>
                <c:pt idx="0">
                  <c:v>30.1</c:v>
                </c:pt>
                <c:pt idx="1">
                  <c:v>37.200000000000003</c:v>
                </c:pt>
                <c:pt idx="2">
                  <c:v>46.3</c:v>
                </c:pt>
                <c:pt idx="3">
                  <c:v>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F5-42AA-9520-729CC67F3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205954560"/>
        <c:axId val="201660608"/>
      </c:barChart>
      <c:catAx>
        <c:axId val="20595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01660608"/>
        <c:crosses val="autoZero"/>
        <c:auto val="1"/>
        <c:lblAlgn val="ctr"/>
        <c:lblOffset val="100"/>
        <c:noMultiLvlLbl val="0"/>
      </c:catAx>
      <c:valAx>
        <c:axId val="201660608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595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Live oder VOD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&quot;%&quot;" sourceLinked="0"/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0.0\ </c:formatCode>
                <c:ptCount val="15"/>
                <c:pt idx="0">
                  <c:v>46.3</c:v>
                </c:pt>
                <c:pt idx="1">
                  <c:v>39.6</c:v>
                </c:pt>
                <c:pt idx="2">
                  <c:v>51.8</c:v>
                </c:pt>
                <c:pt idx="3">
                  <c:v>46.8</c:v>
                </c:pt>
                <c:pt idx="4">
                  <c:v>47</c:v>
                </c:pt>
                <c:pt idx="5">
                  <c:v>48.6</c:v>
                </c:pt>
                <c:pt idx="6">
                  <c:v>46.8</c:v>
                </c:pt>
                <c:pt idx="7">
                  <c:v>59.6</c:v>
                </c:pt>
                <c:pt idx="8">
                  <c:v>47.3</c:v>
                </c:pt>
                <c:pt idx="9">
                  <c:v>47.8</c:v>
                </c:pt>
                <c:pt idx="10">
                  <c:v>43.8</c:v>
                </c:pt>
                <c:pt idx="11">
                  <c:v>52.5</c:v>
                </c:pt>
                <c:pt idx="12">
                  <c:v>49.9</c:v>
                </c:pt>
                <c:pt idx="13">
                  <c:v>38.9</c:v>
                </c:pt>
                <c:pt idx="14">
                  <c:v>38.9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FE-4C14-8626-FD9A9AB57DB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0.0\ </c:formatCode>
                <c:ptCount val="15"/>
                <c:pt idx="0">
                  <c:v>41.9</c:v>
                </c:pt>
                <c:pt idx="1">
                  <c:v>34.9</c:v>
                </c:pt>
                <c:pt idx="2">
                  <c:v>50</c:v>
                </c:pt>
                <c:pt idx="3">
                  <c:v>41.7</c:v>
                </c:pt>
                <c:pt idx="4">
                  <c:v>43.4</c:v>
                </c:pt>
                <c:pt idx="5">
                  <c:v>44.2</c:v>
                </c:pt>
                <c:pt idx="6">
                  <c:v>43.7</c:v>
                </c:pt>
                <c:pt idx="7">
                  <c:v>57</c:v>
                </c:pt>
                <c:pt idx="8">
                  <c:v>42.6</c:v>
                </c:pt>
                <c:pt idx="9">
                  <c:v>42.1</c:v>
                </c:pt>
                <c:pt idx="10">
                  <c:v>39.4</c:v>
                </c:pt>
                <c:pt idx="11">
                  <c:v>46.5</c:v>
                </c:pt>
                <c:pt idx="12">
                  <c:v>45.6</c:v>
                </c:pt>
                <c:pt idx="13">
                  <c:v>35.1</c:v>
                </c:pt>
                <c:pt idx="14">
                  <c:v>35.200000000000003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FE-4C14-8626-FD9A9AB57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06146560"/>
        <c:axId val="205980800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0">
                  <c:v>21.3</c:v>
                </c:pt>
                <c:pt idx="1">
                  <c:v>20.7</c:v>
                </c:pt>
                <c:pt idx="2">
                  <c:v>26.2</c:v>
                </c:pt>
                <c:pt idx="3">
                  <c:v>20.2</c:v>
                </c:pt>
                <c:pt idx="4">
                  <c:v>21.6</c:v>
                </c:pt>
                <c:pt idx="5">
                  <c:v>25.8</c:v>
                </c:pt>
                <c:pt idx="6">
                  <c:v>21.4</c:v>
                </c:pt>
                <c:pt idx="7">
                  <c:v>25.4</c:v>
                </c:pt>
                <c:pt idx="8">
                  <c:v>19.8</c:v>
                </c:pt>
                <c:pt idx="9">
                  <c:v>21</c:v>
                </c:pt>
                <c:pt idx="10">
                  <c:v>24.8</c:v>
                </c:pt>
                <c:pt idx="11">
                  <c:v>24.9</c:v>
                </c:pt>
                <c:pt idx="12">
                  <c:v>22.2</c:v>
                </c:pt>
                <c:pt idx="13">
                  <c:v>20.9</c:v>
                </c:pt>
                <c:pt idx="14">
                  <c:v>19.399999999999999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FE-4C14-8626-FD9A9AB57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206147072"/>
        <c:axId val="205981376"/>
      </c:barChart>
      <c:catAx>
        <c:axId val="206146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05980800"/>
        <c:crosses val="autoZero"/>
        <c:auto val="1"/>
        <c:lblAlgn val="ctr"/>
        <c:lblOffset val="100"/>
        <c:noMultiLvlLbl val="0"/>
      </c:catAx>
      <c:valAx>
        <c:axId val="205980800"/>
        <c:scaling>
          <c:orientation val="minMax"/>
          <c:max val="6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206146560"/>
        <c:crosses val="autoZero"/>
        <c:crossBetween val="between"/>
      </c:valAx>
      <c:valAx>
        <c:axId val="205981376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206147072"/>
        <c:crosses val="max"/>
        <c:crossBetween val="between"/>
      </c:valAx>
      <c:catAx>
        <c:axId val="2061470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5981376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631805125189421E-2"/>
          <c:y val="2.6439194508164107E-2"/>
          <c:w val="0.92978979593558286"/>
          <c:h val="0.6877123308883902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Live / VOD</c:v>
                </c:pt>
                <c:pt idx="2">
                  <c:v>Live</c:v>
                </c:pt>
                <c:pt idx="3">
                  <c:v>VOD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48.4</c:v>
                </c:pt>
                <c:pt idx="2">
                  <c:v>32.6</c:v>
                </c:pt>
                <c:pt idx="3">
                  <c:v>43.9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DC-4EAF-8FC7-625CC14207B7}"/>
            </c:ext>
          </c:extLst>
        </c:ser>
        <c:ser>
          <c:idx val="2"/>
          <c:order val="1"/>
          <c:tx>
            <c:strRef>
              <c:f>Tabelle1!$D$1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Live / VOD</c:v>
                </c:pt>
                <c:pt idx="2">
                  <c:v>Live</c:v>
                </c:pt>
                <c:pt idx="3">
                  <c:v>VOD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46.9</c:v>
                </c:pt>
                <c:pt idx="2">
                  <c:v>19.100000000000001</c:v>
                </c:pt>
                <c:pt idx="3">
                  <c:v>42.7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DC-4EAF-8FC7-625CC14207B7}"/>
            </c:ext>
          </c:extLst>
        </c:ser>
        <c:ser>
          <c:idx val="3"/>
          <c:order val="2"/>
          <c:tx>
            <c:strRef>
              <c:f>Tabelle1!$E$1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Live / VOD</c:v>
                </c:pt>
                <c:pt idx="2">
                  <c:v>Live</c:v>
                </c:pt>
                <c:pt idx="3">
                  <c:v>VOD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48.6</c:v>
                </c:pt>
                <c:pt idx="2">
                  <c:v>25.8</c:v>
                </c:pt>
                <c:pt idx="3">
                  <c:v>44.2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DC-4EAF-8FC7-625CC1420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"/>
        <c:axId val="206275072"/>
        <c:axId val="2059836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Tabelle1!$B$1</c15:sqref>
                        </c15:formulaRef>
                      </c:ext>
                    </c:extLst>
                    <c:strCache>
                      <c:ptCount val="1"/>
                      <c:pt idx="0">
                        <c:v>Spalte1</c:v>
                      </c:pt>
                    </c:strCache>
                  </c:strRef>
                </c:tx>
                <c:spPr>
                  <a:solidFill>
                    <a:schemeClr val="bg2"/>
                  </a:solidFill>
                  <a:ln>
                    <a:solidFill>
                      <a:schemeClr val="bg1"/>
                    </a:solidFill>
                  </a:ln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1400" b="0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Tabelle1!$A$2:$A$5</c15:sqref>
                        </c15:formulaRef>
                      </c:ext>
                    </c:extLst>
                    <c:strCache>
                      <c:ptCount val="4"/>
                      <c:pt idx="0">
                        <c:v>Live / VOD</c:v>
                      </c:pt>
                      <c:pt idx="2">
                        <c:v>Live</c:v>
                      </c:pt>
                      <c:pt idx="3">
                        <c:v>VOD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3BDC-4EAF-8FC7-625CC14207B7}"/>
                  </c:ext>
                </c:extLst>
              </c15:ser>
            </c15:filteredBarSeries>
          </c:ext>
        </c:extLst>
      </c:barChart>
      <c:catAx>
        <c:axId val="206275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205983680"/>
        <c:crosses val="autoZero"/>
        <c:auto val="1"/>
        <c:lblAlgn val="ctr"/>
        <c:lblOffset val="100"/>
        <c:noMultiLvlLbl val="0"/>
      </c:catAx>
      <c:valAx>
        <c:axId val="205983680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627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92218253055781E-2"/>
          <c:y val="0.1343535342613712"/>
          <c:w val="0.90485073501645297"/>
          <c:h val="0.829762658689499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6F-4018-9704-351DA17E26E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6F-4018-9704-351DA17E26E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6F-4018-9704-351DA17E26E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6F-4018-9704-351DA17E26E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6F-4018-9704-351DA17E26E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76F-4018-9704-351DA17E26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76F-4018-9704-351DA17E26E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76F-4018-9704-351DA17E26E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76F-4018-9704-351DA17E26E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76F-4018-9704-351DA17E26E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76F-4018-9704-351DA17E26E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76F-4018-9704-351DA17E26E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76F-4018-9704-351DA17E26E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76F-4018-9704-351DA17E26E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076F-4018-9704-351DA17E26E9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Tabelle1!$A$2:$A$24</c:f>
              <c:strCache>
                <c:ptCount val="21"/>
                <c:pt idx="2">
                  <c:v>PC oder Laptop direkt</c:v>
                </c:pt>
                <c:pt idx="4">
                  <c:v>2018</c:v>
                </c:pt>
                <c:pt idx="8">
                  <c:v>&gt;&gt; am Fernsehgerät (netto)</c:v>
                </c:pt>
                <c:pt idx="14">
                  <c:v>&gt;&gt; Smartphone</c:v>
                </c:pt>
                <c:pt idx="20">
                  <c:v>Tablet direkt</c:v>
                </c:pt>
              </c:strCache>
            </c:strRef>
          </c:cat>
          <c:val>
            <c:numRef>
              <c:f>Tabelle1!$B$2:$B$24</c:f>
              <c:numCache>
                <c:formatCode>General</c:formatCode>
                <c:ptCount val="2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076F-4018-9704-351DA17E26E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76F-4018-9704-351DA17E26E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76F-4018-9704-351DA17E26E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76F-4018-9704-351DA17E26E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76F-4018-9704-351DA17E26E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076F-4018-9704-351DA17E26E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076F-4018-9704-351DA17E26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076F-4018-9704-351DA17E26E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076F-4018-9704-351DA17E26E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076F-4018-9704-351DA17E26E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076F-4018-9704-351DA17E26E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076F-4018-9704-351DA17E26E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076F-4018-9704-351DA17E26E9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Tabelle1!$A$2:$A$24</c:f>
              <c:strCache>
                <c:ptCount val="21"/>
                <c:pt idx="2">
                  <c:v>PC oder Laptop direkt</c:v>
                </c:pt>
                <c:pt idx="4">
                  <c:v>2018</c:v>
                </c:pt>
                <c:pt idx="8">
                  <c:v>&gt;&gt; am Fernsehgerät (netto)</c:v>
                </c:pt>
                <c:pt idx="14">
                  <c:v>&gt;&gt; Smartphone</c:v>
                </c:pt>
                <c:pt idx="20">
                  <c:v>Tablet direkt</c:v>
                </c:pt>
              </c:strCache>
            </c:strRef>
          </c:cat>
          <c:val>
            <c:numRef>
              <c:f>Tabelle1!$C$2:$C$24</c:f>
              <c:numCache>
                <c:formatCode>General</c:formatCode>
                <c:ptCount val="2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A-076F-4018-9704-351DA17E26E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Mind. 1 mal im Monat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C-076F-4018-9704-351DA17E26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E-076F-4018-9704-351DA17E26E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B-5B07-479B-A45D-15233D29C92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D-5B07-479B-A45D-15233D29C926}"/>
              </c:ext>
            </c:extLst>
          </c:dPt>
          <c:dPt>
            <c:idx val="4"/>
            <c:invertIfNegative val="0"/>
            <c:bubble3D val="0"/>
            <c:spPr>
              <a:solidFill>
                <a:srgbClr val="1B385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076F-4018-9704-351DA17E26E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2-076F-4018-9704-351DA17E26E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3-076F-4018-9704-351DA17E26E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4-076F-4018-9704-351DA17E26E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6-076F-4018-9704-351DA17E26E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8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076F-4018-9704-351DA17E26E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A-076F-4018-9704-351DA17E26E9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C-076F-4018-9704-351DA17E26E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E-076F-4018-9704-351DA17E26E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B-5B07-479B-A45D-15233D29C926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10D4-4EA7-A3BC-B4F34D74CA7B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D-5B07-479B-A45D-15233D29C926}"/>
              </c:ext>
            </c:extLst>
          </c:dPt>
          <c:dPt>
            <c:idx val="22"/>
            <c:invertIfNegative val="0"/>
            <c:bubble3D val="0"/>
            <c:spPr>
              <a:solidFill>
                <a:srgbClr val="00437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E-10D4-4EA7-A3BC-B4F34D74CA7B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76F-4018-9704-351DA17E26E9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076F-4018-9704-351DA17E26E9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10D4-4EA7-A3BC-B4F34D74CA7B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10D4-4EA7-A3BC-B4F34D74CA7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Tabelle1!$A$2:$A$24</c:f>
              <c:strCache>
                <c:ptCount val="21"/>
                <c:pt idx="2">
                  <c:v>PC oder Laptop direkt</c:v>
                </c:pt>
                <c:pt idx="4">
                  <c:v>2018</c:v>
                </c:pt>
                <c:pt idx="8">
                  <c:v>&gt;&gt; am Fernsehgerät (netto)</c:v>
                </c:pt>
                <c:pt idx="14">
                  <c:v>&gt;&gt; Smartphone</c:v>
                </c:pt>
                <c:pt idx="20">
                  <c:v>Tablet direkt</c:v>
                </c:pt>
              </c:strCache>
            </c:strRef>
          </c:cat>
          <c:val>
            <c:numRef>
              <c:f>Tabelle1!$D$2:$D$24</c:f>
              <c:numCache>
                <c:formatCode>General</c:formatCode>
                <c:ptCount val="23"/>
                <c:pt idx="0">
                  <c:v>74.8</c:v>
                </c:pt>
                <c:pt idx="1">
                  <c:v>71.900000000000006</c:v>
                </c:pt>
                <c:pt idx="2">
                  <c:v>60.9</c:v>
                </c:pt>
                <c:pt idx="3" formatCode="0.0\ ">
                  <c:v>55.6</c:v>
                </c:pt>
                <c:pt idx="4" formatCode="0.0\ ">
                  <c:v>52.3</c:v>
                </c:pt>
                <c:pt idx="6">
                  <c:v>44</c:v>
                </c:pt>
                <c:pt idx="7">
                  <c:v>48.6</c:v>
                </c:pt>
                <c:pt idx="8">
                  <c:v>60.1</c:v>
                </c:pt>
                <c:pt idx="9" formatCode="0.0\ ">
                  <c:v>62</c:v>
                </c:pt>
                <c:pt idx="10" formatCode="0.0\ ">
                  <c:v>64.400000000000006</c:v>
                </c:pt>
                <c:pt idx="12">
                  <c:v>22.2</c:v>
                </c:pt>
                <c:pt idx="13">
                  <c:v>22.8</c:v>
                </c:pt>
                <c:pt idx="14">
                  <c:v>26.1</c:v>
                </c:pt>
                <c:pt idx="15" formatCode="0.0\ ">
                  <c:v>30.1</c:v>
                </c:pt>
                <c:pt idx="16" formatCode="0.0\ ">
                  <c:v>35.200000000000003</c:v>
                </c:pt>
                <c:pt idx="18">
                  <c:v>19.399999999999999</c:v>
                </c:pt>
                <c:pt idx="19">
                  <c:v>22.3</c:v>
                </c:pt>
                <c:pt idx="20">
                  <c:v>25.1</c:v>
                </c:pt>
                <c:pt idx="21" formatCode="0.0\ ">
                  <c:v>26</c:v>
                </c:pt>
                <c:pt idx="22" formatCode="0.0\ ">
                  <c:v>25.7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1-076F-4018-9704-351DA17E26E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Spalte4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3-076F-4018-9704-351DA17E26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5-076F-4018-9704-351DA17E26E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7-076F-4018-9704-351DA17E26E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9-076F-4018-9704-351DA17E26E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B-076F-4018-9704-351DA17E26E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D-076F-4018-9704-351DA17E26E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F-076F-4018-9704-351DA17E26E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1-076F-4018-9704-351DA17E26E9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3-076F-4018-9704-351DA17E26E9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5-076F-4018-9704-351DA17E26E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7-076F-4018-9704-351DA17E26E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9-076F-4018-9704-351DA17E26E9}"/>
              </c:ext>
            </c:extLst>
          </c:dPt>
          <c:dLbls>
            <c:dLbl>
              <c:idx val="4"/>
              <c:spPr>
                <a:ln>
                  <a:solidFill>
                    <a:srgbClr val="1B3853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1B3853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076F-4018-9704-351DA17E26E9}"/>
                </c:ext>
              </c:extLst>
            </c:dLbl>
            <c:dLbl>
              <c:idx val="10"/>
              <c:spPr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076F-4018-9704-351DA17E26E9}"/>
                </c:ext>
              </c:extLst>
            </c:dLbl>
            <c:dLbl>
              <c:idx val="16"/>
              <c:spPr>
                <a:ln>
                  <a:solidFill>
                    <a:schemeClr val="accent4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10D4-4EA7-A3BC-B4F34D74CA7B}"/>
                </c:ext>
              </c:extLst>
            </c:dLbl>
            <c:dLbl>
              <c:idx val="22"/>
              <c:spPr>
                <a:ln>
                  <a:solidFill>
                    <a:srgbClr val="004372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4372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10D4-4EA7-A3BC-B4F34D74C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Tabelle1!$A$2:$A$24</c:f>
              <c:strCache>
                <c:ptCount val="21"/>
                <c:pt idx="2">
                  <c:v>PC oder Laptop direkt</c:v>
                </c:pt>
                <c:pt idx="4">
                  <c:v>2018</c:v>
                </c:pt>
                <c:pt idx="8">
                  <c:v>&gt;&gt; am Fernsehgerät (netto)</c:v>
                </c:pt>
                <c:pt idx="14">
                  <c:v>&gt;&gt; Smartphone</c:v>
                </c:pt>
                <c:pt idx="20">
                  <c:v>Tablet direkt</c:v>
                </c:pt>
              </c:strCache>
            </c:strRef>
          </c:cat>
          <c:val>
            <c:numRef>
              <c:f>Tabelle1!$E$2:$E$24</c:f>
              <c:numCache>
                <c:formatCode>General</c:formatCode>
                <c:ptCount val="23"/>
                <c:pt idx="0">
                  <c:v>74.8</c:v>
                </c:pt>
                <c:pt idx="1">
                  <c:v>71.900000000000006</c:v>
                </c:pt>
                <c:pt idx="2">
                  <c:v>60.9</c:v>
                </c:pt>
                <c:pt idx="3" formatCode="0.0\ ">
                  <c:v>55.6</c:v>
                </c:pt>
                <c:pt idx="4" formatCode="0.0\ ">
                  <c:v>52.3</c:v>
                </c:pt>
                <c:pt idx="6">
                  <c:v>44</c:v>
                </c:pt>
                <c:pt idx="7">
                  <c:v>48.6</c:v>
                </c:pt>
                <c:pt idx="8">
                  <c:v>60.1</c:v>
                </c:pt>
                <c:pt idx="9" formatCode="0.0\ ">
                  <c:v>62</c:v>
                </c:pt>
                <c:pt idx="10" formatCode="0.0\ ">
                  <c:v>64.400000000000006</c:v>
                </c:pt>
                <c:pt idx="12">
                  <c:v>22.2</c:v>
                </c:pt>
                <c:pt idx="13">
                  <c:v>22.8</c:v>
                </c:pt>
                <c:pt idx="14">
                  <c:v>26.1</c:v>
                </c:pt>
                <c:pt idx="15" formatCode="0.0\ ">
                  <c:v>30.1</c:v>
                </c:pt>
                <c:pt idx="16" formatCode="0.0\ ">
                  <c:v>35.200000000000003</c:v>
                </c:pt>
                <c:pt idx="18">
                  <c:v>19.399999999999999</c:v>
                </c:pt>
                <c:pt idx="19">
                  <c:v>22.3</c:v>
                </c:pt>
                <c:pt idx="20">
                  <c:v>25.1</c:v>
                </c:pt>
                <c:pt idx="21" formatCode="0.0\ ">
                  <c:v>26</c:v>
                </c:pt>
                <c:pt idx="22" formatCode="0.0\ ">
                  <c:v>25.7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A-076F-4018-9704-351DA17E26E9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Spalte1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spPr>
                <a:noFill/>
                <a:ln>
                  <a:solidFill>
                    <a:schemeClr val="accent3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3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solidFill>
                    <a:schemeClr val="accent4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Tabelle1!$A$2:$A$24</c:f>
              <c:strCache>
                <c:ptCount val="21"/>
                <c:pt idx="2">
                  <c:v>PC oder Laptop direkt</c:v>
                </c:pt>
                <c:pt idx="4">
                  <c:v>2018</c:v>
                </c:pt>
                <c:pt idx="8">
                  <c:v>&gt;&gt; am Fernsehgerät (netto)</c:v>
                </c:pt>
                <c:pt idx="14">
                  <c:v>&gt;&gt; Smartphone</c:v>
                </c:pt>
                <c:pt idx="20">
                  <c:v>Tablet direkt</c:v>
                </c:pt>
              </c:strCache>
            </c:strRef>
          </c:cat>
          <c:val>
            <c:numRef>
              <c:f>Tabelle1!$F$2:$F$24</c:f>
              <c:numCache>
                <c:formatCode>General</c:formatCode>
                <c:ptCount val="2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B-076F-4018-9704-351DA17E2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07588352"/>
        <c:axId val="204383936"/>
      </c:barChart>
      <c:catAx>
        <c:axId val="207588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204383936"/>
        <c:crosses val="autoZero"/>
        <c:auto val="1"/>
        <c:lblAlgn val="ctr"/>
        <c:lblOffset val="100"/>
        <c:noMultiLvlLbl val="0"/>
      </c:catAx>
      <c:valAx>
        <c:axId val="20438393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758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92218253055781E-2"/>
          <c:y val="0.1343535342613712"/>
          <c:w val="0.90485073501645297"/>
          <c:h val="0.829762658689499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6F-4018-9704-351DA17E26E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6F-4018-9704-351DA17E26E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6F-4018-9704-351DA17E26E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6F-4018-9704-351DA17E26E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6F-4018-9704-351DA17E26E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76F-4018-9704-351DA17E26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76F-4018-9704-351DA17E26E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76F-4018-9704-351DA17E26E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76F-4018-9704-351DA17E26E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76F-4018-9704-351DA17E26E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76F-4018-9704-351DA17E26E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76F-4018-9704-351DA17E26E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76F-4018-9704-351DA17E26E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76F-4018-9704-351DA17E26E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076F-4018-9704-351DA17E26E9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2">
                  <c:v>PC oder Laptop direkt</c:v>
                </c:pt>
                <c:pt idx="6">
                  <c:v>&gt;&gt; am Fernsehgerät (netto)</c:v>
                </c:pt>
                <c:pt idx="10">
                  <c:v>&gt;&gt; Smartphone / iPod touch</c:v>
                </c:pt>
                <c:pt idx="14">
                  <c:v>Tablet direkt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076F-4018-9704-351DA17E26E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76F-4018-9704-351DA17E26E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76F-4018-9704-351DA17E26E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76F-4018-9704-351DA17E26E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76F-4018-9704-351DA17E26E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076F-4018-9704-351DA17E26E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076F-4018-9704-351DA17E26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076F-4018-9704-351DA17E26E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076F-4018-9704-351DA17E26E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076F-4018-9704-351DA17E26E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076F-4018-9704-351DA17E26E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076F-4018-9704-351DA17E26E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076F-4018-9704-351DA17E26E9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2">
                  <c:v>PC oder Laptop direkt</c:v>
                </c:pt>
                <c:pt idx="6">
                  <c:v>&gt;&gt; am Fernsehgerät (netto)</c:v>
                </c:pt>
                <c:pt idx="10">
                  <c:v>&gt;&gt; Smartphone / iPod touch</c:v>
                </c:pt>
                <c:pt idx="14">
                  <c:v>Tablet direkt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A-076F-4018-9704-351DA17E26E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Mind. 1 mal im Monat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C-076F-4018-9704-351DA17E26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E-076F-4018-9704-351DA17E26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C1EA-4205-B2EF-A89C884748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0-076F-4018-9704-351DA17E26E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2-076F-4018-9704-351DA17E26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076F-4018-9704-351DA17E26E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4-076F-4018-9704-351DA17E26E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6-076F-4018-9704-351DA17E26E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8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076F-4018-9704-351DA17E26E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A-076F-4018-9704-351DA17E26E9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C-076F-4018-9704-351DA17E26E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E-076F-4018-9704-351DA17E26E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A-C1EA-4205-B2EF-A89C884748FA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C1EA-4205-B2EF-A89C884748F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076F-4018-9704-351DA17E26E9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076F-4018-9704-351DA17E26E9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C1EA-4205-B2EF-A89C884748F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2">
                  <c:v>PC oder Laptop direkt</c:v>
                </c:pt>
                <c:pt idx="6">
                  <c:v>&gt;&gt; am Fernsehgerät (netto)</c:v>
                </c:pt>
                <c:pt idx="10">
                  <c:v>&gt;&gt; Smartphone / iPod touch</c:v>
                </c:pt>
                <c:pt idx="14">
                  <c:v>Tablet direkt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1">
                  <c:v>52.3</c:v>
                </c:pt>
                <c:pt idx="2">
                  <c:v>50.2</c:v>
                </c:pt>
                <c:pt idx="5">
                  <c:v>64.400000000000006</c:v>
                </c:pt>
                <c:pt idx="6">
                  <c:v>71.2</c:v>
                </c:pt>
                <c:pt idx="9">
                  <c:v>35.200000000000003</c:v>
                </c:pt>
                <c:pt idx="10">
                  <c:v>33.5</c:v>
                </c:pt>
                <c:pt idx="13">
                  <c:v>25.7</c:v>
                </c:pt>
                <c:pt idx="14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1-076F-4018-9704-351DA17E26E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Mind. selten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C1EA-4205-B2EF-A89C884748F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C1EA-4205-B2EF-A89C884748FA}"/>
                </c:ext>
              </c:extLst>
            </c:dLbl>
            <c:dLbl>
              <c:idx val="2"/>
              <c:numFmt formatCode="0.0\ " sourceLinked="0"/>
              <c:spPr>
                <a:noFill/>
                <a:ln>
                  <a:solidFill>
                    <a:schemeClr val="accent3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C1EA-4205-B2EF-A89C884748F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C1EA-4205-B2EF-A89C884748FA}"/>
                </c:ext>
              </c:extLst>
            </c:dLbl>
            <c:dLbl>
              <c:idx val="6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C1EA-4205-B2EF-A89C884748FA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C1EA-4205-B2EF-A89C884748FA}"/>
                </c:ext>
              </c:extLst>
            </c:dLbl>
            <c:dLbl>
              <c:idx val="10"/>
              <c:numFmt formatCode="0.0\ " sourceLinked="0"/>
              <c:spPr>
                <a:noFill/>
                <a:ln>
                  <a:solidFill>
                    <a:schemeClr val="accent4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C1EA-4205-B2EF-A89C884748FA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C1EA-4205-B2EF-A89C884748FA}"/>
                </c:ext>
              </c:extLst>
            </c:dLbl>
            <c:dLbl>
              <c:idx val="14"/>
              <c:numFmt formatCode="0.0\ " sourceLinked="0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2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Tabelle1!$A$2:$A$16</c:f>
              <c:strCache>
                <c:ptCount val="15"/>
                <c:pt idx="2">
                  <c:v>PC oder Laptop direkt</c:v>
                </c:pt>
                <c:pt idx="6">
                  <c:v>&gt;&gt; am Fernsehgerät (netto)</c:v>
                </c:pt>
                <c:pt idx="10">
                  <c:v>&gt;&gt; Smartphone / iPod touch</c:v>
                </c:pt>
                <c:pt idx="14">
                  <c:v>Tablet direkt</c:v>
                </c:pt>
              </c:strCache>
            </c:strRef>
          </c:cat>
          <c:val>
            <c:numRef>
              <c:f>Tabelle1!$E$2:$E$16</c:f>
              <c:numCache>
                <c:formatCode>0.0\ </c:formatCode>
                <c:ptCount val="15"/>
                <c:pt idx="1">
                  <c:v>52.3</c:v>
                </c:pt>
                <c:pt idx="2">
                  <c:v>50.2</c:v>
                </c:pt>
                <c:pt idx="5">
                  <c:v>64.400000000000006</c:v>
                </c:pt>
                <c:pt idx="6">
                  <c:v>71.2</c:v>
                </c:pt>
                <c:pt idx="9">
                  <c:v>35.200000000000003</c:v>
                </c:pt>
                <c:pt idx="10">
                  <c:v>33.5</c:v>
                </c:pt>
                <c:pt idx="13">
                  <c:v>25.7</c:v>
                </c:pt>
                <c:pt idx="14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7-C1EA-4205-B2EF-A89C884748F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cat>
            <c:strRef>
              <c:f>Tabelle1!$A$2:$A$16</c:f>
              <c:strCache>
                <c:ptCount val="15"/>
                <c:pt idx="2">
                  <c:v>PC oder Laptop direkt</c:v>
                </c:pt>
                <c:pt idx="6">
                  <c:v>&gt;&gt; am Fernsehgerät (netto)</c:v>
                </c:pt>
                <c:pt idx="10">
                  <c:v>&gt;&gt; Smartphone / iPod touch</c:v>
                </c:pt>
                <c:pt idx="14">
                  <c:v>Tablet direkt</c:v>
                </c:pt>
              </c:strCache>
            </c:strRef>
          </c:cat>
          <c:val>
            <c:numRef>
              <c:f>Tabelle1!$F$2:$F$16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8-C1EA-4205-B2EF-A89C88474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08699392"/>
        <c:axId val="205987136"/>
      </c:barChart>
      <c:catAx>
        <c:axId val="20869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205987136"/>
        <c:crosses val="autoZero"/>
        <c:auto val="1"/>
        <c:lblAlgn val="ctr"/>
        <c:lblOffset val="100"/>
        <c:noMultiLvlLbl val="0"/>
      </c:catAx>
      <c:valAx>
        <c:axId val="20598713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869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54-4C07-8EFA-0378F249AE60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654-4C07-8EFA-0378F249A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387392"/>
        <c:axId val="204387968"/>
      </c:scatterChart>
      <c:valAx>
        <c:axId val="204387392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04387968"/>
        <c:crosses val="autoZero"/>
        <c:crossBetween val="midCat"/>
        <c:majorUnit val="20"/>
        <c:minorUnit val="4"/>
      </c:valAx>
      <c:valAx>
        <c:axId val="204387968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4387392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35.200000000000003</c:v>
                </c:pt>
                <c:pt idx="1">
                  <c:v>35.200000000000003</c:v>
                </c:pt>
                <c:pt idx="2">
                  <c:v>35.200000000000003</c:v>
                </c:pt>
                <c:pt idx="3">
                  <c:v>35.200000000000003</c:v>
                </c:pt>
                <c:pt idx="4">
                  <c:v>35.200000000000003</c:v>
                </c:pt>
                <c:pt idx="5">
                  <c:v>35.200000000000003</c:v>
                </c:pt>
                <c:pt idx="6">
                  <c:v>35.200000000000003</c:v>
                </c:pt>
                <c:pt idx="7">
                  <c:v>35.200000000000003</c:v>
                </c:pt>
                <c:pt idx="8">
                  <c:v>35.200000000000003</c:v>
                </c:pt>
                <c:pt idx="9">
                  <c:v>35.200000000000003</c:v>
                </c:pt>
                <c:pt idx="10">
                  <c:v>35.200000000000003</c:v>
                </c:pt>
                <c:pt idx="11">
                  <c:v>35.200000000000003</c:v>
                </c:pt>
                <c:pt idx="12">
                  <c:v>35.200000000000003</c:v>
                </c:pt>
                <c:pt idx="13">
                  <c:v>35.200000000000003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8-4D0E-BF6A-83AF115D6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279936"/>
        <c:axId val="204389696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C38-4D0E-BF6A-83AF115D614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38-4D0E-BF6A-83AF115D6144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38-4D0E-BF6A-83AF115D6144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C38-4D0E-BF6A-83AF115D6144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30.8</c:v>
                </c:pt>
                <c:pt idx="1">
                  <c:v>33</c:v>
                </c:pt>
                <c:pt idx="2">
                  <c:v>34</c:v>
                </c:pt>
                <c:pt idx="3">
                  <c:v>35.700000000000003</c:v>
                </c:pt>
                <c:pt idx="4">
                  <c:v>33.5</c:v>
                </c:pt>
                <c:pt idx="5">
                  <c:v>39.799999999999997</c:v>
                </c:pt>
                <c:pt idx="6">
                  <c:v>25.4</c:v>
                </c:pt>
                <c:pt idx="7">
                  <c:v>38.1</c:v>
                </c:pt>
                <c:pt idx="8">
                  <c:v>38.4</c:v>
                </c:pt>
                <c:pt idx="9">
                  <c:v>34.700000000000003</c:v>
                </c:pt>
                <c:pt idx="10">
                  <c:v>30.5</c:v>
                </c:pt>
                <c:pt idx="11">
                  <c:v>29.1</c:v>
                </c:pt>
                <c:pt idx="12">
                  <c:v>27.7</c:v>
                </c:pt>
                <c:pt idx="1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C38-4D0E-BF6A-83AF115D6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0279424"/>
        <c:axId val="210378752"/>
      </c:barChart>
      <c:catAx>
        <c:axId val="210279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4389696"/>
        <c:crossesAt val="0"/>
        <c:auto val="1"/>
        <c:lblAlgn val="ctr"/>
        <c:lblOffset val="100"/>
        <c:noMultiLvlLbl val="0"/>
      </c:catAx>
      <c:valAx>
        <c:axId val="204389696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0279936"/>
        <c:crosses val="autoZero"/>
        <c:crossBetween val="between"/>
      </c:valAx>
      <c:valAx>
        <c:axId val="21037875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210279424"/>
        <c:crosses val="autoZero"/>
        <c:crossBetween val="between"/>
      </c:valAx>
      <c:catAx>
        <c:axId val="2102794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037875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64.400000000000006</c:v>
                </c:pt>
                <c:pt idx="1">
                  <c:v>64.400000000000006</c:v>
                </c:pt>
                <c:pt idx="2">
                  <c:v>64.400000000000006</c:v>
                </c:pt>
                <c:pt idx="3">
                  <c:v>64.400000000000006</c:v>
                </c:pt>
                <c:pt idx="4">
                  <c:v>64.400000000000006</c:v>
                </c:pt>
                <c:pt idx="5">
                  <c:v>64.400000000000006</c:v>
                </c:pt>
                <c:pt idx="6">
                  <c:v>64.400000000000006</c:v>
                </c:pt>
                <c:pt idx="7">
                  <c:v>64.400000000000006</c:v>
                </c:pt>
                <c:pt idx="8">
                  <c:v>64.400000000000006</c:v>
                </c:pt>
                <c:pt idx="9">
                  <c:v>64.400000000000006</c:v>
                </c:pt>
                <c:pt idx="10">
                  <c:v>64.400000000000006</c:v>
                </c:pt>
                <c:pt idx="11">
                  <c:v>64.400000000000006</c:v>
                </c:pt>
                <c:pt idx="12">
                  <c:v>64.400000000000006</c:v>
                </c:pt>
                <c:pt idx="13">
                  <c:v>64.400000000000006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1B-43FA-AA4A-8A98508AE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058752"/>
        <c:axId val="21038048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11B-43FA-AA4A-8A98508AE31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1B-43FA-AA4A-8A98508AE31E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1B-43FA-AA4A-8A98508AE31E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11B-43FA-AA4A-8A98508AE31E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66.8</c:v>
                </c:pt>
                <c:pt idx="1">
                  <c:v>67.900000000000006</c:v>
                </c:pt>
                <c:pt idx="2">
                  <c:v>64.2</c:v>
                </c:pt>
                <c:pt idx="3">
                  <c:v>65.3</c:v>
                </c:pt>
                <c:pt idx="4">
                  <c:v>71.2</c:v>
                </c:pt>
                <c:pt idx="5">
                  <c:v>57.9</c:v>
                </c:pt>
                <c:pt idx="6">
                  <c:v>57.6</c:v>
                </c:pt>
                <c:pt idx="7">
                  <c:v>63.5</c:v>
                </c:pt>
                <c:pt idx="8">
                  <c:v>65.099999999999994</c:v>
                </c:pt>
                <c:pt idx="9">
                  <c:v>74</c:v>
                </c:pt>
                <c:pt idx="10">
                  <c:v>65.8</c:v>
                </c:pt>
                <c:pt idx="11">
                  <c:v>61</c:v>
                </c:pt>
                <c:pt idx="12">
                  <c:v>63.2</c:v>
                </c:pt>
                <c:pt idx="13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11B-43FA-AA4A-8A98508AE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0276864"/>
        <c:axId val="210381056"/>
      </c:barChart>
      <c:catAx>
        <c:axId val="21005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0380480"/>
        <c:crossesAt val="0"/>
        <c:auto val="1"/>
        <c:lblAlgn val="ctr"/>
        <c:lblOffset val="100"/>
        <c:noMultiLvlLbl val="0"/>
      </c:catAx>
      <c:valAx>
        <c:axId val="210380480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0058752"/>
        <c:crosses val="autoZero"/>
        <c:crossBetween val="between"/>
      </c:valAx>
      <c:valAx>
        <c:axId val="210381056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210276864"/>
        <c:crosses val="autoZero"/>
        <c:crossBetween val="between"/>
      </c:valAx>
      <c:catAx>
        <c:axId val="2102768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0381056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52.3</c:v>
                </c:pt>
                <c:pt idx="1">
                  <c:v>52.3</c:v>
                </c:pt>
                <c:pt idx="2">
                  <c:v>52.3</c:v>
                </c:pt>
                <c:pt idx="3">
                  <c:v>52.3</c:v>
                </c:pt>
                <c:pt idx="4">
                  <c:v>52.3</c:v>
                </c:pt>
                <c:pt idx="5">
                  <c:v>52.3</c:v>
                </c:pt>
                <c:pt idx="6">
                  <c:v>52.3</c:v>
                </c:pt>
                <c:pt idx="7">
                  <c:v>52.3</c:v>
                </c:pt>
                <c:pt idx="8">
                  <c:v>52.3</c:v>
                </c:pt>
                <c:pt idx="9">
                  <c:v>52.3</c:v>
                </c:pt>
                <c:pt idx="10">
                  <c:v>52.3</c:v>
                </c:pt>
                <c:pt idx="11">
                  <c:v>52.3</c:v>
                </c:pt>
                <c:pt idx="12">
                  <c:v>52.3</c:v>
                </c:pt>
                <c:pt idx="13">
                  <c:v>52.3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7C-4A83-97B4-8C96FD05C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532864"/>
        <c:axId val="210382784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E7C-4A83-97B4-8C96FD05CA4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7C-4A83-97B4-8C96FD05CA43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7C-4A83-97B4-8C96FD05CA43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E7C-4A83-97B4-8C96FD05CA43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43.4</c:v>
                </c:pt>
                <c:pt idx="1">
                  <c:v>60.6</c:v>
                </c:pt>
                <c:pt idx="2">
                  <c:v>50.4</c:v>
                </c:pt>
                <c:pt idx="3">
                  <c:v>54.5</c:v>
                </c:pt>
                <c:pt idx="4">
                  <c:v>50.2</c:v>
                </c:pt>
                <c:pt idx="5">
                  <c:v>48.6</c:v>
                </c:pt>
                <c:pt idx="6">
                  <c:v>63.3</c:v>
                </c:pt>
                <c:pt idx="7">
                  <c:v>53.4</c:v>
                </c:pt>
                <c:pt idx="8">
                  <c:v>51.3</c:v>
                </c:pt>
                <c:pt idx="9">
                  <c:v>47.3</c:v>
                </c:pt>
                <c:pt idx="10">
                  <c:v>44.5</c:v>
                </c:pt>
                <c:pt idx="11">
                  <c:v>53</c:v>
                </c:pt>
                <c:pt idx="12">
                  <c:v>51.2</c:v>
                </c:pt>
                <c:pt idx="13">
                  <c:v>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7C-4A83-97B4-8C96FD05C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0277888"/>
        <c:axId val="210383360"/>
      </c:barChart>
      <c:catAx>
        <c:axId val="210532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0382784"/>
        <c:crossesAt val="0"/>
        <c:auto val="1"/>
        <c:lblAlgn val="ctr"/>
        <c:lblOffset val="100"/>
        <c:noMultiLvlLbl val="0"/>
      </c:catAx>
      <c:valAx>
        <c:axId val="210382784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0532864"/>
        <c:crosses val="autoZero"/>
        <c:crossBetween val="between"/>
      </c:valAx>
      <c:valAx>
        <c:axId val="210383360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210277888"/>
        <c:crosses val="autoZero"/>
        <c:crossBetween val="between"/>
      </c:valAx>
      <c:catAx>
        <c:axId val="2102778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038336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325790812292801E-2"/>
          <c:y val="4.5849728238571766E-2"/>
          <c:w val="0.95524711292877262"/>
          <c:h val="0.86503206042442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48.9</c:v>
                </c:pt>
                <c:pt idx="1">
                  <c:v>42.1</c:v>
                </c:pt>
                <c:pt idx="2">
                  <c:v>13.4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B7-449B-874B-5D246E885CA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 formatCode="0.0">
                  <c:v>48.5</c:v>
                </c:pt>
                <c:pt idx="1">
                  <c:v>43.7</c:v>
                </c:pt>
                <c:pt idx="2">
                  <c:v>15.1</c:v>
                </c:pt>
                <c:pt idx="3" formatCode="0.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B7-449B-874B-5D246E885CA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16D-42FD-B0D5-7B8EDB54DB9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16D-42FD-B0D5-7B8EDB54DB9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16D-42FD-B0D5-7B8EDB54DB9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16D-42FD-B0D5-7B8EDB54DB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53.5</c:v>
                </c:pt>
                <c:pt idx="1">
                  <c:v>39.700000000000003</c:v>
                </c:pt>
                <c:pt idx="2" formatCode="0.0">
                  <c:v>13.3</c:v>
                </c:pt>
                <c:pt idx="3" formatCode="0.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B7-449B-874B-5D246E885CA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51</c:v>
                </c:pt>
                <c:pt idx="1">
                  <c:v>47.3</c:v>
                </c:pt>
                <c:pt idx="2">
                  <c:v>16.5</c:v>
                </c:pt>
                <c:pt idx="3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6D-42FD-B0D5-7B8EDB54DB9C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46.7</c:v>
                </c:pt>
                <c:pt idx="1">
                  <c:v>48.6</c:v>
                </c:pt>
                <c:pt idx="2">
                  <c:v>14.4</c:v>
                </c:pt>
                <c:pt idx="3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16D-42FD-B0D5-7B8EDB54DB9C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41.3</c:v>
                </c:pt>
                <c:pt idx="1">
                  <c:v>47.8</c:v>
                </c:pt>
                <c:pt idx="2">
                  <c:v>14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16D-42FD-B0D5-7B8EDB54DB9C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CDCDC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Tabelle1!$H$2:$H$5</c:f>
              <c:numCache>
                <c:formatCode>General</c:formatCode>
                <c:ptCount val="4"/>
                <c:pt idx="0">
                  <c:v>42.3</c:v>
                </c:pt>
                <c:pt idx="1">
                  <c:v>47.5</c:v>
                </c:pt>
                <c:pt idx="2">
                  <c:v>13.8</c:v>
                </c:pt>
                <c:pt idx="3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16D-42FD-B0D5-7B8EDB54DB9C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DCDCDC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Tabelle1!$I$2:$I$5</c:f>
              <c:numCache>
                <c:formatCode>General</c:formatCode>
                <c:ptCount val="4"/>
                <c:pt idx="0">
                  <c:v>40.799999999999997</c:v>
                </c:pt>
                <c:pt idx="1">
                  <c:v>49.6</c:v>
                </c:pt>
                <c:pt idx="2">
                  <c:v>12.2</c:v>
                </c:pt>
                <c:pt idx="3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16D-42FD-B0D5-7B8EDB54DB9C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16D-42FD-B0D5-7B8EDB54DB9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16D-42FD-B0D5-7B8EDB54DB9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16D-42FD-B0D5-7B8EDB54DB9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16D-42FD-B0D5-7B8EDB54DB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Tabelle1!$J$2:$J$5</c:f>
              <c:numCache>
                <c:formatCode>General</c:formatCode>
                <c:ptCount val="4"/>
                <c:pt idx="0">
                  <c:v>41.2</c:v>
                </c:pt>
                <c:pt idx="1">
                  <c:v>49.8</c:v>
                </c:pt>
                <c:pt idx="2">
                  <c:v>11.4</c:v>
                </c:pt>
                <c:pt idx="3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16D-42FD-B0D5-7B8EDB54DB9C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16D-42FD-B0D5-7B8EDB54DB9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16D-42FD-B0D5-7B8EDB54DB9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16D-42FD-B0D5-7B8EDB54DB9C}"/>
              </c:ext>
            </c:extLst>
          </c:dPt>
          <c:dLbls>
            <c:dLbl>
              <c:idx val="0"/>
              <c:spPr/>
              <c:txPr>
                <a:bodyPr rot="-5400000" vert="horz"/>
                <a:lstStyle/>
                <a:p>
                  <a:pPr>
                    <a:defRPr sz="14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 rot="-5400000" vert="horz"/>
                <a:lstStyle/>
                <a:p>
                  <a:pPr>
                    <a:defRPr sz="14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 rot="-5400000" vert="horz"/>
                <a:lstStyle/>
                <a:p>
                  <a:pPr>
                    <a:defRPr sz="14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 rot="-5400000" vert="horz"/>
                <a:lstStyle/>
                <a:p>
                  <a:pPr>
                    <a:defRPr sz="14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Tabelle1!$K$2:$K$5</c:f>
              <c:numCache>
                <c:formatCode>General</c:formatCode>
                <c:ptCount val="4"/>
                <c:pt idx="0">
                  <c:v>43.6</c:v>
                </c:pt>
                <c:pt idx="1">
                  <c:v>47.9</c:v>
                </c:pt>
                <c:pt idx="2">
                  <c:v>8.4</c:v>
                </c:pt>
                <c:pt idx="3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16D-42FD-B0D5-7B8EDB54DB9C}"/>
            </c:ext>
          </c:extLst>
        </c:ser>
        <c:ser>
          <c:idx val="10"/>
          <c:order val="10"/>
          <c:tx>
            <c:strRef>
              <c:f>Tabelle1!$L$1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16D-42FD-B0D5-7B8EDB54DB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816D-42FD-B0D5-7B8EDB54DB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816D-42FD-B0D5-7B8EDB54DB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816D-42FD-B0D5-7B8EDB54DB9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 rot="-5400000" vert="horz"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</c:strCache>
            </c:strRef>
          </c:cat>
          <c:val>
            <c:numRef>
              <c:f>Tabelle1!$L$2:$L$5</c:f>
              <c:numCache>
                <c:formatCode>General</c:formatCode>
                <c:ptCount val="4"/>
                <c:pt idx="0">
                  <c:v>40.799999999999997</c:v>
                </c:pt>
                <c:pt idx="1">
                  <c:v>47.5</c:v>
                </c:pt>
                <c:pt idx="2">
                  <c:v>7.3</c:v>
                </c:pt>
                <c:pt idx="3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816D-42FD-B0D5-7B8EDB54D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"/>
        <c:axId val="167921664"/>
        <c:axId val="164075136"/>
      </c:barChart>
      <c:catAx>
        <c:axId val="16792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164075136"/>
        <c:crosses val="autoZero"/>
        <c:auto val="1"/>
        <c:lblAlgn val="ctr"/>
        <c:lblOffset val="100"/>
        <c:noMultiLvlLbl val="0"/>
      </c:catAx>
      <c:valAx>
        <c:axId val="16407513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6792166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25.7</c:v>
                </c:pt>
                <c:pt idx="1">
                  <c:v>25.7</c:v>
                </c:pt>
                <c:pt idx="2">
                  <c:v>25.7</c:v>
                </c:pt>
                <c:pt idx="3">
                  <c:v>25.7</c:v>
                </c:pt>
                <c:pt idx="4">
                  <c:v>25.7</c:v>
                </c:pt>
                <c:pt idx="5">
                  <c:v>25.7</c:v>
                </c:pt>
                <c:pt idx="6">
                  <c:v>25.7</c:v>
                </c:pt>
                <c:pt idx="7">
                  <c:v>25.7</c:v>
                </c:pt>
                <c:pt idx="8">
                  <c:v>25.7</c:v>
                </c:pt>
                <c:pt idx="9">
                  <c:v>25.7</c:v>
                </c:pt>
                <c:pt idx="10">
                  <c:v>25.7</c:v>
                </c:pt>
                <c:pt idx="11">
                  <c:v>25.7</c:v>
                </c:pt>
                <c:pt idx="12">
                  <c:v>25.7</c:v>
                </c:pt>
                <c:pt idx="13">
                  <c:v>25.7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24-4313-B2D8-43A4CA793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633216"/>
        <c:axId val="210385088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B24-4313-B2D8-43A4CA7939D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24-4313-B2D8-43A4CA7939D2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24-4313-B2D8-43A4CA7939D2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B24-4313-B2D8-43A4CA7939D2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26.2</c:v>
                </c:pt>
                <c:pt idx="1">
                  <c:v>24.6</c:v>
                </c:pt>
                <c:pt idx="2">
                  <c:v>25.2</c:v>
                </c:pt>
                <c:pt idx="3">
                  <c:v>25.5</c:v>
                </c:pt>
                <c:pt idx="4">
                  <c:v>24.6</c:v>
                </c:pt>
                <c:pt idx="5">
                  <c:v>21.8</c:v>
                </c:pt>
                <c:pt idx="6">
                  <c:v>30.9</c:v>
                </c:pt>
                <c:pt idx="7">
                  <c:v>30.1</c:v>
                </c:pt>
                <c:pt idx="8">
                  <c:v>26.9</c:v>
                </c:pt>
                <c:pt idx="9">
                  <c:v>16.7</c:v>
                </c:pt>
                <c:pt idx="10">
                  <c:v>24.7</c:v>
                </c:pt>
                <c:pt idx="11">
                  <c:v>26.2</c:v>
                </c:pt>
                <c:pt idx="12">
                  <c:v>27.8</c:v>
                </c:pt>
                <c:pt idx="13">
                  <c:v>28.5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B24-4313-B2D8-43A4CA793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0278400"/>
        <c:axId val="210385664"/>
      </c:barChart>
      <c:catAx>
        <c:axId val="210633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0385088"/>
        <c:crossesAt val="0"/>
        <c:auto val="1"/>
        <c:lblAlgn val="ctr"/>
        <c:lblOffset val="100"/>
        <c:noMultiLvlLbl val="0"/>
      </c:catAx>
      <c:valAx>
        <c:axId val="210385088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0633216"/>
        <c:crosses val="autoZero"/>
        <c:crossBetween val="between"/>
      </c:valAx>
      <c:valAx>
        <c:axId val="21038566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210278400"/>
        <c:crosses val="autoZero"/>
        <c:crossBetween val="between"/>
      </c:valAx>
      <c:catAx>
        <c:axId val="210278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0385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26538226886542E-2"/>
          <c:y val="5.6653055308843334E-2"/>
          <c:w val="0.95568650564511237"/>
          <c:h val="0.83678358925176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44F-4050-A91E-01308396D34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44F-4050-A91E-01308396D34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44F-4050-A91E-01308396D34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44F-4050-A91E-01308396D346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44F-4050-A91E-01308396D346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44F-4050-A91E-01308396D346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44F-4050-A91E-01308396D346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44F-4050-A91E-01308396D346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44F-4050-A91E-01308396D346}"/>
              </c:ext>
            </c:extLst>
          </c:dPt>
          <c:dLbls>
            <c:numFmt formatCode="#,##0.0" sourceLinked="0"/>
            <c:spPr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0814464"/>
        <c:axId val="210699392"/>
        <c:extLst xmlns:c16r2="http://schemas.microsoft.com/office/drawing/2015/06/chart"/>
      </c:barChart>
      <c:barChart>
        <c:barDir val="bar"/>
        <c:grouping val="clustered"/>
        <c:varyColors val="0"/>
        <c:ser>
          <c:idx val="2"/>
          <c:order val="1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10816000"/>
        <c:axId val="210699968"/>
      </c:barChart>
      <c:catAx>
        <c:axId val="210814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0699392"/>
        <c:crosses val="autoZero"/>
        <c:auto val="1"/>
        <c:lblAlgn val="ctr"/>
        <c:lblOffset val="100"/>
        <c:noMultiLvlLbl val="0"/>
      </c:catAx>
      <c:valAx>
        <c:axId val="210699392"/>
        <c:scaling>
          <c:orientation val="minMax"/>
          <c:max val="12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0814464"/>
        <c:crosses val="autoZero"/>
        <c:crossBetween val="between"/>
      </c:valAx>
      <c:valAx>
        <c:axId val="21069996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0816000"/>
        <c:crosses val="autoZero"/>
        <c:crossBetween val="between"/>
      </c:valAx>
      <c:catAx>
        <c:axId val="210816000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210699968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41337408320761E-2"/>
          <c:y val="0"/>
          <c:w val="0.96991732518335849"/>
          <c:h val="0.95309498305279317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26538226886542E-2"/>
          <c:y val="5.6653055308843334E-2"/>
          <c:w val="0.95568650564511237"/>
          <c:h val="0.83678358925176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27-494E-99A3-3DA154917D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27-494E-99A3-3DA154917D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27-494E-99A3-3DA154917DB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27-494E-99A3-3DA154917D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27-494E-99A3-3DA154917DB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27-494E-99A3-3DA154917DB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27-494E-99A3-3DA154917DB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A27-494E-99A3-3DA154917DB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A27-494E-99A3-3DA154917DB2}"/>
              </c:ext>
            </c:extLst>
          </c:dPt>
          <c:dLbls>
            <c:numFmt formatCode="#,##0.0" sourceLinked="0"/>
            <c:spPr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  <c:pt idx="0">
                  <c:v>34.5</c:v>
                </c:pt>
                <c:pt idx="1">
                  <c:v>34.200000000000003</c:v>
                </c:pt>
                <c:pt idx="2">
                  <c:v>31.2</c:v>
                </c:pt>
                <c:pt idx="3">
                  <c:v>28.5</c:v>
                </c:pt>
                <c:pt idx="4">
                  <c:v>16.5</c:v>
                </c:pt>
                <c:pt idx="5">
                  <c:v>29.3</c:v>
                </c:pt>
                <c:pt idx="6">
                  <c:v>19.5</c:v>
                </c:pt>
                <c:pt idx="7">
                  <c:v>19.2</c:v>
                </c:pt>
                <c:pt idx="8">
                  <c:v>4.3</c:v>
                </c:pt>
                <c:pt idx="9">
                  <c:v>3.4</c:v>
                </c:pt>
                <c:pt idx="10">
                  <c:v>3.2</c:v>
                </c:pt>
                <c:pt idx="11">
                  <c:v>2.8</c:v>
                </c:pt>
                <c:pt idx="12">
                  <c:v>16.2</c:v>
                </c:pt>
                <c:pt idx="13">
                  <c:v>8.4</c:v>
                </c:pt>
                <c:pt idx="14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358208"/>
        <c:axId val="210701696"/>
        <c:extLst xmlns:c16r2="http://schemas.microsoft.com/office/drawing/2015/06/chart"/>
      </c:barChart>
      <c:barChart>
        <c:barDir val="bar"/>
        <c:grouping val="clustered"/>
        <c:varyColors val="0"/>
        <c:ser>
          <c:idx val="2"/>
          <c:order val="1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  <c:pt idx="0">
                  <c:v>30.2</c:v>
                </c:pt>
                <c:pt idx="1">
                  <c:v>29.5</c:v>
                </c:pt>
                <c:pt idx="2">
                  <c:v>28.4</c:v>
                </c:pt>
                <c:pt idx="3">
                  <c:v>25.7</c:v>
                </c:pt>
                <c:pt idx="4">
                  <c:v>15.4</c:v>
                </c:pt>
                <c:pt idx="5">
                  <c:v>23</c:v>
                </c:pt>
                <c:pt idx="6">
                  <c:v>14.6</c:v>
                </c:pt>
                <c:pt idx="7">
                  <c:v>11</c:v>
                </c:pt>
                <c:pt idx="8">
                  <c:v>3.7</c:v>
                </c:pt>
                <c:pt idx="9">
                  <c:v>3.3</c:v>
                </c:pt>
                <c:pt idx="10">
                  <c:v>0</c:v>
                </c:pt>
                <c:pt idx="11">
                  <c:v>1.5</c:v>
                </c:pt>
                <c:pt idx="12">
                  <c:v>11.9</c:v>
                </c:pt>
                <c:pt idx="13">
                  <c:v>5.6</c:v>
                </c:pt>
                <c:pt idx="14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11359744"/>
        <c:axId val="210702272"/>
      </c:barChart>
      <c:catAx>
        <c:axId val="211358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0701696"/>
        <c:crosses val="autoZero"/>
        <c:auto val="1"/>
        <c:lblAlgn val="ctr"/>
        <c:lblOffset val="100"/>
        <c:noMultiLvlLbl val="0"/>
      </c:catAx>
      <c:valAx>
        <c:axId val="210701696"/>
        <c:scaling>
          <c:orientation val="minMax"/>
          <c:max val="12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1358208"/>
        <c:crosses val="autoZero"/>
        <c:crossBetween val="between"/>
      </c:valAx>
      <c:valAx>
        <c:axId val="21070227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1359744"/>
        <c:crosses val="autoZero"/>
        <c:crossBetween val="between"/>
      </c:valAx>
      <c:catAx>
        <c:axId val="211359744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21070227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26538226886542E-2"/>
          <c:y val="5.6653055308843334E-2"/>
          <c:w val="0.95568650564511237"/>
          <c:h val="0.83678358925176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44F-4050-A91E-01308396D34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44F-4050-A91E-01308396D34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44F-4050-A91E-01308396D34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44F-4050-A91E-01308396D346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44F-4050-A91E-01308396D346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44F-4050-A91E-01308396D346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44F-4050-A91E-01308396D346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44F-4050-A91E-01308396D346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44F-4050-A91E-01308396D346}"/>
              </c:ext>
            </c:extLst>
          </c:dPt>
          <c:dLbls>
            <c:numFmt formatCode="#,##0.0" sourceLinked="0"/>
            <c:spPr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1487744"/>
        <c:axId val="210704576"/>
        <c:extLst xmlns:c16r2="http://schemas.microsoft.com/office/drawing/2015/06/chart"/>
      </c:barChart>
      <c:barChart>
        <c:barDir val="bar"/>
        <c:grouping val="clustered"/>
        <c:varyColors val="0"/>
        <c:ser>
          <c:idx val="2"/>
          <c:order val="1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11498496"/>
        <c:axId val="210705152"/>
      </c:barChart>
      <c:catAx>
        <c:axId val="211487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0704576"/>
        <c:crosses val="autoZero"/>
        <c:auto val="1"/>
        <c:lblAlgn val="ctr"/>
        <c:lblOffset val="100"/>
        <c:noMultiLvlLbl val="0"/>
      </c:catAx>
      <c:valAx>
        <c:axId val="210704576"/>
        <c:scaling>
          <c:orientation val="minMax"/>
          <c:max val="12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1487744"/>
        <c:crosses val="autoZero"/>
        <c:crossBetween val="between"/>
      </c:valAx>
      <c:valAx>
        <c:axId val="2107051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1498496"/>
        <c:crosses val="autoZero"/>
        <c:crossBetween val="between"/>
      </c:valAx>
      <c:catAx>
        <c:axId val="211498496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21070515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41337408320761E-2"/>
          <c:y val="0"/>
          <c:w val="0.96991732518335849"/>
          <c:h val="0.95309498305279317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26538226886542E-2"/>
          <c:y val="5.6653055308843334E-2"/>
          <c:w val="0.95568650564511237"/>
          <c:h val="0.83678358925176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27-494E-99A3-3DA154917D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27-494E-99A3-3DA154917D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27-494E-99A3-3DA154917DB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27-494E-99A3-3DA154917D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27-494E-99A3-3DA154917DB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27-494E-99A3-3DA154917DB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27-494E-99A3-3DA154917DB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A27-494E-99A3-3DA154917DB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A27-494E-99A3-3DA154917DB2}"/>
              </c:ext>
            </c:extLst>
          </c:dPt>
          <c:dLbls>
            <c:numFmt formatCode="#,##0.0" sourceLinked="0"/>
            <c:spPr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  <c:pt idx="0">
                  <c:v>34.200000000000003</c:v>
                </c:pt>
                <c:pt idx="1">
                  <c:v>33.9</c:v>
                </c:pt>
                <c:pt idx="2">
                  <c:v>34.9</c:v>
                </c:pt>
                <c:pt idx="3">
                  <c:v>31.4</c:v>
                </c:pt>
                <c:pt idx="4">
                  <c:v>14.4</c:v>
                </c:pt>
                <c:pt idx="5">
                  <c:v>34.700000000000003</c:v>
                </c:pt>
                <c:pt idx="6">
                  <c:v>14.6</c:v>
                </c:pt>
                <c:pt idx="7">
                  <c:v>30.1</c:v>
                </c:pt>
                <c:pt idx="8">
                  <c:v>4.7</c:v>
                </c:pt>
                <c:pt idx="9">
                  <c:v>4.9000000000000004</c:v>
                </c:pt>
                <c:pt idx="10">
                  <c:v>2.9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6.6</c:v>
                </c:pt>
                <c:pt idx="14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005376"/>
        <c:axId val="209609856"/>
        <c:extLst xmlns:c16r2="http://schemas.microsoft.com/office/drawing/2015/06/chart"/>
      </c:barChart>
      <c:barChart>
        <c:barDir val="bar"/>
        <c:grouping val="clustered"/>
        <c:varyColors val="0"/>
        <c:ser>
          <c:idx val="2"/>
          <c:order val="1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  <c:pt idx="0">
                  <c:v>32.299999999999997</c:v>
                </c:pt>
                <c:pt idx="1">
                  <c:v>31.7</c:v>
                </c:pt>
                <c:pt idx="2">
                  <c:v>30.7</c:v>
                </c:pt>
                <c:pt idx="3">
                  <c:v>29.5</c:v>
                </c:pt>
                <c:pt idx="4">
                  <c:v>14.9</c:v>
                </c:pt>
                <c:pt idx="5">
                  <c:v>29.7</c:v>
                </c:pt>
                <c:pt idx="6">
                  <c:v>15.3</c:v>
                </c:pt>
                <c:pt idx="7">
                  <c:v>15.1</c:v>
                </c:pt>
                <c:pt idx="8">
                  <c:v>2.8</c:v>
                </c:pt>
                <c:pt idx="9">
                  <c:v>3.4</c:v>
                </c:pt>
                <c:pt idx="11">
                  <c:v>1.4</c:v>
                </c:pt>
                <c:pt idx="12">
                  <c:v>9.6999999999999993</c:v>
                </c:pt>
                <c:pt idx="13">
                  <c:v>5.5</c:v>
                </c:pt>
                <c:pt idx="1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12006912"/>
        <c:axId val="210705728"/>
      </c:barChart>
      <c:catAx>
        <c:axId val="212005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09609856"/>
        <c:crosses val="autoZero"/>
        <c:auto val="1"/>
        <c:lblAlgn val="ctr"/>
        <c:lblOffset val="100"/>
        <c:noMultiLvlLbl val="0"/>
      </c:catAx>
      <c:valAx>
        <c:axId val="209609856"/>
        <c:scaling>
          <c:orientation val="minMax"/>
          <c:max val="12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2005376"/>
        <c:crosses val="autoZero"/>
        <c:crossBetween val="between"/>
      </c:valAx>
      <c:valAx>
        <c:axId val="21070572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2006912"/>
        <c:crosses val="autoZero"/>
        <c:crossBetween val="between"/>
      </c:valAx>
      <c:catAx>
        <c:axId val="212006912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210705728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26538226886542E-2"/>
          <c:y val="5.6653055308843334E-2"/>
          <c:w val="0.95568650564511237"/>
          <c:h val="0.83678358925176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Alle Personen ab 14 Jahre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6A-4C31-8407-20F69B3CAB2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6A-4C31-8407-20F69B3CAB2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6A-4C31-8407-20F69B3CAB2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6A-4C31-8407-20F69B3CAB2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6A-4C31-8407-20F69B3CAB2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6A-4C31-8407-20F69B3CAB2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6A-4C31-8407-20F69B3CAB2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26A-4C31-8407-20F69B3CAB2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26A-4C31-8407-20F69B3CAB26}"/>
              </c:ext>
            </c:extLst>
          </c:dPt>
          <c:dLbls>
            <c:numFmt formatCode="#,##0.0" sourceLinked="0"/>
            <c:spPr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25.2</c:v>
                </c:pt>
                <c:pt idx="1">
                  <c:v>24.8</c:v>
                </c:pt>
                <c:pt idx="2">
                  <c:v>14.2</c:v>
                </c:pt>
                <c:pt idx="3">
                  <c:v>11.9</c:v>
                </c:pt>
                <c:pt idx="4">
                  <c:v>4.2</c:v>
                </c:pt>
                <c:pt idx="5">
                  <c:v>21.4</c:v>
                </c:pt>
                <c:pt idx="6">
                  <c:v>11.1</c:v>
                </c:pt>
                <c:pt idx="7">
                  <c:v>15</c:v>
                </c:pt>
                <c:pt idx="8">
                  <c:v>0.9</c:v>
                </c:pt>
                <c:pt idx="9">
                  <c:v>0.8</c:v>
                </c:pt>
                <c:pt idx="10">
                  <c:v>0.6</c:v>
                </c:pt>
                <c:pt idx="11">
                  <c:v>0.9</c:v>
                </c:pt>
                <c:pt idx="12">
                  <c:v>10.3</c:v>
                </c:pt>
                <c:pt idx="13">
                  <c:v>2.9</c:v>
                </c:pt>
                <c:pt idx="14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377088"/>
        <c:axId val="209613312"/>
        <c:extLst xmlns:c16r2="http://schemas.microsoft.com/office/drawing/2015/06/chart"/>
      </c:barChart>
      <c:barChart>
        <c:barDir val="bar"/>
        <c:grouping val="clustered"/>
        <c:varyColors val="0"/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12866048"/>
        <c:axId val="209613888"/>
      </c:barChart>
      <c:catAx>
        <c:axId val="212377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09613312"/>
        <c:crosses val="autoZero"/>
        <c:auto val="1"/>
        <c:lblAlgn val="ctr"/>
        <c:lblOffset val="100"/>
        <c:noMultiLvlLbl val="0"/>
      </c:catAx>
      <c:valAx>
        <c:axId val="209613312"/>
        <c:scaling>
          <c:orientation val="minMax"/>
          <c:max val="12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2377088"/>
        <c:crosses val="autoZero"/>
        <c:crossBetween val="between"/>
      </c:valAx>
      <c:valAx>
        <c:axId val="2096138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2866048"/>
        <c:crosses val="autoZero"/>
        <c:crossBetween val="between"/>
      </c:valAx>
      <c:catAx>
        <c:axId val="212866048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209613888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26538226886542E-2"/>
          <c:y val="5.6653055308843334E-2"/>
          <c:w val="0.95568650564511237"/>
          <c:h val="0.83678358925176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Alle Personen ab 14 Jahre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6A-4C31-8407-20F69B3CAB2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6A-4C31-8407-20F69B3CAB2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6A-4C31-8407-20F69B3CAB2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6A-4C31-8407-20F69B3CAB2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6A-4C31-8407-20F69B3CAB2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6A-4C31-8407-20F69B3CAB2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6A-4C31-8407-20F69B3CAB2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26A-4C31-8407-20F69B3CAB2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26A-4C31-8407-20F69B3CAB26}"/>
              </c:ext>
            </c:extLst>
          </c:dPt>
          <c:dLbls>
            <c:numFmt formatCode="#,##0.0" sourceLinked="0"/>
            <c:spPr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26.3</c:v>
                </c:pt>
                <c:pt idx="1">
                  <c:v>25.9</c:v>
                </c:pt>
                <c:pt idx="2">
                  <c:v>19.5</c:v>
                </c:pt>
                <c:pt idx="3">
                  <c:v>16.5</c:v>
                </c:pt>
                <c:pt idx="4">
                  <c:v>3.7</c:v>
                </c:pt>
                <c:pt idx="5">
                  <c:v>27.9</c:v>
                </c:pt>
                <c:pt idx="6">
                  <c:v>5.8</c:v>
                </c:pt>
                <c:pt idx="7">
                  <c:v>24.7</c:v>
                </c:pt>
                <c:pt idx="8">
                  <c:v>0.2</c:v>
                </c:pt>
                <c:pt idx="9">
                  <c:v>0.1</c:v>
                </c:pt>
                <c:pt idx="10">
                  <c:v>0.1</c:v>
                </c:pt>
                <c:pt idx="11">
                  <c:v>0</c:v>
                </c:pt>
                <c:pt idx="12">
                  <c:v>9.3000000000000007</c:v>
                </c:pt>
                <c:pt idx="13">
                  <c:v>4.4000000000000004</c:v>
                </c:pt>
                <c:pt idx="1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994048"/>
        <c:axId val="209616192"/>
        <c:extLst xmlns:c16r2="http://schemas.microsoft.com/office/drawing/2015/06/chart"/>
      </c:barChart>
      <c:barChart>
        <c:barDir val="bar"/>
        <c:grouping val="clustered"/>
        <c:varyColors val="0"/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12995584"/>
        <c:axId val="209764352"/>
      </c:barChart>
      <c:catAx>
        <c:axId val="212994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09616192"/>
        <c:crosses val="autoZero"/>
        <c:auto val="1"/>
        <c:lblAlgn val="ctr"/>
        <c:lblOffset val="100"/>
        <c:noMultiLvlLbl val="0"/>
      </c:catAx>
      <c:valAx>
        <c:axId val="209616192"/>
        <c:scaling>
          <c:orientation val="minMax"/>
          <c:max val="12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2994048"/>
        <c:crosses val="autoZero"/>
        <c:crossBetween val="between"/>
      </c:valAx>
      <c:valAx>
        <c:axId val="20976435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2995584"/>
        <c:crosses val="autoZero"/>
        <c:crossBetween val="between"/>
      </c:valAx>
      <c:catAx>
        <c:axId val="212995584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20976435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C2-40FA-8FBF-BD457D318D5F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C2-40FA-8FBF-BD457D318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766656"/>
        <c:axId val="209611584"/>
      </c:scatterChart>
      <c:valAx>
        <c:axId val="209766656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09611584"/>
        <c:crosses val="autoZero"/>
        <c:crossBetween val="midCat"/>
        <c:majorUnit val="20"/>
        <c:minorUnit val="4"/>
      </c:valAx>
      <c:valAx>
        <c:axId val="209611584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9766656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25.2</c:v>
                </c:pt>
                <c:pt idx="1">
                  <c:v>25.2</c:v>
                </c:pt>
                <c:pt idx="2">
                  <c:v>25.2</c:v>
                </c:pt>
                <c:pt idx="3">
                  <c:v>25.2</c:v>
                </c:pt>
                <c:pt idx="4">
                  <c:v>25.2</c:v>
                </c:pt>
                <c:pt idx="5">
                  <c:v>25.2</c:v>
                </c:pt>
                <c:pt idx="6">
                  <c:v>25.2</c:v>
                </c:pt>
                <c:pt idx="7">
                  <c:v>25.2</c:v>
                </c:pt>
                <c:pt idx="8">
                  <c:v>25.2</c:v>
                </c:pt>
                <c:pt idx="9">
                  <c:v>25.2</c:v>
                </c:pt>
                <c:pt idx="10">
                  <c:v>25.2</c:v>
                </c:pt>
                <c:pt idx="11">
                  <c:v>25.2</c:v>
                </c:pt>
                <c:pt idx="12">
                  <c:v>25.2</c:v>
                </c:pt>
                <c:pt idx="13">
                  <c:v>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80-4BF5-B620-7784D5533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740544"/>
        <c:axId val="209767808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580-4BF5-B620-7784D553363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80-4BF5-B620-7784D5533637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80-4BF5-B620-7784D553363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580-4BF5-B620-7784D5533637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18.3</c:v>
                </c:pt>
                <c:pt idx="1">
                  <c:v>30.2</c:v>
                </c:pt>
                <c:pt idx="2">
                  <c:v>25.4</c:v>
                </c:pt>
                <c:pt idx="3">
                  <c:v>29.2</c:v>
                </c:pt>
                <c:pt idx="4">
                  <c:v>26.3</c:v>
                </c:pt>
                <c:pt idx="5">
                  <c:v>25.2</c:v>
                </c:pt>
                <c:pt idx="6">
                  <c:v>28.3</c:v>
                </c:pt>
                <c:pt idx="7">
                  <c:v>25.8</c:v>
                </c:pt>
                <c:pt idx="8">
                  <c:v>24.2</c:v>
                </c:pt>
                <c:pt idx="9">
                  <c:v>24.3</c:v>
                </c:pt>
                <c:pt idx="10">
                  <c:v>27.3</c:v>
                </c:pt>
                <c:pt idx="11">
                  <c:v>26.2</c:v>
                </c:pt>
                <c:pt idx="12">
                  <c:v>19.100000000000001</c:v>
                </c:pt>
                <c:pt idx="13">
                  <c:v>19.8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580-4BF5-B620-7784D5533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3938176"/>
        <c:axId val="209768384"/>
      </c:barChart>
      <c:catAx>
        <c:axId val="213740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9767808"/>
        <c:crossesAt val="0"/>
        <c:auto val="1"/>
        <c:lblAlgn val="ctr"/>
        <c:lblOffset val="100"/>
        <c:noMultiLvlLbl val="0"/>
      </c:catAx>
      <c:valAx>
        <c:axId val="209767808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3740544"/>
        <c:crosses val="autoZero"/>
        <c:crossBetween val="between"/>
      </c:valAx>
      <c:valAx>
        <c:axId val="209768384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3938176"/>
        <c:crosses val="autoZero"/>
        <c:crossBetween val="between"/>
      </c:valAx>
      <c:catAx>
        <c:axId val="2139381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0976838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21.4</c:v>
                </c:pt>
                <c:pt idx="1">
                  <c:v>21.4</c:v>
                </c:pt>
                <c:pt idx="2">
                  <c:v>21.4</c:v>
                </c:pt>
                <c:pt idx="3">
                  <c:v>21.4</c:v>
                </c:pt>
                <c:pt idx="4">
                  <c:v>21.4</c:v>
                </c:pt>
                <c:pt idx="5">
                  <c:v>21.4</c:v>
                </c:pt>
                <c:pt idx="6">
                  <c:v>21.4</c:v>
                </c:pt>
                <c:pt idx="7">
                  <c:v>21.4</c:v>
                </c:pt>
                <c:pt idx="8">
                  <c:v>21.4</c:v>
                </c:pt>
                <c:pt idx="9">
                  <c:v>21.4</c:v>
                </c:pt>
                <c:pt idx="10">
                  <c:v>21.4</c:v>
                </c:pt>
                <c:pt idx="11">
                  <c:v>21.4</c:v>
                </c:pt>
                <c:pt idx="12">
                  <c:v>21.4</c:v>
                </c:pt>
                <c:pt idx="13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1B-4033-8351-8270CDEC7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114816"/>
        <c:axId val="20977011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61B-4033-8351-8270CDEC78B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1B-4033-8351-8270CDEC78B7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1B-4033-8351-8270CDEC78B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61B-4033-8351-8270CDEC78B7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16.100000000000001</c:v>
                </c:pt>
                <c:pt idx="1">
                  <c:v>30.7</c:v>
                </c:pt>
                <c:pt idx="2">
                  <c:v>21.9</c:v>
                </c:pt>
                <c:pt idx="3">
                  <c:v>21.4</c:v>
                </c:pt>
                <c:pt idx="4">
                  <c:v>27.9</c:v>
                </c:pt>
                <c:pt idx="5">
                  <c:v>23.9</c:v>
                </c:pt>
                <c:pt idx="6">
                  <c:v>35.200000000000003</c:v>
                </c:pt>
                <c:pt idx="7">
                  <c:v>21.6</c:v>
                </c:pt>
                <c:pt idx="8">
                  <c:v>21.2</c:v>
                </c:pt>
                <c:pt idx="9">
                  <c:v>21.6</c:v>
                </c:pt>
                <c:pt idx="10">
                  <c:v>22.4</c:v>
                </c:pt>
                <c:pt idx="11">
                  <c:v>22.7</c:v>
                </c:pt>
                <c:pt idx="12">
                  <c:v>16.2</c:v>
                </c:pt>
                <c:pt idx="13">
                  <c:v>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61B-4033-8351-8270CDEC7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3939200"/>
        <c:axId val="209770688"/>
      </c:barChart>
      <c:catAx>
        <c:axId val="214114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9770112"/>
        <c:crossesAt val="0"/>
        <c:auto val="1"/>
        <c:lblAlgn val="ctr"/>
        <c:lblOffset val="100"/>
        <c:noMultiLvlLbl val="0"/>
      </c:catAx>
      <c:valAx>
        <c:axId val="209770112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114816"/>
        <c:crosses val="autoZero"/>
        <c:crossBetween val="between"/>
      </c:valAx>
      <c:valAx>
        <c:axId val="209770688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3939200"/>
        <c:crosses val="autoZero"/>
        <c:crossBetween val="between"/>
      </c:valAx>
      <c:catAx>
        <c:axId val="2139392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0977068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18778648749665E-2"/>
          <c:y val="4.5849728238571766E-2"/>
          <c:w val="0.96192766738303825"/>
          <c:h val="0.86503206042442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4DA-46D6-837C-F5711BF6966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4DA-46D6-837C-F5711BF6966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4DA-46D6-837C-F5711BF6966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4DA-46D6-837C-F5711BF6966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4DA-46D6-837C-F5711BF69668}"/>
              </c:ext>
            </c:extLst>
          </c:dPt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DVB-T2 HD</c:v>
                </c:pt>
                <c:pt idx="3">
                  <c:v>DVB-T(1)</c:v>
                </c:pt>
                <c:pt idx="4">
                  <c:v>DSL-TV</c:v>
                </c:pt>
              </c:strCache>
            </c:strRef>
          </c:cat>
          <c:val>
            <c:numRef>
              <c:f>Tabelle1!$B$2:$B$6</c:f>
              <c:numCache>
                <c:formatCode>0.0\ </c:formatCode>
                <c:ptCount val="5"/>
                <c:pt idx="0">
                  <c:v>43.6</c:v>
                </c:pt>
                <c:pt idx="1">
                  <c:v>47.9</c:v>
                </c:pt>
                <c:pt idx="2">
                  <c:v>6.5</c:v>
                </c:pt>
                <c:pt idx="3">
                  <c:v>1.9</c:v>
                </c:pt>
                <c:pt idx="4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B7-449B-874B-5D246E885CA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4DA-46D6-837C-F5711BF6966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4DA-46D6-837C-F5711BF6966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4DA-46D6-837C-F5711BF6966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4DA-46D6-837C-F5711BF6966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4DA-46D6-837C-F5711BF69668}"/>
              </c:ext>
            </c:extLst>
          </c:dPt>
          <c:dLbls>
            <c:dLbl>
              <c:idx val="0"/>
              <c:spPr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ln>
                  <a:solidFill>
                    <a:schemeClr val="accent4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ln>
                  <a:solidFill>
                    <a:schemeClr val="accent6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ln>
                  <a:solidFill>
                    <a:schemeClr val="accent5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ln>
                  <a:solidFill>
                    <a:schemeClr val="accent2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DVB-T2 HD</c:v>
                </c:pt>
                <c:pt idx="3">
                  <c:v>DVB-T(1)</c:v>
                </c:pt>
                <c:pt idx="4">
                  <c:v>DSL-TV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40.799999999999997</c:v>
                </c:pt>
                <c:pt idx="1">
                  <c:v>47.5</c:v>
                </c:pt>
                <c:pt idx="2">
                  <c:v>6.9</c:v>
                </c:pt>
                <c:pt idx="3">
                  <c:v>0.4</c:v>
                </c:pt>
                <c:pt idx="4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4DA-46D6-837C-F5711BF696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3"/>
        <c:overlap val="-4"/>
        <c:axId val="168495104"/>
        <c:axId val="167010304"/>
      </c:barChart>
      <c:catAx>
        <c:axId val="16849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167010304"/>
        <c:crosses val="autoZero"/>
        <c:auto val="1"/>
        <c:lblAlgn val="ctr"/>
        <c:lblOffset val="100"/>
        <c:noMultiLvlLbl val="0"/>
      </c:catAx>
      <c:valAx>
        <c:axId val="167010304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6849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14.2</c:v>
                </c:pt>
                <c:pt idx="1">
                  <c:v>14.2</c:v>
                </c:pt>
                <c:pt idx="2">
                  <c:v>14.2</c:v>
                </c:pt>
                <c:pt idx="3">
                  <c:v>14.2</c:v>
                </c:pt>
                <c:pt idx="4">
                  <c:v>14.2</c:v>
                </c:pt>
                <c:pt idx="5">
                  <c:v>14.2</c:v>
                </c:pt>
                <c:pt idx="6">
                  <c:v>14.2</c:v>
                </c:pt>
                <c:pt idx="7">
                  <c:v>14.2</c:v>
                </c:pt>
                <c:pt idx="8">
                  <c:v>14.2</c:v>
                </c:pt>
                <c:pt idx="9">
                  <c:v>14.2</c:v>
                </c:pt>
                <c:pt idx="10">
                  <c:v>14.2</c:v>
                </c:pt>
                <c:pt idx="11">
                  <c:v>14.2</c:v>
                </c:pt>
                <c:pt idx="12">
                  <c:v>14.2</c:v>
                </c:pt>
                <c:pt idx="13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8E-4F33-914D-7728D0AA6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170112"/>
        <c:axId val="214278144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18E-4F33-914D-7728D0AA685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8E-4F33-914D-7728D0AA685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8E-4F33-914D-7728D0AA6858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18E-4F33-914D-7728D0AA6858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17.100000000000001</c:v>
                </c:pt>
                <c:pt idx="1">
                  <c:v>21.4</c:v>
                </c:pt>
                <c:pt idx="2">
                  <c:v>12.9</c:v>
                </c:pt>
                <c:pt idx="3">
                  <c:v>13.4</c:v>
                </c:pt>
                <c:pt idx="4">
                  <c:v>19.5</c:v>
                </c:pt>
                <c:pt idx="5">
                  <c:v>14.3</c:v>
                </c:pt>
                <c:pt idx="6">
                  <c:v>15.5</c:v>
                </c:pt>
                <c:pt idx="7">
                  <c:v>13.7</c:v>
                </c:pt>
                <c:pt idx="8">
                  <c:v>14.2</c:v>
                </c:pt>
                <c:pt idx="9">
                  <c:v>15.9</c:v>
                </c:pt>
                <c:pt idx="10">
                  <c:v>14.8</c:v>
                </c:pt>
                <c:pt idx="11">
                  <c:v>15.7</c:v>
                </c:pt>
                <c:pt idx="12">
                  <c:v>12</c:v>
                </c:pt>
                <c:pt idx="13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18E-4F33-914D-7728D0AA6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3939712"/>
        <c:axId val="214278720"/>
      </c:barChart>
      <c:catAx>
        <c:axId val="214170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278144"/>
        <c:crossesAt val="0"/>
        <c:auto val="1"/>
        <c:lblAlgn val="ctr"/>
        <c:lblOffset val="100"/>
        <c:noMultiLvlLbl val="0"/>
      </c:catAx>
      <c:valAx>
        <c:axId val="214278144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170112"/>
        <c:crosses val="autoZero"/>
        <c:crossBetween val="between"/>
      </c:valAx>
      <c:valAx>
        <c:axId val="214278720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3939712"/>
        <c:crosses val="autoZero"/>
        <c:crossBetween val="between"/>
      </c:valAx>
      <c:catAx>
        <c:axId val="213939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427872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92-4C66-9B5F-0E702FE823DA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B92-4C66-9B5F-0E702FE82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81024"/>
        <c:axId val="214281600"/>
      </c:scatterChart>
      <c:valAx>
        <c:axId val="214281024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14281600"/>
        <c:crosses val="autoZero"/>
        <c:crossBetween val="midCat"/>
        <c:majorUnit val="20"/>
        <c:minorUnit val="4"/>
      </c:valAx>
      <c:valAx>
        <c:axId val="214281600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281024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35-4921-81C4-AE92257B6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914560"/>
        <c:axId val="214283328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635-4921-81C4-AE92257B6DB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35-4921-81C4-AE92257B6DB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35-4921-81C4-AE92257B6DBA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635-4921-81C4-AE92257B6DBA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12.3</c:v>
                </c:pt>
                <c:pt idx="1">
                  <c:v>21.3</c:v>
                </c:pt>
                <c:pt idx="2">
                  <c:v>15.4</c:v>
                </c:pt>
                <c:pt idx="3">
                  <c:v>16.399999999999999</c:v>
                </c:pt>
                <c:pt idx="4">
                  <c:v>24.7</c:v>
                </c:pt>
                <c:pt idx="5">
                  <c:v>16</c:v>
                </c:pt>
                <c:pt idx="6">
                  <c:v>27.7</c:v>
                </c:pt>
                <c:pt idx="7">
                  <c:v>15.5</c:v>
                </c:pt>
                <c:pt idx="8">
                  <c:v>14.9</c:v>
                </c:pt>
                <c:pt idx="9">
                  <c:v>11.5</c:v>
                </c:pt>
                <c:pt idx="10">
                  <c:v>15</c:v>
                </c:pt>
                <c:pt idx="11">
                  <c:v>16.2</c:v>
                </c:pt>
                <c:pt idx="12">
                  <c:v>10.1</c:v>
                </c:pt>
                <c:pt idx="13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635-4921-81C4-AE92257B6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4914048"/>
        <c:axId val="214283904"/>
      </c:barChart>
      <c:catAx>
        <c:axId val="214914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283328"/>
        <c:crossesAt val="0"/>
        <c:auto val="1"/>
        <c:lblAlgn val="ctr"/>
        <c:lblOffset val="100"/>
        <c:noMultiLvlLbl val="0"/>
      </c:catAx>
      <c:valAx>
        <c:axId val="214283328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914560"/>
        <c:crosses val="autoZero"/>
        <c:crossBetween val="between"/>
      </c:valAx>
      <c:valAx>
        <c:axId val="214283904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914048"/>
        <c:crosses val="autoZero"/>
        <c:crossBetween val="between"/>
      </c:valAx>
      <c:catAx>
        <c:axId val="2149140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428390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11.1</c:v>
                </c:pt>
                <c:pt idx="1">
                  <c:v>11.1</c:v>
                </c:pt>
                <c:pt idx="2">
                  <c:v>11.1</c:v>
                </c:pt>
                <c:pt idx="3">
                  <c:v>11.1</c:v>
                </c:pt>
                <c:pt idx="4">
                  <c:v>11.1</c:v>
                </c:pt>
                <c:pt idx="5">
                  <c:v>11.1</c:v>
                </c:pt>
                <c:pt idx="6">
                  <c:v>11.1</c:v>
                </c:pt>
                <c:pt idx="7">
                  <c:v>11.1</c:v>
                </c:pt>
                <c:pt idx="8">
                  <c:v>11.1</c:v>
                </c:pt>
                <c:pt idx="9">
                  <c:v>11.1</c:v>
                </c:pt>
                <c:pt idx="10">
                  <c:v>11.1</c:v>
                </c:pt>
                <c:pt idx="11">
                  <c:v>11.1</c:v>
                </c:pt>
                <c:pt idx="12">
                  <c:v>11.1</c:v>
                </c:pt>
                <c:pt idx="13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F-4DA0-AE5D-2F1CB7887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820352"/>
        <c:axId val="21428563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76F-4DA0-AE5D-2F1CB7887D7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6F-4DA0-AE5D-2F1CB7887D77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6F-4DA0-AE5D-2F1CB7887D7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76F-4DA0-AE5D-2F1CB7887D77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6.5</c:v>
                </c:pt>
                <c:pt idx="1">
                  <c:v>17.100000000000001</c:v>
                </c:pt>
                <c:pt idx="2">
                  <c:v>14.1</c:v>
                </c:pt>
                <c:pt idx="3">
                  <c:v>12.6</c:v>
                </c:pt>
                <c:pt idx="4">
                  <c:v>5.8</c:v>
                </c:pt>
                <c:pt idx="5">
                  <c:v>14.5</c:v>
                </c:pt>
                <c:pt idx="6">
                  <c:v>13.1</c:v>
                </c:pt>
                <c:pt idx="7">
                  <c:v>10.1</c:v>
                </c:pt>
                <c:pt idx="8">
                  <c:v>9.1999999999999993</c:v>
                </c:pt>
                <c:pt idx="9">
                  <c:v>11.2</c:v>
                </c:pt>
                <c:pt idx="10">
                  <c:v>11.4</c:v>
                </c:pt>
                <c:pt idx="11">
                  <c:v>10.3</c:v>
                </c:pt>
                <c:pt idx="12">
                  <c:v>7.6</c:v>
                </c:pt>
                <c:pt idx="13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76F-4DA0-AE5D-2F1CB7887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4821376"/>
        <c:axId val="215031808"/>
      </c:barChart>
      <c:catAx>
        <c:axId val="214820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285632"/>
        <c:crossesAt val="0"/>
        <c:auto val="1"/>
        <c:lblAlgn val="ctr"/>
        <c:lblOffset val="100"/>
        <c:noMultiLvlLbl val="0"/>
      </c:catAx>
      <c:valAx>
        <c:axId val="214285632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820352"/>
        <c:crosses val="autoZero"/>
        <c:crossBetween val="between"/>
      </c:valAx>
      <c:valAx>
        <c:axId val="215031808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821376"/>
        <c:crosses val="autoZero"/>
        <c:crossBetween val="between"/>
      </c:valAx>
      <c:catAx>
        <c:axId val="214821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503180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48-488D-8D4D-8AC7DE18E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5179776"/>
        <c:axId val="215033536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948-488D-8D4D-8AC7DE18E2AF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48-488D-8D4D-8AC7DE18E2A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948-488D-8D4D-8AC7DE18E2AF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0.1</c:v>
                </c:pt>
                <c:pt idx="1">
                  <c:v>0.9</c:v>
                </c:pt>
                <c:pt idx="2">
                  <c:v>2.1</c:v>
                </c:pt>
                <c:pt idx="3">
                  <c:v>0.6</c:v>
                </c:pt>
                <c:pt idx="4">
                  <c:v>0</c:v>
                </c:pt>
                <c:pt idx="5">
                  <c:v>1.7</c:v>
                </c:pt>
                <c:pt idx="6">
                  <c:v>0.5</c:v>
                </c:pt>
                <c:pt idx="7">
                  <c:v>0.6</c:v>
                </c:pt>
                <c:pt idx="8">
                  <c:v>1.3</c:v>
                </c:pt>
                <c:pt idx="9">
                  <c:v>0</c:v>
                </c:pt>
                <c:pt idx="10">
                  <c:v>1.1000000000000001</c:v>
                </c:pt>
                <c:pt idx="11">
                  <c:v>0.6</c:v>
                </c:pt>
                <c:pt idx="12">
                  <c:v>0.2</c:v>
                </c:pt>
                <c:pt idx="1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48-488D-8D4D-8AC7DE18E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4822400"/>
        <c:axId val="215034112"/>
      </c:barChart>
      <c:catAx>
        <c:axId val="215179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5033536"/>
        <c:crossesAt val="0"/>
        <c:auto val="1"/>
        <c:lblAlgn val="ctr"/>
        <c:lblOffset val="100"/>
        <c:noMultiLvlLbl val="0"/>
      </c:catAx>
      <c:valAx>
        <c:axId val="215033536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5179776"/>
        <c:crosses val="autoZero"/>
        <c:crossBetween val="between"/>
      </c:valAx>
      <c:valAx>
        <c:axId val="215034112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4822400"/>
        <c:crosses val="autoZero"/>
        <c:crossBetween val="between"/>
      </c:valAx>
      <c:catAx>
        <c:axId val="214822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503411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92218253055781E-2"/>
          <c:y val="0.1343535342613712"/>
          <c:w val="0.90485073501645297"/>
          <c:h val="0.829762658689499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6F-4018-9704-351DA17E26E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6F-4018-9704-351DA17E26E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6F-4018-9704-351DA17E26E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6F-4018-9704-351DA17E26E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6F-4018-9704-351DA17E26E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76F-4018-9704-351DA17E26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76F-4018-9704-351DA17E26E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76F-4018-9704-351DA17E26E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76F-4018-9704-351DA17E26E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76F-4018-9704-351DA17E26E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76F-4018-9704-351DA17E26E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76F-4018-9704-351DA17E26E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76F-4018-9704-351DA17E26E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76F-4018-9704-351DA17E26E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076F-4018-9704-351DA17E26E9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Tabelle1!$A$2:$A$24</c:f>
              <c:strCache>
                <c:ptCount val="21"/>
                <c:pt idx="2">
                  <c:v>PC oder Laptop direkt</c:v>
                </c:pt>
                <c:pt idx="4">
                  <c:v>2018</c:v>
                </c:pt>
                <c:pt idx="8">
                  <c:v>&gt;&gt; am Fernsehgerät (netto)</c:v>
                </c:pt>
                <c:pt idx="14">
                  <c:v>&gt;&gt; Smartphone</c:v>
                </c:pt>
                <c:pt idx="20">
                  <c:v>Tablet direkt</c:v>
                </c:pt>
              </c:strCache>
            </c:strRef>
          </c:cat>
          <c:val>
            <c:numRef>
              <c:f>Tabelle1!$B$2:$B$24</c:f>
              <c:numCache>
                <c:formatCode>General</c:formatCode>
                <c:ptCount val="2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076F-4018-9704-351DA17E26E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76F-4018-9704-351DA17E26E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76F-4018-9704-351DA17E26E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76F-4018-9704-351DA17E26E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76F-4018-9704-351DA17E26E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076F-4018-9704-351DA17E26E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076F-4018-9704-351DA17E26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076F-4018-9704-351DA17E26E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076F-4018-9704-351DA17E26E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076F-4018-9704-351DA17E26E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076F-4018-9704-351DA17E26E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076F-4018-9704-351DA17E26E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076F-4018-9704-351DA17E26E9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Tabelle1!$A$2:$A$24</c:f>
              <c:strCache>
                <c:ptCount val="21"/>
                <c:pt idx="2">
                  <c:v>PC oder Laptop direkt</c:v>
                </c:pt>
                <c:pt idx="4">
                  <c:v>2018</c:v>
                </c:pt>
                <c:pt idx="8">
                  <c:v>&gt;&gt; am Fernsehgerät (netto)</c:v>
                </c:pt>
                <c:pt idx="14">
                  <c:v>&gt;&gt; Smartphone</c:v>
                </c:pt>
                <c:pt idx="20">
                  <c:v>Tablet direkt</c:v>
                </c:pt>
              </c:strCache>
            </c:strRef>
          </c:cat>
          <c:val>
            <c:numRef>
              <c:f>Tabelle1!$C$2:$C$24</c:f>
              <c:numCache>
                <c:formatCode>General</c:formatCode>
                <c:ptCount val="2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A-076F-4018-9704-351DA17E26E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Mind. 1 mal im Monat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C-076F-4018-9704-351DA17E26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E-076F-4018-9704-351DA17E26E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B-5B07-479B-A45D-15233D29C92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D-5B07-479B-A45D-15233D29C926}"/>
              </c:ext>
            </c:extLst>
          </c:dPt>
          <c:dPt>
            <c:idx val="4"/>
            <c:invertIfNegative val="0"/>
            <c:bubble3D val="0"/>
            <c:spPr>
              <a:solidFill>
                <a:srgbClr val="1B385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076F-4018-9704-351DA17E26E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2-076F-4018-9704-351DA17E26E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3-076F-4018-9704-351DA17E26E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4-076F-4018-9704-351DA17E26E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6-076F-4018-9704-351DA17E26E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8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076F-4018-9704-351DA17E26E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A-076F-4018-9704-351DA17E26E9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C-076F-4018-9704-351DA17E26E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E-076F-4018-9704-351DA17E26E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B-5B07-479B-A45D-15233D29C926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B-CD4B-4FAC-9AEA-3DCD7E719F83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D-5B07-479B-A45D-15233D29C926}"/>
              </c:ext>
            </c:extLst>
          </c:dPt>
          <c:dPt>
            <c:idx val="22"/>
            <c:invertIfNegative val="0"/>
            <c:bubble3D val="0"/>
            <c:spPr>
              <a:solidFill>
                <a:srgbClr val="00437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E-CD4B-4FAC-9AEA-3DCD7E719F83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76F-4018-9704-351DA17E26E9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076F-4018-9704-351DA17E26E9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CD4B-4FAC-9AEA-3DCD7E719F83}"/>
                </c:ext>
              </c:extLst>
            </c:dLbl>
            <c:dLbl>
              <c:idx val="2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CD4B-4FAC-9AEA-3DCD7E719F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Tabelle1!$A$2:$A$24</c:f>
              <c:strCache>
                <c:ptCount val="21"/>
                <c:pt idx="2">
                  <c:v>PC oder Laptop direkt</c:v>
                </c:pt>
                <c:pt idx="4">
                  <c:v>2018</c:v>
                </c:pt>
                <c:pt idx="8">
                  <c:v>&gt;&gt; am Fernsehgerät (netto)</c:v>
                </c:pt>
                <c:pt idx="14">
                  <c:v>&gt;&gt; Smartphone</c:v>
                </c:pt>
                <c:pt idx="20">
                  <c:v>Tablet direkt</c:v>
                </c:pt>
              </c:strCache>
            </c:strRef>
          </c:cat>
          <c:val>
            <c:numRef>
              <c:f>Tabelle1!$D$2:$D$24</c:f>
              <c:numCache>
                <c:formatCode>General</c:formatCode>
                <c:ptCount val="23"/>
                <c:pt idx="0">
                  <c:v>72.3</c:v>
                </c:pt>
                <c:pt idx="1">
                  <c:v>74.900000000000006</c:v>
                </c:pt>
                <c:pt idx="2">
                  <c:v>65.2</c:v>
                </c:pt>
                <c:pt idx="3" formatCode="0.0\ ">
                  <c:v>63.6</c:v>
                </c:pt>
                <c:pt idx="4" formatCode="0.0\ ">
                  <c:v>57.3</c:v>
                </c:pt>
                <c:pt idx="6">
                  <c:v>44.2</c:v>
                </c:pt>
                <c:pt idx="7">
                  <c:v>43.6</c:v>
                </c:pt>
                <c:pt idx="8">
                  <c:v>52.4</c:v>
                </c:pt>
                <c:pt idx="9" formatCode="0.0\ ">
                  <c:v>49.8</c:v>
                </c:pt>
                <c:pt idx="10" formatCode="0.0\ ">
                  <c:v>40.1</c:v>
                </c:pt>
                <c:pt idx="12">
                  <c:v>23.5</c:v>
                </c:pt>
                <c:pt idx="13">
                  <c:v>25.8</c:v>
                </c:pt>
                <c:pt idx="14">
                  <c:v>29.4</c:v>
                </c:pt>
                <c:pt idx="15" formatCode="0.0\ ">
                  <c:v>32.700000000000003</c:v>
                </c:pt>
                <c:pt idx="16" formatCode="0.0\ ">
                  <c:v>39.1</c:v>
                </c:pt>
                <c:pt idx="18">
                  <c:v>24.1</c:v>
                </c:pt>
                <c:pt idx="19">
                  <c:v>26.7</c:v>
                </c:pt>
                <c:pt idx="20">
                  <c:v>32</c:v>
                </c:pt>
                <c:pt idx="21" formatCode="0.0\ ">
                  <c:v>31</c:v>
                </c:pt>
                <c:pt idx="22" formatCode="0.0\ 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1-076F-4018-9704-351DA17E26E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Spalte4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3-076F-4018-9704-351DA17E26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5-076F-4018-9704-351DA17E26E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7-076F-4018-9704-351DA17E26E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9-076F-4018-9704-351DA17E26E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B-076F-4018-9704-351DA17E26E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D-076F-4018-9704-351DA17E26E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5F-076F-4018-9704-351DA17E26E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1-076F-4018-9704-351DA17E26E9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3-076F-4018-9704-351DA17E26E9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5-076F-4018-9704-351DA17E26E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7-076F-4018-9704-351DA17E26E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9-076F-4018-9704-351DA17E26E9}"/>
              </c:ext>
            </c:extLst>
          </c:dPt>
          <c:dLbls>
            <c:dLbl>
              <c:idx val="4"/>
              <c:spPr>
                <a:ln>
                  <a:solidFill>
                    <a:srgbClr val="1B3853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1B3853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59-076F-4018-9704-351DA17E26E9}"/>
                </c:ext>
              </c:extLst>
            </c:dLbl>
            <c:dLbl>
              <c:idx val="10"/>
              <c:spPr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63-076F-4018-9704-351DA17E26E9}"/>
                </c:ext>
              </c:extLst>
            </c:dLbl>
            <c:dLbl>
              <c:idx val="16"/>
              <c:spPr>
                <a:ln>
                  <a:solidFill>
                    <a:schemeClr val="accent4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5B-CD4B-4FAC-9AEA-3DCD7E719F83}"/>
                </c:ext>
              </c:extLst>
            </c:dLbl>
            <c:dLbl>
              <c:idx val="22"/>
              <c:spPr>
                <a:ln>
                  <a:solidFill>
                    <a:srgbClr val="004372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4372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5C-CD4B-4FAC-9AEA-3DCD7E719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Tabelle1!$A$2:$A$24</c:f>
              <c:strCache>
                <c:ptCount val="21"/>
                <c:pt idx="2">
                  <c:v>PC oder Laptop direkt</c:v>
                </c:pt>
                <c:pt idx="4">
                  <c:v>2018</c:v>
                </c:pt>
                <c:pt idx="8">
                  <c:v>&gt;&gt; am Fernsehgerät (netto)</c:v>
                </c:pt>
                <c:pt idx="14">
                  <c:v>&gt;&gt; Smartphone</c:v>
                </c:pt>
                <c:pt idx="20">
                  <c:v>Tablet direkt</c:v>
                </c:pt>
              </c:strCache>
            </c:strRef>
          </c:cat>
          <c:val>
            <c:numRef>
              <c:f>Tabelle1!$E$2:$E$24</c:f>
              <c:numCache>
                <c:formatCode>General</c:formatCode>
                <c:ptCount val="23"/>
                <c:pt idx="0">
                  <c:v>72.3</c:v>
                </c:pt>
                <c:pt idx="1">
                  <c:v>74.900000000000006</c:v>
                </c:pt>
                <c:pt idx="2">
                  <c:v>65.2</c:v>
                </c:pt>
                <c:pt idx="3" formatCode="0.0\ ">
                  <c:v>63.6</c:v>
                </c:pt>
                <c:pt idx="4" formatCode="0.0\ ">
                  <c:v>57.3</c:v>
                </c:pt>
                <c:pt idx="6">
                  <c:v>44.2</c:v>
                </c:pt>
                <c:pt idx="7">
                  <c:v>43.6</c:v>
                </c:pt>
                <c:pt idx="8">
                  <c:v>52.4</c:v>
                </c:pt>
                <c:pt idx="9" formatCode="0.0\ ">
                  <c:v>49.8</c:v>
                </c:pt>
                <c:pt idx="10" formatCode="0.0\ ">
                  <c:v>40.1</c:v>
                </c:pt>
                <c:pt idx="12">
                  <c:v>23.5</c:v>
                </c:pt>
                <c:pt idx="13">
                  <c:v>25.8</c:v>
                </c:pt>
                <c:pt idx="14">
                  <c:v>29.4</c:v>
                </c:pt>
                <c:pt idx="15" formatCode="0.0\ ">
                  <c:v>32.700000000000003</c:v>
                </c:pt>
                <c:pt idx="16" formatCode="0.0\ ">
                  <c:v>39.1</c:v>
                </c:pt>
                <c:pt idx="18">
                  <c:v>24.1</c:v>
                </c:pt>
                <c:pt idx="19">
                  <c:v>26.7</c:v>
                </c:pt>
                <c:pt idx="20">
                  <c:v>32</c:v>
                </c:pt>
                <c:pt idx="21" formatCode="0.0\ ">
                  <c:v>31</c:v>
                </c:pt>
                <c:pt idx="22" formatCode="0.0\ 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A-076F-4018-9704-351DA17E26E9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Spalte1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spPr>
                <a:noFill/>
                <a:ln>
                  <a:solidFill>
                    <a:schemeClr val="accent3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3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solidFill>
                    <a:schemeClr val="accent4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600" b="1" i="0" u="none" strike="noStrike" kern="1200" baseline="0">
                      <a:solidFill>
                        <a:schemeClr val="accent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Tabelle1!$A$2:$A$24</c:f>
              <c:strCache>
                <c:ptCount val="21"/>
                <c:pt idx="2">
                  <c:v>PC oder Laptop direkt</c:v>
                </c:pt>
                <c:pt idx="4">
                  <c:v>2018</c:v>
                </c:pt>
                <c:pt idx="8">
                  <c:v>&gt;&gt; am Fernsehgerät (netto)</c:v>
                </c:pt>
                <c:pt idx="14">
                  <c:v>&gt;&gt; Smartphone</c:v>
                </c:pt>
                <c:pt idx="20">
                  <c:v>Tablet direkt</c:v>
                </c:pt>
              </c:strCache>
            </c:strRef>
          </c:cat>
          <c:val>
            <c:numRef>
              <c:f>Tabelle1!$F$2:$F$24</c:f>
              <c:numCache>
                <c:formatCode>General</c:formatCode>
                <c:ptCount val="2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6B-076F-4018-9704-351DA17E2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09806848"/>
        <c:axId val="215039296"/>
      </c:barChart>
      <c:catAx>
        <c:axId val="20980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215039296"/>
        <c:crosses val="autoZero"/>
        <c:auto val="1"/>
        <c:lblAlgn val="ctr"/>
        <c:lblOffset val="100"/>
        <c:noMultiLvlLbl val="0"/>
      </c:catAx>
      <c:valAx>
        <c:axId val="215039296"/>
        <c:scaling>
          <c:orientation val="minMax"/>
          <c:max val="12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0980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92218253055781E-2"/>
          <c:y val="0.1343535342613712"/>
          <c:w val="0.90485073501645297"/>
          <c:h val="0.829762658689499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6F-4018-9704-351DA17E26E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6F-4018-9704-351DA17E26E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6F-4018-9704-351DA17E26E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76F-4018-9704-351DA17E26E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76F-4018-9704-351DA17E26E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76F-4018-9704-351DA17E26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76F-4018-9704-351DA17E26E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76F-4018-9704-351DA17E26E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76F-4018-9704-351DA17E26E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76F-4018-9704-351DA17E26E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76F-4018-9704-351DA17E26E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76F-4018-9704-351DA17E26E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76F-4018-9704-351DA17E26E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76F-4018-9704-351DA17E26E9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076F-4018-9704-351DA17E26E9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2">
                  <c:v>PC oder Laptop direkt</c:v>
                </c:pt>
                <c:pt idx="6">
                  <c:v>&gt;&gt; am Fernsehgerät (netto)</c:v>
                </c:pt>
                <c:pt idx="10">
                  <c:v>&gt;&gt; Smartphone / iPod touch</c:v>
                </c:pt>
                <c:pt idx="14">
                  <c:v>Tablet direkt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076F-4018-9704-351DA17E26E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76F-4018-9704-351DA17E26E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76F-4018-9704-351DA17E26E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076F-4018-9704-351DA17E26E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076F-4018-9704-351DA17E26E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076F-4018-9704-351DA17E26E9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076F-4018-9704-351DA17E26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076F-4018-9704-351DA17E26E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076F-4018-9704-351DA17E26E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076F-4018-9704-351DA17E26E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076F-4018-9704-351DA17E26E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076F-4018-9704-351DA17E26E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076F-4018-9704-351DA17E26E9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2">
                  <c:v>PC oder Laptop direkt</c:v>
                </c:pt>
                <c:pt idx="6">
                  <c:v>&gt;&gt; am Fernsehgerät (netto)</c:v>
                </c:pt>
                <c:pt idx="10">
                  <c:v>&gt;&gt; Smartphone / iPod touch</c:v>
                </c:pt>
                <c:pt idx="14">
                  <c:v>Tablet direkt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A-076F-4018-9704-351DA17E26E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Mind. 1 mal im Monat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C-076F-4018-9704-351DA17E26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E-076F-4018-9704-351DA17E26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EB96-4BC7-8AA5-7ED97BD0220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0-076F-4018-9704-351DA17E26E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2-076F-4018-9704-351DA17E26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076F-4018-9704-351DA17E26E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4-076F-4018-9704-351DA17E26E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6-076F-4018-9704-351DA17E26E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8-076F-4018-9704-351DA17E26E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9-076F-4018-9704-351DA17E26E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A-076F-4018-9704-351DA17E26E9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C-076F-4018-9704-351DA17E26E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E-076F-4018-9704-351DA17E26E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A-EB96-4BC7-8AA5-7ED97BD0220A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EB96-4BC7-8AA5-7ED97BD0220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076F-4018-9704-351DA17E26E9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076F-4018-9704-351DA17E26E9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EB96-4BC7-8AA5-7ED97BD0220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2">
                  <c:v>PC oder Laptop direkt</c:v>
                </c:pt>
                <c:pt idx="6">
                  <c:v>&gt;&gt; am Fernsehgerät (netto)</c:v>
                </c:pt>
                <c:pt idx="10">
                  <c:v>&gt;&gt; Smartphone / iPod touch</c:v>
                </c:pt>
                <c:pt idx="14">
                  <c:v>Tablet direkt</c:v>
                </c:pt>
              </c:strCache>
            </c:strRef>
          </c:cat>
          <c:val>
            <c:numRef>
              <c:f>Tabelle1!$D$2:$D$16</c:f>
              <c:numCache>
                <c:formatCode>0.0\ </c:formatCode>
                <c:ptCount val="15"/>
                <c:pt idx="1">
                  <c:v>57.3</c:v>
                </c:pt>
                <c:pt idx="2">
                  <c:v>78.400000000000006</c:v>
                </c:pt>
                <c:pt idx="5">
                  <c:v>40.1</c:v>
                </c:pt>
                <c:pt idx="6">
                  <c:v>25.3</c:v>
                </c:pt>
                <c:pt idx="9">
                  <c:v>39.1</c:v>
                </c:pt>
                <c:pt idx="10">
                  <c:v>37.700000000000003</c:v>
                </c:pt>
                <c:pt idx="13">
                  <c:v>29.1</c:v>
                </c:pt>
                <c:pt idx="14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1-076F-4018-9704-351DA17E26E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Mind. selten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EB96-4BC7-8AA5-7ED97BD0220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EB96-4BC7-8AA5-7ED97BD0220A}"/>
                </c:ext>
              </c:extLst>
            </c:dLbl>
            <c:dLbl>
              <c:idx val="2"/>
              <c:numFmt formatCode="0.0\ " sourceLinked="0"/>
              <c:spPr>
                <a:noFill/>
                <a:ln>
                  <a:solidFill>
                    <a:schemeClr val="accent3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EB96-4BC7-8AA5-7ED97BD0220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EB96-4BC7-8AA5-7ED97BD0220A}"/>
                </c:ext>
              </c:extLst>
            </c:dLbl>
            <c:dLbl>
              <c:idx val="6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EB96-4BC7-8AA5-7ED97BD0220A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EB96-4BC7-8AA5-7ED97BD0220A}"/>
                </c:ext>
              </c:extLst>
            </c:dLbl>
            <c:dLbl>
              <c:idx val="10"/>
              <c:numFmt formatCode="0.0\ " sourceLinked="0"/>
              <c:spPr>
                <a:noFill/>
                <a:ln>
                  <a:solidFill>
                    <a:schemeClr val="accent4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EB96-4BC7-8AA5-7ED97BD0220A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EB96-4BC7-8AA5-7ED97BD0220A}"/>
                </c:ext>
              </c:extLst>
            </c:dLbl>
            <c:dLbl>
              <c:idx val="14"/>
              <c:numFmt formatCode="0.0\ " sourceLinked="0"/>
              <c:spPr>
                <a:noFill/>
                <a:ln>
                  <a:solidFill>
                    <a:schemeClr val="accent2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2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Tabelle1!$A$2:$A$16</c:f>
              <c:strCache>
                <c:ptCount val="15"/>
                <c:pt idx="2">
                  <c:v>PC oder Laptop direkt</c:v>
                </c:pt>
                <c:pt idx="6">
                  <c:v>&gt;&gt; am Fernsehgerät (netto)</c:v>
                </c:pt>
                <c:pt idx="10">
                  <c:v>&gt;&gt; Smartphone / iPod touch</c:v>
                </c:pt>
                <c:pt idx="14">
                  <c:v>Tablet direkt</c:v>
                </c:pt>
              </c:strCache>
            </c:strRef>
          </c:cat>
          <c:val>
            <c:numRef>
              <c:f>Tabelle1!$E$2:$E$16</c:f>
              <c:numCache>
                <c:formatCode>0.0\ </c:formatCode>
                <c:ptCount val="15"/>
                <c:pt idx="1">
                  <c:v>57.3</c:v>
                </c:pt>
                <c:pt idx="2">
                  <c:v>78.400000000000006</c:v>
                </c:pt>
                <c:pt idx="5">
                  <c:v>40.1</c:v>
                </c:pt>
                <c:pt idx="6">
                  <c:v>25.3</c:v>
                </c:pt>
                <c:pt idx="9">
                  <c:v>39.1</c:v>
                </c:pt>
                <c:pt idx="10">
                  <c:v>37.700000000000003</c:v>
                </c:pt>
                <c:pt idx="13">
                  <c:v>29.1</c:v>
                </c:pt>
                <c:pt idx="14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7-EB96-4BC7-8AA5-7ED97BD0220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cat>
            <c:strRef>
              <c:f>Tabelle1!$A$2:$A$16</c:f>
              <c:strCache>
                <c:ptCount val="15"/>
                <c:pt idx="2">
                  <c:v>PC oder Laptop direkt</c:v>
                </c:pt>
                <c:pt idx="6">
                  <c:v>&gt;&gt; am Fernsehgerät (netto)</c:v>
                </c:pt>
                <c:pt idx="10">
                  <c:v>&gt;&gt; Smartphone / iPod touch</c:v>
                </c:pt>
                <c:pt idx="14">
                  <c:v>Tablet direkt</c:v>
                </c:pt>
              </c:strCache>
            </c:strRef>
          </c:cat>
          <c:val>
            <c:numRef>
              <c:f>Tabelle1!$F$2:$F$16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8-EB96-4BC7-8AA5-7ED97BD02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15405568"/>
        <c:axId val="215038720"/>
      </c:barChart>
      <c:catAx>
        <c:axId val="21540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2000"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215038720"/>
        <c:crosses val="autoZero"/>
        <c:auto val="1"/>
        <c:lblAlgn val="ctr"/>
        <c:lblOffset val="100"/>
        <c:noMultiLvlLbl val="0"/>
      </c:catAx>
      <c:valAx>
        <c:axId val="215038720"/>
        <c:scaling>
          <c:orientation val="minMax"/>
          <c:max val="12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54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44-4B78-8904-66631D41C3F0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44-4B78-8904-66631D41C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26272"/>
        <c:axId val="210726848"/>
      </c:scatterChart>
      <c:valAx>
        <c:axId val="210726272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10726848"/>
        <c:crosses val="autoZero"/>
        <c:crossBetween val="midCat"/>
        <c:majorUnit val="20"/>
        <c:minorUnit val="4"/>
      </c:valAx>
      <c:valAx>
        <c:axId val="210726848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0726272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39.1</c:v>
                </c:pt>
                <c:pt idx="1">
                  <c:v>39.1</c:v>
                </c:pt>
                <c:pt idx="2">
                  <c:v>39.1</c:v>
                </c:pt>
                <c:pt idx="3">
                  <c:v>39.1</c:v>
                </c:pt>
                <c:pt idx="4">
                  <c:v>39.1</c:v>
                </c:pt>
                <c:pt idx="5">
                  <c:v>39.1</c:v>
                </c:pt>
                <c:pt idx="6">
                  <c:v>39.1</c:v>
                </c:pt>
                <c:pt idx="7">
                  <c:v>39.1</c:v>
                </c:pt>
                <c:pt idx="8">
                  <c:v>39.1</c:v>
                </c:pt>
                <c:pt idx="9">
                  <c:v>39.1</c:v>
                </c:pt>
                <c:pt idx="10">
                  <c:v>39.1</c:v>
                </c:pt>
                <c:pt idx="11">
                  <c:v>39.1</c:v>
                </c:pt>
                <c:pt idx="12">
                  <c:v>39.1</c:v>
                </c:pt>
                <c:pt idx="13">
                  <c:v>39.1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36-430C-A6FB-EAB872E01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8021376"/>
        <c:axId val="210728576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636-430C-A6FB-EAB872E01AF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36-430C-A6FB-EAB872E01AF0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36-430C-A6FB-EAB872E01AF0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636-430C-A6FB-EAB872E01AF0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39.799999999999997</c:v>
                </c:pt>
                <c:pt idx="1">
                  <c:v>32.9</c:v>
                </c:pt>
                <c:pt idx="2">
                  <c:v>32.9</c:v>
                </c:pt>
                <c:pt idx="3">
                  <c:v>46.8</c:v>
                </c:pt>
                <c:pt idx="4">
                  <c:v>37.700000000000003</c:v>
                </c:pt>
                <c:pt idx="5">
                  <c:v>37.6</c:v>
                </c:pt>
                <c:pt idx="6">
                  <c:v>36.299999999999997</c:v>
                </c:pt>
                <c:pt idx="7">
                  <c:v>41.8</c:v>
                </c:pt>
                <c:pt idx="8">
                  <c:v>43.5</c:v>
                </c:pt>
                <c:pt idx="9">
                  <c:v>46.4</c:v>
                </c:pt>
                <c:pt idx="10">
                  <c:v>33.799999999999997</c:v>
                </c:pt>
                <c:pt idx="11">
                  <c:v>35.4</c:v>
                </c:pt>
                <c:pt idx="12">
                  <c:v>24.3</c:v>
                </c:pt>
                <c:pt idx="1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636-430C-A6FB-EAB872E01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8020864"/>
        <c:axId val="210729152"/>
      </c:barChart>
      <c:catAx>
        <c:axId val="218021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0728576"/>
        <c:crossesAt val="0"/>
        <c:auto val="1"/>
        <c:lblAlgn val="ctr"/>
        <c:lblOffset val="100"/>
        <c:noMultiLvlLbl val="0"/>
      </c:catAx>
      <c:valAx>
        <c:axId val="210728576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8021376"/>
        <c:crosses val="autoZero"/>
        <c:crossBetween val="between"/>
      </c:valAx>
      <c:valAx>
        <c:axId val="21072915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218020864"/>
        <c:crosses val="autoZero"/>
        <c:crossBetween val="between"/>
      </c:valAx>
      <c:catAx>
        <c:axId val="2180208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072915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57.3</c:v>
                </c:pt>
                <c:pt idx="1">
                  <c:v>57.3</c:v>
                </c:pt>
                <c:pt idx="2">
                  <c:v>57.3</c:v>
                </c:pt>
                <c:pt idx="3">
                  <c:v>57.3</c:v>
                </c:pt>
                <c:pt idx="4">
                  <c:v>57.3</c:v>
                </c:pt>
                <c:pt idx="5">
                  <c:v>57.3</c:v>
                </c:pt>
                <c:pt idx="6">
                  <c:v>57.3</c:v>
                </c:pt>
                <c:pt idx="7">
                  <c:v>57.3</c:v>
                </c:pt>
                <c:pt idx="8">
                  <c:v>57.3</c:v>
                </c:pt>
                <c:pt idx="9">
                  <c:v>57.3</c:v>
                </c:pt>
                <c:pt idx="10">
                  <c:v>57.3</c:v>
                </c:pt>
                <c:pt idx="11">
                  <c:v>57.3</c:v>
                </c:pt>
                <c:pt idx="12">
                  <c:v>57.3</c:v>
                </c:pt>
                <c:pt idx="13">
                  <c:v>57.3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34-485E-8EDE-D66334C53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7808384"/>
        <c:axId val="215036416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D34-485E-8EDE-D66334C5389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34-485E-8EDE-D66334C53899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34-485E-8EDE-D66334C5389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D34-485E-8EDE-D66334C53899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70.3</c:v>
                </c:pt>
                <c:pt idx="1">
                  <c:v>63.3</c:v>
                </c:pt>
                <c:pt idx="2">
                  <c:v>68</c:v>
                </c:pt>
                <c:pt idx="3">
                  <c:v>62.5</c:v>
                </c:pt>
                <c:pt idx="4">
                  <c:v>78.400000000000006</c:v>
                </c:pt>
                <c:pt idx="5">
                  <c:v>43.7</c:v>
                </c:pt>
                <c:pt idx="6">
                  <c:v>62.3</c:v>
                </c:pt>
                <c:pt idx="7">
                  <c:v>56.8</c:v>
                </c:pt>
                <c:pt idx="8">
                  <c:v>45.8</c:v>
                </c:pt>
                <c:pt idx="9">
                  <c:v>66</c:v>
                </c:pt>
                <c:pt idx="10">
                  <c:v>59.3</c:v>
                </c:pt>
                <c:pt idx="11">
                  <c:v>56.2</c:v>
                </c:pt>
                <c:pt idx="12">
                  <c:v>68.5</c:v>
                </c:pt>
                <c:pt idx="13">
                  <c:v>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D34-485E-8EDE-D66334C53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8018304"/>
        <c:axId val="215036992"/>
      </c:barChart>
      <c:catAx>
        <c:axId val="217808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5036416"/>
        <c:crossesAt val="0"/>
        <c:auto val="1"/>
        <c:lblAlgn val="ctr"/>
        <c:lblOffset val="100"/>
        <c:noMultiLvlLbl val="0"/>
      </c:catAx>
      <c:valAx>
        <c:axId val="215036416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7808384"/>
        <c:crosses val="autoZero"/>
        <c:crossBetween val="between"/>
      </c:valAx>
      <c:valAx>
        <c:axId val="21503699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218018304"/>
        <c:crosses val="autoZero"/>
        <c:crossBetween val="between"/>
      </c:valAx>
      <c:catAx>
        <c:axId val="218018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503699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18778648749665E-2"/>
          <c:y val="4.5849728238571766E-2"/>
          <c:w val="0.96192766738303825"/>
          <c:h val="0.86503206042442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CDCDC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F77-4E55-8F67-17C7D190527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F77-4E55-8F67-17C7D190527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F77-4E55-8F67-17C7D190527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F77-4E55-8F67-17C7D190527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F77-4E55-8F67-17C7D1905270}"/>
              </c:ext>
            </c:extLst>
          </c:dPt>
          <c:dLbls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0">
                    <a:solidFill>
                      <a:srgbClr val="7F7F7F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DVB-T2 HD</c:v>
                </c:pt>
                <c:pt idx="3">
                  <c:v>DVB-T(1)</c:v>
                </c:pt>
                <c:pt idx="4">
                  <c:v>DSL-TV</c:v>
                </c:pt>
              </c:strCache>
            </c:strRef>
          </c:cat>
          <c:val>
            <c:numRef>
              <c:f>Tabelle1!$B$2:$B$6</c:f>
              <c:numCache>
                <c:formatCode>0.0\ </c:formatCode>
                <c:ptCount val="5"/>
                <c:pt idx="0">
                  <c:v>60.8</c:v>
                </c:pt>
                <c:pt idx="1">
                  <c:v>20.100000000000001</c:v>
                </c:pt>
                <c:pt idx="2">
                  <c:v>16.7</c:v>
                </c:pt>
                <c:pt idx="3">
                  <c:v>1.9</c:v>
                </c:pt>
                <c:pt idx="4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B7-449B-874B-5D246E885CA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F77-4E55-8F67-17C7D190527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F77-4E55-8F67-17C7D190527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F77-4E55-8F67-17C7D190527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F77-4E55-8F67-17C7D190527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F77-4E55-8F67-17C7D1905270}"/>
              </c:ext>
            </c:extLst>
          </c:dPt>
          <c:dLbls>
            <c:dLbl>
              <c:idx val="0"/>
              <c:spPr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ln>
                  <a:solidFill>
                    <a:schemeClr val="accent4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ln>
                  <a:solidFill>
                    <a:schemeClr val="accent6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ln>
                  <a:solidFill>
                    <a:schemeClr val="accent5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ln>
                  <a:solidFill>
                    <a:schemeClr val="accent2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DVB-T2 HD</c:v>
                </c:pt>
                <c:pt idx="3">
                  <c:v>DVB-T(1)</c:v>
                </c:pt>
                <c:pt idx="4">
                  <c:v>DSL-TV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58.1</c:v>
                </c:pt>
                <c:pt idx="1">
                  <c:v>20.399999999999999</c:v>
                </c:pt>
                <c:pt idx="2">
                  <c:v>16.7</c:v>
                </c:pt>
                <c:pt idx="3">
                  <c:v>0.6</c:v>
                </c:pt>
                <c:pt idx="4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F77-4E55-8F67-17C7D1905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3"/>
        <c:overlap val="-4"/>
        <c:axId val="168829952"/>
        <c:axId val="167012608"/>
      </c:barChart>
      <c:catAx>
        <c:axId val="168829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pPr>
            <a:endParaRPr lang="de-DE"/>
          </a:p>
        </c:txPr>
        <c:crossAx val="167012608"/>
        <c:crosses val="autoZero"/>
        <c:auto val="1"/>
        <c:lblAlgn val="ctr"/>
        <c:lblOffset val="100"/>
        <c:noMultiLvlLbl val="0"/>
      </c:catAx>
      <c:valAx>
        <c:axId val="167012608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16882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40.1</c:v>
                </c:pt>
                <c:pt idx="1">
                  <c:v>40.1</c:v>
                </c:pt>
                <c:pt idx="2">
                  <c:v>40.1</c:v>
                </c:pt>
                <c:pt idx="3">
                  <c:v>40.1</c:v>
                </c:pt>
                <c:pt idx="4">
                  <c:v>40.1</c:v>
                </c:pt>
                <c:pt idx="5">
                  <c:v>40.1</c:v>
                </c:pt>
                <c:pt idx="6">
                  <c:v>40.1</c:v>
                </c:pt>
                <c:pt idx="7">
                  <c:v>40.1</c:v>
                </c:pt>
                <c:pt idx="8">
                  <c:v>40.1</c:v>
                </c:pt>
                <c:pt idx="9">
                  <c:v>40.1</c:v>
                </c:pt>
                <c:pt idx="10">
                  <c:v>40.1</c:v>
                </c:pt>
                <c:pt idx="11">
                  <c:v>40.1</c:v>
                </c:pt>
                <c:pt idx="12">
                  <c:v>40.1</c:v>
                </c:pt>
                <c:pt idx="13">
                  <c:v>40.1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22-4CEE-904F-1DB986D35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8388992"/>
        <c:axId val="21816115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D22-4CEE-904F-1DB986D35BD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22-4CEE-904F-1DB986D35BD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22-4CEE-904F-1DB986D35BD8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CD22-4CEE-904F-1DB986D35BD8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38.200000000000003</c:v>
                </c:pt>
                <c:pt idx="1">
                  <c:v>27.3</c:v>
                </c:pt>
                <c:pt idx="2">
                  <c:v>47</c:v>
                </c:pt>
                <c:pt idx="3">
                  <c:v>47.5</c:v>
                </c:pt>
                <c:pt idx="4">
                  <c:v>25.3</c:v>
                </c:pt>
                <c:pt idx="5">
                  <c:v>31.6</c:v>
                </c:pt>
                <c:pt idx="6">
                  <c:v>34.200000000000003</c:v>
                </c:pt>
                <c:pt idx="7">
                  <c:v>32.1</c:v>
                </c:pt>
                <c:pt idx="8">
                  <c:v>40.799999999999997</c:v>
                </c:pt>
                <c:pt idx="9">
                  <c:v>44.1</c:v>
                </c:pt>
                <c:pt idx="10">
                  <c:v>30.9</c:v>
                </c:pt>
                <c:pt idx="11">
                  <c:v>35.1</c:v>
                </c:pt>
                <c:pt idx="12">
                  <c:v>34.6</c:v>
                </c:pt>
                <c:pt idx="13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D22-4CEE-904F-1DB986D35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8019328"/>
        <c:axId val="218161728"/>
      </c:barChart>
      <c:catAx>
        <c:axId val="218388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8161152"/>
        <c:crossesAt val="0"/>
        <c:auto val="1"/>
        <c:lblAlgn val="ctr"/>
        <c:lblOffset val="100"/>
        <c:noMultiLvlLbl val="0"/>
      </c:catAx>
      <c:valAx>
        <c:axId val="218161152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8388992"/>
        <c:crosses val="autoZero"/>
        <c:crossBetween val="between"/>
      </c:valAx>
      <c:valAx>
        <c:axId val="218161728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218019328"/>
        <c:crosses val="autoZero"/>
        <c:crossBetween val="between"/>
      </c:valAx>
      <c:catAx>
        <c:axId val="2180193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816172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29.1</c:v>
                </c:pt>
                <c:pt idx="1">
                  <c:v>29.1</c:v>
                </c:pt>
                <c:pt idx="2">
                  <c:v>29.1</c:v>
                </c:pt>
                <c:pt idx="3">
                  <c:v>29.1</c:v>
                </c:pt>
                <c:pt idx="4">
                  <c:v>29.1</c:v>
                </c:pt>
                <c:pt idx="5">
                  <c:v>29.1</c:v>
                </c:pt>
                <c:pt idx="6">
                  <c:v>29.1</c:v>
                </c:pt>
                <c:pt idx="7">
                  <c:v>29.1</c:v>
                </c:pt>
                <c:pt idx="8">
                  <c:v>29.1</c:v>
                </c:pt>
                <c:pt idx="9">
                  <c:v>29.1</c:v>
                </c:pt>
                <c:pt idx="10">
                  <c:v>29.1</c:v>
                </c:pt>
                <c:pt idx="11">
                  <c:v>29.1</c:v>
                </c:pt>
                <c:pt idx="12">
                  <c:v>29.1</c:v>
                </c:pt>
                <c:pt idx="13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1-44B6-8747-B23705305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8518016"/>
        <c:axId val="218163456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9F1-44B6-8747-B2370530574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F1-44B6-8747-B2370530574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F1-44B6-8747-B23705305741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9F1-44B6-8747-B23705305741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0.0\ </c:formatCode>
                <c:ptCount val="14"/>
                <c:pt idx="0">
                  <c:v>27.4</c:v>
                </c:pt>
                <c:pt idx="1">
                  <c:v>23.1</c:v>
                </c:pt>
                <c:pt idx="2">
                  <c:v>30.3</c:v>
                </c:pt>
                <c:pt idx="3">
                  <c:v>28.3</c:v>
                </c:pt>
                <c:pt idx="4">
                  <c:v>20.399999999999999</c:v>
                </c:pt>
                <c:pt idx="5">
                  <c:v>31.6</c:v>
                </c:pt>
                <c:pt idx="6">
                  <c:v>32.799999999999997</c:v>
                </c:pt>
                <c:pt idx="7">
                  <c:v>38</c:v>
                </c:pt>
                <c:pt idx="8">
                  <c:v>26.3</c:v>
                </c:pt>
                <c:pt idx="9">
                  <c:v>28.8</c:v>
                </c:pt>
                <c:pt idx="10">
                  <c:v>17</c:v>
                </c:pt>
                <c:pt idx="11">
                  <c:v>27</c:v>
                </c:pt>
                <c:pt idx="12">
                  <c:v>33</c:v>
                </c:pt>
                <c:pt idx="13">
                  <c:v>31.4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9F1-44B6-8747-B23705305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8019840"/>
        <c:axId val="218164032"/>
      </c:barChart>
      <c:catAx>
        <c:axId val="218518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8163456"/>
        <c:crossesAt val="0"/>
        <c:auto val="1"/>
        <c:lblAlgn val="ctr"/>
        <c:lblOffset val="100"/>
        <c:noMultiLvlLbl val="0"/>
      </c:catAx>
      <c:valAx>
        <c:axId val="218163456"/>
        <c:scaling>
          <c:orientation val="minMax"/>
          <c:max val="11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8518016"/>
        <c:crosses val="autoZero"/>
        <c:crossBetween val="between"/>
      </c:valAx>
      <c:valAx>
        <c:axId val="21816403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218019840"/>
        <c:crosses val="autoZero"/>
        <c:crossBetween val="between"/>
      </c:valAx>
      <c:catAx>
        <c:axId val="2180198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816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26538226886542E-2"/>
          <c:y val="0.14470900494540284"/>
          <c:w val="0.95568650564511237"/>
          <c:h val="0.677714777005073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E4-4F2F-B42B-C251ED0701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E4-4F2F-B42B-C251ED07015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CE4-4F2F-B42B-C251ED07015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CE4-4F2F-B42B-C251ED07015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CE4-4F2F-B42B-C251ED07015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CE4-4F2F-B42B-C251ED07015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CE4-4F2F-B42B-C251ED07015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CE4-4F2F-B42B-C251ED07015F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CE4-4F2F-B42B-C251ED07015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CE4-4F2F-B42B-C251ED07015F}"/>
              </c:ext>
            </c:extLst>
          </c:dPt>
          <c:dLbls>
            <c:dLbl>
              <c:idx val="1"/>
              <c:numFmt formatCode="#,##0.0" sourceLinked="0"/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solidFill>
                  <a:srgbClr val="FFFFFF">
                    <a:alpha val="8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Sheet1!$B$2:$I$2</c:f>
              <c:numCache>
                <c:formatCode>General</c:formatCode>
                <c:ptCount val="8"/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12.6</c:v>
                </c:pt>
                <c:pt idx="1">
                  <c:v>11.9</c:v>
                </c:pt>
                <c:pt idx="2">
                  <c:v>1.5</c:v>
                </c:pt>
                <c:pt idx="3">
                  <c:v>10.8</c:v>
                </c:pt>
                <c:pt idx="4">
                  <c:v>4.5</c:v>
                </c:pt>
                <c:pt idx="5">
                  <c:v>4.8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7718784"/>
        <c:axId val="218166336"/>
        <c:extLst xmlns:c16r2="http://schemas.microsoft.com/office/drawing/2015/06/chart"/>
      </c:barChart>
      <c:barChart>
        <c:barDir val="bar"/>
        <c:grouping val="clustered"/>
        <c:varyColors val="0"/>
        <c:ser>
          <c:idx val="2"/>
          <c:order val="1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Sheet1!$B$2:$I$2</c:f>
              <c:numCache>
                <c:formatCode>General</c:formatCode>
                <c:ptCount val="8"/>
              </c:numCache>
            </c:numRef>
          </c:cat>
          <c:val>
            <c:numRef>
              <c:f>Sheet1!$B$4:$I$4</c:f>
              <c:numCache>
                <c:formatCode>General</c:formatCode>
                <c:ptCount val="8"/>
                <c:pt idx="0">
                  <c:v>14.9</c:v>
                </c:pt>
                <c:pt idx="1">
                  <c:v>13.3</c:v>
                </c:pt>
                <c:pt idx="2">
                  <c:v>2.7</c:v>
                </c:pt>
                <c:pt idx="3">
                  <c:v>11.5</c:v>
                </c:pt>
                <c:pt idx="4">
                  <c:v>5.4</c:v>
                </c:pt>
                <c:pt idx="5">
                  <c:v>4.7</c:v>
                </c:pt>
                <c:pt idx="6">
                  <c:v>3.8</c:v>
                </c:pt>
                <c:pt idx="7" formatCode="0.0\ 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17720320"/>
        <c:axId val="218166912"/>
      </c:barChart>
      <c:catAx>
        <c:axId val="217718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8166336"/>
        <c:crosses val="autoZero"/>
        <c:auto val="1"/>
        <c:lblAlgn val="ctr"/>
        <c:lblOffset val="100"/>
        <c:noMultiLvlLbl val="0"/>
      </c:catAx>
      <c:valAx>
        <c:axId val="218166336"/>
        <c:scaling>
          <c:orientation val="minMax"/>
          <c:max val="12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7718784"/>
        <c:crosses val="autoZero"/>
        <c:crossBetween val="between"/>
      </c:valAx>
      <c:valAx>
        <c:axId val="2181669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7720320"/>
        <c:crosses val="autoZero"/>
        <c:crossBetween val="between"/>
      </c:valAx>
      <c:catAx>
        <c:axId val="217720320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21816691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26538226886542E-2"/>
          <c:y val="5.6653055308843334E-2"/>
          <c:w val="0.95568650564511237"/>
          <c:h val="0.83678358925176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F19-4352-888E-71013D17BDF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F19-4352-888E-71013D17BDF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F19-4352-888E-71013D17BDF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F19-4352-888E-71013D17BDF5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F19-4352-888E-71013D17BDF5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F19-4352-888E-71013D17BDF5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F19-4352-888E-71013D17BDF5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F19-4352-888E-71013D17BDF5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3F19-4352-888E-71013D17BDF5}"/>
              </c:ext>
            </c:extLst>
          </c:dPt>
          <c:dLbls>
            <c:numFmt formatCode="#,##0.0" sourceLinked="0"/>
            <c:spPr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9212288"/>
        <c:axId val="218168640"/>
        <c:extLst xmlns:c16r2="http://schemas.microsoft.com/office/drawing/2015/06/chart"/>
      </c:barChart>
      <c:barChart>
        <c:barDir val="bar"/>
        <c:grouping val="clustered"/>
        <c:varyColors val="0"/>
        <c:ser>
          <c:idx val="2"/>
          <c:order val="1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Sheet1!$B$2:$P$2</c:f>
              <c:numCache>
                <c:formatCode>General</c:formatCode>
                <c:ptCount val="15"/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23-4444-B3E2-6D8BE0D23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217721856"/>
        <c:axId val="216358912"/>
      </c:barChart>
      <c:catAx>
        <c:axId val="219212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8168640"/>
        <c:crosses val="autoZero"/>
        <c:auto val="1"/>
        <c:lblAlgn val="ctr"/>
        <c:lblOffset val="100"/>
        <c:noMultiLvlLbl val="0"/>
      </c:catAx>
      <c:valAx>
        <c:axId val="218168640"/>
        <c:scaling>
          <c:orientation val="minMax"/>
          <c:max val="12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</c:spPr>
        <c:crossAx val="219212288"/>
        <c:crosses val="autoZero"/>
        <c:crossBetween val="between"/>
      </c:valAx>
      <c:valAx>
        <c:axId val="2163589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7721856"/>
        <c:crosses val="autoZero"/>
        <c:crossBetween val="between"/>
      </c:valAx>
      <c:catAx>
        <c:axId val="217721856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21635891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41337408320761E-2"/>
          <c:y val="0"/>
          <c:w val="0.96991732518335849"/>
          <c:h val="0.95309498305279317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CE-4DE6-A04C-86995534D89F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4CE-4DE6-A04C-86995534D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361216"/>
        <c:axId val="216361792"/>
      </c:scatterChart>
      <c:valAx>
        <c:axId val="216361216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16361792"/>
        <c:crosses val="autoZero"/>
        <c:crossBetween val="midCat"/>
        <c:majorUnit val="20"/>
        <c:minorUnit val="4"/>
      </c:valAx>
      <c:valAx>
        <c:axId val="216361792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6361216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11.9</c:v>
                </c:pt>
                <c:pt idx="1">
                  <c:v>11.9</c:v>
                </c:pt>
                <c:pt idx="2">
                  <c:v>11.9</c:v>
                </c:pt>
                <c:pt idx="3">
                  <c:v>11.9</c:v>
                </c:pt>
                <c:pt idx="4">
                  <c:v>11.9</c:v>
                </c:pt>
                <c:pt idx="5">
                  <c:v>11.9</c:v>
                </c:pt>
                <c:pt idx="6">
                  <c:v>11.9</c:v>
                </c:pt>
                <c:pt idx="7">
                  <c:v>11.9</c:v>
                </c:pt>
                <c:pt idx="8">
                  <c:v>11.9</c:v>
                </c:pt>
                <c:pt idx="9">
                  <c:v>11.9</c:v>
                </c:pt>
                <c:pt idx="10">
                  <c:v>11.9</c:v>
                </c:pt>
                <c:pt idx="11">
                  <c:v>11.9</c:v>
                </c:pt>
                <c:pt idx="12">
                  <c:v>11.9</c:v>
                </c:pt>
                <c:pt idx="13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52-4200-878D-8B4B21D73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9282944"/>
        <c:axId val="21636352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F52-4200-878D-8B4B21D7351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52-4200-878D-8B4B21D73514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52-4200-878D-8B4B21D73514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F52-4200-878D-8B4B21D73514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14.2</c:v>
                </c:pt>
                <c:pt idx="1">
                  <c:v>17.600000000000001</c:v>
                </c:pt>
                <c:pt idx="2">
                  <c:v>11.3</c:v>
                </c:pt>
                <c:pt idx="3">
                  <c:v>12.2</c:v>
                </c:pt>
                <c:pt idx="4">
                  <c:v>10.8</c:v>
                </c:pt>
                <c:pt idx="5">
                  <c:v>15.6</c:v>
                </c:pt>
                <c:pt idx="6">
                  <c:v>15.2</c:v>
                </c:pt>
                <c:pt idx="7">
                  <c:v>9</c:v>
                </c:pt>
                <c:pt idx="8">
                  <c:v>11.4</c:v>
                </c:pt>
                <c:pt idx="9">
                  <c:v>10.3</c:v>
                </c:pt>
                <c:pt idx="10">
                  <c:v>10.4</c:v>
                </c:pt>
                <c:pt idx="11">
                  <c:v>11.6</c:v>
                </c:pt>
                <c:pt idx="12">
                  <c:v>12.7</c:v>
                </c:pt>
                <c:pt idx="1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F52-4200-878D-8B4B21D73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9657216"/>
        <c:axId val="216364096"/>
      </c:barChart>
      <c:catAx>
        <c:axId val="219282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6363520"/>
        <c:crossesAt val="0"/>
        <c:auto val="1"/>
        <c:lblAlgn val="ctr"/>
        <c:lblOffset val="100"/>
        <c:noMultiLvlLbl val="0"/>
      </c:catAx>
      <c:valAx>
        <c:axId val="216363520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9282944"/>
        <c:crosses val="autoZero"/>
        <c:crossBetween val="between"/>
      </c:valAx>
      <c:valAx>
        <c:axId val="216364096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9657216"/>
        <c:crosses val="autoZero"/>
        <c:crossBetween val="between"/>
      </c:valAx>
      <c:catAx>
        <c:axId val="2196572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6364096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12.6</c:v>
                </c:pt>
                <c:pt idx="1">
                  <c:v>12.6</c:v>
                </c:pt>
                <c:pt idx="2">
                  <c:v>12.6</c:v>
                </c:pt>
                <c:pt idx="3">
                  <c:v>12.6</c:v>
                </c:pt>
                <c:pt idx="4">
                  <c:v>12.6</c:v>
                </c:pt>
                <c:pt idx="5">
                  <c:v>12.6</c:v>
                </c:pt>
                <c:pt idx="6">
                  <c:v>12.6</c:v>
                </c:pt>
                <c:pt idx="7">
                  <c:v>12.6</c:v>
                </c:pt>
                <c:pt idx="8">
                  <c:v>12.6</c:v>
                </c:pt>
                <c:pt idx="9">
                  <c:v>12.6</c:v>
                </c:pt>
                <c:pt idx="10">
                  <c:v>12.6</c:v>
                </c:pt>
                <c:pt idx="11">
                  <c:v>12.6</c:v>
                </c:pt>
                <c:pt idx="12">
                  <c:v>12.6</c:v>
                </c:pt>
                <c:pt idx="13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82-4986-A1C2-40A92F129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9656192"/>
        <c:axId val="216365824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C82-4986-A1C2-40A92F12919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82-4986-A1C2-40A92F12919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82-4986-A1C2-40A92F129191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1C82-4986-A1C2-40A92F129191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15.2</c:v>
                </c:pt>
                <c:pt idx="1">
                  <c:v>18.8</c:v>
                </c:pt>
                <c:pt idx="2">
                  <c:v>12.3</c:v>
                </c:pt>
                <c:pt idx="3">
                  <c:v>12.5</c:v>
                </c:pt>
                <c:pt idx="4">
                  <c:v>16.2</c:v>
                </c:pt>
                <c:pt idx="5">
                  <c:v>15.9</c:v>
                </c:pt>
                <c:pt idx="6">
                  <c:v>15.6</c:v>
                </c:pt>
                <c:pt idx="7">
                  <c:v>10.199999999999999</c:v>
                </c:pt>
                <c:pt idx="8">
                  <c:v>11.6</c:v>
                </c:pt>
                <c:pt idx="9">
                  <c:v>11.2</c:v>
                </c:pt>
                <c:pt idx="10">
                  <c:v>12.5</c:v>
                </c:pt>
                <c:pt idx="11">
                  <c:v>12.8</c:v>
                </c:pt>
                <c:pt idx="12">
                  <c:v>13.2</c:v>
                </c:pt>
                <c:pt idx="13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C82-4986-A1C2-40A92F129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9658240"/>
        <c:axId val="216366400"/>
      </c:barChart>
      <c:catAx>
        <c:axId val="21965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6365824"/>
        <c:crossesAt val="0"/>
        <c:auto val="1"/>
        <c:lblAlgn val="ctr"/>
        <c:lblOffset val="100"/>
        <c:noMultiLvlLbl val="0"/>
      </c:catAx>
      <c:valAx>
        <c:axId val="216365824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9656192"/>
        <c:crosses val="autoZero"/>
        <c:crossBetween val="between"/>
      </c:valAx>
      <c:valAx>
        <c:axId val="216366400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9658240"/>
        <c:crosses val="autoZero"/>
        <c:crossBetween val="between"/>
      </c:valAx>
      <c:catAx>
        <c:axId val="219658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1636640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57-4473-8792-34B871C5C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9830784"/>
        <c:axId val="22003827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057-4473-8792-34B871C5CF1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57-4473-8792-34B871C5CF19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57-4473-8792-34B871C5CF1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057-4473-8792-34B871C5CF19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Tabelle1!$A$2:$A$15</c:f>
              <c:strCache>
                <c:ptCount val="14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HH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</c:v>
                </c:pt>
                <c:pt idx="11">
                  <c:v>SH HH MV</c:v>
                </c:pt>
                <c:pt idx="12">
                  <c:v>SN</c:v>
                </c:pt>
                <c:pt idx="13">
                  <c:v>SN ST TH</c:v>
                </c:pt>
              </c:strCache>
            </c:str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1.1000000000000001</c:v>
                </c:pt>
                <c:pt idx="1">
                  <c:v>4.8</c:v>
                </c:pt>
                <c:pt idx="2">
                  <c:v>1.4</c:v>
                </c:pt>
                <c:pt idx="3">
                  <c:v>1.2</c:v>
                </c:pt>
                <c:pt idx="4">
                  <c:v>7.8</c:v>
                </c:pt>
                <c:pt idx="5">
                  <c:v>1.1000000000000001</c:v>
                </c:pt>
                <c:pt idx="6">
                  <c:v>2.2999999999999998</c:v>
                </c:pt>
                <c:pt idx="7">
                  <c:v>1.2</c:v>
                </c:pt>
                <c:pt idx="8">
                  <c:v>1</c:v>
                </c:pt>
                <c:pt idx="9">
                  <c:v>1.3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057-4473-8792-34B871C5C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219659264"/>
        <c:axId val="220038848"/>
      </c:barChart>
      <c:catAx>
        <c:axId val="219830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0038272"/>
        <c:crossesAt val="0"/>
        <c:auto val="1"/>
        <c:lblAlgn val="ctr"/>
        <c:lblOffset val="100"/>
        <c:noMultiLvlLbl val="0"/>
      </c:catAx>
      <c:valAx>
        <c:axId val="220038272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9830784"/>
        <c:crosses val="autoZero"/>
        <c:crossBetween val="between"/>
      </c:valAx>
      <c:valAx>
        <c:axId val="220038848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19659264"/>
        <c:crosses val="autoZero"/>
        <c:crossBetween val="between"/>
      </c:valAx>
      <c:catAx>
        <c:axId val="2196592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220038848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11.7</c:v>
                </c:pt>
                <c:pt idx="1">
                  <c:v>6.7</c:v>
                </c:pt>
                <c:pt idx="2">
                  <c:v>19.5</c:v>
                </c:pt>
                <c:pt idx="3">
                  <c:v>12</c:v>
                </c:pt>
                <c:pt idx="4">
                  <c:v>14</c:v>
                </c:pt>
                <c:pt idx="5">
                  <c:v>6.2</c:v>
                </c:pt>
                <c:pt idx="6">
                  <c:v>8.3000000000000007</c:v>
                </c:pt>
                <c:pt idx="7">
                  <c:v>14.1</c:v>
                </c:pt>
                <c:pt idx="8">
                  <c:v>10.199999999999999</c:v>
                </c:pt>
                <c:pt idx="9">
                  <c:v>13</c:v>
                </c:pt>
                <c:pt idx="10">
                  <c:v>9.9</c:v>
                </c:pt>
                <c:pt idx="11">
                  <c:v>10.3</c:v>
                </c:pt>
                <c:pt idx="12">
                  <c:v>9.6</c:v>
                </c:pt>
                <c:pt idx="13">
                  <c:v>12.4</c:v>
                </c:pt>
                <c:pt idx="14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03-42A9-BDA5-D141B70C179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Ja, aber nicht an allen TV-Geräten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  <c:pt idx="0">
                  <c:v>3.1</c:v>
                </c:pt>
                <c:pt idx="1">
                  <c:v>4.3</c:v>
                </c:pt>
                <c:pt idx="2">
                  <c:v>1.5</c:v>
                </c:pt>
                <c:pt idx="3">
                  <c:v>2.8</c:v>
                </c:pt>
                <c:pt idx="4">
                  <c:v>3.9</c:v>
                </c:pt>
                <c:pt idx="5">
                  <c:v>2</c:v>
                </c:pt>
                <c:pt idx="6">
                  <c:v>1.9</c:v>
                </c:pt>
                <c:pt idx="7">
                  <c:v>3</c:v>
                </c:pt>
                <c:pt idx="8">
                  <c:v>3.6</c:v>
                </c:pt>
                <c:pt idx="9">
                  <c:v>3.4</c:v>
                </c:pt>
                <c:pt idx="10">
                  <c:v>5.4</c:v>
                </c:pt>
                <c:pt idx="11">
                  <c:v>2.6</c:v>
                </c:pt>
                <c:pt idx="12">
                  <c:v>2.7</c:v>
                </c:pt>
                <c:pt idx="13">
                  <c:v>0.9</c:v>
                </c:pt>
                <c:pt idx="14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03-42A9-BDA5-D141B70C179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Spalte1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Tabelle1!$A$2:$A$16</c:f>
              <c:strCache>
                <c:ptCount val="15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HH</c:v>
                </c:pt>
                <c:pt idx="8">
                  <c:v>NI</c:v>
                </c:pt>
                <c:pt idx="9">
                  <c:v>NRW</c:v>
                </c:pt>
                <c:pt idx="10">
                  <c:v>RP SL</c:v>
                </c:pt>
                <c:pt idx="11">
                  <c:v>SH</c:v>
                </c:pt>
                <c:pt idx="12">
                  <c:v>SH HH MV</c:v>
                </c:pt>
                <c:pt idx="13">
                  <c:v>SN</c:v>
                </c:pt>
                <c:pt idx="14">
                  <c:v>SN ST TH</c:v>
                </c:pt>
              </c:strCache>
            </c:strRef>
          </c:cat>
          <c:val>
            <c:numRef>
              <c:f>Tabelle1!$D$2:$D$16</c:f>
              <c:numCache>
                <c:formatCode>General</c:formatCode>
                <c:ptCount val="15"/>
                <c:pt idx="0">
                  <c:v>14.799999999999999</c:v>
                </c:pt>
                <c:pt idx="1">
                  <c:v>11</c:v>
                </c:pt>
                <c:pt idx="2">
                  <c:v>21</c:v>
                </c:pt>
                <c:pt idx="3">
                  <c:v>14.8</c:v>
                </c:pt>
                <c:pt idx="4">
                  <c:v>17.899999999999999</c:v>
                </c:pt>
                <c:pt idx="5">
                  <c:v>8.1999999999999993</c:v>
                </c:pt>
                <c:pt idx="6">
                  <c:v>10.200000000000001</c:v>
                </c:pt>
                <c:pt idx="7">
                  <c:v>17.100000000000001</c:v>
                </c:pt>
                <c:pt idx="8">
                  <c:v>13.799999999999999</c:v>
                </c:pt>
                <c:pt idx="9">
                  <c:v>16.399999999999999</c:v>
                </c:pt>
                <c:pt idx="10">
                  <c:v>15.3</c:v>
                </c:pt>
                <c:pt idx="11">
                  <c:v>12.9</c:v>
                </c:pt>
                <c:pt idx="12">
                  <c:v>12.3</c:v>
                </c:pt>
                <c:pt idx="13">
                  <c:v>13.3</c:v>
                </c:pt>
                <c:pt idx="1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03-42A9-BDA5-D141B70C1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0002816"/>
        <c:axId val="220041728"/>
      </c:barChart>
      <c:catAx>
        <c:axId val="2200028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0041728"/>
        <c:crosses val="autoZero"/>
        <c:auto val="1"/>
        <c:lblAlgn val="ctr"/>
        <c:lblOffset val="100"/>
        <c:noMultiLvlLbl val="0"/>
      </c:catAx>
      <c:valAx>
        <c:axId val="220041728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000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8245030430383E-2"/>
          <c:y val="0.2139435727707561"/>
          <c:w val="0.88284517799186712"/>
          <c:h val="0.63354052530427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FD-42A5-A58F-28C4E9757E5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5"/>
                <c:pt idx="0">
                  <c:v>UKW / analog</c:v>
                </c:pt>
                <c:pt idx="1">
                  <c:v>Digitalradio DAB+</c:v>
                </c:pt>
                <c:pt idx="2">
                  <c:v>IP</c:v>
                </c:pt>
                <c:pt idx="3">
                  <c:v>TV-Kabel / SAT</c:v>
                </c:pt>
                <c:pt idx="4">
                  <c:v>Mind. eine Empfangsmöglichkeit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5"/>
                <c:pt idx="0">
                  <c:v>93.6</c:v>
                </c:pt>
                <c:pt idx="1">
                  <c:v>4.5</c:v>
                </c:pt>
                <c:pt idx="2">
                  <c:v>3.4</c:v>
                </c:pt>
                <c:pt idx="3">
                  <c:v>28.4</c:v>
                </c:pt>
                <c:pt idx="4">
                  <c:v>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FD-42A5-A58F-28C4E9757E5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FFD-42A5-A58F-28C4E9757E5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5"/>
                <c:pt idx="0">
                  <c:v>UKW / analog</c:v>
                </c:pt>
                <c:pt idx="1">
                  <c:v>Digitalradio DAB+</c:v>
                </c:pt>
                <c:pt idx="2">
                  <c:v>IP</c:v>
                </c:pt>
                <c:pt idx="3">
                  <c:v>TV-Kabel / SAT</c:v>
                </c:pt>
                <c:pt idx="4">
                  <c:v>Mind. eine Empfangsmöglichkeit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5"/>
                <c:pt idx="0">
                  <c:v>93.5</c:v>
                </c:pt>
                <c:pt idx="1">
                  <c:v>7.5</c:v>
                </c:pt>
                <c:pt idx="2">
                  <c:v>5.6</c:v>
                </c:pt>
                <c:pt idx="3">
                  <c:v>30.1</c:v>
                </c:pt>
                <c:pt idx="4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FD-42A5-A58F-28C4E9757E5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FFD-42A5-A58F-28C4E9757E5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FFD-42A5-A58F-28C4E9757E5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FFD-42A5-A58F-28C4E9757E5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FFD-42A5-A58F-28C4E9757E56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FD-42A5-A58F-28C4E9757E5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5"/>
                <c:pt idx="0">
                  <c:v>UKW / analog</c:v>
                </c:pt>
                <c:pt idx="1">
                  <c:v>Digitalradio DAB+</c:v>
                </c:pt>
                <c:pt idx="2">
                  <c:v>IP</c:v>
                </c:pt>
                <c:pt idx="3">
                  <c:v>TV-Kabel / SAT</c:v>
                </c:pt>
                <c:pt idx="4">
                  <c:v>Mind. eine Empfangsmöglichkeit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5"/>
                <c:pt idx="0">
                  <c:v>93</c:v>
                </c:pt>
                <c:pt idx="1">
                  <c:v>10</c:v>
                </c:pt>
                <c:pt idx="2">
                  <c:v>6.3</c:v>
                </c:pt>
                <c:pt idx="3">
                  <c:v>30.5</c:v>
                </c:pt>
                <c:pt idx="4">
                  <c:v>94.8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FFD-42A5-A58F-28C4E9757E5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FFD-42A5-A58F-28C4E9757E5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6FFD-42A5-A58F-28C4E9757E5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6FFD-42A5-A58F-28C4E9757E5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6FFD-42A5-A58F-28C4E9757E5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6FFD-42A5-A58F-28C4E9757E5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</c:spPr>
              <c:txPr>
                <a:bodyPr rot="-5400000" vert="horz" anchorCtr="0"/>
                <a:lstStyle/>
                <a:p>
                  <a:pPr algn="ctr">
                    <a:defRPr lang="de-DE" sz="1400" b="0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 rot="-5400000" vert="horz" anchorCtr="0"/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5"/>
                <c:pt idx="0">
                  <c:v>UKW / analog</c:v>
                </c:pt>
                <c:pt idx="1">
                  <c:v>Digitalradio DAB+</c:v>
                </c:pt>
                <c:pt idx="2">
                  <c:v>IP</c:v>
                </c:pt>
                <c:pt idx="3">
                  <c:v>TV-Kabel / SAT</c:v>
                </c:pt>
                <c:pt idx="4">
                  <c:v>Mind. eine Empfangsmöglichkeit</c:v>
                </c:pt>
              </c:strCache>
            </c:strRef>
          </c:cat>
          <c:val>
            <c:numRef>
              <c:f>Tabelle1!$E$2:$E$7</c:f>
              <c:numCache>
                <c:formatCode>0.0\ </c:formatCode>
                <c:ptCount val="5"/>
                <c:pt idx="0">
                  <c:v>93.3</c:v>
                </c:pt>
                <c:pt idx="1">
                  <c:v>12.6</c:v>
                </c:pt>
                <c:pt idx="2">
                  <c:v>8.6</c:v>
                </c:pt>
                <c:pt idx="3">
                  <c:v>29</c:v>
                </c:pt>
                <c:pt idx="4">
                  <c:v>94.7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6FFD-42A5-A58F-28C4E9757E5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6FFD-42A5-A58F-28C4E9757E5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6FFD-42A5-A58F-28C4E9757E5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6FFD-42A5-A58F-28C4E9757E5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6FFD-42A5-A58F-28C4E9757E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4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Tabelle1!$A$2:$A$7</c:f>
              <c:strCache>
                <c:ptCount val="5"/>
                <c:pt idx="0">
                  <c:v>UKW / analog</c:v>
                </c:pt>
                <c:pt idx="1">
                  <c:v>Digitalradio DAB+</c:v>
                </c:pt>
                <c:pt idx="2">
                  <c:v>IP</c:v>
                </c:pt>
                <c:pt idx="3">
                  <c:v>TV-Kabel / SAT</c:v>
                </c:pt>
                <c:pt idx="4">
                  <c:v>Mind. eine Empfangsmöglichkeit</c:v>
                </c:pt>
              </c:strCache>
            </c:strRef>
          </c:cat>
          <c:val>
            <c:numRef>
              <c:f>Tabelle1!$F$2:$F$7</c:f>
              <c:numCache>
                <c:formatCode>0.0\ </c:formatCode>
                <c:ptCount val="5"/>
                <c:pt idx="0">
                  <c:v>92.9</c:v>
                </c:pt>
                <c:pt idx="1">
                  <c:v>15.1</c:v>
                </c:pt>
                <c:pt idx="2">
                  <c:v>9.6999999999999993</c:v>
                </c:pt>
                <c:pt idx="3">
                  <c:v>27.7</c:v>
                </c:pt>
                <c:pt idx="4">
                  <c:v>94.3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6FFD-42A5-A58F-28C4E9757E56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008-40CE-AE18-C1884C9FEE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008-40CE-AE18-C1884C9FEE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008-40CE-AE18-C1884C9FEE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008-40CE-AE18-C1884C9FEE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008-40CE-AE18-C1884C9FEE1D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solidFill>
                    <a:schemeClr val="accent5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bg1"/>
                </a:solidFill>
                <a:ln>
                  <a:solidFill>
                    <a:schemeClr val="accent3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3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5"/>
                <c:pt idx="0">
                  <c:v>UKW / analog</c:v>
                </c:pt>
                <c:pt idx="1">
                  <c:v>Digitalradio DAB+</c:v>
                </c:pt>
                <c:pt idx="2">
                  <c:v>IP</c:v>
                </c:pt>
                <c:pt idx="3">
                  <c:v>TV-Kabel / SAT</c:v>
                </c:pt>
                <c:pt idx="4">
                  <c:v>Mind. eine Empfangsmöglichkeit</c:v>
                </c:pt>
              </c:strCache>
            </c:strRef>
          </c:cat>
          <c:val>
            <c:numRef>
              <c:f>Tabelle1!$G$2:$G$7</c:f>
              <c:numCache>
                <c:formatCode>0.0\ </c:formatCode>
                <c:ptCount val="5"/>
                <c:pt idx="0">
                  <c:v>92.2</c:v>
                </c:pt>
                <c:pt idx="1">
                  <c:v>17</c:v>
                </c:pt>
                <c:pt idx="2">
                  <c:v>10.9</c:v>
                </c:pt>
                <c:pt idx="3">
                  <c:v>22.8</c:v>
                </c:pt>
                <c:pt idx="4">
                  <c:v>94.3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5008-40CE-AE18-C1884C9FE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186502144"/>
        <c:axId val="220040000"/>
      </c:barChart>
      <c:catAx>
        <c:axId val="1865021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0040000"/>
        <c:crosses val="autoZero"/>
        <c:auto val="1"/>
        <c:lblAlgn val="ctr"/>
        <c:lblOffset val="100"/>
        <c:noMultiLvlLbl val="0"/>
      </c:catAx>
      <c:valAx>
        <c:axId val="22004000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8650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7199-923B-4EAE-A9EB-6BB9790FF08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769F-7861-403C-90E4-375C306E61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3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550A8-0952-4EB9-829F-DE78CAF1D45F}" type="datetimeFigureOut">
              <a:rPr lang="de-DE" smtClean="0"/>
              <a:t>03.09.2018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211F9-6BB1-451D-B006-6BC1838B45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6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13438942" cy="75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1103312" y="6588126"/>
            <a:ext cx="11250999" cy="648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3312" y="3061015"/>
            <a:ext cx="11233151" cy="1583712"/>
          </a:xfrm>
          <a:solidFill>
            <a:schemeClr val="accent2"/>
          </a:solidFill>
        </p:spPr>
        <p:txBody>
          <a:bodyPr lIns="288000" tIns="288000" rIns="288000" bIns="288000"/>
          <a:lstStyle>
            <a:lvl1pPr marL="0" marR="0" indent="0" algn="l" defTabSz="100803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chemeClr val="bg1"/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7239" y="4644728"/>
            <a:ext cx="11665296" cy="2123272"/>
          </a:xfrm>
          <a:solidFill>
            <a:schemeClr val="bg2"/>
          </a:solidFill>
        </p:spPr>
        <p:txBody>
          <a:bodyPr lIns="432000" tIns="252000" rIns="432000" bIns="25200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pic>
        <p:nvPicPr>
          <p:cNvPr id="7" name="Grafik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62" y="504001"/>
            <a:ext cx="2452449" cy="6123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6864351" y="6228125"/>
            <a:ext cx="5112120" cy="360000"/>
          </a:xfrm>
        </p:spPr>
        <p:txBody>
          <a:bodyPr anchor="b" anchorCtr="0"/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576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520113" y="1720850"/>
            <a:ext cx="4140000" cy="4491037"/>
          </a:xfrm>
          <a:solidFill>
            <a:schemeClr val="bg2"/>
          </a:solidFill>
        </p:spPr>
        <p:txBody>
          <a:bodyPr lIns="288000" tIns="288000" rIns="288000" bIns="288000"/>
          <a:lstStyle>
            <a:lvl1pPr marL="0" indent="0">
              <a:spcAft>
                <a:spcPts val="600"/>
              </a:spcAft>
              <a:buNone/>
              <a:defRPr sz="1600" b="1" cap="all" spc="100" baseline="0">
                <a:solidFill>
                  <a:schemeClr val="accent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E5D-F03E-47E5-A407-BBE0D8A231B4}" type="datetime1">
              <a:rPr lang="de-DE" smtClean="0"/>
              <a:t>03.09.2018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103313" y="1619250"/>
            <a:ext cx="7129462" cy="4968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Unterüberschrift / 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03313" y="6588125"/>
            <a:ext cx="10009062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smtClean="0"/>
              <a:t>Hier kann bei Bedarf eine Quelle genannt werden.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87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03313" y="1619250"/>
            <a:ext cx="7129462" cy="4968825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CFDF-EAA3-4AC7-9712-0CF24E0DFF3A}" type="datetime1">
              <a:rPr lang="de-DE" smtClean="0"/>
              <a:t>03.09.2018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8520113" y="1619250"/>
            <a:ext cx="4140662" cy="4968875"/>
          </a:xfrm>
          <a:solidFill>
            <a:schemeClr val="bg2"/>
          </a:solidFill>
        </p:spPr>
        <p:txBody>
          <a:bodyPr lIns="288000" tIns="288000" rIns="288000" bIns="288000"/>
          <a:lstStyle>
            <a:lvl1pPr marL="0" indent="0">
              <a:spcAft>
                <a:spcPts val="600"/>
              </a:spcAft>
              <a:buNone/>
              <a:defRPr sz="1600" b="1" cap="all" spc="100" baseline="0">
                <a:solidFill>
                  <a:schemeClr val="accent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7003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3313" y="1619250"/>
            <a:ext cx="11233150" cy="4968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smtClean="0"/>
              <a:t>Unterüberschrift / Textmasterformat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E6FB-C350-4D50-91EE-031D7FF5EBE3}" type="datetime1">
              <a:rPr lang="de-DE" smtClean="0"/>
              <a:t>03.09.2018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36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520114" y="1619251"/>
            <a:ext cx="3816350" cy="496887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3312" y="1619251"/>
            <a:ext cx="7129463" cy="4968876"/>
          </a:xfrm>
        </p:spPr>
        <p:txBody>
          <a:bodyPr vert="eaVert"/>
          <a:lstStyle/>
          <a:p>
            <a:pPr lvl="0"/>
            <a:r>
              <a:rPr lang="de-DE" smtClean="0"/>
              <a:t>Unterüberschrift / Textmasterformat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5CC4-1BFC-4396-B785-9DD68F03F7F3}" type="datetime1">
              <a:rPr lang="de-DE" smtClean="0"/>
              <a:t>03.09.2018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05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8291" y="1620000"/>
            <a:ext cx="11903196" cy="864487"/>
          </a:xfrm>
        </p:spPr>
        <p:txBody>
          <a:bodyPr/>
          <a:lstStyle/>
          <a:p>
            <a:pPr lvl="0"/>
            <a:r>
              <a:rPr lang="de-DE" dirty="0"/>
              <a:t>Textmasterformat </a:t>
            </a: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290" y="6588125"/>
            <a:ext cx="11903196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Hier kann bei Bedarf eine Quelle genannt werden.</a:t>
            </a:r>
          </a:p>
        </p:txBody>
      </p:sp>
    </p:spTree>
    <p:extLst>
      <p:ext uri="{BB962C8B-B14F-4D97-AF65-F5344CB8AC3E}">
        <p14:creationId xmlns:p14="http://schemas.microsoft.com/office/powerpoint/2010/main" val="368709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1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5742" y="1240689"/>
            <a:ext cx="10371857" cy="55816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5743" y="2033885"/>
            <a:ext cx="10371858" cy="481974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674185" y="7217062"/>
            <a:ext cx="558642" cy="279082"/>
          </a:xfrm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B4C9046-E836-4B9F-A486-EF3D3769E0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65743" y="7217062"/>
            <a:ext cx="10371858" cy="27908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88"/>
              </a:lnSpc>
              <a:defRPr lang="de-DE" sz="1200" kern="1200" baseline="0" smtClean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de-DE" dirty="0"/>
              <a:t>TNS Infratest – MedienGewichtungsStudie 2015-II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8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5742" y="1240689"/>
            <a:ext cx="10371857" cy="55816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674185" y="7217062"/>
            <a:ext cx="558642" cy="279082"/>
          </a:xfrm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B4C9046-E836-4B9F-A486-EF3D3769E029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65743" y="7217062"/>
            <a:ext cx="10371858" cy="27908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88"/>
              </a:lnSpc>
              <a:defRPr lang="de-DE" sz="1200" kern="1200" baseline="0" smtClean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de-DE" dirty="0"/>
              <a:t>TNS Infratest – MedienGewichtungsStudie 2015-II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365740" y="1729315"/>
            <a:ext cx="10371859" cy="558164"/>
          </a:xfrm>
        </p:spPr>
        <p:txBody>
          <a:bodyPr/>
          <a:lstStyle>
            <a:lvl1pPr>
              <a:lnSpc>
                <a:spcPts val="3876"/>
              </a:lnSpc>
              <a:defRPr sz="3500">
                <a:solidFill>
                  <a:schemeClr val="accent1"/>
                </a:solidFill>
                <a:latin typeface="TheSansOsF ExtraLight" pitchFamily="34" charset="0"/>
              </a:defRPr>
            </a:lvl1pPr>
            <a:lvl2pPr>
              <a:lnSpc>
                <a:spcPts val="3876"/>
              </a:lnSpc>
              <a:defRPr sz="3500">
                <a:solidFill>
                  <a:schemeClr val="accent1"/>
                </a:solidFill>
                <a:latin typeface="TheSansOsF ExtraLight" pitchFamily="34" charset="0"/>
              </a:defRPr>
            </a:lvl2pPr>
            <a:lvl3pPr>
              <a:lnSpc>
                <a:spcPts val="3876"/>
              </a:lnSpc>
              <a:defRPr sz="3500">
                <a:solidFill>
                  <a:schemeClr val="accent1"/>
                </a:solidFill>
                <a:latin typeface="TheSansOsF ExtraLight" pitchFamily="34" charset="0"/>
              </a:defRPr>
            </a:lvl3pPr>
            <a:lvl4pPr>
              <a:lnSpc>
                <a:spcPts val="3876"/>
              </a:lnSpc>
              <a:defRPr sz="3500">
                <a:solidFill>
                  <a:schemeClr val="accent1"/>
                </a:solidFill>
                <a:latin typeface="TheSansOsF ExtraLight" pitchFamily="34" charset="0"/>
              </a:defRPr>
            </a:lvl4pPr>
            <a:lvl5pPr>
              <a:lnSpc>
                <a:spcPts val="3876"/>
              </a:lnSpc>
              <a:defRPr sz="3500">
                <a:solidFill>
                  <a:schemeClr val="accent1"/>
                </a:solidFill>
                <a:latin typeface="TheSansOsF ExtraLight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526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2zeilig und Inhal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5742" y="1240689"/>
            <a:ext cx="10371857" cy="55816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5742" y="2034509"/>
            <a:ext cx="5022554" cy="481911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674185" y="7217062"/>
            <a:ext cx="558642" cy="279082"/>
          </a:xfrm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B4C9046-E836-4B9F-A486-EF3D3769E0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65743" y="7217062"/>
            <a:ext cx="10371858" cy="27908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88"/>
              </a:lnSpc>
              <a:defRPr lang="de-DE" sz="1200" kern="1200" baseline="0" smtClean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GB"/>
              <a:t>TNS Infratest - Digitalisierungsbericht 2013</a:t>
            </a:r>
            <a:endParaRPr lang="en-GB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7716131" y="2034508"/>
            <a:ext cx="5022554" cy="481911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5469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smtClean="0"/>
              <a:t>Unterüberschrift / 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B4E-1EBF-4DB4-85C4-7EEE04687F97}" type="datetime1">
              <a:rPr lang="de-DE" smtClean="0"/>
              <a:t>03.09.2018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03313" y="6588125"/>
            <a:ext cx="10009062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smtClean="0"/>
              <a:t>Hier kann bei Bedarf eine Quelle genannt werden.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02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103313" y="1619250"/>
            <a:ext cx="10009062" cy="721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Unterüberschrift / 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CF7B-E9B3-4B19-9A2B-9830C54B6AE6}" type="datetime1">
              <a:rPr lang="de-DE" smtClean="0"/>
              <a:t>03.09.2018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03313" y="6588125"/>
            <a:ext cx="10009062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smtClean="0"/>
              <a:t>Hier kann bei Bedarf eine Quelle genannt werden.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82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103313" y="1619250"/>
            <a:ext cx="10009062" cy="721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Unterüberschrift / 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CF7B-E9B3-4B19-9A2B-9830C54B6AE6}" type="datetime1">
              <a:rPr lang="de-DE" smtClean="0"/>
              <a:t>03.09.2018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03313" y="6588125"/>
            <a:ext cx="10009062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smtClean="0"/>
              <a:t>Hier kann bei Bedarf eine Quelle genannt werden.</a:t>
            </a:r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6957216"/>
              </p:ext>
            </p:extLst>
          </p:nvPr>
        </p:nvGraphicFramePr>
        <p:xfrm>
          <a:off x="1111250" y="2456120"/>
          <a:ext cx="10048875" cy="378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9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9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8519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Rechteck 11"/>
          <p:cNvSpPr/>
          <p:nvPr userDrawn="1"/>
        </p:nvSpPr>
        <p:spPr>
          <a:xfrm>
            <a:off x="5273675" y="2434861"/>
            <a:ext cx="1724025" cy="3902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56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>
            <a:grpSpLocks noChangeAspect="1"/>
          </p:cNvGrpSpPr>
          <p:nvPr userDrawn="1"/>
        </p:nvGrpSpPr>
        <p:grpSpPr>
          <a:xfrm>
            <a:off x="849212" y="3240046"/>
            <a:ext cx="5184000" cy="2937528"/>
            <a:chOff x="4781447" y="3755428"/>
            <a:chExt cx="7788275" cy="4413250"/>
          </a:xfrm>
        </p:grpSpPr>
        <p:pic>
          <p:nvPicPr>
            <p:cNvPr id="10" name="Picture 2" descr="C:\Users\Kathleen S. Hiller\Documents\Jobs\TNSEmnid\Digitalisierungsbericht_Deck_Juli2015\Bearbeitet\Fotolia_49532342_L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447" y="3755428"/>
              <a:ext cx="7788275" cy="441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59"/>
            <p:cNvSpPr>
              <a:spLocks noChangeArrowheads="1"/>
            </p:cNvSpPr>
            <p:nvPr/>
          </p:nvSpPr>
          <p:spPr bwMode="auto">
            <a:xfrm rot="16200000">
              <a:off x="4411448" y="6629584"/>
              <a:ext cx="1282296" cy="12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20" dirty="0">
                  <a:solidFill>
                    <a:srgbClr val="EBEBEB"/>
                  </a:solidFill>
                  <a:latin typeface="Calibri" pitchFamily="34" charset="0"/>
                  <a:cs typeface="Calibri" pitchFamily="34" charset="0"/>
                </a:rPr>
                <a:t>© Tsiumpa; Fotolia #49532342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96883A5-B421-43D1-858A-10D82AD16C7B}" type="datetime1">
              <a:rPr lang="de-DE" smtClean="0"/>
              <a:t>03.09.2018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855790" y="3996655"/>
            <a:ext cx="7129463" cy="1729313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1103312" y="5930530"/>
            <a:ext cx="11250999" cy="226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03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E386-68C2-4A76-883D-3DA2D3B692E0}" type="datetime1">
              <a:rPr lang="de-DE" smtClean="0"/>
              <a:t>03.09.2018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1103313" y="1619250"/>
            <a:ext cx="5472112" cy="4968875"/>
          </a:xfrm>
        </p:spPr>
        <p:txBody>
          <a:bodyPr/>
          <a:lstStyle/>
          <a:p>
            <a:pPr lvl="0"/>
            <a:r>
              <a:rPr lang="de-DE" smtClean="0"/>
              <a:t>Unterüberschrift / 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6864351" y="1619250"/>
            <a:ext cx="5472112" cy="4968875"/>
          </a:xfrm>
        </p:spPr>
        <p:txBody>
          <a:bodyPr/>
          <a:lstStyle/>
          <a:p>
            <a:pPr lvl="0"/>
            <a:r>
              <a:rPr lang="de-DE" smtClean="0"/>
              <a:t>Unterüberschrift / 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103313" y="6588125"/>
            <a:ext cx="10009062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smtClean="0"/>
              <a:t>Hier kann bei Bedarf eine Quelle genannt werden.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96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3313" y="1620392"/>
            <a:ext cx="5472112" cy="503685"/>
          </a:xfrm>
        </p:spPr>
        <p:txBody>
          <a:bodyPr anchor="ctr" anchorCtr="0"/>
          <a:lstStyle>
            <a:lvl1pPr marL="0" indent="0">
              <a:buNone/>
              <a:defRPr sz="2200" b="1">
                <a:solidFill>
                  <a:schemeClr val="accent6"/>
                </a:solidFill>
              </a:defRPr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75AB-39C0-4321-90F1-7FC8EC9BCD53}" type="datetime1">
              <a:rPr lang="de-DE" smtClean="0"/>
              <a:t>03.09.2018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6864350" y="1620391"/>
            <a:ext cx="5472113" cy="503685"/>
          </a:xfrm>
        </p:spPr>
        <p:txBody>
          <a:bodyPr anchor="ctr" anchorCtr="0"/>
          <a:lstStyle>
            <a:lvl1pPr marL="0" indent="0">
              <a:buNone/>
              <a:defRPr sz="2200" b="1">
                <a:solidFill>
                  <a:schemeClr val="accent6"/>
                </a:solidFill>
              </a:defRPr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/>
          </p:nvPr>
        </p:nvSpPr>
        <p:spPr>
          <a:xfrm>
            <a:off x="1103313" y="2124075"/>
            <a:ext cx="5472112" cy="44640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5"/>
          </p:nvPr>
        </p:nvSpPr>
        <p:spPr>
          <a:xfrm>
            <a:off x="6864351" y="2124075"/>
            <a:ext cx="5472112" cy="44640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70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4739-137A-406C-82F7-FD3A78A3E573}" type="datetime1">
              <a:rPr lang="de-DE" smtClean="0"/>
              <a:t>03.09.2018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59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9DCC-B1DE-403F-A912-99E8265ACE9C}" type="datetime1">
              <a:rPr lang="de-DE" smtClean="0"/>
              <a:t>03.09.2018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01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03313" y="1080001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3313" y="1619250"/>
            <a:ext cx="10009062" cy="4968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Unterüberschrift / 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424040" y="7020992"/>
            <a:ext cx="912423" cy="214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F2D1-2317-47FF-81EF-60FC4657DDF9}" type="datetime1">
              <a:rPr lang="de-DE" smtClean="0"/>
              <a:t>03.09.2018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03313" y="7020991"/>
            <a:ext cx="3824306" cy="2148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TNS Infratest – Digitalisierungsbericht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5425" y="7008172"/>
            <a:ext cx="288925" cy="2276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724E-7023-4BDA-A2C2-4B25A53C7E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695983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9695983" y="0"/>
            <a:ext cx="3743791" cy="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099" y="7027201"/>
            <a:ext cx="1296436" cy="3235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66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9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5" r:id="rId14"/>
    <p:sldLayoutId id="2147483686" r:id="rId15"/>
    <p:sldLayoutId id="2147483687" r:id="rId16"/>
    <p:sldLayoutId id="2147483688" r:id="rId17"/>
  </p:sldLayoutIdLst>
  <p:hf hdr="0" dt="0"/>
  <p:txStyles>
    <p:titleStyle>
      <a:lvl1pPr algn="l" defTabSz="1008035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008035" rtl="0" eaLnBrk="1" latinLnBrk="0" hangingPunct="1">
        <a:spcBef>
          <a:spcPts val="6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08035" rtl="0" eaLnBrk="1" latinLnBrk="0" hangingPunct="1">
        <a:spcBef>
          <a:spcPts val="600"/>
        </a:spcBef>
        <a:buFontTx/>
        <a:buNone/>
        <a:defRPr sz="2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12000" indent="-252000" algn="l" defTabSz="1008035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252000" algn="l" defTabSz="1008035" rtl="0" eaLnBrk="1" latinLnBrk="0" hangingPunct="1">
        <a:spcBef>
          <a:spcPts val="600"/>
        </a:spcBef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612000" indent="0" algn="l" defTabSz="1008035" rtl="0" eaLnBrk="1" latinLnBrk="0" hangingPunct="1">
        <a:spcBef>
          <a:spcPts val="60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chart" Target="../charts/chart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0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0.xml"/><Relationship Id="rId4" Type="http://schemas.openxmlformats.org/officeDocument/2006/relationships/chart" Target="../charts/chart7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91.xml"/><Relationship Id="rId5" Type="http://schemas.openxmlformats.org/officeDocument/2006/relationships/chart" Target="../charts/chart90.xml"/><Relationship Id="rId4" Type="http://schemas.openxmlformats.org/officeDocument/2006/relationships/chart" Target="../charts/chart8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7.xml"/><Relationship Id="rId4" Type="http://schemas.openxmlformats.org/officeDocument/2006/relationships/chart" Target="../charts/chart9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7" Type="http://schemas.openxmlformats.org/officeDocument/2006/relationships/image" Target="../media/image6.png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4.xml"/><Relationship Id="rId5" Type="http://schemas.openxmlformats.org/officeDocument/2006/relationships/chart" Target="../charts/chart103.xml"/><Relationship Id="rId4" Type="http://schemas.openxmlformats.org/officeDocument/2006/relationships/chart" Target="../charts/chart10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11.xml"/><Relationship Id="rId5" Type="http://schemas.openxmlformats.org/officeDocument/2006/relationships/chart" Target="../charts/chart110.xml"/><Relationship Id="rId4" Type="http://schemas.openxmlformats.org/officeDocument/2006/relationships/chart" Target="../charts/chart10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7.xml"/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6.xml"/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latin typeface="Calibri" pitchFamily="34" charset="0"/>
              </a:rPr>
              <a:t>Digitalisierungsbericht 2018 – Bremen</a:t>
            </a:r>
            <a:br>
              <a:rPr lang="de-DE" dirty="0" smtClean="0">
                <a:latin typeface="Calibri" pitchFamily="34" charset="0"/>
              </a:rPr>
            </a:br>
            <a:r>
              <a:rPr lang="de-DE" sz="2000" dirty="0" smtClean="0">
                <a:latin typeface="Calibri" pitchFamily="34" charset="0"/>
              </a:rPr>
              <a:t>Zentrale Ergebnisse aus den Studien Video-Digitalisierungsbericht und Radio-Digitalisierungsbericht </a:t>
            </a:r>
            <a:br>
              <a:rPr lang="de-DE" sz="2000" dirty="0" smtClean="0">
                <a:latin typeface="Calibri" pitchFamily="34" charset="0"/>
              </a:rPr>
            </a:br>
            <a:r>
              <a:rPr lang="de-DE" sz="2000" dirty="0" smtClean="0">
                <a:latin typeface="Calibri" pitchFamily="34" charset="0"/>
              </a:rPr>
              <a:t>auf Länderebene im Vergleich</a:t>
            </a:r>
            <a:endParaRPr lang="de-DE" sz="20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September 2018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Kantar TNS</a:t>
            </a:r>
          </a:p>
        </p:txBody>
      </p:sp>
    </p:spTree>
    <p:extLst>
      <p:ext uri="{BB962C8B-B14F-4D97-AF65-F5344CB8AC3E}">
        <p14:creationId xmlns:p14="http://schemas.microsoft.com/office/powerpoint/2010/main" val="32704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Inhaltsplatzhalter 2"/>
          <p:cNvGraphicFramePr>
            <a:graphicFrameLocks/>
          </p:cNvGraphicFramePr>
          <p:nvPr>
            <p:extLst/>
          </p:nvPr>
        </p:nvGraphicFramePr>
        <p:xfrm>
          <a:off x="719981" y="2293043"/>
          <a:ext cx="4475430" cy="404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 in den TV-HH Mitte 2018</a:t>
            </a:r>
            <a:endParaRPr lang="de-DE" dirty="0"/>
          </a:p>
        </p:txBody>
      </p:sp>
      <p:sp>
        <p:nvSpPr>
          <p:cNvPr id="23" name="Inhaltsplatzhalt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Vergleich bundesweit  – </a:t>
            </a:r>
            <a:r>
              <a:rPr lang="de-DE" dirty="0" smtClean="0"/>
              <a:t>Bremen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Basis: 0,347 Mio</a:t>
            </a:r>
            <a:r>
              <a:rPr lang="de-DE" dirty="0"/>
              <a:t>. TV-HH in </a:t>
            </a:r>
            <a:r>
              <a:rPr lang="de-DE" dirty="0" smtClean="0"/>
              <a:t>Bremen / 38,697 </a:t>
            </a:r>
            <a:r>
              <a:rPr lang="de-DE" dirty="0"/>
              <a:t>Mio. TV-HH </a:t>
            </a:r>
            <a:r>
              <a:rPr lang="de-DE" dirty="0" smtClean="0"/>
              <a:t>in Deutschland gesamt</a:t>
            </a:r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1115999" y="2338090"/>
            <a:ext cx="4163728" cy="454709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de-DE" dirty="0" smtClean="0"/>
              <a:t>Bremen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4225484" y="5106838"/>
            <a:ext cx="898966" cy="665312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digital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graphicFrame>
        <p:nvGraphicFramePr>
          <p:cNvPr id="21" name="Inhaltsplatzhalter 2"/>
          <p:cNvGraphicFramePr>
            <a:graphicFrameLocks/>
          </p:cNvGraphicFramePr>
          <p:nvPr>
            <p:extLst/>
          </p:nvPr>
        </p:nvGraphicFramePr>
        <p:xfrm>
          <a:off x="6593527" y="2293043"/>
          <a:ext cx="4475430" cy="404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hteck 21"/>
          <p:cNvSpPr/>
          <p:nvPr/>
        </p:nvSpPr>
        <p:spPr>
          <a:xfrm>
            <a:off x="7015808" y="2338090"/>
            <a:ext cx="4140000" cy="454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de-DE" dirty="0" smtClean="0"/>
              <a:t>Bundesweit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10125292" y="5106838"/>
            <a:ext cx="752915" cy="665312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ctr"/>
            <a:r>
              <a:rPr lang="de-DE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digital</a:t>
            </a:r>
            <a:endParaRPr lang="de-DE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1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der Übertragungswege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 smtClean="0">
                <a:solidFill>
                  <a:schemeClr val="accent2"/>
                </a:solidFill>
              </a:rPr>
              <a:t>3</a:t>
            </a:r>
            <a:endParaRPr lang="de-DE" sz="11500" dirty="0">
              <a:solidFill>
                <a:schemeClr val="accent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9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Verteilung der Übertragungswege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Bundesweit </a:t>
            </a:r>
            <a:r>
              <a:rPr lang="de-DE" dirty="0" smtClean="0"/>
              <a:t>2005 - 2018</a:t>
            </a:r>
            <a:endParaRPr lang="de-DE" dirty="0"/>
          </a:p>
          <a:p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40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103313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Prozent; Summe &gt; 100% wegen </a:t>
            </a:r>
            <a:r>
              <a:rPr lang="de-DE" dirty="0" smtClean="0"/>
              <a:t>Mehrfachempfang; IPTV enthält auch TV-HH, die am TV-Gerät nur über das Internet Fernsehprogramme nutzen (0,5%)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33,899 / 33,904 / 36,981 / 37,277 / 37,412 / 37,464 / 37,668 / 37,977 / 38,157 / 38,557 / 38,899 / </a:t>
            </a:r>
            <a:r>
              <a:rPr lang="de-DE" dirty="0" smtClean="0"/>
              <a:t>38,076 / </a:t>
            </a:r>
            <a:r>
              <a:rPr lang="de-DE" dirty="0"/>
              <a:t>38,306 </a:t>
            </a:r>
            <a:r>
              <a:rPr lang="de-DE" dirty="0" smtClean="0"/>
              <a:t>/ 38,697 Mio</a:t>
            </a:r>
            <a:r>
              <a:rPr lang="de-DE" dirty="0"/>
              <a:t>. TV-HH in </a:t>
            </a:r>
            <a:r>
              <a:rPr lang="de-DE" dirty="0" smtClean="0"/>
              <a:t>Deutschland</a:t>
            </a:r>
            <a:endParaRPr lang="de-DE" dirty="0"/>
          </a:p>
        </p:txBody>
      </p:sp>
      <p:graphicFrame>
        <p:nvGraphicFramePr>
          <p:cNvPr id="39" name="Diagramm 38"/>
          <p:cNvGraphicFramePr/>
          <p:nvPr>
            <p:extLst>
              <p:ext uri="{D42A27DB-BD31-4B8C-83A1-F6EECF244321}">
                <p14:modId xmlns:p14="http://schemas.microsoft.com/office/powerpoint/2010/main" val="576027525"/>
              </p:ext>
            </p:extLst>
          </p:nvPr>
        </p:nvGraphicFramePr>
        <p:xfrm>
          <a:off x="1121656" y="2268747"/>
          <a:ext cx="10921956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6" name="Gruppieren 45"/>
          <p:cNvGrpSpPr/>
          <p:nvPr/>
        </p:nvGrpSpPr>
        <p:grpSpPr>
          <a:xfrm>
            <a:off x="3151038" y="3327886"/>
            <a:ext cx="1214096" cy="454941"/>
            <a:chOff x="3848680" y="4107982"/>
            <a:chExt cx="1566260" cy="586848"/>
          </a:xfrm>
        </p:grpSpPr>
        <p:sp>
          <p:nvSpPr>
            <p:cNvPr id="47" name="Textfeld 46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17,467 </a:t>
              </a:r>
              <a:r>
                <a:rPr lang="de-DE" sz="16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48" name="Gerade Verbindung 6"/>
            <p:cNvCxnSpPr>
              <a:stCxn id="47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/>
          <p:cNvGrpSpPr/>
          <p:nvPr/>
        </p:nvGrpSpPr>
        <p:grpSpPr>
          <a:xfrm>
            <a:off x="5835503" y="3337539"/>
            <a:ext cx="1214096" cy="454941"/>
            <a:chOff x="3848680" y="4107982"/>
            <a:chExt cx="1566260" cy="586848"/>
          </a:xfrm>
        </p:grpSpPr>
        <p:sp>
          <p:nvSpPr>
            <p:cNvPr id="50" name="Textfeld 49"/>
            <p:cNvSpPr txBox="1"/>
            <p:nvPr/>
          </p:nvSpPr>
          <p:spPr>
            <a:xfrm>
              <a:off x="3848680" y="4107982"/>
              <a:ext cx="1566260" cy="476417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17,409 </a:t>
              </a:r>
              <a:r>
                <a:rPr lang="de-DE" sz="16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Mio</a:t>
              </a:r>
              <a:r>
                <a:rPr lang="de-DE" sz="18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cxnSp>
          <p:nvCxnSpPr>
            <p:cNvPr id="51" name="Gerade Verbindung 41"/>
            <p:cNvCxnSpPr>
              <a:stCxn id="50" idx="2"/>
            </p:cNvCxnSpPr>
            <p:nvPr/>
          </p:nvCxnSpPr>
          <p:spPr>
            <a:xfrm>
              <a:off x="4631810" y="4584399"/>
              <a:ext cx="1" cy="11043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ieren 51"/>
          <p:cNvGrpSpPr/>
          <p:nvPr/>
        </p:nvGrpSpPr>
        <p:grpSpPr>
          <a:xfrm>
            <a:off x="8492133" y="4723493"/>
            <a:ext cx="1214096" cy="454941"/>
            <a:chOff x="3848680" y="4107982"/>
            <a:chExt cx="1566260" cy="586848"/>
          </a:xfrm>
        </p:grpSpPr>
        <p:sp>
          <p:nvSpPr>
            <p:cNvPr id="53" name="Textfeld 52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2,479 Mio</a:t>
              </a:r>
              <a:r>
                <a:rPr lang="de-DE" sz="1600" b="1" dirty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cxnSp>
          <p:nvCxnSpPr>
            <p:cNvPr id="54" name="Gerade Verbindung 55"/>
            <p:cNvCxnSpPr>
              <a:stCxn id="53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feld 54"/>
          <p:cNvSpPr txBox="1"/>
          <p:nvPr/>
        </p:nvSpPr>
        <p:spPr>
          <a:xfrm>
            <a:off x="3151038" y="3035585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Kabel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845369" y="3050395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</a:t>
            </a:r>
            <a:endParaRPr lang="de-DE" sz="1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8499367" y="4430641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Terrestrik</a:t>
            </a:r>
            <a:endParaRPr lang="de-DE" sz="1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8" name="Tabelle 57"/>
          <p:cNvGraphicFramePr>
            <a:graphicFrameLocks noGrp="1"/>
          </p:cNvGraphicFramePr>
          <p:nvPr>
            <p:extLst/>
          </p:nvPr>
        </p:nvGraphicFramePr>
        <p:xfrm>
          <a:off x="1337908" y="5317856"/>
          <a:ext cx="2531452" cy="382605"/>
        </p:xfrm>
        <a:graphic>
          <a:graphicData uri="http://schemas.openxmlformats.org/drawingml/2006/table">
            <a:tbl>
              <a:tblPr firstRow="1" bandRow="1"/>
              <a:tblGrid>
                <a:gridCol w="180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8081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8260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2005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2006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2007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2008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2009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2010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2011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2012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lang="de-DE" sz="2000" b="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9" name="Gruppieren 58"/>
          <p:cNvGrpSpPr/>
          <p:nvPr/>
        </p:nvGrpSpPr>
        <p:grpSpPr>
          <a:xfrm>
            <a:off x="11166395" y="4668050"/>
            <a:ext cx="1214096" cy="454941"/>
            <a:chOff x="3848680" y="4107982"/>
            <a:chExt cx="1566260" cy="586848"/>
          </a:xfrm>
        </p:grpSpPr>
        <p:sp>
          <p:nvSpPr>
            <p:cNvPr id="60" name="Textfeld 59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3,247 </a:t>
              </a:r>
              <a:r>
                <a:rPr lang="de-DE" sz="16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61" name="Gerade Verbindung 58"/>
            <p:cNvCxnSpPr>
              <a:stCxn id="60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feld 61"/>
          <p:cNvSpPr txBox="1"/>
          <p:nvPr/>
        </p:nvSpPr>
        <p:spPr>
          <a:xfrm>
            <a:off x="11158195" y="4381004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IPTV</a:t>
            </a:r>
          </a:p>
        </p:txBody>
      </p:sp>
      <p:sp>
        <p:nvSpPr>
          <p:cNvPr id="30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0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Sub>
          <a:bldChart bld="category"/>
        </p:bldSub>
      </p:bldGraphic>
      <p:bldP spid="55" grpId="0"/>
      <p:bldP spid="56" grpId="0"/>
      <p:bldP spid="57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m 31"/>
          <p:cNvGraphicFramePr/>
          <p:nvPr>
            <p:extLst>
              <p:ext uri="{D42A27DB-BD31-4B8C-83A1-F6EECF244321}">
                <p14:modId xmlns:p14="http://schemas.microsoft.com/office/powerpoint/2010/main" val="215776383"/>
              </p:ext>
            </p:extLst>
          </p:nvPr>
        </p:nvGraphicFramePr>
        <p:xfrm>
          <a:off x="1001338" y="2268747"/>
          <a:ext cx="11111087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Verteilung der Übertragungswege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Bundesweit </a:t>
            </a:r>
            <a:r>
              <a:rPr lang="de-DE" dirty="0" smtClean="0"/>
              <a:t>2017-2018</a:t>
            </a:r>
            <a:endParaRPr lang="de-DE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Summe &gt; 100% wegen </a:t>
            </a:r>
            <a:r>
              <a:rPr lang="de-DE" dirty="0" smtClean="0"/>
              <a:t>Mehrfachempfang; </a:t>
            </a:r>
            <a:r>
              <a:rPr lang="de-DE" dirty="0"/>
              <a:t>IPTV enthält auch TV-HH, die am TV-Gerät nur über das Internet Fernsehprogramme nutzen </a:t>
            </a:r>
            <a:r>
              <a:rPr lang="de-DE" dirty="0" smtClean="0"/>
              <a:t>(0,5%)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38,306 / 38,697 Mio. TV-HH in Deutschland</a:t>
            </a:r>
            <a:endParaRPr lang="de-DE" dirty="0"/>
          </a:p>
        </p:txBody>
      </p:sp>
      <p:grpSp>
        <p:nvGrpSpPr>
          <p:cNvPr id="51" name="Gruppieren 50"/>
          <p:cNvGrpSpPr/>
          <p:nvPr/>
        </p:nvGrpSpPr>
        <p:grpSpPr>
          <a:xfrm>
            <a:off x="2069378" y="3483747"/>
            <a:ext cx="1214096" cy="454941"/>
            <a:chOff x="3848680" y="4107982"/>
            <a:chExt cx="1566260" cy="586848"/>
          </a:xfrm>
        </p:grpSpPr>
        <p:sp>
          <p:nvSpPr>
            <p:cNvPr id="52" name="Textfeld 51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17,467 </a:t>
              </a:r>
              <a:r>
                <a:rPr lang="de-DE" sz="16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53" name="Gerade Verbindung 6"/>
            <p:cNvCxnSpPr>
              <a:stCxn id="52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4215419" y="3483007"/>
            <a:ext cx="1214096" cy="454940"/>
            <a:chOff x="3848680" y="4107982"/>
            <a:chExt cx="1566260" cy="586847"/>
          </a:xfrm>
        </p:grpSpPr>
        <p:sp>
          <p:nvSpPr>
            <p:cNvPr id="55" name="Textfeld 54"/>
            <p:cNvSpPr txBox="1"/>
            <p:nvPr/>
          </p:nvSpPr>
          <p:spPr>
            <a:xfrm>
              <a:off x="3848680" y="4107982"/>
              <a:ext cx="1566260" cy="476417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17,409 </a:t>
              </a:r>
              <a:r>
                <a:rPr lang="de-DE" sz="16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Mio</a:t>
              </a:r>
              <a:r>
                <a:rPr lang="de-DE" sz="18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cxnSp>
          <p:nvCxnSpPr>
            <p:cNvPr id="56" name="Gerade Verbindung 41"/>
            <p:cNvCxnSpPr>
              <a:stCxn id="55" idx="2"/>
            </p:cNvCxnSpPr>
            <p:nvPr/>
          </p:nvCxnSpPr>
          <p:spPr>
            <a:xfrm>
              <a:off x="4631810" y="4584399"/>
              <a:ext cx="1" cy="11043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6350075" y="4794590"/>
            <a:ext cx="1214096" cy="454941"/>
            <a:chOff x="3848680" y="4107982"/>
            <a:chExt cx="1566260" cy="586848"/>
          </a:xfrm>
        </p:grpSpPr>
        <p:sp>
          <p:nvSpPr>
            <p:cNvPr id="58" name="Textfeld 57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2,236 </a:t>
              </a:r>
              <a:r>
                <a:rPr lang="de-DE" sz="1600" b="1" dirty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59" name="Gerade Verbindung 55"/>
            <p:cNvCxnSpPr>
              <a:stCxn id="58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feld 93"/>
          <p:cNvSpPr txBox="1"/>
          <p:nvPr/>
        </p:nvSpPr>
        <p:spPr>
          <a:xfrm>
            <a:off x="2069378" y="3191446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Kabel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4225285" y="3195865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</a:t>
            </a:r>
            <a:endParaRPr lang="de-DE" sz="1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6357309" y="4501738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DVB-T2 HD</a:t>
            </a:r>
            <a:endParaRPr lang="de-DE" sz="16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Gruppieren 60"/>
          <p:cNvGrpSpPr/>
          <p:nvPr/>
        </p:nvGrpSpPr>
        <p:grpSpPr>
          <a:xfrm>
            <a:off x="10629007" y="4708393"/>
            <a:ext cx="1214096" cy="454941"/>
            <a:chOff x="3848680" y="4107982"/>
            <a:chExt cx="1566260" cy="586848"/>
          </a:xfrm>
        </p:grpSpPr>
        <p:sp>
          <p:nvSpPr>
            <p:cNvPr id="62" name="Textfeld 61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3,247 </a:t>
              </a:r>
              <a:r>
                <a:rPr lang="de-DE" sz="16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63" name="Gerade Verbindung 58"/>
            <p:cNvCxnSpPr>
              <a:stCxn id="62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feld 63"/>
          <p:cNvSpPr txBox="1"/>
          <p:nvPr/>
        </p:nvSpPr>
        <p:spPr>
          <a:xfrm>
            <a:off x="10620807" y="4421347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IPTV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8476766" y="4958534"/>
            <a:ext cx="1214096" cy="454941"/>
            <a:chOff x="3848680" y="4107982"/>
            <a:chExt cx="1566260" cy="586848"/>
          </a:xfrm>
        </p:grpSpPr>
        <p:sp>
          <p:nvSpPr>
            <p:cNvPr id="27" name="Textfeld 26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0,243 </a:t>
              </a:r>
              <a:r>
                <a:rPr lang="de-DE" sz="1600" b="1" dirty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28" name="Gerade Verbindung 55"/>
            <p:cNvCxnSpPr>
              <a:stCxn id="27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feld 28"/>
          <p:cNvSpPr txBox="1"/>
          <p:nvPr/>
        </p:nvSpPr>
        <p:spPr>
          <a:xfrm>
            <a:off x="8484000" y="4665682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DVB-T</a:t>
            </a:r>
            <a:endParaRPr lang="de-DE" sz="16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71086"/>
              </p:ext>
            </p:extLst>
          </p:nvPr>
        </p:nvGraphicFramePr>
        <p:xfrm>
          <a:off x="1590874" y="5452606"/>
          <a:ext cx="1461600" cy="382605"/>
        </p:xfrm>
        <a:graphic>
          <a:graphicData uri="http://schemas.openxmlformats.org/drawingml/2006/table">
            <a:tbl>
              <a:tblPr firstRow="1" bandRow="1"/>
              <a:tblGrid>
                <a:gridCol w="73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60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3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1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Sub>
          <a:bldChart bld="category"/>
        </p:bldSub>
      </p:bldGraphic>
      <p:bldP spid="94" grpId="0"/>
      <p:bldP spid="96" grpId="0"/>
      <p:bldP spid="97" grpId="0"/>
      <p:bldP spid="64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Diagramm 92"/>
          <p:cNvGraphicFramePr/>
          <p:nvPr>
            <p:extLst/>
          </p:nvPr>
        </p:nvGraphicFramePr>
        <p:xfrm>
          <a:off x="1001338" y="2268747"/>
          <a:ext cx="11193870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Verteilung der Übertragungswege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Niedersachsen und Bremen 2008 - 2018</a:t>
            </a:r>
            <a:endParaRPr lang="de-DE" dirty="0"/>
          </a:p>
        </p:txBody>
      </p:sp>
      <p:grpSp>
        <p:nvGrpSpPr>
          <p:cNvPr id="57" name="Gruppieren 56"/>
          <p:cNvGrpSpPr/>
          <p:nvPr/>
        </p:nvGrpSpPr>
        <p:grpSpPr>
          <a:xfrm>
            <a:off x="3067862" y="3458809"/>
            <a:ext cx="1214096" cy="454941"/>
            <a:chOff x="3848680" y="4107982"/>
            <a:chExt cx="1566260" cy="586848"/>
          </a:xfrm>
        </p:grpSpPr>
        <p:sp>
          <p:nvSpPr>
            <p:cNvPr id="58" name="Textfeld 57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1,660 Mio</a:t>
              </a:r>
              <a:r>
                <a:rPr lang="de-DE" sz="16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cxnSp>
          <p:nvCxnSpPr>
            <p:cNvPr id="59" name="Gerade Verbindung 6"/>
            <p:cNvCxnSpPr>
              <a:stCxn id="58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ieren 73"/>
          <p:cNvGrpSpPr/>
          <p:nvPr/>
        </p:nvGrpSpPr>
        <p:grpSpPr>
          <a:xfrm>
            <a:off x="5732276" y="3239457"/>
            <a:ext cx="1214096" cy="454941"/>
            <a:chOff x="3848680" y="4107982"/>
            <a:chExt cx="1566260" cy="586848"/>
          </a:xfrm>
        </p:grpSpPr>
        <p:sp>
          <p:nvSpPr>
            <p:cNvPr id="78" name="Textfeld 77"/>
            <p:cNvSpPr txBox="1"/>
            <p:nvPr/>
          </p:nvSpPr>
          <p:spPr>
            <a:xfrm>
              <a:off x="3848680" y="4107982"/>
              <a:ext cx="1566260" cy="476417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1,935 </a:t>
              </a:r>
              <a:r>
                <a:rPr lang="de-DE" sz="16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Mio</a:t>
              </a:r>
              <a:r>
                <a:rPr lang="de-DE" sz="18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cxnSp>
          <p:nvCxnSpPr>
            <p:cNvPr id="81" name="Gerade Verbindung 41"/>
            <p:cNvCxnSpPr>
              <a:stCxn id="78" idx="2"/>
            </p:cNvCxnSpPr>
            <p:nvPr/>
          </p:nvCxnSpPr>
          <p:spPr>
            <a:xfrm>
              <a:off x="4631810" y="4584399"/>
              <a:ext cx="1" cy="11043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pieren 81"/>
          <p:cNvGrpSpPr/>
          <p:nvPr/>
        </p:nvGrpSpPr>
        <p:grpSpPr>
          <a:xfrm>
            <a:off x="8399148" y="4618254"/>
            <a:ext cx="1214096" cy="454941"/>
            <a:chOff x="3848680" y="4107982"/>
            <a:chExt cx="1566260" cy="586848"/>
          </a:xfrm>
        </p:grpSpPr>
        <p:sp>
          <p:nvSpPr>
            <p:cNvPr id="83" name="Textfeld 82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0,299 Mio</a:t>
              </a:r>
              <a:r>
                <a:rPr lang="de-DE" sz="1600" b="1" dirty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cxnSp>
          <p:nvCxnSpPr>
            <p:cNvPr id="84" name="Gerade Verbindung 55"/>
            <p:cNvCxnSpPr>
              <a:stCxn id="83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ieren 84"/>
          <p:cNvGrpSpPr/>
          <p:nvPr/>
        </p:nvGrpSpPr>
        <p:grpSpPr>
          <a:xfrm>
            <a:off x="11074604" y="4612813"/>
            <a:ext cx="1214096" cy="454941"/>
            <a:chOff x="3848680" y="4107982"/>
            <a:chExt cx="1566260" cy="586848"/>
          </a:xfrm>
        </p:grpSpPr>
        <p:sp>
          <p:nvSpPr>
            <p:cNvPr id="86" name="Textfeld 85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0,358 </a:t>
              </a:r>
              <a:r>
                <a:rPr lang="de-DE" sz="16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87" name="Gerade Verbindung 58"/>
            <p:cNvCxnSpPr>
              <a:stCxn id="86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feld 87"/>
          <p:cNvSpPr txBox="1"/>
          <p:nvPr/>
        </p:nvSpPr>
        <p:spPr>
          <a:xfrm>
            <a:off x="3067862" y="3166508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Kabel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742142" y="2952313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</a:t>
            </a:r>
            <a:endParaRPr lang="de-DE" sz="1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8406382" y="4325402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Terrestrik</a:t>
            </a:r>
            <a:endParaRPr lang="de-DE" sz="1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11066404" y="4325767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IPTV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graphicFrame>
        <p:nvGraphicFramePr>
          <p:cNvPr id="27" name="Tabelle 26"/>
          <p:cNvGraphicFramePr>
            <a:graphicFrameLocks noGrp="1"/>
          </p:cNvGraphicFramePr>
          <p:nvPr>
            <p:extLst/>
          </p:nvPr>
        </p:nvGraphicFramePr>
        <p:xfrm>
          <a:off x="1401282" y="5162350"/>
          <a:ext cx="2391070" cy="537914"/>
        </p:xfrm>
        <a:graphic>
          <a:graphicData uri="http://schemas.openxmlformats.org/drawingml/2006/table">
            <a:tbl>
              <a:tblPr firstRow="1" bandRow="1"/>
              <a:tblGrid>
                <a:gridCol w="21737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1737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17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3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3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73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73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73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173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173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1737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2008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2009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2010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2011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2012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103313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Prozent; Summe &gt; 100% wegen </a:t>
            </a:r>
            <a:r>
              <a:rPr lang="de-DE" dirty="0" smtClean="0"/>
              <a:t>Mehrfachempfang; </a:t>
            </a:r>
            <a:r>
              <a:rPr lang="de-DE" dirty="0"/>
              <a:t>IPTV enthält auch TV-HH, die am TV-Gerät nur über das Internet Fernsehprogramme nutzen </a:t>
            </a:r>
            <a:r>
              <a:rPr lang="de-DE" dirty="0" smtClean="0"/>
              <a:t>(0,4%)</a:t>
            </a:r>
            <a:br>
              <a:rPr lang="de-DE" dirty="0" smtClean="0"/>
            </a:br>
            <a:r>
              <a:rPr lang="de-DE" dirty="0"/>
              <a:t>Basis: 3,927 / 3,977 / 3,931 / 3,999 / 4,013 / 4,043 / 4,060 / 4,085 / 4,017 / 4,006 / </a:t>
            </a:r>
            <a:r>
              <a:rPr lang="de-DE" dirty="0" smtClean="0"/>
              <a:t>4,070 Mio. TV-Haushalte in Niedersachsen und Bremen</a:t>
            </a:r>
            <a:endParaRPr lang="de-DE" dirty="0"/>
          </a:p>
        </p:txBody>
      </p:sp>
      <p:sp>
        <p:nvSpPr>
          <p:cNvPr id="2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2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3" grpId="0">
        <p:bldSub>
          <a:bldChart bld="category"/>
        </p:bldSub>
      </p:bldGraphic>
      <p:bldP spid="88" grpId="0"/>
      <p:bldP spid="89" grpId="0"/>
      <p:bldP spid="90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Verteilung der Übertragungswege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Niedersachsen und Bremen 2017-2018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Summe &gt; 100% wegen </a:t>
            </a:r>
            <a:r>
              <a:rPr lang="de-DE" dirty="0" smtClean="0"/>
              <a:t>Mehrfachempfang; </a:t>
            </a:r>
            <a:r>
              <a:rPr lang="de-DE" dirty="0"/>
              <a:t>IPTV enthält auch TV-HH, die am TV-Gerät nur über das Internet Fernsehprogramme nutzen </a:t>
            </a:r>
            <a:r>
              <a:rPr lang="de-DE" dirty="0" smtClean="0"/>
              <a:t>(0,4%)</a:t>
            </a:r>
            <a:br>
              <a:rPr lang="de-DE" dirty="0" smtClean="0"/>
            </a:br>
            <a:r>
              <a:rPr lang="de-DE" dirty="0"/>
              <a:t>Basis: </a:t>
            </a:r>
            <a:r>
              <a:rPr lang="de-DE" dirty="0" smtClean="0"/>
              <a:t>4,006 / 4,070 Mio. TV-Haushalte in Niedersachsen und Bremen</a:t>
            </a:r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graphicFrame>
        <p:nvGraphicFramePr>
          <p:cNvPr id="26" name="Diagramm 25"/>
          <p:cNvGraphicFramePr/>
          <p:nvPr>
            <p:extLst/>
          </p:nvPr>
        </p:nvGraphicFramePr>
        <p:xfrm>
          <a:off x="1001338" y="2268747"/>
          <a:ext cx="11111087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Gruppieren 27"/>
          <p:cNvGrpSpPr/>
          <p:nvPr/>
        </p:nvGrpSpPr>
        <p:grpSpPr>
          <a:xfrm>
            <a:off x="2080535" y="3637015"/>
            <a:ext cx="1214096" cy="454941"/>
            <a:chOff x="3848680" y="4107982"/>
            <a:chExt cx="1566260" cy="586848"/>
          </a:xfrm>
        </p:grpSpPr>
        <p:sp>
          <p:nvSpPr>
            <p:cNvPr id="29" name="Textfeld 28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1,660 </a:t>
              </a:r>
              <a:r>
                <a:rPr lang="de-DE" sz="16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30" name="Gerade Verbindung 6"/>
            <p:cNvCxnSpPr>
              <a:stCxn id="29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/>
          <p:cNvGrpSpPr/>
          <p:nvPr/>
        </p:nvGrpSpPr>
        <p:grpSpPr>
          <a:xfrm>
            <a:off x="4226576" y="3404248"/>
            <a:ext cx="1214096" cy="454941"/>
            <a:chOff x="3848680" y="4107982"/>
            <a:chExt cx="1566260" cy="586848"/>
          </a:xfrm>
        </p:grpSpPr>
        <p:sp>
          <p:nvSpPr>
            <p:cNvPr id="32" name="Textfeld 31"/>
            <p:cNvSpPr txBox="1"/>
            <p:nvPr/>
          </p:nvSpPr>
          <p:spPr>
            <a:xfrm>
              <a:off x="3848680" y="4107982"/>
              <a:ext cx="1566260" cy="476417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1,935 </a:t>
              </a:r>
              <a:r>
                <a:rPr lang="de-DE" sz="16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Mio</a:t>
              </a:r>
              <a:r>
                <a:rPr lang="de-DE" sz="18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cxnSp>
          <p:nvCxnSpPr>
            <p:cNvPr id="33" name="Gerade Verbindung 41"/>
            <p:cNvCxnSpPr>
              <a:stCxn id="32" idx="2"/>
            </p:cNvCxnSpPr>
            <p:nvPr/>
          </p:nvCxnSpPr>
          <p:spPr>
            <a:xfrm>
              <a:off x="4631810" y="4584399"/>
              <a:ext cx="1" cy="11043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/>
          <p:cNvGrpSpPr/>
          <p:nvPr/>
        </p:nvGrpSpPr>
        <p:grpSpPr>
          <a:xfrm>
            <a:off x="6340550" y="4756783"/>
            <a:ext cx="1214096" cy="454941"/>
            <a:chOff x="3848680" y="4107982"/>
            <a:chExt cx="1566260" cy="586848"/>
          </a:xfrm>
        </p:grpSpPr>
        <p:sp>
          <p:nvSpPr>
            <p:cNvPr id="35" name="Textfeld 34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0,281 </a:t>
              </a:r>
              <a:r>
                <a:rPr lang="de-DE" sz="1600" b="1" dirty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36" name="Gerade Verbindung 55"/>
            <p:cNvCxnSpPr>
              <a:stCxn id="35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feld 36"/>
          <p:cNvSpPr txBox="1"/>
          <p:nvPr/>
        </p:nvSpPr>
        <p:spPr>
          <a:xfrm>
            <a:off x="2080535" y="3344714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Kabel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236442" y="3117104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</a:t>
            </a:r>
            <a:endParaRPr lang="de-DE" sz="1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347784" y="4463931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DVB-T2 HD</a:t>
            </a:r>
            <a:endParaRPr lang="de-DE" sz="16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10622446" y="4692233"/>
            <a:ext cx="1214096" cy="454941"/>
            <a:chOff x="3848680" y="4107982"/>
            <a:chExt cx="1566260" cy="586848"/>
          </a:xfrm>
        </p:grpSpPr>
        <p:sp>
          <p:nvSpPr>
            <p:cNvPr id="41" name="Textfeld 40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0,358 </a:t>
              </a:r>
              <a:r>
                <a:rPr lang="de-DE" sz="16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42" name="Gerade Verbindung 58"/>
            <p:cNvCxnSpPr>
              <a:stCxn id="41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feld 42"/>
          <p:cNvSpPr txBox="1"/>
          <p:nvPr/>
        </p:nvSpPr>
        <p:spPr>
          <a:xfrm>
            <a:off x="10614246" y="4405187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IPTV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8488489" y="4975408"/>
            <a:ext cx="1214096" cy="454941"/>
            <a:chOff x="3848680" y="4107982"/>
            <a:chExt cx="1566260" cy="586848"/>
          </a:xfrm>
        </p:grpSpPr>
        <p:sp>
          <p:nvSpPr>
            <p:cNvPr id="45" name="Textfeld 44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0,018 </a:t>
              </a:r>
              <a:r>
                <a:rPr lang="de-DE" sz="1600" b="1" dirty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46" name="Gerade Verbindung 55"/>
            <p:cNvCxnSpPr>
              <a:stCxn id="45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/>
          <p:cNvSpPr txBox="1"/>
          <p:nvPr/>
        </p:nvSpPr>
        <p:spPr>
          <a:xfrm>
            <a:off x="8495723" y="4682556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DVB-T</a:t>
            </a:r>
            <a:endParaRPr lang="de-DE" sz="16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2" name="Tabelle 51"/>
          <p:cNvGraphicFramePr>
            <a:graphicFrameLocks noGrp="1"/>
          </p:cNvGraphicFramePr>
          <p:nvPr>
            <p:extLst/>
          </p:nvPr>
        </p:nvGraphicFramePr>
        <p:xfrm>
          <a:off x="1590874" y="5452606"/>
          <a:ext cx="1461600" cy="382605"/>
        </p:xfrm>
        <a:graphic>
          <a:graphicData uri="http://schemas.openxmlformats.org/drawingml/2006/table">
            <a:tbl>
              <a:tblPr firstRow="1" bandRow="1"/>
              <a:tblGrid>
                <a:gridCol w="73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60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0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5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Chart bld="category"/>
        </p:bldSub>
      </p:bldGraphic>
      <p:bldP spid="37" grpId="0"/>
      <p:bldP spid="38" grpId="0"/>
      <p:bldP spid="39" grpId="0"/>
      <p:bldP spid="43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Verteilung der Übertragungswege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Bremen 2017-2018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Summe &gt; 100% wegen </a:t>
            </a:r>
            <a:r>
              <a:rPr lang="de-DE" dirty="0" smtClean="0"/>
              <a:t>Mehrfachempfang; </a:t>
            </a:r>
            <a:r>
              <a:rPr lang="de-DE" dirty="0"/>
              <a:t>IPTV enthält auch TV-HH, die am TV-Gerät nur über das Internet Fernsehprogramme nutzen </a:t>
            </a:r>
            <a:r>
              <a:rPr lang="de-DE" dirty="0" smtClean="0"/>
              <a:t>(0,3%)</a:t>
            </a:r>
            <a:br>
              <a:rPr lang="de-DE" dirty="0" smtClean="0"/>
            </a:br>
            <a:r>
              <a:rPr lang="de-DE" dirty="0"/>
              <a:t>Basis: </a:t>
            </a:r>
            <a:r>
              <a:rPr lang="de-DE" dirty="0" smtClean="0"/>
              <a:t>0,341 / 0,347 Mio. TV-Haushalte in Bremen</a:t>
            </a:r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graphicFrame>
        <p:nvGraphicFramePr>
          <p:cNvPr id="26" name="Diagramm 25"/>
          <p:cNvGraphicFramePr/>
          <p:nvPr>
            <p:extLst/>
          </p:nvPr>
        </p:nvGraphicFramePr>
        <p:xfrm>
          <a:off x="1001338" y="2268747"/>
          <a:ext cx="11111087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Gruppieren 27"/>
          <p:cNvGrpSpPr/>
          <p:nvPr/>
        </p:nvGrpSpPr>
        <p:grpSpPr>
          <a:xfrm>
            <a:off x="2080535" y="3055990"/>
            <a:ext cx="1214096" cy="454941"/>
            <a:chOff x="3848680" y="4107982"/>
            <a:chExt cx="1566260" cy="586848"/>
          </a:xfrm>
        </p:grpSpPr>
        <p:sp>
          <p:nvSpPr>
            <p:cNvPr id="29" name="Textfeld 28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0,202 </a:t>
              </a:r>
              <a:r>
                <a:rPr lang="de-DE" sz="16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30" name="Gerade Verbindung 6"/>
            <p:cNvCxnSpPr>
              <a:stCxn id="29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/>
          <p:cNvGrpSpPr/>
          <p:nvPr/>
        </p:nvGrpSpPr>
        <p:grpSpPr>
          <a:xfrm>
            <a:off x="4226576" y="4309123"/>
            <a:ext cx="1214096" cy="454941"/>
            <a:chOff x="3848680" y="4107982"/>
            <a:chExt cx="1566260" cy="586848"/>
          </a:xfrm>
        </p:grpSpPr>
        <p:sp>
          <p:nvSpPr>
            <p:cNvPr id="32" name="Textfeld 31"/>
            <p:cNvSpPr txBox="1"/>
            <p:nvPr/>
          </p:nvSpPr>
          <p:spPr>
            <a:xfrm>
              <a:off x="3848680" y="4107982"/>
              <a:ext cx="1566260" cy="476417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0,071 </a:t>
              </a:r>
              <a:r>
                <a:rPr lang="de-DE" sz="16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Mio</a:t>
              </a:r>
              <a:r>
                <a:rPr lang="de-DE" sz="18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cxnSp>
          <p:nvCxnSpPr>
            <p:cNvPr id="33" name="Gerade Verbindung 41"/>
            <p:cNvCxnSpPr>
              <a:stCxn id="32" idx="2"/>
            </p:cNvCxnSpPr>
            <p:nvPr/>
          </p:nvCxnSpPr>
          <p:spPr>
            <a:xfrm>
              <a:off x="4631810" y="4584399"/>
              <a:ext cx="1" cy="11043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/>
          <p:cNvGrpSpPr/>
          <p:nvPr/>
        </p:nvGrpSpPr>
        <p:grpSpPr>
          <a:xfrm>
            <a:off x="6340550" y="4432933"/>
            <a:ext cx="1214096" cy="454941"/>
            <a:chOff x="3848680" y="4107982"/>
            <a:chExt cx="1566260" cy="586848"/>
          </a:xfrm>
        </p:grpSpPr>
        <p:sp>
          <p:nvSpPr>
            <p:cNvPr id="35" name="Textfeld 34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0,058 </a:t>
              </a:r>
              <a:r>
                <a:rPr lang="de-DE" sz="1600" b="1" dirty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36" name="Gerade Verbindung 55"/>
            <p:cNvCxnSpPr>
              <a:stCxn id="35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feld 36"/>
          <p:cNvSpPr txBox="1"/>
          <p:nvPr/>
        </p:nvSpPr>
        <p:spPr>
          <a:xfrm>
            <a:off x="2080535" y="2763689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Kabel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236442" y="4021979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</a:t>
            </a:r>
            <a:endParaRPr lang="de-DE" sz="1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347784" y="4140081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DVB-T2 HD</a:t>
            </a:r>
            <a:endParaRPr lang="de-DE" sz="16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10622446" y="4558883"/>
            <a:ext cx="1214096" cy="454941"/>
            <a:chOff x="3848680" y="4107982"/>
            <a:chExt cx="1566260" cy="586848"/>
          </a:xfrm>
        </p:grpSpPr>
        <p:sp>
          <p:nvSpPr>
            <p:cNvPr id="41" name="Textfeld 40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0,044 Mio</a:t>
              </a:r>
              <a:r>
                <a:rPr lang="de-DE" sz="16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cxnSp>
          <p:nvCxnSpPr>
            <p:cNvPr id="42" name="Gerade Verbindung 58"/>
            <p:cNvCxnSpPr>
              <a:stCxn id="41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feld 42"/>
          <p:cNvSpPr txBox="1"/>
          <p:nvPr/>
        </p:nvSpPr>
        <p:spPr>
          <a:xfrm>
            <a:off x="10614246" y="4271837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IPTV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8488489" y="4965883"/>
            <a:ext cx="1214096" cy="454941"/>
            <a:chOff x="3848680" y="4107982"/>
            <a:chExt cx="1566260" cy="586848"/>
          </a:xfrm>
        </p:grpSpPr>
        <p:sp>
          <p:nvSpPr>
            <p:cNvPr id="45" name="Textfeld 44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0,002 </a:t>
              </a:r>
              <a:r>
                <a:rPr lang="de-DE" sz="1600" b="1" dirty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46" name="Gerade Verbindung 55"/>
            <p:cNvCxnSpPr>
              <a:stCxn id="45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/>
          <p:cNvSpPr txBox="1"/>
          <p:nvPr/>
        </p:nvSpPr>
        <p:spPr>
          <a:xfrm>
            <a:off x="8495723" y="4673031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DVB-T</a:t>
            </a:r>
            <a:endParaRPr lang="de-DE" sz="16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2" name="Tabelle 51"/>
          <p:cNvGraphicFramePr>
            <a:graphicFrameLocks noGrp="1"/>
          </p:cNvGraphicFramePr>
          <p:nvPr>
            <p:extLst/>
          </p:nvPr>
        </p:nvGraphicFramePr>
        <p:xfrm>
          <a:off x="1590874" y="5452606"/>
          <a:ext cx="1461600" cy="382605"/>
        </p:xfrm>
        <a:graphic>
          <a:graphicData uri="http://schemas.openxmlformats.org/drawingml/2006/table">
            <a:tbl>
              <a:tblPr firstRow="1" bandRow="1"/>
              <a:tblGrid>
                <a:gridCol w="73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60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0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Chart bld="category"/>
        </p:bldSub>
      </p:bldGraphic>
      <p:bldP spid="37" grpId="0"/>
      <p:bldP spid="38" grpId="0"/>
      <p:bldP spid="39" grpId="0"/>
      <p:bldP spid="43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257400" y="2110189"/>
            <a:ext cx="681084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Verteilung der Übertragungswege in den Bundesländern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 / Millionen; IPTV enthält auch TV-HH, die am TV-Gerät nur über das Internet Fernsehprogramme </a:t>
            </a:r>
            <a:r>
              <a:rPr lang="de-DE" dirty="0" smtClean="0"/>
              <a:t>nutzen</a:t>
            </a:r>
            <a:br>
              <a:rPr lang="de-DE" dirty="0" smtClean="0"/>
            </a:br>
            <a:r>
              <a:rPr lang="de-DE" dirty="0" smtClean="0"/>
              <a:t>Summe </a:t>
            </a:r>
            <a:r>
              <a:rPr lang="de-DE" dirty="0"/>
              <a:t>&gt; 100% wegen Mehrfachempfangsart / Basis: </a:t>
            </a:r>
            <a:r>
              <a:rPr lang="de-DE" dirty="0" smtClean="0"/>
              <a:t>38,697 </a:t>
            </a:r>
            <a:r>
              <a:rPr lang="de-DE" dirty="0"/>
              <a:t>Mio. TV-Haushalte in Deutschland 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graphicFrame>
        <p:nvGraphicFramePr>
          <p:cNvPr id="21" name="Diagramm 20"/>
          <p:cNvGraphicFramePr/>
          <p:nvPr>
            <p:extLst>
              <p:ext uri="{D42A27DB-BD31-4B8C-83A1-F6EECF244321}">
                <p14:modId xmlns:p14="http://schemas.microsoft.com/office/powerpoint/2010/main" val="4017414158"/>
              </p:ext>
            </p:extLst>
          </p:nvPr>
        </p:nvGraphicFramePr>
        <p:xfrm>
          <a:off x="948803" y="1886552"/>
          <a:ext cx="10733384" cy="274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Gruppieren 22"/>
          <p:cNvGrpSpPr/>
          <p:nvPr/>
        </p:nvGrpSpPr>
        <p:grpSpPr>
          <a:xfrm>
            <a:off x="11375351" y="5033634"/>
            <a:ext cx="1474844" cy="1173433"/>
            <a:chOff x="11238747" y="6455534"/>
            <a:chExt cx="1902639" cy="1513662"/>
          </a:xfrm>
        </p:grpSpPr>
        <p:sp>
          <p:nvSpPr>
            <p:cNvPr id="24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25" name="Rectangle 155"/>
            <p:cNvSpPr>
              <a:spLocks noChangeArrowheads="1"/>
            </p:cNvSpPr>
            <p:nvPr/>
          </p:nvSpPr>
          <p:spPr bwMode="auto">
            <a:xfrm>
              <a:off x="11710349" y="6817651"/>
              <a:ext cx="330875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IPTV</a:t>
              </a:r>
            </a:p>
          </p:txBody>
        </p:sp>
        <p:sp>
          <p:nvSpPr>
            <p:cNvPr id="28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3" name="Rectangle 157"/>
            <p:cNvSpPr>
              <a:spLocks noChangeArrowheads="1"/>
            </p:cNvSpPr>
            <p:nvPr/>
          </p:nvSpPr>
          <p:spPr bwMode="auto">
            <a:xfrm>
              <a:off x="11710349" y="7112098"/>
              <a:ext cx="1431037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DVB-T2 HD / DVB-T</a:t>
              </a:r>
            </a:p>
          </p:txBody>
        </p:sp>
        <p:sp>
          <p:nvSpPr>
            <p:cNvPr id="34" name="Rectangle 158"/>
            <p:cNvSpPr>
              <a:spLocks noChangeArrowheads="1"/>
            </p:cNvSpPr>
            <p:nvPr/>
          </p:nvSpPr>
          <p:spPr bwMode="auto">
            <a:xfrm>
              <a:off x="11525932" y="7500404"/>
              <a:ext cx="108000" cy="10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7" name="Rectangle 159"/>
            <p:cNvSpPr>
              <a:spLocks noChangeArrowheads="1"/>
            </p:cNvSpPr>
            <p:nvPr/>
          </p:nvSpPr>
          <p:spPr bwMode="auto">
            <a:xfrm>
              <a:off x="11710349" y="7438484"/>
              <a:ext cx="504586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Satellit</a:t>
              </a:r>
            </a:p>
          </p:txBody>
        </p:sp>
        <p:sp>
          <p:nvSpPr>
            <p:cNvPr id="38" name="Rectangle 160"/>
            <p:cNvSpPr>
              <a:spLocks noChangeArrowheads="1"/>
            </p:cNvSpPr>
            <p:nvPr/>
          </p:nvSpPr>
          <p:spPr bwMode="auto">
            <a:xfrm>
              <a:off x="11525932" y="7817309"/>
              <a:ext cx="108000" cy="10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9" name="Rectangle 161"/>
            <p:cNvSpPr>
              <a:spLocks noChangeArrowheads="1"/>
            </p:cNvSpPr>
            <p:nvPr/>
          </p:nvSpPr>
          <p:spPr bwMode="auto">
            <a:xfrm>
              <a:off x="11710349" y="7750838"/>
              <a:ext cx="40945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Kabel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graphicFrame>
        <p:nvGraphicFramePr>
          <p:cNvPr id="20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93995"/>
              </p:ext>
            </p:extLst>
          </p:nvPr>
        </p:nvGraphicFramePr>
        <p:xfrm>
          <a:off x="1247771" y="4367606"/>
          <a:ext cx="10296525" cy="18618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3,247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0,092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0,216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0,319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0,495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0,044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0,249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0,089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0,314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0,822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0,145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0,149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0,278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0,152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0,273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2,479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0,082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0,288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0,099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0,232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0,060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0,137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0,239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0,822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0,058</a:t>
                      </a:r>
                      <a:endParaRPr lang="de-DE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0,118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0,068</a:t>
                      </a:r>
                      <a:endParaRPr lang="de-DE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0,126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17,409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0,640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0,180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2,034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2,752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0,071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0,104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1,864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3,837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1,475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0,550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1,048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0,905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2,136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17,467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0,488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1,235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2,488</a:t>
                      </a:r>
                      <a:endParaRPr lang="de-DE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2,782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0,202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1,147</a:t>
                      </a:r>
                      <a:endParaRPr lang="de-DE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0,650</a:t>
                      </a:r>
                      <a:endParaRPr lang="de-DE" sz="12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3,374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0,650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1,685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1,030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1,880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7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8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Verteilung der Übertragungswege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Vergleich bundesweit – </a:t>
            </a:r>
            <a:r>
              <a:rPr lang="de-DE" dirty="0" smtClean="0"/>
              <a:t>Niedersachsen und Bremen 2018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103312" y="6569202"/>
            <a:ext cx="10293080" cy="306261"/>
          </a:xfrm>
        </p:spPr>
        <p:txBody>
          <a:bodyPr/>
          <a:lstStyle/>
          <a:p>
            <a:r>
              <a:rPr lang="de-DE" dirty="0"/>
              <a:t>Angaben in Prozent; Summe &gt; 100% wegen </a:t>
            </a:r>
            <a:r>
              <a:rPr lang="de-DE" dirty="0" smtClean="0"/>
              <a:t>Mehrfachempfang</a:t>
            </a:r>
            <a:r>
              <a:rPr lang="de-DE" dirty="0"/>
              <a:t>; IPTV enthält auch TV-HH, die am TV-Gerät nur über das Internet Fernsehprogramme </a:t>
            </a:r>
            <a:r>
              <a:rPr lang="de-DE" dirty="0" smtClean="0"/>
              <a:t>nutzen (0,5% gesamt / 0,4% Niedersachsen und Bremen)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Mio</a:t>
            </a:r>
            <a:r>
              <a:rPr lang="de-DE" dirty="0"/>
              <a:t>. TV- Haushalte in Deutschland / </a:t>
            </a:r>
            <a:r>
              <a:rPr lang="de-DE" dirty="0" smtClean="0"/>
              <a:t>4,070 </a:t>
            </a:r>
            <a:r>
              <a:rPr lang="de-DE" dirty="0"/>
              <a:t>Mio. TV-Haushalte in </a:t>
            </a:r>
            <a:r>
              <a:rPr lang="de-DE" dirty="0" smtClean="0"/>
              <a:t>Niedersachsen und Bremen</a:t>
            </a:r>
            <a:endParaRPr lang="de-DE" dirty="0"/>
          </a:p>
        </p:txBody>
      </p:sp>
      <p:graphicFrame>
        <p:nvGraphicFramePr>
          <p:cNvPr id="18" name="Diagramm 17"/>
          <p:cNvGraphicFramePr/>
          <p:nvPr>
            <p:extLst/>
          </p:nvPr>
        </p:nvGraphicFramePr>
        <p:xfrm>
          <a:off x="1136088" y="2268747"/>
          <a:ext cx="10577857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1975755" y="3606088"/>
            <a:ext cx="1214096" cy="481417"/>
            <a:chOff x="1792880" y="3349778"/>
            <a:chExt cx="1214096" cy="481417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1847328" y="3376254"/>
              <a:ext cx="1105200" cy="454941"/>
              <a:chOff x="3848680" y="4107982"/>
              <a:chExt cx="1566260" cy="586848"/>
            </a:xfrm>
          </p:grpSpPr>
          <p:sp>
            <p:nvSpPr>
              <p:cNvPr id="20" name="Textfeld 19"/>
              <p:cNvSpPr txBox="1"/>
              <p:nvPr/>
            </p:nvSpPr>
            <p:spPr>
              <a:xfrm>
                <a:off x="3848680" y="4107982"/>
                <a:ext cx="1566260" cy="43671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6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1" name="Gerade Verbindung 6"/>
              <p:cNvCxnSpPr>
                <a:stCxn id="20" idx="2"/>
              </p:cNvCxnSpPr>
              <p:nvPr/>
            </p:nvCxnSpPr>
            <p:spPr>
              <a:xfrm>
                <a:off x="4631810" y="4544697"/>
                <a:ext cx="1" cy="15013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feld 39"/>
            <p:cNvSpPr txBox="1"/>
            <p:nvPr/>
          </p:nvSpPr>
          <p:spPr>
            <a:xfrm>
              <a:off x="1792880" y="3349778"/>
              <a:ext cx="1214096" cy="338564"/>
            </a:xfrm>
            <a:prstGeom prst="rect">
              <a:avLst/>
            </a:prstGeom>
            <a:noFill/>
          </p:spPr>
          <p:txBody>
            <a:bodyPr wrap="square" lIns="91449" tIns="45725" rIns="91449" bIns="45725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Kabel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4027234" y="3348309"/>
            <a:ext cx="1214096" cy="505854"/>
            <a:chOff x="4671482" y="3204567"/>
            <a:chExt cx="1214096" cy="505854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4725930" y="3225888"/>
              <a:ext cx="1105200" cy="484533"/>
              <a:chOff x="3848680" y="4107978"/>
              <a:chExt cx="1566260" cy="625019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3848680" y="4107978"/>
                <a:ext cx="1566260" cy="476417"/>
              </a:xfrm>
              <a:prstGeom prst="rect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8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33" name="Gerade Verbindung 41"/>
              <p:cNvCxnSpPr>
                <a:stCxn id="32" idx="2"/>
              </p:cNvCxnSpPr>
              <p:nvPr/>
            </p:nvCxnSpPr>
            <p:spPr>
              <a:xfrm>
                <a:off x="4631810" y="4584396"/>
                <a:ext cx="1" cy="148601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feld 40"/>
            <p:cNvSpPr txBox="1"/>
            <p:nvPr/>
          </p:nvSpPr>
          <p:spPr>
            <a:xfrm>
              <a:off x="4671482" y="3204567"/>
              <a:ext cx="1214096" cy="338564"/>
            </a:xfrm>
            <a:prstGeom prst="rect">
              <a:avLst/>
            </a:prstGeom>
            <a:noFill/>
          </p:spPr>
          <p:txBody>
            <a:bodyPr wrap="square" lIns="91449" tIns="45725" rIns="91449" bIns="45725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Satellit</a:t>
              </a:r>
              <a:endParaRPr lang="de-DE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0213469" y="4669303"/>
            <a:ext cx="1214096" cy="476162"/>
            <a:chOff x="9682434" y="4709133"/>
            <a:chExt cx="1214096" cy="476162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9682434" y="4730354"/>
              <a:ext cx="1214096" cy="454941"/>
              <a:chOff x="3848680" y="4107982"/>
              <a:chExt cx="1566260" cy="586848"/>
            </a:xfrm>
          </p:grpSpPr>
          <p:sp>
            <p:nvSpPr>
              <p:cNvPr id="38" name="Textfeld 37"/>
              <p:cNvSpPr txBox="1"/>
              <p:nvPr/>
            </p:nvSpPr>
            <p:spPr>
              <a:xfrm>
                <a:off x="3848680" y="4107982"/>
                <a:ext cx="1566260" cy="43671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6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39" name="Gerade Verbindung 58"/>
              <p:cNvCxnSpPr>
                <a:stCxn id="38" idx="2"/>
              </p:cNvCxnSpPr>
              <p:nvPr/>
            </p:nvCxnSpPr>
            <p:spPr>
              <a:xfrm>
                <a:off x="4631810" y="4544697"/>
                <a:ext cx="1" cy="15013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feld 42"/>
            <p:cNvSpPr txBox="1"/>
            <p:nvPr/>
          </p:nvSpPr>
          <p:spPr>
            <a:xfrm>
              <a:off x="9736882" y="4709133"/>
              <a:ext cx="1105200" cy="338564"/>
            </a:xfrm>
            <a:prstGeom prst="rect">
              <a:avLst/>
            </a:prstGeom>
            <a:noFill/>
          </p:spPr>
          <p:txBody>
            <a:bodyPr wrap="square" lIns="91449" tIns="45725" rIns="91449" bIns="45725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IPTV</a:t>
              </a:r>
            </a:p>
          </p:txBody>
        </p:sp>
      </p:grpSp>
      <p:graphicFrame>
        <p:nvGraphicFramePr>
          <p:cNvPr id="44" name="Tabelle 43"/>
          <p:cNvGraphicFramePr>
            <a:graphicFrameLocks noGrp="1"/>
          </p:cNvGraphicFramePr>
          <p:nvPr>
            <p:extLst/>
          </p:nvPr>
        </p:nvGraphicFramePr>
        <p:xfrm>
          <a:off x="1658750" y="5188688"/>
          <a:ext cx="1180728" cy="530826"/>
        </p:xfrm>
        <a:graphic>
          <a:graphicData uri="http://schemas.openxmlformats.org/drawingml/2006/table">
            <a:tbl>
              <a:tblPr firstRow="1" bandRow="1"/>
              <a:tblGrid>
                <a:gridCol w="59467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6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0826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Gesamt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NI, HB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6097131" y="4753320"/>
            <a:ext cx="1214096" cy="454941"/>
            <a:chOff x="3848680" y="4107982"/>
            <a:chExt cx="1566260" cy="586848"/>
          </a:xfrm>
        </p:grpSpPr>
        <p:sp>
          <p:nvSpPr>
            <p:cNvPr id="45" name="Textfeld 44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de-DE" sz="16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DVB-T2 HD</a:t>
              </a:r>
            </a:p>
          </p:txBody>
        </p:sp>
        <p:cxnSp>
          <p:nvCxnSpPr>
            <p:cNvPr id="46" name="Gerade Verbindung 55"/>
            <p:cNvCxnSpPr>
              <a:stCxn id="45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8146822" y="4970664"/>
            <a:ext cx="1214096" cy="454941"/>
            <a:chOff x="3848680" y="4107982"/>
            <a:chExt cx="1566260" cy="586848"/>
          </a:xfrm>
        </p:grpSpPr>
        <p:sp>
          <p:nvSpPr>
            <p:cNvPr id="49" name="Textfeld 48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DVB-T</a:t>
              </a:r>
              <a:endParaRPr lang="de-DE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Gerade Verbindung 55"/>
            <p:cNvCxnSpPr>
              <a:stCxn id="49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8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Verteilung der Übertragungswege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Vergleich bundesweit – </a:t>
            </a:r>
            <a:r>
              <a:rPr lang="de-DE" dirty="0" smtClean="0"/>
              <a:t>Bremen 2018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103312" y="6569202"/>
            <a:ext cx="10293080" cy="306261"/>
          </a:xfrm>
        </p:spPr>
        <p:txBody>
          <a:bodyPr/>
          <a:lstStyle/>
          <a:p>
            <a:r>
              <a:rPr lang="de-DE" dirty="0"/>
              <a:t>Angaben in Prozent; Summe &gt; 100% wegen </a:t>
            </a:r>
            <a:r>
              <a:rPr lang="de-DE" dirty="0" smtClean="0"/>
              <a:t>Mehrfachempfang</a:t>
            </a:r>
            <a:r>
              <a:rPr lang="de-DE" dirty="0"/>
              <a:t>; IPTV enthält auch TV-HH, die am TV-Gerät nur über das Internet Fernsehprogramme </a:t>
            </a:r>
            <a:r>
              <a:rPr lang="de-DE" dirty="0" smtClean="0"/>
              <a:t>nutzen (0,5% gesamt / 0,3% Bremen)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Mio</a:t>
            </a:r>
            <a:r>
              <a:rPr lang="de-DE" dirty="0"/>
              <a:t>. TV- Haushalte in Deutschland </a:t>
            </a:r>
            <a:r>
              <a:rPr lang="de-DE" dirty="0" smtClean="0"/>
              <a:t>/ 0,347 Mio</a:t>
            </a:r>
            <a:r>
              <a:rPr lang="de-DE" dirty="0"/>
              <a:t>. TV-Haushalte in </a:t>
            </a:r>
            <a:r>
              <a:rPr lang="de-DE" dirty="0" smtClean="0"/>
              <a:t>Bremen</a:t>
            </a:r>
            <a:endParaRPr lang="de-DE" dirty="0"/>
          </a:p>
        </p:txBody>
      </p:sp>
      <p:graphicFrame>
        <p:nvGraphicFramePr>
          <p:cNvPr id="18" name="Diagramm 17"/>
          <p:cNvGraphicFramePr/>
          <p:nvPr>
            <p:extLst/>
          </p:nvPr>
        </p:nvGraphicFramePr>
        <p:xfrm>
          <a:off x="1136088" y="2268747"/>
          <a:ext cx="10577857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1975755" y="3025063"/>
            <a:ext cx="1214096" cy="481417"/>
            <a:chOff x="1792880" y="3349778"/>
            <a:chExt cx="1214096" cy="481417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1847328" y="3376254"/>
              <a:ext cx="1105200" cy="454941"/>
              <a:chOff x="3848680" y="4107982"/>
              <a:chExt cx="1566260" cy="586848"/>
            </a:xfrm>
          </p:grpSpPr>
          <p:sp>
            <p:nvSpPr>
              <p:cNvPr id="20" name="Textfeld 19"/>
              <p:cNvSpPr txBox="1"/>
              <p:nvPr/>
            </p:nvSpPr>
            <p:spPr>
              <a:xfrm>
                <a:off x="3848680" y="4107982"/>
                <a:ext cx="1566260" cy="43671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6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1" name="Gerade Verbindung 6"/>
              <p:cNvCxnSpPr>
                <a:stCxn id="20" idx="2"/>
              </p:cNvCxnSpPr>
              <p:nvPr/>
            </p:nvCxnSpPr>
            <p:spPr>
              <a:xfrm>
                <a:off x="4631810" y="4544697"/>
                <a:ext cx="1" cy="15013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feld 39"/>
            <p:cNvSpPr txBox="1"/>
            <p:nvPr/>
          </p:nvSpPr>
          <p:spPr>
            <a:xfrm>
              <a:off x="1792880" y="3349778"/>
              <a:ext cx="1214096" cy="338564"/>
            </a:xfrm>
            <a:prstGeom prst="rect">
              <a:avLst/>
            </a:prstGeom>
            <a:noFill/>
          </p:spPr>
          <p:txBody>
            <a:bodyPr wrap="square" lIns="91449" tIns="45725" rIns="91449" bIns="45725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Kabel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4046284" y="4262709"/>
            <a:ext cx="1214096" cy="505854"/>
            <a:chOff x="4671482" y="3204567"/>
            <a:chExt cx="1214096" cy="505854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4725930" y="3225888"/>
              <a:ext cx="1105200" cy="484533"/>
              <a:chOff x="3848680" y="4107978"/>
              <a:chExt cx="1566260" cy="625019"/>
            </a:xfrm>
          </p:grpSpPr>
          <p:sp>
            <p:nvSpPr>
              <p:cNvPr id="32" name="Textfeld 31"/>
              <p:cNvSpPr txBox="1"/>
              <p:nvPr/>
            </p:nvSpPr>
            <p:spPr>
              <a:xfrm>
                <a:off x="3848680" y="4107978"/>
                <a:ext cx="1566260" cy="47641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8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33" name="Gerade Verbindung 41"/>
              <p:cNvCxnSpPr>
                <a:stCxn id="32" idx="2"/>
              </p:cNvCxnSpPr>
              <p:nvPr/>
            </p:nvCxnSpPr>
            <p:spPr>
              <a:xfrm>
                <a:off x="4631810" y="4584396"/>
                <a:ext cx="1" cy="148601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feld 40"/>
            <p:cNvSpPr txBox="1"/>
            <p:nvPr/>
          </p:nvSpPr>
          <p:spPr>
            <a:xfrm>
              <a:off x="4671482" y="3204567"/>
              <a:ext cx="1214096" cy="338564"/>
            </a:xfrm>
            <a:prstGeom prst="rect">
              <a:avLst/>
            </a:prstGeom>
            <a:noFill/>
          </p:spPr>
          <p:txBody>
            <a:bodyPr wrap="square" lIns="91449" tIns="45725" rIns="91449" bIns="45725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Satellit</a:t>
              </a:r>
              <a:endParaRPr lang="de-DE" sz="1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0213469" y="4535953"/>
            <a:ext cx="1214096" cy="476162"/>
            <a:chOff x="9682434" y="4709133"/>
            <a:chExt cx="1214096" cy="476162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9682434" y="4730354"/>
              <a:ext cx="1214096" cy="454941"/>
              <a:chOff x="3848680" y="4107982"/>
              <a:chExt cx="1566260" cy="586848"/>
            </a:xfrm>
          </p:grpSpPr>
          <p:sp>
            <p:nvSpPr>
              <p:cNvPr id="38" name="Textfeld 37"/>
              <p:cNvSpPr txBox="1"/>
              <p:nvPr/>
            </p:nvSpPr>
            <p:spPr>
              <a:xfrm>
                <a:off x="3848680" y="4107982"/>
                <a:ext cx="1566260" cy="43671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de-DE" sz="1600" b="1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39" name="Gerade Verbindung 58"/>
              <p:cNvCxnSpPr>
                <a:stCxn id="38" idx="2"/>
              </p:cNvCxnSpPr>
              <p:nvPr/>
            </p:nvCxnSpPr>
            <p:spPr>
              <a:xfrm>
                <a:off x="4631810" y="4544697"/>
                <a:ext cx="1" cy="150133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feld 42"/>
            <p:cNvSpPr txBox="1"/>
            <p:nvPr/>
          </p:nvSpPr>
          <p:spPr>
            <a:xfrm>
              <a:off x="9736882" y="4709133"/>
              <a:ext cx="1105200" cy="338564"/>
            </a:xfrm>
            <a:prstGeom prst="rect">
              <a:avLst/>
            </a:prstGeom>
            <a:noFill/>
          </p:spPr>
          <p:txBody>
            <a:bodyPr wrap="square" lIns="91449" tIns="45725" rIns="91449" bIns="45725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IPTV</a:t>
              </a:r>
            </a:p>
          </p:txBody>
        </p:sp>
      </p:grpSp>
      <p:graphicFrame>
        <p:nvGraphicFramePr>
          <p:cNvPr id="44" name="Tabelle 43"/>
          <p:cNvGraphicFramePr>
            <a:graphicFrameLocks noGrp="1"/>
          </p:cNvGraphicFramePr>
          <p:nvPr>
            <p:extLst/>
          </p:nvPr>
        </p:nvGraphicFramePr>
        <p:xfrm>
          <a:off x="1658750" y="5188688"/>
          <a:ext cx="1180728" cy="530826"/>
        </p:xfrm>
        <a:graphic>
          <a:graphicData uri="http://schemas.openxmlformats.org/drawingml/2006/table">
            <a:tbl>
              <a:tblPr firstRow="1" bandRow="1"/>
              <a:tblGrid>
                <a:gridCol w="59467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6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0826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Gesamt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HB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6097131" y="4429470"/>
            <a:ext cx="1214096" cy="454941"/>
            <a:chOff x="3848680" y="4107982"/>
            <a:chExt cx="1566260" cy="586848"/>
          </a:xfrm>
        </p:grpSpPr>
        <p:sp>
          <p:nvSpPr>
            <p:cNvPr id="45" name="Textfeld 44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de-DE" sz="1600" b="1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DVB-T2 HD</a:t>
              </a:r>
            </a:p>
          </p:txBody>
        </p:sp>
        <p:cxnSp>
          <p:nvCxnSpPr>
            <p:cNvPr id="46" name="Gerade Verbindung 55"/>
            <p:cNvCxnSpPr>
              <a:stCxn id="45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8146822" y="4980189"/>
            <a:ext cx="1214096" cy="454941"/>
            <a:chOff x="3848680" y="4107982"/>
            <a:chExt cx="1566260" cy="586848"/>
          </a:xfrm>
        </p:grpSpPr>
        <p:sp>
          <p:nvSpPr>
            <p:cNvPr id="49" name="Textfeld 48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DVB-T</a:t>
              </a:r>
              <a:endParaRPr lang="de-DE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0" name="Gerade Verbindung 55"/>
            <p:cNvCxnSpPr>
              <a:stCxn id="49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3223" y="2176071"/>
            <a:ext cx="9068042" cy="324594"/>
          </a:xfrm>
        </p:spPr>
        <p:txBody>
          <a:bodyPr/>
          <a:lstStyle/>
          <a:p>
            <a:pPr marL="817200" lvl="2" indent="-457200">
              <a:buFont typeface="+mj-lt"/>
              <a:buAutoNum type="arabicPeriod"/>
            </a:pPr>
            <a:r>
              <a:rPr lang="de-DE" dirty="0"/>
              <a:t>Methodische Hinweise</a:t>
            </a:r>
          </a:p>
          <a:p>
            <a:pPr marL="817200" lvl="2" indent="-457200">
              <a:buFont typeface="+mj-lt"/>
              <a:buAutoNum type="arabicPeriod"/>
            </a:pPr>
            <a:r>
              <a:rPr lang="de-DE" dirty="0"/>
              <a:t>Stand der Digitalisierung in den </a:t>
            </a:r>
            <a:r>
              <a:rPr lang="de-DE" dirty="0" smtClean="0"/>
              <a:t>TV-Haushalten</a:t>
            </a:r>
            <a:endParaRPr lang="de-DE" dirty="0"/>
          </a:p>
          <a:p>
            <a:pPr marL="817200" lvl="2" indent="-457200">
              <a:buFont typeface="+mj-lt"/>
              <a:buAutoNum type="arabicPeriod"/>
            </a:pPr>
            <a:r>
              <a:rPr lang="de-DE" dirty="0"/>
              <a:t>Verteilung der Übertragungswege</a:t>
            </a:r>
          </a:p>
          <a:p>
            <a:pPr marL="817200" lvl="2" indent="-457200">
              <a:buFont typeface="+mj-lt"/>
              <a:buAutoNum type="arabicPeriod"/>
            </a:pPr>
            <a:r>
              <a:rPr lang="de-DE" dirty="0"/>
              <a:t>Digitalisierung der </a:t>
            </a:r>
            <a:r>
              <a:rPr lang="de-DE" dirty="0" smtClean="0"/>
              <a:t>Kabel-TV-Haushalte</a:t>
            </a:r>
            <a:endParaRPr lang="de-DE" dirty="0"/>
          </a:p>
          <a:p>
            <a:pPr marL="817200" lvl="2" indent="-457200">
              <a:buFont typeface="+mj-lt"/>
              <a:buAutoNum type="arabicPeriod"/>
            </a:pPr>
            <a:r>
              <a:rPr lang="de-DE" dirty="0" smtClean="0"/>
              <a:t>TV-Empfang in HD</a:t>
            </a:r>
          </a:p>
          <a:p>
            <a:pPr marL="817200" lvl="2" indent="-457200">
              <a:buFont typeface="+mj-lt"/>
              <a:buAutoNum type="arabicPeriod" startAt="6"/>
            </a:pPr>
            <a:r>
              <a:rPr lang="de-DE" dirty="0"/>
              <a:t>Connected TV – Haushaltsausstattung</a:t>
            </a:r>
          </a:p>
          <a:p>
            <a:pPr marL="817200" lvl="2" indent="-457200">
              <a:buFont typeface="+mj-lt"/>
              <a:buAutoNum type="arabicPeriod" startAt="6"/>
            </a:pPr>
            <a:r>
              <a:rPr lang="de-DE" dirty="0"/>
              <a:t>Fernseh- und Videonutzung</a:t>
            </a:r>
          </a:p>
          <a:p>
            <a:pPr marL="817200" lvl="2" indent="-457200">
              <a:buFont typeface="+mj-lt"/>
              <a:buAutoNum type="arabicPeriod" startAt="8"/>
            </a:pPr>
            <a:r>
              <a:rPr lang="de-DE" dirty="0"/>
              <a:t>Fokus OTT-Nutzung</a:t>
            </a:r>
          </a:p>
          <a:p>
            <a:pPr marL="817200" lvl="2" indent="-457200">
              <a:buFont typeface="+mj-lt"/>
              <a:buAutoNum type="arabicPeriod" startAt="8"/>
            </a:pPr>
            <a:r>
              <a:rPr lang="de-DE" dirty="0"/>
              <a:t>Radioempfang und </a:t>
            </a:r>
            <a:r>
              <a:rPr lang="de-DE" dirty="0" smtClean="0"/>
              <a:t>–</a:t>
            </a:r>
            <a:r>
              <a:rPr lang="de-DE" dirty="0" err="1" smtClean="0"/>
              <a:t>nutzung</a:t>
            </a:r>
            <a:endParaRPr lang="de-DE" dirty="0" smtClean="0"/>
          </a:p>
          <a:p>
            <a:pPr marL="817200" lvl="2" indent="-457200">
              <a:buFont typeface="+mj-lt"/>
              <a:buAutoNum type="arabicPeriod" startAt="8"/>
            </a:pPr>
            <a:r>
              <a:rPr lang="de-DE" dirty="0"/>
              <a:t>Online-Audio-Nutzung</a:t>
            </a:r>
          </a:p>
          <a:p>
            <a:pPr marL="360000" lvl="2" indent="0">
              <a:buNone/>
            </a:pPr>
            <a:endParaRPr lang="de-DE" dirty="0"/>
          </a:p>
          <a:p>
            <a:pPr marL="360000" lvl="2" indent="0">
              <a:buNone/>
            </a:pPr>
            <a:endParaRPr lang="de-DE" dirty="0" smtClean="0"/>
          </a:p>
          <a:p>
            <a:pPr marL="360000" lvl="2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1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 der Kabel-TV-Haushalte 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 smtClean="0">
                <a:solidFill>
                  <a:schemeClr val="accent2"/>
                </a:solidFill>
              </a:rPr>
              <a:t>4</a:t>
            </a:r>
            <a:endParaRPr lang="de-DE" sz="1150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9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050943296"/>
              </p:ext>
            </p:extLst>
          </p:nvPr>
        </p:nvGraphicFramePr>
        <p:xfrm>
          <a:off x="1098795" y="2165685"/>
          <a:ext cx="10624776" cy="373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Diagramm 47"/>
          <p:cNvGraphicFramePr/>
          <p:nvPr>
            <p:extLst>
              <p:ext uri="{D42A27DB-BD31-4B8C-83A1-F6EECF244321}">
                <p14:modId xmlns:p14="http://schemas.microsoft.com/office/powerpoint/2010/main" val="1342281593"/>
              </p:ext>
            </p:extLst>
          </p:nvPr>
        </p:nvGraphicFramePr>
        <p:xfrm>
          <a:off x="1043484" y="2258884"/>
          <a:ext cx="10771567" cy="433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103313" y="1619251"/>
            <a:ext cx="10009062" cy="520306"/>
          </a:xfrm>
        </p:spPr>
        <p:txBody>
          <a:bodyPr/>
          <a:lstStyle/>
          <a:p>
            <a:r>
              <a:rPr lang="de-DE" dirty="0" smtClean="0"/>
              <a:t>Bundesweit 2005-2018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 der Kabel-TV-Haushalte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361950" algn="l"/>
              </a:tabLst>
            </a:pPr>
            <a:r>
              <a:rPr lang="de-DE" dirty="0"/>
              <a:t>Angaben in </a:t>
            </a:r>
            <a:r>
              <a:rPr lang="de-DE" dirty="0" smtClean="0"/>
              <a:t>Prozent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	17,529 </a:t>
            </a:r>
            <a:r>
              <a:rPr lang="de-DE" dirty="0"/>
              <a:t>/ 17,571 / 19,859 / 19,558 / 19,765 / 19,273 / 18,928 / 18,201 / 17,656 / 17,860 / 17,933 / </a:t>
            </a:r>
            <a:r>
              <a:rPr lang="de-DE" dirty="0" smtClean="0"/>
              <a:t>17,474 / 17,564 / 17,467 Mio</a:t>
            </a:r>
            <a:r>
              <a:rPr lang="de-DE" dirty="0"/>
              <a:t>. </a:t>
            </a:r>
            <a:r>
              <a:rPr lang="de-DE" dirty="0" smtClean="0"/>
              <a:t>Kabel-TV-HH //</a:t>
            </a:r>
            <a:br>
              <a:rPr lang="de-DE" dirty="0" smtClean="0"/>
            </a:br>
            <a:r>
              <a:rPr lang="de-DE" dirty="0" smtClean="0"/>
              <a:t>	14,616 </a:t>
            </a:r>
            <a:r>
              <a:rPr lang="de-DE" dirty="0"/>
              <a:t>/ 14,242 / 15,734 / 15,657 / 15,733 / 16,048 / 16,843 / </a:t>
            </a:r>
            <a:r>
              <a:rPr lang="de-DE" dirty="0" smtClean="0"/>
              <a:t>17,320 </a:t>
            </a:r>
            <a:r>
              <a:rPr lang="de-DE" dirty="0"/>
              <a:t>/ 17,624 / 17,779 / 18,079 / </a:t>
            </a:r>
            <a:r>
              <a:rPr lang="de-DE" dirty="0" smtClean="0"/>
              <a:t>17,687 </a:t>
            </a:r>
            <a:r>
              <a:rPr lang="de-DE" dirty="0"/>
              <a:t>/</a:t>
            </a:r>
            <a:r>
              <a:rPr lang="de-DE" dirty="0" smtClean="0"/>
              <a:t>17,502 / 17,409 Mio</a:t>
            </a:r>
            <a:r>
              <a:rPr lang="de-DE" dirty="0"/>
              <a:t>. </a:t>
            </a:r>
            <a:r>
              <a:rPr lang="de-DE" dirty="0" smtClean="0"/>
              <a:t>SAT-TV-HH 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11616343" y="3037527"/>
            <a:ext cx="1213359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16,220 Mio</a:t>
            </a:r>
            <a:r>
              <a:rPr lang="de-DE" sz="16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10170711" y="2313867"/>
            <a:ext cx="1213359" cy="454941"/>
            <a:chOff x="3848680" y="4107982"/>
            <a:chExt cx="1566260" cy="586848"/>
          </a:xfrm>
        </p:grpSpPr>
        <p:sp>
          <p:nvSpPr>
            <p:cNvPr id="41" name="Textfeld 40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7F7F7F"/>
                  </a:solidFill>
                  <a:latin typeface="Calibri" pitchFamily="34" charset="0"/>
                  <a:cs typeface="Calibri" pitchFamily="34" charset="0"/>
                </a:rPr>
                <a:t>17,409 </a:t>
              </a:r>
              <a:r>
                <a:rPr lang="de-DE" sz="1600" b="1" dirty="0">
                  <a:solidFill>
                    <a:srgbClr val="7F7F7F"/>
                  </a:solidFill>
                  <a:latin typeface="Calibri" pitchFamily="34" charset="0"/>
                  <a:cs typeface="Calibri" pitchFamily="34" charset="0"/>
                </a:rPr>
                <a:t>Mio.</a:t>
              </a:r>
            </a:p>
          </p:txBody>
        </p:sp>
        <p:cxnSp>
          <p:nvCxnSpPr>
            <p:cNvPr id="51" name="Gerade Verbindung 41"/>
            <p:cNvCxnSpPr>
              <a:stCxn id="41" idx="2"/>
            </p:cNvCxnSpPr>
            <p:nvPr/>
          </p:nvCxnSpPr>
          <p:spPr>
            <a:xfrm>
              <a:off x="4631811" y="4544697"/>
              <a:ext cx="1" cy="150133"/>
            </a:xfrm>
            <a:prstGeom prst="line">
              <a:avLst/>
            </a:prstGeom>
            <a:ln w="1905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feld 51"/>
          <p:cNvSpPr txBox="1"/>
          <p:nvPr/>
        </p:nvSpPr>
        <p:spPr>
          <a:xfrm>
            <a:off x="11457476" y="2745226"/>
            <a:ext cx="1523650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Digitales Kabel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9977138" y="2026723"/>
            <a:ext cx="1523650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</a:t>
            </a:r>
            <a:endParaRPr lang="de-DE" sz="1400" b="1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Gerader Verbinder 11"/>
          <p:cNvCxnSpPr>
            <a:endCxn id="30" idx="1"/>
          </p:cNvCxnSpPr>
          <p:nvPr/>
        </p:nvCxnSpPr>
        <p:spPr>
          <a:xfrm>
            <a:off x="11281426" y="3206804"/>
            <a:ext cx="3349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2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8" grpId="0">
        <p:bldAsOne/>
      </p:bldGraphic>
      <p:bldP spid="52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m 28"/>
          <p:cNvGraphicFramePr/>
          <p:nvPr>
            <p:extLst/>
          </p:nvPr>
        </p:nvGraphicFramePr>
        <p:xfrm>
          <a:off x="1001338" y="2278372"/>
          <a:ext cx="11054304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3" name="Tabelle 72"/>
          <p:cNvGraphicFramePr>
            <a:graphicFrameLocks noGrp="1"/>
          </p:cNvGraphicFramePr>
          <p:nvPr>
            <p:extLst/>
          </p:nvPr>
        </p:nvGraphicFramePr>
        <p:xfrm>
          <a:off x="1414912" y="5076775"/>
          <a:ext cx="581321" cy="648072"/>
        </p:xfrm>
        <a:graphic>
          <a:graphicData uri="http://schemas.openxmlformats.org/drawingml/2006/table">
            <a:tbl>
              <a:tblPr firstRow="1" bandRow="1"/>
              <a:tblGrid>
                <a:gridCol w="29278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88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2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de-DE" sz="1100" dirty="0" smtClean="0">
                          <a:solidFill>
                            <a:srgbClr val="7F7F7F"/>
                          </a:solidFill>
                        </a:rPr>
                        <a:t>Gesamt</a:t>
                      </a:r>
                      <a:endParaRPr lang="de-DE" sz="11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NI, HB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 der Kabel-TV-Haushalte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Vergleich bundesweit – </a:t>
            </a:r>
            <a:r>
              <a:rPr lang="de-DE" dirty="0" smtClean="0"/>
              <a:t>Niedersachsen und Bremen 2008 - 2018</a:t>
            </a:r>
            <a:endParaRPr lang="de-DE" dirty="0"/>
          </a:p>
          <a:p>
            <a:endParaRPr lang="de-DE" dirty="0"/>
          </a:p>
        </p:txBody>
      </p:sp>
      <p:grpSp>
        <p:nvGrpSpPr>
          <p:cNvPr id="74" name="Gruppieren 73"/>
          <p:cNvGrpSpPr/>
          <p:nvPr/>
        </p:nvGrpSpPr>
        <p:grpSpPr>
          <a:xfrm>
            <a:off x="10610896" y="2169512"/>
            <a:ext cx="1213359" cy="454944"/>
            <a:chOff x="3848680" y="4107979"/>
            <a:chExt cx="1566260" cy="586851"/>
          </a:xfrm>
        </p:grpSpPr>
        <p:sp>
          <p:nvSpPr>
            <p:cNvPr id="75" name="Textfeld 74"/>
            <p:cNvSpPr txBox="1"/>
            <p:nvPr/>
          </p:nvSpPr>
          <p:spPr>
            <a:xfrm>
              <a:off x="3848680" y="4107979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5BBB"/>
                  </a:solidFill>
                  <a:cs typeface="Calibri" pitchFamily="34" charset="0"/>
                </a:rPr>
                <a:t>1,477 Mio</a:t>
              </a:r>
              <a:r>
                <a:rPr lang="de-DE" sz="1600" b="1" dirty="0">
                  <a:solidFill>
                    <a:srgbClr val="005BBB"/>
                  </a:solidFill>
                  <a:cs typeface="Calibri" pitchFamily="34" charset="0"/>
                </a:rPr>
                <a:t>.</a:t>
              </a:r>
            </a:p>
          </p:txBody>
        </p:sp>
        <p:cxnSp>
          <p:nvCxnSpPr>
            <p:cNvPr id="76" name="Gerade Verbindung 6"/>
            <p:cNvCxnSpPr>
              <a:stCxn id="75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feld 76"/>
          <p:cNvSpPr txBox="1"/>
          <p:nvPr/>
        </p:nvSpPr>
        <p:spPr>
          <a:xfrm>
            <a:off x="10452029" y="1877209"/>
            <a:ext cx="1523650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5BBB"/>
                </a:solidFill>
                <a:cs typeface="Calibri" panose="020F0502020204030204" pitchFamily="34" charset="0"/>
              </a:rPr>
              <a:t>Digitales Kabel</a:t>
            </a:r>
            <a:endParaRPr lang="de-DE" sz="1400" b="1" dirty="0">
              <a:solidFill>
                <a:srgbClr val="005BBB"/>
              </a:solidFill>
              <a:cs typeface="Calibri" panose="020F0502020204030204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10737156" y="4619661"/>
            <a:ext cx="430887" cy="1152132"/>
          </a:xfrm>
          <a:prstGeom prst="rect">
            <a:avLst/>
          </a:prstGeom>
          <a:noFill/>
          <a:ln w="19050">
            <a:noFill/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7F7F7F"/>
                </a:solidFill>
                <a:cs typeface="Calibri" pitchFamily="34" charset="0"/>
              </a:rPr>
              <a:t>16,220 Mio</a:t>
            </a:r>
            <a:r>
              <a:rPr lang="de-DE" sz="1600" b="1" dirty="0">
                <a:solidFill>
                  <a:srgbClr val="7F7F7F"/>
                </a:solidFill>
                <a:cs typeface="Calibri" pitchFamily="34" charset="0"/>
              </a:rPr>
              <a:t>.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16" name="Textplatzhalter 7"/>
          <p:cNvSpPr txBox="1">
            <a:spLocks/>
          </p:cNvSpPr>
          <p:nvPr/>
        </p:nvSpPr>
        <p:spPr>
          <a:xfrm>
            <a:off x="1103313" y="6588125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61950" algn="l"/>
              </a:tabLst>
            </a:pPr>
            <a:r>
              <a:rPr lang="de-DE" dirty="0" smtClean="0"/>
              <a:t>Angaben in Prozent</a:t>
            </a:r>
            <a:br>
              <a:rPr lang="de-DE" dirty="0" smtClean="0"/>
            </a:br>
            <a:r>
              <a:rPr lang="de-DE" dirty="0" smtClean="0"/>
              <a:t>Basis: 	</a:t>
            </a:r>
            <a:r>
              <a:rPr lang="da-DK" dirty="0" smtClean="0"/>
              <a:t> </a:t>
            </a:r>
            <a:r>
              <a:rPr lang="de-DE" dirty="0"/>
              <a:t>1,921 / 1,929 / 2,104 / 2,041 </a:t>
            </a:r>
            <a:r>
              <a:rPr lang="da-DK" dirty="0"/>
              <a:t>/ 1,874</a:t>
            </a:r>
            <a:r>
              <a:rPr lang="de-DE" dirty="0"/>
              <a:t> / 1,668 / 1,716 / 1,665 / </a:t>
            </a:r>
            <a:r>
              <a:rPr lang="de-DE" dirty="0" smtClean="0"/>
              <a:t>1,655 </a:t>
            </a:r>
            <a:r>
              <a:rPr lang="de-DE" dirty="0"/>
              <a:t>/ 1,745 / </a:t>
            </a:r>
            <a:r>
              <a:rPr lang="de-DE" dirty="0" smtClean="0"/>
              <a:t>1,660 Mio. Kabel-TV-HH in Niedersachen und Bremen //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a-DK" dirty="0" smtClean="0"/>
              <a:t> 19,558 / 19,765 / 19,273 / 18,928 / 18,201 / 17,656 / </a:t>
            </a:r>
            <a:r>
              <a:rPr lang="de-DE" dirty="0" smtClean="0"/>
              <a:t>17,860 / 17,933 / 17,474 </a:t>
            </a:r>
            <a:r>
              <a:rPr lang="de-DE" dirty="0"/>
              <a:t>/ </a:t>
            </a:r>
            <a:r>
              <a:rPr lang="de-DE" dirty="0" smtClean="0"/>
              <a:t>17,564 / 17,467 Mio. Kabel-TV-HH in Deutschland</a:t>
            </a:r>
            <a:endParaRPr lang="de-DE" dirty="0"/>
          </a:p>
        </p:txBody>
      </p:sp>
      <p:sp>
        <p:nvSpPr>
          <p:cNvPr id="21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0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Sub>
          <a:bldChart bld="category"/>
        </p:bldSub>
      </p:bldGraphic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Digitalisierung der Kabel-TV-Haushalte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Bremen </a:t>
            </a:r>
            <a:r>
              <a:rPr lang="de-DE" dirty="0" smtClean="0"/>
              <a:t>2017 - 2018</a:t>
            </a:r>
            <a:endParaRPr lang="de-DE" dirty="0"/>
          </a:p>
        </p:txBody>
      </p:sp>
      <p:sp>
        <p:nvSpPr>
          <p:cNvPr id="40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0,196 / 0,207 / 0,202 Mio</a:t>
            </a:r>
            <a:r>
              <a:rPr lang="de-DE" dirty="0"/>
              <a:t>. Kabel-TV-HH in </a:t>
            </a:r>
            <a:r>
              <a:rPr lang="de-DE" dirty="0" smtClean="0"/>
              <a:t>Bremen</a:t>
            </a:r>
            <a:endParaRPr lang="de-DE" dirty="0"/>
          </a:p>
        </p:txBody>
      </p:sp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2349372962"/>
              </p:ext>
            </p:extLst>
          </p:nvPr>
        </p:nvGraphicFramePr>
        <p:xfrm>
          <a:off x="1001338" y="2268747"/>
          <a:ext cx="10276757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64496"/>
              </p:ext>
            </p:extLst>
          </p:nvPr>
        </p:nvGraphicFramePr>
        <p:xfrm>
          <a:off x="4240607" y="5188688"/>
          <a:ext cx="3780267" cy="530826"/>
        </p:xfrm>
        <a:graphic>
          <a:graphicData uri="http://schemas.openxmlformats.org/drawingml/2006/table">
            <a:tbl>
              <a:tblPr firstRow="1" bandRow="1"/>
              <a:tblGrid>
                <a:gridCol w="1266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620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247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082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100" dirty="0" smtClean="0">
                          <a:solidFill>
                            <a:srgbClr val="7F7F7F"/>
                          </a:solidFill>
                        </a:rPr>
                        <a:t>2016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endParaRPr lang="de-DE" sz="11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b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b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endParaRPr kumimoji="0" lang="de-DE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9" name="Gruppieren 28"/>
          <p:cNvGrpSpPr/>
          <p:nvPr/>
        </p:nvGrpSpPr>
        <p:grpSpPr>
          <a:xfrm>
            <a:off x="6807516" y="2293731"/>
            <a:ext cx="1213359" cy="454944"/>
            <a:chOff x="3848680" y="4107979"/>
            <a:chExt cx="1566260" cy="586851"/>
          </a:xfrm>
        </p:grpSpPr>
        <p:sp>
          <p:nvSpPr>
            <p:cNvPr id="39" name="Textfeld 38"/>
            <p:cNvSpPr txBox="1"/>
            <p:nvPr/>
          </p:nvSpPr>
          <p:spPr>
            <a:xfrm>
              <a:off x="3848680" y="4107979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5BBB"/>
                  </a:solidFill>
                  <a:cs typeface="Calibri" pitchFamily="34" charset="0"/>
                </a:rPr>
                <a:t>0,178 Mio</a:t>
              </a:r>
              <a:r>
                <a:rPr lang="de-DE" sz="1600" b="1" dirty="0">
                  <a:solidFill>
                    <a:srgbClr val="005BBB"/>
                  </a:solidFill>
                  <a:cs typeface="Calibri" pitchFamily="34" charset="0"/>
                </a:rPr>
                <a:t>.</a:t>
              </a:r>
            </a:p>
          </p:txBody>
        </p:sp>
        <p:cxnSp>
          <p:nvCxnSpPr>
            <p:cNvPr id="41" name="Gerade Verbindung 6"/>
            <p:cNvCxnSpPr>
              <a:stCxn id="39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feld 41"/>
          <p:cNvSpPr txBox="1"/>
          <p:nvPr/>
        </p:nvSpPr>
        <p:spPr>
          <a:xfrm>
            <a:off x="6648649" y="2001428"/>
            <a:ext cx="1523650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5BBB"/>
                </a:solidFill>
                <a:cs typeface="Calibri" panose="020F0502020204030204" pitchFamily="34" charset="0"/>
              </a:rPr>
              <a:t>Digitales Kabel</a:t>
            </a:r>
            <a:endParaRPr lang="de-DE" sz="1400" b="1" dirty="0">
              <a:solidFill>
                <a:srgbClr val="005BBB"/>
              </a:solidFill>
              <a:cs typeface="Calibri" panose="020F0502020204030204" pitchFamily="34" charset="0"/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0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Sub>
          <a:bldChart bld="category"/>
        </p:bldSub>
      </p:bldGraphic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TV-Empfang in HD</a:t>
            </a:r>
            <a:endParaRPr lang="de-DE" dirty="0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 smtClean="0">
                <a:solidFill>
                  <a:schemeClr val="accent2"/>
                </a:solidFill>
              </a:rPr>
              <a:t>5</a:t>
            </a:r>
            <a:endParaRPr lang="de-DE" sz="11500" dirty="0">
              <a:solidFill>
                <a:schemeClr val="accent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7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57400" y="2110189"/>
            <a:ext cx="681084" cy="3883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4194400828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Ausstattung der TV-Haushalte mit HDTV-Geräten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 / in Mio.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40,219 Mio. Haushalte / 38,697 Mio</a:t>
            </a:r>
            <a:r>
              <a:rPr lang="de-DE" dirty="0"/>
              <a:t>. TV-Haushalte in Deutschland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312870"/>
            <a:ext cx="1677168" cy="1941658"/>
            <a:chOff x="11231765" y="3676037"/>
            <a:chExt cx="1677168" cy="1941658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676037"/>
              <a:ext cx="1579646" cy="1941658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 smtClean="0"/>
                <a:t>TV-HH</a:t>
              </a:r>
            </a:p>
            <a:p>
              <a:endParaRPr lang="de-DE" sz="1400" dirty="0" smtClean="0"/>
            </a:p>
            <a:p>
              <a:r>
                <a:rPr lang="de-DE" sz="1400" dirty="0" smtClean="0"/>
                <a:t>HDTV-Gerät im HH</a:t>
              </a:r>
              <a:br>
                <a:rPr lang="de-DE" sz="1400" dirty="0" smtClean="0"/>
              </a:br>
              <a:r>
                <a:rPr lang="de-DE" sz="1400" dirty="0" smtClean="0"/>
                <a:t>in TV-HH</a:t>
              </a:r>
            </a:p>
            <a:p>
              <a:endParaRPr lang="de-DE" sz="1400" dirty="0"/>
            </a:p>
            <a:p>
              <a:endParaRPr lang="de-DE" sz="1400" dirty="0" smtClean="0"/>
            </a:p>
            <a:p>
              <a:endParaRPr lang="de-DE" sz="14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048249"/>
              <a:ext cx="144000" cy="14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01718"/>
              </p:ext>
            </p:extLst>
          </p:nvPr>
        </p:nvGraphicFramePr>
        <p:xfrm>
          <a:off x="1247276" y="4848856"/>
          <a:ext cx="10297020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30,975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0,984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1,496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3,783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4,803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0,291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2,267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0,754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2,969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6,703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1,832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1,125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2,528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1,647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3,320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375345" y="5505253"/>
            <a:ext cx="1441181" cy="450000"/>
            <a:chOff x="11238747" y="6455534"/>
            <a:chExt cx="1859213" cy="580475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138761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HDTV-Gerät im HH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8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4" b="27799"/>
          <a:stretch/>
        </p:blipFill>
        <p:spPr>
          <a:xfrm>
            <a:off x="37674" y="1577426"/>
            <a:ext cx="13402101" cy="444514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9323" y="1577426"/>
            <a:ext cx="13438800" cy="442625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TV-Empfang in HD im Trend bundesweit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428179"/>
          </a:xfrm>
        </p:spPr>
        <p:txBody>
          <a:bodyPr/>
          <a:lstStyle/>
          <a:p>
            <a:r>
              <a:rPr lang="de-DE" dirty="0"/>
              <a:t>HD-Empfang steigt weiter an, wenn auch weniger stark als von 2016 auf 2017: </a:t>
            </a:r>
            <a:br>
              <a:rPr lang="de-DE" dirty="0"/>
            </a:br>
            <a:r>
              <a:rPr lang="de-DE" dirty="0"/>
              <a:t>Knapp 70% der TV-Haushalte empfangen mittlerweile TV-Programme in HD.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TNS Infratest – Digitalisierungsbericht 2018</a:t>
            </a:r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r="21610" b="23374"/>
          <a:stretch/>
        </p:blipFill>
        <p:spPr bwMode="auto">
          <a:xfrm>
            <a:off x="10826425" y="5251541"/>
            <a:ext cx="2191661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7"/>
          <p:cNvSpPr txBox="1">
            <a:spLocks/>
          </p:cNvSpPr>
          <p:nvPr/>
        </p:nvSpPr>
        <p:spPr>
          <a:xfrm>
            <a:off x="1103313" y="6376324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Angaben in Prozent; HDTV-Empfang definiert als: Empfängt HD lt. Angabe des Befragten und HDTV-Gerät oder HD-Receiver / -Festplatten-recorder und TV-Gerät ist HDTV-Gerät </a:t>
            </a:r>
            <a:br>
              <a:rPr lang="de-DE" dirty="0" smtClean="0"/>
            </a:br>
            <a:r>
              <a:rPr lang="de-DE" dirty="0" smtClean="0"/>
              <a:t>Basis: 37,412 / 37,464 / 37,668 / 37,977 / 38,157 / 38,557 / 38,899 / 38,076 / 38,306 / 38,697 Mio. TV-HH in Deutschland</a:t>
            </a:r>
            <a:endParaRPr lang="de-DE" dirty="0"/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19703248"/>
              </p:ext>
            </p:extLst>
          </p:nvPr>
        </p:nvGraphicFramePr>
        <p:xfrm>
          <a:off x="839971" y="2190307"/>
          <a:ext cx="11748977" cy="432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3331402" y="4520528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2011</a:t>
            </a:r>
            <a:endParaRPr lang="de-DE" sz="1000" dirty="0" smtClean="0">
              <a:solidFill>
                <a:srgbClr val="7F7F7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325925" y="4051867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2012</a:t>
            </a:r>
            <a:endParaRPr lang="de-DE" sz="1000" dirty="0" smtClean="0">
              <a:solidFill>
                <a:srgbClr val="7F7F7F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35627" y="3832659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2013</a:t>
            </a:r>
            <a:endParaRPr lang="de-DE" sz="1000" dirty="0" smtClean="0">
              <a:solidFill>
                <a:srgbClr val="7F7F7F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353641" y="3021223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2016</a:t>
            </a:r>
            <a:endParaRPr lang="de-DE" sz="1000" dirty="0" smtClean="0">
              <a:solidFill>
                <a:srgbClr val="7F7F7F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336095" y="3446605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2014</a:t>
            </a:r>
            <a:endParaRPr lang="de-DE" sz="1000" dirty="0" smtClean="0">
              <a:solidFill>
                <a:srgbClr val="7F7F7F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346905" y="3247079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2015</a:t>
            </a:r>
            <a:endParaRPr lang="de-DE" sz="1000" dirty="0" smtClean="0">
              <a:solidFill>
                <a:srgbClr val="7F7F7F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314365" y="5341959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2010</a:t>
            </a:r>
            <a:endParaRPr lang="de-DE" sz="1000" dirty="0" smtClean="0">
              <a:solidFill>
                <a:srgbClr val="7F7F7F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307640" y="5485411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2009</a:t>
            </a:r>
            <a:endParaRPr lang="de-DE" sz="1000" dirty="0" smtClean="0">
              <a:solidFill>
                <a:srgbClr val="7F7F7F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9358002" y="2427933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2017</a:t>
            </a:r>
            <a:endParaRPr lang="de-DE" sz="1000" dirty="0" smtClean="0">
              <a:solidFill>
                <a:srgbClr val="7F7F7F"/>
              </a:solidFill>
            </a:endParaRPr>
          </a:p>
        </p:txBody>
      </p:sp>
      <p:sp>
        <p:nvSpPr>
          <p:cNvPr id="30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7" name="Textfeld 26"/>
          <p:cNvSpPr txBox="1"/>
          <p:nvPr/>
        </p:nvSpPr>
        <p:spPr>
          <a:xfrm>
            <a:off x="10357889" y="2198171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2018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2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57400" y="2110189"/>
            <a:ext cx="681084" cy="385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4252832334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HDTV-Empfang in den Bundesländern – gesamt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 / in Mio.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</a:t>
            </a:r>
            <a:r>
              <a:rPr lang="de-DE" dirty="0"/>
              <a:t>Mio. TV-Haushalte in Deutschland </a:t>
            </a:r>
          </a:p>
        </p:txBody>
      </p:sp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91994"/>
              </p:ext>
            </p:extLst>
          </p:nvPr>
        </p:nvGraphicFramePr>
        <p:xfrm>
          <a:off x="1247276" y="4848856"/>
          <a:ext cx="10297020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26,851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0,860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1,211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3,284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4,045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0,254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2,035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0,615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2,641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5,877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1,629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0,973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2,127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1,412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2,889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375348" y="5505253"/>
            <a:ext cx="964557" cy="450000"/>
            <a:chOff x="11238747" y="6455534"/>
            <a:chExt cx="1244338" cy="580475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701043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HDTV-HH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0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4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/>
          </p:nvPr>
        </p:nvGraphicFramePr>
        <p:xfrm>
          <a:off x="800101" y="2276476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TV-Empfang in HD im Trend nach Empfangsweg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 smtClean="0"/>
              <a:t>Anteil HD-Empfang steigt bei allen Empfangswegen. Top-Wert bei DVB-T im Zuge der sukzessiven Umstellung weiterer Regionen auf DVB-T2.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HDTV-Empfang definiert als: Empfängt HD lt. Angabe des Befragten und HDTV-Gerät oder HD-Receiver / -Festplattenrecorder und TV-Gerät ist </a:t>
            </a:r>
            <a:r>
              <a:rPr lang="de-DE" dirty="0" smtClean="0"/>
              <a:t>HDTV-Gerät; </a:t>
            </a:r>
            <a:r>
              <a:rPr lang="de-DE" dirty="0"/>
              <a:t>IPTV </a:t>
            </a:r>
            <a:r>
              <a:rPr lang="de-DE" dirty="0" smtClean="0"/>
              <a:t>berücksichtigt hier nur HH mit einem Abo von IPTV von Telekom, Vodafone oder 1&amp;1.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38,557 / 38,899 / 38,076 / </a:t>
            </a:r>
            <a:r>
              <a:rPr lang="de-DE" dirty="0" smtClean="0"/>
              <a:t>38,306 / 38,697 Mio</a:t>
            </a:r>
            <a:r>
              <a:rPr lang="de-DE" dirty="0"/>
              <a:t>. TV-HH; 17,860 / 17,933 / 17,474 / 17,564 </a:t>
            </a:r>
            <a:r>
              <a:rPr lang="de-DE" dirty="0" smtClean="0"/>
              <a:t>/ 17,467 Mio</a:t>
            </a:r>
            <a:r>
              <a:rPr lang="de-DE" dirty="0"/>
              <a:t>. Kabel-HH; 17,779 / 18,079 / 17,687 / </a:t>
            </a:r>
            <a:r>
              <a:rPr lang="de-DE" dirty="0" smtClean="0"/>
              <a:t>17,502 / 17,409 </a:t>
            </a:r>
            <a:r>
              <a:rPr lang="de-DE" dirty="0"/>
              <a:t>Mio. </a:t>
            </a:r>
            <a:r>
              <a:rPr lang="de-DE" dirty="0" smtClean="0"/>
              <a:t>SAT-HH; 1,899 </a:t>
            </a:r>
            <a:r>
              <a:rPr lang="de-DE" dirty="0"/>
              <a:t>/ 1,862 / 2,350 / </a:t>
            </a:r>
            <a:r>
              <a:rPr lang="de-DE" dirty="0" smtClean="0"/>
              <a:t>2,640 / 3,060 Mio</a:t>
            </a:r>
            <a:r>
              <a:rPr lang="de-DE" dirty="0"/>
              <a:t>. IPTV-HH; </a:t>
            </a:r>
            <a:r>
              <a:rPr lang="de-DE" dirty="0" smtClean="0"/>
              <a:t>2,840 / 2,479 Mio. Terrestrik-HH</a:t>
            </a:r>
            <a:endParaRPr lang="de-DE" dirty="0"/>
          </a:p>
        </p:txBody>
      </p:sp>
      <p:cxnSp>
        <p:nvCxnSpPr>
          <p:cNvPr id="36" name="Gerade Verbindung 35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2159515" y="2893478"/>
            <a:ext cx="1214096" cy="454941"/>
            <a:chOff x="2159515" y="2893478"/>
            <a:chExt cx="1214096" cy="454941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2159515" y="2893478"/>
              <a:ext cx="1214096" cy="454941"/>
              <a:chOff x="3848680" y="4135414"/>
              <a:chExt cx="1566260" cy="586848"/>
            </a:xfrm>
          </p:grpSpPr>
          <p:sp>
            <p:nvSpPr>
              <p:cNvPr id="65" name="Textfeld 64"/>
              <p:cNvSpPr txBox="1"/>
              <p:nvPr/>
            </p:nvSpPr>
            <p:spPr>
              <a:xfrm>
                <a:off x="3848680" y="4135414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accent5"/>
                    </a:solidFill>
                    <a:latin typeface="Calibri" pitchFamily="34" charset="0"/>
                    <a:cs typeface="Calibri" pitchFamily="34" charset="0"/>
                  </a:rPr>
                  <a:t>26,851 </a:t>
                </a:r>
                <a:r>
                  <a:rPr lang="de-DE" sz="1600" b="1" dirty="0">
                    <a:solidFill>
                      <a:schemeClr val="accent5"/>
                    </a:solidFill>
                    <a:latin typeface="Calibri" pitchFamily="34" charset="0"/>
                    <a:cs typeface="Calibri" pitchFamily="34" charset="0"/>
                  </a:rPr>
                  <a:t>Mio.</a:t>
                </a:r>
              </a:p>
            </p:txBody>
          </p:sp>
          <p:cxnSp>
            <p:nvCxnSpPr>
              <p:cNvPr id="66" name="Gerade Verbindung 55"/>
              <p:cNvCxnSpPr>
                <a:stCxn id="65" idx="2"/>
              </p:cNvCxnSpPr>
              <p:nvPr/>
            </p:nvCxnSpPr>
            <p:spPr>
              <a:xfrm>
                <a:off x="4631810" y="4572129"/>
                <a:ext cx="1" cy="150133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/>
          </p:nvGrpSpPr>
          <p:grpSpPr>
            <a:xfrm>
              <a:off x="2185999" y="3228729"/>
              <a:ext cx="1080000" cy="98424"/>
              <a:chOff x="2118624" y="3292527"/>
              <a:chExt cx="1080000" cy="98424"/>
            </a:xfrm>
          </p:grpSpPr>
          <p:cxnSp>
            <p:nvCxnSpPr>
              <p:cNvPr id="7" name="Gerade Verbindung 6"/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8" name="Tabelle 57"/>
          <p:cNvGraphicFramePr>
            <a:graphicFrameLocks noGrp="1"/>
          </p:cNvGraphicFramePr>
          <p:nvPr>
            <p:extLst/>
          </p:nvPr>
        </p:nvGraphicFramePr>
        <p:xfrm>
          <a:off x="1280160" y="5381625"/>
          <a:ext cx="1655545" cy="537914"/>
        </p:xfrm>
        <a:graphic>
          <a:graphicData uri="http://schemas.openxmlformats.org/drawingml/2006/table">
            <a:tbl>
              <a:tblPr firstRow="1" bandRow="1"/>
              <a:tblGrid>
                <a:gridCol w="33110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3110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31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1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11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1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de-DE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>
            <p:extLst/>
          </p:nvPr>
        </p:nvGraphicFramePr>
        <p:xfrm>
          <a:off x="1111253" y="5764478"/>
          <a:ext cx="10045900" cy="35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09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Alle TV-HH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Kabel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Satellit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IPTV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Terrestrik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4" name="Gruppieren 3"/>
          <p:cNvGrpSpPr/>
          <p:nvPr/>
        </p:nvGrpSpPr>
        <p:grpSpPr>
          <a:xfrm>
            <a:off x="4159652" y="3090027"/>
            <a:ext cx="1214096" cy="454941"/>
            <a:chOff x="4159652" y="3121926"/>
            <a:chExt cx="1214096" cy="454941"/>
          </a:xfrm>
        </p:grpSpPr>
        <p:grpSp>
          <p:nvGrpSpPr>
            <p:cNvPr id="52" name="Gruppieren 51"/>
            <p:cNvGrpSpPr/>
            <p:nvPr/>
          </p:nvGrpSpPr>
          <p:grpSpPr>
            <a:xfrm>
              <a:off x="4159652" y="3121926"/>
              <a:ext cx="1214096" cy="454941"/>
              <a:chOff x="3876114" y="4094266"/>
              <a:chExt cx="1566260" cy="586848"/>
            </a:xfrm>
          </p:grpSpPr>
          <p:sp>
            <p:nvSpPr>
              <p:cNvPr id="53" name="Textfeld 52"/>
              <p:cNvSpPr txBox="1"/>
              <p:nvPr/>
            </p:nvSpPr>
            <p:spPr>
              <a:xfrm>
                <a:off x="3876114" y="4094266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accent1"/>
                    </a:solidFill>
                    <a:latin typeface="Calibri" pitchFamily="34" charset="0"/>
                    <a:cs typeface="Calibri" pitchFamily="34" charset="0"/>
                  </a:rPr>
                  <a:t>10,874 </a:t>
                </a:r>
                <a:r>
                  <a:rPr lang="de-DE" sz="1600" b="1" dirty="0">
                    <a:solidFill>
                      <a:schemeClr val="accent1"/>
                    </a:solidFill>
                    <a:latin typeface="Calibri" pitchFamily="34" charset="0"/>
                    <a:cs typeface="Calibri" pitchFamily="34" charset="0"/>
                  </a:rPr>
                  <a:t>Mio.</a:t>
                </a:r>
              </a:p>
            </p:txBody>
          </p:sp>
          <p:cxnSp>
            <p:nvCxnSpPr>
              <p:cNvPr id="54" name="Gerade Verbindung 6"/>
              <p:cNvCxnSpPr>
                <a:stCxn id="53" idx="2"/>
              </p:cNvCxnSpPr>
              <p:nvPr/>
            </p:nvCxnSpPr>
            <p:spPr>
              <a:xfrm>
                <a:off x="4659244" y="4530981"/>
                <a:ext cx="1" cy="150133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uppieren 59"/>
            <p:cNvGrpSpPr/>
            <p:nvPr/>
          </p:nvGrpSpPr>
          <p:grpSpPr>
            <a:xfrm>
              <a:off x="4205078" y="3452711"/>
              <a:ext cx="1080000" cy="98424"/>
              <a:chOff x="2118624" y="3292527"/>
              <a:chExt cx="1080000" cy="98424"/>
            </a:xfrm>
          </p:grpSpPr>
          <p:cxnSp>
            <p:nvCxnSpPr>
              <p:cNvPr id="62" name="Gerade Verbindung 61"/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/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uppieren 11"/>
          <p:cNvGrpSpPr/>
          <p:nvPr/>
        </p:nvGrpSpPr>
        <p:grpSpPr>
          <a:xfrm>
            <a:off x="6162282" y="2837859"/>
            <a:ext cx="1214096" cy="476366"/>
            <a:chOff x="6162282" y="2869758"/>
            <a:chExt cx="1214096" cy="476366"/>
          </a:xfrm>
        </p:grpSpPr>
        <p:grpSp>
          <p:nvGrpSpPr>
            <p:cNvPr id="55" name="Gruppieren 54"/>
            <p:cNvGrpSpPr/>
            <p:nvPr/>
          </p:nvGrpSpPr>
          <p:grpSpPr>
            <a:xfrm>
              <a:off x="6162282" y="2869758"/>
              <a:ext cx="1214096" cy="454941"/>
              <a:chOff x="3862397" y="4094266"/>
              <a:chExt cx="1566260" cy="586848"/>
            </a:xfrm>
          </p:grpSpPr>
          <p:sp>
            <p:nvSpPr>
              <p:cNvPr id="61" name="Textfeld 60"/>
              <p:cNvSpPr txBox="1"/>
              <p:nvPr/>
            </p:nvSpPr>
            <p:spPr>
              <a:xfrm>
                <a:off x="3862397" y="4094266"/>
                <a:ext cx="1566260" cy="47641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accent4"/>
                    </a:solidFill>
                    <a:latin typeface="Calibri" pitchFamily="34" charset="0"/>
                    <a:cs typeface="Calibri" pitchFamily="34" charset="0"/>
                  </a:rPr>
                  <a:t>12,184 </a:t>
                </a:r>
                <a:r>
                  <a:rPr lang="de-DE" sz="1600" b="1" dirty="0">
                    <a:solidFill>
                      <a:schemeClr val="accent4"/>
                    </a:solidFill>
                    <a:latin typeface="Calibri" pitchFamily="34" charset="0"/>
                    <a:cs typeface="Calibri" pitchFamily="34" charset="0"/>
                  </a:rPr>
                  <a:t>Mio</a:t>
                </a:r>
                <a:r>
                  <a:rPr lang="de-DE" sz="1800" b="1" dirty="0">
                    <a:solidFill>
                      <a:schemeClr val="accent4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  <p:cxnSp>
            <p:nvCxnSpPr>
              <p:cNvPr id="63" name="Gerade Verbindung 41"/>
              <p:cNvCxnSpPr>
                <a:stCxn id="61" idx="2"/>
              </p:cNvCxnSpPr>
              <p:nvPr/>
            </p:nvCxnSpPr>
            <p:spPr>
              <a:xfrm>
                <a:off x="4645527" y="4570683"/>
                <a:ext cx="1" cy="110431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uppieren 75"/>
            <p:cNvGrpSpPr/>
            <p:nvPr/>
          </p:nvGrpSpPr>
          <p:grpSpPr>
            <a:xfrm>
              <a:off x="6211318" y="3247700"/>
              <a:ext cx="1080000" cy="98424"/>
              <a:chOff x="2118624" y="3292527"/>
              <a:chExt cx="1080000" cy="98424"/>
            </a:xfrm>
          </p:grpSpPr>
          <p:cxnSp>
            <p:nvCxnSpPr>
              <p:cNvPr id="77" name="Gerade Verbindung 76"/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pieren 12"/>
          <p:cNvGrpSpPr/>
          <p:nvPr/>
        </p:nvGrpSpPr>
        <p:grpSpPr>
          <a:xfrm>
            <a:off x="8175412" y="2379677"/>
            <a:ext cx="1214096" cy="454941"/>
            <a:chOff x="8175412" y="2411576"/>
            <a:chExt cx="1214096" cy="454941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8175412" y="2411576"/>
              <a:ext cx="1214096" cy="454941"/>
              <a:chOff x="3848680" y="4066834"/>
              <a:chExt cx="1566260" cy="586848"/>
            </a:xfrm>
          </p:grpSpPr>
          <p:sp>
            <p:nvSpPr>
              <p:cNvPr id="72" name="Textfeld 71"/>
              <p:cNvSpPr txBox="1"/>
              <p:nvPr/>
            </p:nvSpPr>
            <p:spPr>
              <a:xfrm>
                <a:off x="3848680" y="4066834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2,636 </a:t>
                </a:r>
                <a:r>
                  <a:rPr lang="de-DE" sz="1600" b="1" dirty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Mio.</a:t>
                </a:r>
              </a:p>
            </p:txBody>
          </p:sp>
          <p:cxnSp>
            <p:nvCxnSpPr>
              <p:cNvPr id="73" name="Gerade Verbindung 58"/>
              <p:cNvCxnSpPr>
                <a:stCxn id="72" idx="2"/>
              </p:cNvCxnSpPr>
              <p:nvPr/>
            </p:nvCxnSpPr>
            <p:spPr>
              <a:xfrm>
                <a:off x="4631810" y="4503549"/>
                <a:ext cx="1" cy="150133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uppieren 78"/>
            <p:cNvGrpSpPr/>
            <p:nvPr/>
          </p:nvGrpSpPr>
          <p:grpSpPr>
            <a:xfrm>
              <a:off x="8222909" y="2755565"/>
              <a:ext cx="1080000" cy="98424"/>
              <a:chOff x="2118624" y="3292527"/>
              <a:chExt cx="1080000" cy="98424"/>
            </a:xfrm>
          </p:grpSpPr>
          <p:cxnSp>
            <p:nvCxnSpPr>
              <p:cNvPr id="80" name="Gerade Verbindung 79"/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uppieren 14"/>
          <p:cNvGrpSpPr/>
          <p:nvPr/>
        </p:nvGrpSpPr>
        <p:grpSpPr>
          <a:xfrm>
            <a:off x="10202271" y="2247197"/>
            <a:ext cx="1214096" cy="454941"/>
            <a:chOff x="10202271" y="2268463"/>
            <a:chExt cx="1214096" cy="454941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10202271" y="2268463"/>
              <a:ext cx="1214096" cy="454941"/>
              <a:chOff x="3889831" y="4107982"/>
              <a:chExt cx="1566260" cy="586848"/>
            </a:xfrm>
          </p:grpSpPr>
          <p:sp>
            <p:nvSpPr>
              <p:cNvPr id="41" name="Textfeld 40"/>
              <p:cNvSpPr txBox="1"/>
              <p:nvPr/>
            </p:nvSpPr>
            <p:spPr>
              <a:xfrm>
                <a:off x="3889831" y="4107982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accent4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2,236 </a:t>
                </a:r>
                <a:r>
                  <a:rPr lang="de-DE" sz="1600" b="1" dirty="0">
                    <a:solidFill>
                      <a:schemeClr val="accent4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Mio.</a:t>
                </a:r>
              </a:p>
            </p:txBody>
          </p:sp>
          <p:cxnSp>
            <p:nvCxnSpPr>
              <p:cNvPr id="42" name="Gerade Verbindung 58"/>
              <p:cNvCxnSpPr>
                <a:stCxn id="41" idx="2"/>
              </p:cNvCxnSpPr>
              <p:nvPr/>
            </p:nvCxnSpPr>
            <p:spPr>
              <a:xfrm>
                <a:off x="4672961" y="4544697"/>
                <a:ext cx="1" cy="150133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uppieren 81"/>
            <p:cNvGrpSpPr/>
            <p:nvPr/>
          </p:nvGrpSpPr>
          <p:grpSpPr>
            <a:xfrm>
              <a:off x="10253391" y="2602009"/>
              <a:ext cx="1080000" cy="98424"/>
              <a:chOff x="2118624" y="3292527"/>
              <a:chExt cx="1080000" cy="98424"/>
            </a:xfrm>
          </p:grpSpPr>
          <p:cxnSp>
            <p:nvCxnSpPr>
              <p:cNvPr id="83" name="Gerade Verbindung 82"/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57400" y="2110189"/>
            <a:ext cx="681084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173690086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945530"/>
              </p:ext>
            </p:extLst>
          </p:nvPr>
        </p:nvGraphicFramePr>
        <p:xfrm>
          <a:off x="1247276" y="4848856"/>
          <a:ext cx="1029702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17,409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0,640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0,180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2,034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2,752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0,071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0,104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1,864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3,837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1,475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0,550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1,048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0,905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2,136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12,184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0,486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1,290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1,953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0,058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0,928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1,318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2,668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1,077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0,651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1,519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HDTV-Empfang über Satellit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 / in Mio.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</a:t>
            </a:r>
            <a:r>
              <a:rPr lang="de-DE" dirty="0"/>
              <a:t>Mio. TV-Haushalte in Deutschland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 smtClean="0"/>
                <a:t>SAT-Empfang</a:t>
              </a:r>
            </a:p>
            <a:p>
              <a:endParaRPr lang="de-DE" sz="1400" dirty="0" smtClean="0"/>
            </a:p>
            <a:p>
              <a:r>
                <a:rPr lang="de-DE" sz="1400" dirty="0" smtClean="0"/>
                <a:t>HDTV über SAT</a:t>
              </a:r>
            </a:p>
            <a:p>
              <a:endParaRPr lang="de-DE" sz="1400" dirty="0"/>
            </a:p>
            <a:p>
              <a:endParaRPr lang="de-DE" sz="1400" dirty="0" smtClean="0"/>
            </a:p>
            <a:p>
              <a:endParaRPr lang="de-DE" sz="14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1547208" y="2746152"/>
            <a:ext cx="1246018" cy="28814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 smtClean="0"/>
              <a:t>HDTV-Quote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11375350" y="5505259"/>
            <a:ext cx="1235997" cy="678264"/>
            <a:chOff x="11238747" y="6455534"/>
            <a:chExt cx="1594512" cy="874922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808578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SAT-TV-HH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1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2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12290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HDTV über SAT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29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Methodische Hinweise</a:t>
            </a:r>
            <a:endParaRPr lang="de-DE" dirty="0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 smtClean="0">
                <a:solidFill>
                  <a:schemeClr val="accent2"/>
                </a:solidFill>
              </a:rPr>
              <a:t>1</a:t>
            </a:r>
            <a:endParaRPr lang="de-DE" sz="11500" dirty="0">
              <a:solidFill>
                <a:schemeClr val="accent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8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57400" y="2110189"/>
            <a:ext cx="681084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620430172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HDTV-Empfang über Kabel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 / in Mio.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</a:t>
            </a:r>
            <a:r>
              <a:rPr lang="de-DE" dirty="0"/>
              <a:t>Mio. TV-Haushalte in Deutschland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 smtClean="0"/>
                <a:t>Kabel-Empfang</a:t>
              </a:r>
            </a:p>
            <a:p>
              <a:endParaRPr lang="de-DE" sz="1400" dirty="0" smtClean="0"/>
            </a:p>
            <a:p>
              <a:r>
                <a:rPr lang="de-DE" sz="1400" dirty="0" smtClean="0"/>
                <a:t>HDTV über Kabel</a:t>
              </a:r>
            </a:p>
            <a:p>
              <a:endParaRPr lang="de-DE" sz="1400" dirty="0"/>
            </a:p>
            <a:p>
              <a:endParaRPr lang="de-DE" sz="1400" dirty="0" smtClean="0"/>
            </a:p>
            <a:p>
              <a:endParaRPr lang="de-DE" sz="14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1547208" y="3075939"/>
            <a:ext cx="1246018" cy="2881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 smtClean="0"/>
              <a:t>HDTV-Quote</a:t>
            </a:r>
          </a:p>
        </p:txBody>
      </p:sp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41751"/>
              </p:ext>
            </p:extLst>
          </p:nvPr>
        </p:nvGraphicFramePr>
        <p:xfrm>
          <a:off x="1247276" y="4848856"/>
          <a:ext cx="1029702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17,467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0,488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1,235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2,488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2,782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0,202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1,147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0,650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3,374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0,650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1,685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1,030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1,880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10,874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0,283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1,747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0,895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2,116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0,430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0,389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1,000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0,626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1,115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375345" y="5505259"/>
            <a:ext cx="1338589" cy="678264"/>
            <a:chOff x="11238747" y="6455534"/>
            <a:chExt cx="1726863" cy="874922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940928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Kabel-TV-HH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1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2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25526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HDTV über </a:t>
              </a:r>
              <a:r>
                <a:rPr lang="de-DE" sz="1100" dirty="0" smtClean="0">
                  <a:cs typeface="Calibri" pitchFamily="34" charset="0"/>
                </a:rPr>
                <a:t>Kabel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7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57400" y="2110189"/>
            <a:ext cx="681084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086186740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62712"/>
              </p:ext>
            </p:extLst>
          </p:nvPr>
        </p:nvGraphicFramePr>
        <p:xfrm>
          <a:off x="1247276" y="4848856"/>
          <a:ext cx="1029702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3,060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0,084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0,190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0,308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0,470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0,043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0,234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0,086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0,299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0,794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0,131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0,141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0,260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0,126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0,247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2,636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0,082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0,174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0,254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0,081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0,251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0,663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0,122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0,235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0,124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0,228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HDTV-Empfang über IPTV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 / in Mio</a:t>
            </a:r>
            <a:r>
              <a:rPr lang="de-DE" dirty="0"/>
              <a:t>.; IPTV berücksichtigt hier nur HH mit einem Abo von IPTV von Telekom, Vodafone oder </a:t>
            </a:r>
            <a:r>
              <a:rPr lang="de-DE" dirty="0" smtClean="0"/>
              <a:t>1&amp;1.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</a:t>
            </a:r>
            <a:r>
              <a:rPr lang="de-DE" dirty="0"/>
              <a:t>Mio. TV-Haushalte in Deutschland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 smtClean="0"/>
                <a:t>IPTV-Empfang</a:t>
              </a:r>
            </a:p>
            <a:p>
              <a:endParaRPr lang="de-DE" sz="1400" dirty="0" smtClean="0"/>
            </a:p>
            <a:p>
              <a:r>
                <a:rPr lang="de-DE" sz="1400" dirty="0" smtClean="0"/>
                <a:t>HDTV über IPTV</a:t>
              </a:r>
            </a:p>
            <a:p>
              <a:endParaRPr lang="de-DE" sz="1400" dirty="0"/>
            </a:p>
            <a:p>
              <a:endParaRPr lang="de-DE" sz="1400" dirty="0" smtClean="0"/>
            </a:p>
            <a:p>
              <a:endParaRPr lang="de-DE" sz="14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pattFill prst="pct5">
              <a:fgClr>
                <a:schemeClr val="accent2"/>
              </a:fgClr>
              <a:bgClr>
                <a:schemeClr val="bg1"/>
              </a:bgClr>
            </a:patt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1547208" y="3075939"/>
            <a:ext cx="1246018" cy="2881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 smtClean="0"/>
              <a:t>HDTV-Quote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11375346" y="5505259"/>
            <a:ext cx="1277675" cy="678264"/>
            <a:chOff x="11238747" y="6455534"/>
            <a:chExt cx="1648280" cy="874922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614188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IPTV-HH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1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2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176677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HDTV über </a:t>
              </a:r>
              <a:r>
                <a:rPr lang="de-DE" sz="1100" dirty="0" smtClean="0">
                  <a:cs typeface="Calibri" pitchFamily="34" charset="0"/>
                </a:rPr>
                <a:t>IPTV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0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57400" y="2110189"/>
            <a:ext cx="681084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954926140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20135"/>
              </p:ext>
            </p:extLst>
          </p:nvPr>
        </p:nvGraphicFramePr>
        <p:xfrm>
          <a:off x="1247276" y="4848856"/>
          <a:ext cx="1029702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2,479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0,082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0,288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0,099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0,232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0,060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0,137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0,239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0,822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0,118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0,068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0,126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2,236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0,283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0,142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0,058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0,129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0,758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0,050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0,109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0,248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0,104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HDTV-Empfang über DVB-T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 / in Mio.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</a:t>
            </a:r>
            <a:r>
              <a:rPr lang="de-DE" dirty="0"/>
              <a:t>Mio. TV-Haushalte in Deutschland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474452"/>
            <a:ext cx="1765232" cy="1618493"/>
            <a:chOff x="11231765" y="3837619"/>
            <a:chExt cx="1765232" cy="1618493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837619"/>
              <a:ext cx="1667710" cy="1618493"/>
            </a:xfrm>
            <a:prstGeom prst="rect">
              <a:avLst/>
            </a:prstGeom>
            <a:noFill/>
          </p:spPr>
          <p:txBody>
            <a:bodyPr wrap="square" lIns="108000" tIns="108000" rIns="0" bIns="108000" rtlCol="0" anchor="ctr" anchorCtr="0">
              <a:spAutoFit/>
            </a:bodyPr>
            <a:lstStyle/>
            <a:p>
              <a:endParaRPr lang="de-DE" sz="1300" dirty="0"/>
            </a:p>
            <a:p>
              <a:r>
                <a:rPr lang="de-DE" sz="1300" dirty="0" smtClean="0"/>
                <a:t>DVB-T-Empfang</a:t>
              </a:r>
            </a:p>
            <a:p>
              <a:endParaRPr lang="de-DE" sz="1300" dirty="0" smtClean="0"/>
            </a:p>
            <a:p>
              <a:r>
                <a:rPr lang="de-DE" sz="1300" dirty="0" smtClean="0"/>
                <a:t>HDTV über DVB-T2 HD</a:t>
              </a:r>
            </a:p>
            <a:p>
              <a:endParaRPr lang="de-DE" sz="1300" dirty="0"/>
            </a:p>
            <a:p>
              <a:endParaRPr lang="de-DE" sz="1300" dirty="0" smtClean="0"/>
            </a:p>
            <a:p>
              <a:endParaRPr lang="de-DE" sz="13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62925"/>
              <a:ext cx="144000" cy="144000"/>
            </a:xfrm>
            <a:prstGeom prst="rect">
              <a:avLst/>
            </a:prstGeom>
            <a:pattFill prst="pct5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 w="63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186632"/>
              <a:ext cx="144000" cy="14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1547208" y="3341188"/>
            <a:ext cx="1246018" cy="28814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 smtClean="0"/>
              <a:t>HDTV-Quote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11375341" y="5505259"/>
            <a:ext cx="1655984" cy="678264"/>
            <a:chOff x="11238747" y="6455534"/>
            <a:chExt cx="2136323" cy="874922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459091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DVB-T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1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accent4">
                  <a:lumMod val="75000"/>
                </a:schemeClr>
              </a:solidFill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2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66472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HDTV über DVB-T2 HD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9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m 32"/>
          <p:cNvGraphicFramePr/>
          <p:nvPr>
            <p:extLst/>
          </p:nvPr>
        </p:nvGraphicFramePr>
        <p:xfrm>
          <a:off x="1011651" y="2276476"/>
          <a:ext cx="11289600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TV-Empfang in HD: Private </a:t>
            </a:r>
            <a:r>
              <a:rPr lang="de-DE" dirty="0">
                <a:latin typeface="Calibri" pitchFamily="34" charset="0"/>
                <a:cs typeface="Calibri" pitchFamily="34" charset="0"/>
              </a:rPr>
              <a:t>Programme in HD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Private in HD-Empfang bleibt insgesamt zwar auf Vorjahresniveau, aber unterschiedliche Entwicklung der Empfangswege. Nur Kabel und </a:t>
            </a:r>
            <a:r>
              <a:rPr lang="de-DE" dirty="0" err="1"/>
              <a:t>Terrestrik</a:t>
            </a:r>
            <a:r>
              <a:rPr lang="de-DE" dirty="0"/>
              <a:t> mit deutlichem Zuwachs.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103312" y="6588125"/>
            <a:ext cx="10281533" cy="287338"/>
          </a:xfrm>
        </p:spPr>
        <p:txBody>
          <a:bodyPr/>
          <a:lstStyle/>
          <a:p>
            <a:r>
              <a:rPr lang="de-DE" dirty="0"/>
              <a:t>Angaben in Prozent; HDTV-Empfang definiert als: Empfängt HD lt. Angabe des Befragten und HDTV-Gerät oder HD-Receiver / -Festplattenrecorder und TV-Gerät ist HDTV-Gerät; IPTV berücksichtigt hier nur HH mit einem Abo von IPTV von Telekom, Vodafone oder 1&amp;1.</a:t>
            </a:r>
            <a:br>
              <a:rPr lang="de-DE" dirty="0"/>
            </a:br>
            <a:r>
              <a:rPr lang="de-DE" dirty="0"/>
              <a:t>Basis: 38,557 / 38,899 / 38,076 / 38,306 / 38,697 Mio. TV-HH; 17,860 / 17,933 / 17,474 / 17,564 / 17,467 Mio. Kabel-HH; 17,779 / 18,079 / 17,687 / 17,502 / 17,409 Mio. </a:t>
            </a:r>
            <a:r>
              <a:rPr lang="de-DE" dirty="0" smtClean="0"/>
              <a:t>SAT-HH; 1,899 </a:t>
            </a:r>
            <a:r>
              <a:rPr lang="de-DE" dirty="0"/>
              <a:t>/ 1,862 / 2,350 / 2,640 / 3,247 Mio. IPTV-HH; 2,840 / 2,479 Mio. </a:t>
            </a:r>
            <a:r>
              <a:rPr lang="de-DE" dirty="0" err="1"/>
              <a:t>Terrestrik</a:t>
            </a:r>
            <a:r>
              <a:rPr lang="de-DE" dirty="0"/>
              <a:t>-HH</a:t>
            </a:r>
          </a:p>
        </p:txBody>
      </p:sp>
      <p:sp>
        <p:nvSpPr>
          <p:cNvPr id="86" name="Rechteck 85"/>
          <p:cNvSpPr/>
          <p:nvPr/>
        </p:nvSpPr>
        <p:spPr bwMode="auto">
          <a:xfrm>
            <a:off x="9108075" y="4860560"/>
            <a:ext cx="1439667" cy="3655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Private in HD</a:t>
            </a:r>
          </a:p>
        </p:txBody>
      </p:sp>
      <p:sp>
        <p:nvSpPr>
          <p:cNvPr id="87" name="Rechteck 86"/>
          <p:cNvSpPr/>
          <p:nvPr/>
        </p:nvSpPr>
        <p:spPr bwMode="auto">
          <a:xfrm>
            <a:off x="9108075" y="3621722"/>
            <a:ext cx="1439667" cy="3655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Keine </a:t>
            </a:r>
            <a:r>
              <a:rPr lang="de-DE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Privaten</a:t>
            </a:r>
            <a:endParaRPr lang="de-DE" sz="12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echteck 89"/>
          <p:cNvSpPr/>
          <p:nvPr/>
        </p:nvSpPr>
        <p:spPr bwMode="auto">
          <a:xfrm>
            <a:off x="9106628" y="2903184"/>
            <a:ext cx="1439667" cy="2373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Calibri" pitchFamily="34" charset="0"/>
                <a:cs typeface="Calibri" pitchFamily="34" charset="0"/>
              </a:rPr>
              <a:t>HD GESAMT</a:t>
            </a:r>
          </a:p>
        </p:txBody>
      </p:sp>
      <p:cxnSp>
        <p:nvCxnSpPr>
          <p:cNvPr id="52" name="Gerade Verbindung 79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elle 28"/>
          <p:cNvGraphicFramePr>
            <a:graphicFrameLocks noGrp="1"/>
          </p:cNvGraphicFramePr>
          <p:nvPr>
            <p:extLst/>
          </p:nvPr>
        </p:nvGraphicFramePr>
        <p:xfrm>
          <a:off x="1111253" y="5764478"/>
          <a:ext cx="10045900" cy="35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09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Alle TV-HH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Kabel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Satellit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IPTV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Terrestrik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/>
          </p:nvPr>
        </p:nvGraphicFramePr>
        <p:xfrm>
          <a:off x="1289781" y="5399323"/>
          <a:ext cx="1684425" cy="537914"/>
        </p:xfrm>
        <a:graphic>
          <a:graphicData uri="http://schemas.openxmlformats.org/drawingml/2006/table">
            <a:tbl>
              <a:tblPr firstRow="1" bandRow="1"/>
              <a:tblGrid>
                <a:gridCol w="3426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266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2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91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72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1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de-DE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9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57400" y="2110189"/>
            <a:ext cx="681084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696007809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HDTV-Empfang: Private in HD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 / in Mio.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</a:t>
            </a:r>
            <a:r>
              <a:rPr lang="de-DE" dirty="0"/>
              <a:t>Mio. TV-Haushalte in Deutschland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654332"/>
            <a:ext cx="1765232" cy="1618493"/>
            <a:chOff x="11231765" y="3837619"/>
            <a:chExt cx="1765232" cy="1618493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837619"/>
              <a:ext cx="1667710" cy="1618493"/>
            </a:xfrm>
            <a:prstGeom prst="rect">
              <a:avLst/>
            </a:prstGeom>
            <a:noFill/>
          </p:spPr>
          <p:txBody>
            <a:bodyPr wrap="square" lIns="108000" tIns="108000" rIns="0" bIns="108000" rtlCol="0" anchor="ctr" anchorCtr="0">
              <a:spAutoFit/>
            </a:bodyPr>
            <a:lstStyle/>
            <a:p>
              <a:endParaRPr lang="de-DE" sz="1300" dirty="0"/>
            </a:p>
            <a:p>
              <a:r>
                <a:rPr lang="de-DE" sz="1300" dirty="0" smtClean="0"/>
                <a:t>HDTV-Empfang gesamt</a:t>
              </a:r>
            </a:p>
            <a:p>
              <a:endParaRPr lang="de-DE" sz="1300" dirty="0" smtClean="0"/>
            </a:p>
            <a:p>
              <a:r>
                <a:rPr lang="de-DE" sz="1300" dirty="0" smtClean="0"/>
                <a:t>Private in HD</a:t>
              </a:r>
            </a:p>
            <a:p>
              <a:endParaRPr lang="de-DE" sz="1300" dirty="0"/>
            </a:p>
            <a:p>
              <a:endParaRPr lang="de-DE" sz="1300" dirty="0" smtClean="0"/>
            </a:p>
            <a:p>
              <a:endParaRPr lang="de-DE" sz="13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62925"/>
              <a:ext cx="144000" cy="144000"/>
            </a:xfrm>
            <a:prstGeom prst="rect">
              <a:avLst/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186632"/>
              <a:ext cx="144000" cy="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1547208" y="3536059"/>
            <a:ext cx="1246018" cy="28814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 smtClean="0"/>
              <a:t>HDTV-Quote</a:t>
            </a:r>
          </a:p>
        </p:txBody>
      </p:sp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078283"/>
              </p:ext>
            </p:extLst>
          </p:nvPr>
        </p:nvGraphicFramePr>
        <p:xfrm>
          <a:off x="1247276" y="4848856"/>
          <a:ext cx="1029702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26,851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0,860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1,211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3,284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4,045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0,254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2,035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0,615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2,641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5,877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1,629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0,973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2,127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1,412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2,889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11,007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0,348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0,688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1,322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1,465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0,326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1,065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2,586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0,574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0,425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0,937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0,546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1,159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375341" y="5505259"/>
            <a:ext cx="1726516" cy="678264"/>
            <a:chOff x="11238747" y="6455534"/>
            <a:chExt cx="2227313" cy="874922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701043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HDTV-HH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1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60000"/>
                  <a:lumOff val="40000"/>
                </a:schemeClr>
              </a:solidFill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2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75571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HDTV-HH: Private in HD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2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Connected TV - Haushaltsausstattung</a:t>
            </a:r>
            <a:endParaRPr lang="de-DE" dirty="0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 smtClean="0">
                <a:solidFill>
                  <a:schemeClr val="accent2"/>
                </a:solidFill>
              </a:rPr>
              <a:t>6</a:t>
            </a:r>
            <a:endParaRPr lang="de-DE" sz="11500" dirty="0">
              <a:solidFill>
                <a:schemeClr val="accent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4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Diagramm 134"/>
          <p:cNvGraphicFramePr/>
          <p:nvPr>
            <p:extLst/>
          </p:nvPr>
        </p:nvGraphicFramePr>
        <p:xfrm>
          <a:off x="1042625" y="2373491"/>
          <a:ext cx="7421437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TV – Ausstattung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gut jedem zweiten TV-HH steht mittlerweile mindestens ein Smart TV.</a:t>
            </a:r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de-DE" dirty="0"/>
          </a:p>
        </p:txBody>
      </p:sp>
      <p:graphicFrame>
        <p:nvGraphicFramePr>
          <p:cNvPr id="125" name="Tabelle 124"/>
          <p:cNvGraphicFramePr>
            <a:graphicFrameLocks noGrp="1"/>
          </p:cNvGraphicFramePr>
          <p:nvPr>
            <p:extLst/>
          </p:nvPr>
        </p:nvGraphicFramePr>
        <p:xfrm>
          <a:off x="1165649" y="5823215"/>
          <a:ext cx="7288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12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12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12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12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12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412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4" name="Gerader Verbinder 3"/>
          <p:cNvCxnSpPr/>
          <p:nvPr/>
        </p:nvCxnSpPr>
        <p:spPr>
          <a:xfrm>
            <a:off x="6895350" y="2224410"/>
            <a:ext cx="0" cy="35323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7008265" y="2415600"/>
            <a:ext cx="38686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 flipV="1">
            <a:off x="6375849" y="2417010"/>
            <a:ext cx="399152" cy="7578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672388" y="2341641"/>
            <a:ext cx="4502109" cy="7917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72000" rIns="72000" bIns="72000" rtlCol="0" anchor="ctr" anchorCtr="0">
            <a:spAutoFit/>
          </a:bodyPr>
          <a:lstStyle/>
          <a:p>
            <a:r>
              <a:rPr lang="de-DE" sz="1400" b="1" dirty="0" smtClean="0"/>
              <a:t>Neue Frage: </a:t>
            </a:r>
            <a:r>
              <a:rPr lang="de-DE" sz="1400" dirty="0" smtClean="0"/>
              <a:t>Handelt </a:t>
            </a:r>
            <a:r>
              <a:rPr lang="de-DE" sz="1400" dirty="0"/>
              <a:t>es sich bei Ihrem </a:t>
            </a:r>
            <a:r>
              <a:rPr lang="de-DE" sz="1400" dirty="0" smtClean="0"/>
              <a:t>Fernsehgerät Ihren Fernsehgeräten um </a:t>
            </a:r>
            <a:r>
              <a:rPr lang="de-DE" sz="1400" dirty="0"/>
              <a:t>ein Smart TV-Gerät, also ein internetfähiges TV-Gerät?</a:t>
            </a:r>
            <a:endParaRPr lang="de-DE" sz="1400" dirty="0" smtClean="0"/>
          </a:p>
        </p:txBody>
      </p:sp>
      <p:sp>
        <p:nvSpPr>
          <p:cNvPr id="39" name="Textfeld 38"/>
          <p:cNvSpPr txBox="1"/>
          <p:nvPr/>
        </p:nvSpPr>
        <p:spPr>
          <a:xfrm>
            <a:off x="1095151" y="2341641"/>
            <a:ext cx="5024662" cy="791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72000" rIns="72000" bIns="72000" rtlCol="0" anchor="ctr" anchorCtr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Alte Frage: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Haben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Sie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Möglichkeit, Videoinhalte aus dem Internet direkt auf dem Fernseher anzusehen, z.B.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 einem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Smart TV,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also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einem internetfähigen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Fernsehgerät?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 / Mio.</a:t>
            </a:r>
            <a:br>
              <a:rPr lang="de-DE" dirty="0"/>
            </a:br>
            <a:r>
              <a:rPr lang="de-DE" dirty="0"/>
              <a:t>Basis: 38,157 / 38,557 / 38,899 / 38,076 / 38,306 </a:t>
            </a:r>
            <a:r>
              <a:rPr lang="de-DE" dirty="0" smtClean="0"/>
              <a:t>/ 38,697 Mio</a:t>
            </a:r>
            <a:r>
              <a:rPr lang="de-DE" dirty="0"/>
              <a:t>. TV-HH in Deutschland </a:t>
            </a:r>
          </a:p>
        </p:txBody>
      </p:sp>
      <p:sp>
        <p:nvSpPr>
          <p:cNvPr id="3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7" name="Gruppieren 36"/>
          <p:cNvGrpSpPr/>
          <p:nvPr/>
        </p:nvGrpSpPr>
        <p:grpSpPr>
          <a:xfrm>
            <a:off x="8345306" y="3793111"/>
            <a:ext cx="4158386" cy="2175111"/>
            <a:chOff x="8304063" y="3367865"/>
            <a:chExt cx="4158386" cy="2175111"/>
          </a:xfrm>
        </p:grpSpPr>
        <p:grpSp>
          <p:nvGrpSpPr>
            <p:cNvPr id="54" name="noun_project_0104.eps"/>
            <p:cNvGrpSpPr>
              <a:grpSpLocks noChangeAspect="1"/>
            </p:cNvGrpSpPr>
            <p:nvPr/>
          </p:nvGrpSpPr>
          <p:grpSpPr bwMode="auto">
            <a:xfrm>
              <a:off x="8818022" y="3520706"/>
              <a:ext cx="1567500" cy="1584000"/>
              <a:chOff x="1204" y="816"/>
              <a:chExt cx="380" cy="384"/>
            </a:xfrm>
            <a:solidFill>
              <a:srgbClr val="FCFCFC"/>
            </a:solidFill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>
                <a:off x="1204" y="1095"/>
                <a:ext cx="104" cy="105"/>
              </a:xfrm>
              <a:custGeom>
                <a:avLst/>
                <a:gdLst>
                  <a:gd name="T0" fmla="*/ 0 w 937"/>
                  <a:gd name="T1" fmla="*/ 0 h 948"/>
                  <a:gd name="T2" fmla="*/ 0 w 937"/>
                  <a:gd name="T3" fmla="*/ 0 h 948"/>
                  <a:gd name="T4" fmla="*/ 0 w 937"/>
                  <a:gd name="T5" fmla="*/ 0 h 948"/>
                  <a:gd name="T6" fmla="*/ 0 w 937"/>
                  <a:gd name="T7" fmla="*/ 0 h 948"/>
                  <a:gd name="T8" fmla="*/ 0 w 937"/>
                  <a:gd name="T9" fmla="*/ 0 h 948"/>
                  <a:gd name="T10" fmla="*/ 0 w 937"/>
                  <a:gd name="T11" fmla="*/ 0 h 948"/>
                  <a:gd name="T12" fmla="*/ 0 w 937"/>
                  <a:gd name="T13" fmla="*/ 0 h 948"/>
                  <a:gd name="T14" fmla="*/ 0 w 937"/>
                  <a:gd name="T15" fmla="*/ 0 h 948"/>
                  <a:gd name="T16" fmla="*/ 0 w 937"/>
                  <a:gd name="T17" fmla="*/ 0 h 948"/>
                  <a:gd name="T18" fmla="*/ 0 w 937"/>
                  <a:gd name="T19" fmla="*/ 0 h 948"/>
                  <a:gd name="T20" fmla="*/ 0 w 937"/>
                  <a:gd name="T21" fmla="*/ 0 h 948"/>
                  <a:gd name="T22" fmla="*/ 0 w 937"/>
                  <a:gd name="T23" fmla="*/ 0 h 948"/>
                  <a:gd name="T24" fmla="*/ 0 w 937"/>
                  <a:gd name="T25" fmla="*/ 0 h 948"/>
                  <a:gd name="T26" fmla="*/ 0 w 937"/>
                  <a:gd name="T27" fmla="*/ 0 h 948"/>
                  <a:gd name="T28" fmla="*/ 0 w 937"/>
                  <a:gd name="T29" fmla="*/ 0 h 948"/>
                  <a:gd name="T30" fmla="*/ 0 w 937"/>
                  <a:gd name="T31" fmla="*/ 0 h 948"/>
                  <a:gd name="T32" fmla="*/ 0 w 937"/>
                  <a:gd name="T33" fmla="*/ 0 h 948"/>
                  <a:gd name="T34" fmla="*/ 0 w 937"/>
                  <a:gd name="T35" fmla="*/ 0 h 948"/>
                  <a:gd name="T36" fmla="*/ 0 w 937"/>
                  <a:gd name="T37" fmla="*/ 0 h 948"/>
                  <a:gd name="T38" fmla="*/ 0 w 937"/>
                  <a:gd name="T39" fmla="*/ 0 h 948"/>
                  <a:gd name="T40" fmla="*/ 0 w 937"/>
                  <a:gd name="T41" fmla="*/ 0 h 948"/>
                  <a:gd name="T42" fmla="*/ 0 w 937"/>
                  <a:gd name="T43" fmla="*/ 0 h 948"/>
                  <a:gd name="T44" fmla="*/ 0 w 937"/>
                  <a:gd name="T45" fmla="*/ 0 h 948"/>
                  <a:gd name="T46" fmla="*/ 0 w 937"/>
                  <a:gd name="T47" fmla="*/ 0 h 948"/>
                  <a:gd name="T48" fmla="*/ 0 w 937"/>
                  <a:gd name="T49" fmla="*/ 0 h 948"/>
                  <a:gd name="T50" fmla="*/ 0 w 937"/>
                  <a:gd name="T51" fmla="*/ 0 h 948"/>
                  <a:gd name="T52" fmla="*/ 0 w 937"/>
                  <a:gd name="T53" fmla="*/ 0 h 948"/>
                  <a:gd name="T54" fmla="*/ 0 w 937"/>
                  <a:gd name="T55" fmla="*/ 0 h 948"/>
                  <a:gd name="T56" fmla="*/ 0 w 937"/>
                  <a:gd name="T57" fmla="*/ 0 h 948"/>
                  <a:gd name="T58" fmla="*/ 0 w 937"/>
                  <a:gd name="T59" fmla="*/ 0 h 948"/>
                  <a:gd name="T60" fmla="*/ 0 w 937"/>
                  <a:gd name="T61" fmla="*/ 0 h 948"/>
                  <a:gd name="T62" fmla="*/ 0 w 937"/>
                  <a:gd name="T63" fmla="*/ 0 h 948"/>
                  <a:gd name="T64" fmla="*/ 0 w 937"/>
                  <a:gd name="T65" fmla="*/ 0 h 948"/>
                  <a:gd name="T66" fmla="*/ 0 w 937"/>
                  <a:gd name="T67" fmla="*/ 0 h 948"/>
                  <a:gd name="T68" fmla="*/ 0 w 937"/>
                  <a:gd name="T69" fmla="*/ 0 h 948"/>
                  <a:gd name="T70" fmla="*/ 0 w 937"/>
                  <a:gd name="T71" fmla="*/ 0 h 948"/>
                  <a:gd name="T72" fmla="*/ 0 w 937"/>
                  <a:gd name="T73" fmla="*/ 0 h 948"/>
                  <a:gd name="T74" fmla="*/ 0 w 937"/>
                  <a:gd name="T75" fmla="*/ 0 h 948"/>
                  <a:gd name="T76" fmla="*/ 0 w 937"/>
                  <a:gd name="T77" fmla="*/ 0 h 948"/>
                  <a:gd name="T78" fmla="*/ 0 w 937"/>
                  <a:gd name="T79" fmla="*/ 0 h 948"/>
                  <a:gd name="T80" fmla="*/ 0 w 937"/>
                  <a:gd name="T81" fmla="*/ 0 h 948"/>
                  <a:gd name="T82" fmla="*/ 0 w 937"/>
                  <a:gd name="T83" fmla="*/ 0 h 948"/>
                  <a:gd name="T84" fmla="*/ 0 w 937"/>
                  <a:gd name="T85" fmla="*/ 0 h 948"/>
                  <a:gd name="T86" fmla="*/ 0 w 937"/>
                  <a:gd name="T87" fmla="*/ 0 h 948"/>
                  <a:gd name="T88" fmla="*/ 0 w 937"/>
                  <a:gd name="T89" fmla="*/ 0 h 948"/>
                  <a:gd name="T90" fmla="*/ 0 w 937"/>
                  <a:gd name="T91" fmla="*/ 0 h 948"/>
                  <a:gd name="T92" fmla="*/ 0 w 937"/>
                  <a:gd name="T93" fmla="*/ 0 h 948"/>
                  <a:gd name="T94" fmla="*/ 0 w 937"/>
                  <a:gd name="T95" fmla="*/ 0 h 948"/>
                  <a:gd name="T96" fmla="*/ 0 w 937"/>
                  <a:gd name="T97" fmla="*/ 0 h 948"/>
                  <a:gd name="T98" fmla="*/ 0 w 937"/>
                  <a:gd name="T99" fmla="*/ 0 h 948"/>
                  <a:gd name="T100" fmla="*/ 0 w 937"/>
                  <a:gd name="T101" fmla="*/ 0 h 948"/>
                  <a:gd name="T102" fmla="*/ 0 w 937"/>
                  <a:gd name="T103" fmla="*/ 0 h 948"/>
                  <a:gd name="T104" fmla="*/ 0 w 937"/>
                  <a:gd name="T105" fmla="*/ 0 h 948"/>
                  <a:gd name="T106" fmla="*/ 0 w 937"/>
                  <a:gd name="T107" fmla="*/ 0 h 948"/>
                  <a:gd name="T108" fmla="*/ 0 w 937"/>
                  <a:gd name="T109" fmla="*/ 0 h 948"/>
                  <a:gd name="T110" fmla="*/ 0 w 937"/>
                  <a:gd name="T111" fmla="*/ 0 h 948"/>
                  <a:gd name="T112" fmla="*/ 0 w 937"/>
                  <a:gd name="T113" fmla="*/ 0 h 94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37"/>
                  <a:gd name="T172" fmla="*/ 0 h 948"/>
                  <a:gd name="T173" fmla="*/ 937 w 937"/>
                  <a:gd name="T174" fmla="*/ 948 h 94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37" h="948">
                    <a:moveTo>
                      <a:pt x="469" y="0"/>
                    </a:moveTo>
                    <a:lnTo>
                      <a:pt x="524" y="3"/>
                    </a:lnTo>
                    <a:lnTo>
                      <a:pt x="576" y="13"/>
                    </a:lnTo>
                    <a:lnTo>
                      <a:pt x="627" y="27"/>
                    </a:lnTo>
                    <a:lnTo>
                      <a:pt x="675" y="48"/>
                    </a:lnTo>
                    <a:lnTo>
                      <a:pt x="721" y="74"/>
                    </a:lnTo>
                    <a:lnTo>
                      <a:pt x="762" y="104"/>
                    </a:lnTo>
                    <a:lnTo>
                      <a:pt x="800" y="138"/>
                    </a:lnTo>
                    <a:lnTo>
                      <a:pt x="835" y="177"/>
                    </a:lnTo>
                    <a:lnTo>
                      <a:pt x="865" y="220"/>
                    </a:lnTo>
                    <a:lnTo>
                      <a:pt x="890" y="265"/>
                    </a:lnTo>
                    <a:lnTo>
                      <a:pt x="910" y="314"/>
                    </a:lnTo>
                    <a:lnTo>
                      <a:pt x="926" y="366"/>
                    </a:lnTo>
                    <a:lnTo>
                      <a:pt x="934" y="419"/>
                    </a:lnTo>
                    <a:lnTo>
                      <a:pt x="937" y="474"/>
                    </a:lnTo>
                    <a:lnTo>
                      <a:pt x="934" y="529"/>
                    </a:lnTo>
                    <a:lnTo>
                      <a:pt x="926" y="583"/>
                    </a:lnTo>
                    <a:lnTo>
                      <a:pt x="910" y="634"/>
                    </a:lnTo>
                    <a:lnTo>
                      <a:pt x="890" y="682"/>
                    </a:lnTo>
                    <a:lnTo>
                      <a:pt x="865" y="728"/>
                    </a:lnTo>
                    <a:lnTo>
                      <a:pt x="835" y="771"/>
                    </a:lnTo>
                    <a:lnTo>
                      <a:pt x="800" y="809"/>
                    </a:lnTo>
                    <a:lnTo>
                      <a:pt x="762" y="844"/>
                    </a:lnTo>
                    <a:lnTo>
                      <a:pt x="721" y="875"/>
                    </a:lnTo>
                    <a:lnTo>
                      <a:pt x="675" y="900"/>
                    </a:lnTo>
                    <a:lnTo>
                      <a:pt x="627" y="921"/>
                    </a:lnTo>
                    <a:lnTo>
                      <a:pt x="576" y="935"/>
                    </a:lnTo>
                    <a:lnTo>
                      <a:pt x="524" y="945"/>
                    </a:lnTo>
                    <a:lnTo>
                      <a:pt x="469" y="948"/>
                    </a:lnTo>
                    <a:lnTo>
                      <a:pt x="414" y="945"/>
                    </a:lnTo>
                    <a:lnTo>
                      <a:pt x="361" y="935"/>
                    </a:lnTo>
                    <a:lnTo>
                      <a:pt x="311" y="921"/>
                    </a:lnTo>
                    <a:lnTo>
                      <a:pt x="263" y="900"/>
                    </a:lnTo>
                    <a:lnTo>
                      <a:pt x="218" y="875"/>
                    </a:lnTo>
                    <a:lnTo>
                      <a:pt x="176" y="844"/>
                    </a:lnTo>
                    <a:lnTo>
                      <a:pt x="137" y="809"/>
                    </a:lnTo>
                    <a:lnTo>
                      <a:pt x="103" y="771"/>
                    </a:lnTo>
                    <a:lnTo>
                      <a:pt x="73" y="728"/>
                    </a:lnTo>
                    <a:lnTo>
                      <a:pt x="48" y="682"/>
                    </a:lnTo>
                    <a:lnTo>
                      <a:pt x="27" y="634"/>
                    </a:lnTo>
                    <a:lnTo>
                      <a:pt x="13" y="583"/>
                    </a:lnTo>
                    <a:lnTo>
                      <a:pt x="3" y="529"/>
                    </a:lnTo>
                    <a:lnTo>
                      <a:pt x="0" y="474"/>
                    </a:lnTo>
                    <a:lnTo>
                      <a:pt x="3" y="419"/>
                    </a:lnTo>
                    <a:lnTo>
                      <a:pt x="13" y="366"/>
                    </a:lnTo>
                    <a:lnTo>
                      <a:pt x="27" y="314"/>
                    </a:lnTo>
                    <a:lnTo>
                      <a:pt x="48" y="265"/>
                    </a:lnTo>
                    <a:lnTo>
                      <a:pt x="73" y="220"/>
                    </a:lnTo>
                    <a:lnTo>
                      <a:pt x="103" y="177"/>
                    </a:lnTo>
                    <a:lnTo>
                      <a:pt x="137" y="138"/>
                    </a:lnTo>
                    <a:lnTo>
                      <a:pt x="176" y="104"/>
                    </a:lnTo>
                    <a:lnTo>
                      <a:pt x="218" y="74"/>
                    </a:lnTo>
                    <a:lnTo>
                      <a:pt x="263" y="48"/>
                    </a:lnTo>
                    <a:lnTo>
                      <a:pt x="311" y="27"/>
                    </a:lnTo>
                    <a:lnTo>
                      <a:pt x="361" y="13"/>
                    </a:lnTo>
                    <a:lnTo>
                      <a:pt x="414" y="3"/>
                    </a:lnTo>
                    <a:lnTo>
                      <a:pt x="4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21"/>
              <p:cNvSpPr>
                <a:spLocks/>
              </p:cNvSpPr>
              <p:nvPr/>
            </p:nvSpPr>
            <p:spPr bwMode="auto">
              <a:xfrm>
                <a:off x="1204" y="946"/>
                <a:ext cx="252" cy="254"/>
              </a:xfrm>
              <a:custGeom>
                <a:avLst/>
                <a:gdLst>
                  <a:gd name="T0" fmla="*/ 0 w 2266"/>
                  <a:gd name="T1" fmla="*/ 0 h 2290"/>
                  <a:gd name="T2" fmla="*/ 0 w 2266"/>
                  <a:gd name="T3" fmla="*/ 0 h 2290"/>
                  <a:gd name="T4" fmla="*/ 0 w 2266"/>
                  <a:gd name="T5" fmla="*/ 0 h 2290"/>
                  <a:gd name="T6" fmla="*/ 0 w 2266"/>
                  <a:gd name="T7" fmla="*/ 0 h 2290"/>
                  <a:gd name="T8" fmla="*/ 0 w 2266"/>
                  <a:gd name="T9" fmla="*/ 0 h 2290"/>
                  <a:gd name="T10" fmla="*/ 0 w 2266"/>
                  <a:gd name="T11" fmla="*/ 0 h 2290"/>
                  <a:gd name="T12" fmla="*/ 0 w 2266"/>
                  <a:gd name="T13" fmla="*/ 0 h 2290"/>
                  <a:gd name="T14" fmla="*/ 0 w 2266"/>
                  <a:gd name="T15" fmla="*/ 0 h 2290"/>
                  <a:gd name="T16" fmla="*/ 0 w 2266"/>
                  <a:gd name="T17" fmla="*/ 0 h 2290"/>
                  <a:gd name="T18" fmla="*/ 0 w 2266"/>
                  <a:gd name="T19" fmla="*/ 0 h 2290"/>
                  <a:gd name="T20" fmla="*/ 0 w 2266"/>
                  <a:gd name="T21" fmla="*/ 0 h 2290"/>
                  <a:gd name="T22" fmla="*/ 0 w 2266"/>
                  <a:gd name="T23" fmla="*/ 0 h 2290"/>
                  <a:gd name="T24" fmla="*/ 0 w 2266"/>
                  <a:gd name="T25" fmla="*/ 0 h 2290"/>
                  <a:gd name="T26" fmla="*/ 0 w 2266"/>
                  <a:gd name="T27" fmla="*/ 0 h 2290"/>
                  <a:gd name="T28" fmla="*/ 0 w 2266"/>
                  <a:gd name="T29" fmla="*/ 0 h 2290"/>
                  <a:gd name="T30" fmla="*/ 0 w 2266"/>
                  <a:gd name="T31" fmla="*/ 0 h 2290"/>
                  <a:gd name="T32" fmla="*/ 0 w 2266"/>
                  <a:gd name="T33" fmla="*/ 0 h 2290"/>
                  <a:gd name="T34" fmla="*/ 0 w 2266"/>
                  <a:gd name="T35" fmla="*/ 0 h 2290"/>
                  <a:gd name="T36" fmla="*/ 0 w 2266"/>
                  <a:gd name="T37" fmla="*/ 0 h 2290"/>
                  <a:gd name="T38" fmla="*/ 0 w 2266"/>
                  <a:gd name="T39" fmla="*/ 0 h 2290"/>
                  <a:gd name="T40" fmla="*/ 0 w 2266"/>
                  <a:gd name="T41" fmla="*/ 0 h 2290"/>
                  <a:gd name="T42" fmla="*/ 0 w 2266"/>
                  <a:gd name="T43" fmla="*/ 0 h 2290"/>
                  <a:gd name="T44" fmla="*/ 0 w 2266"/>
                  <a:gd name="T45" fmla="*/ 0 h 2290"/>
                  <a:gd name="T46" fmla="*/ 0 w 2266"/>
                  <a:gd name="T47" fmla="*/ 0 h 2290"/>
                  <a:gd name="T48" fmla="*/ 0 w 2266"/>
                  <a:gd name="T49" fmla="*/ 0 h 2290"/>
                  <a:gd name="T50" fmla="*/ 0 w 2266"/>
                  <a:gd name="T51" fmla="*/ 0 h 2290"/>
                  <a:gd name="T52" fmla="*/ 0 w 2266"/>
                  <a:gd name="T53" fmla="*/ 0 h 2290"/>
                  <a:gd name="T54" fmla="*/ 0 w 2266"/>
                  <a:gd name="T55" fmla="*/ 0 h 2290"/>
                  <a:gd name="T56" fmla="*/ 0 w 2266"/>
                  <a:gd name="T57" fmla="*/ 0 h 2290"/>
                  <a:gd name="T58" fmla="*/ 0 w 2266"/>
                  <a:gd name="T59" fmla="*/ 0 h 2290"/>
                  <a:gd name="T60" fmla="*/ 0 w 2266"/>
                  <a:gd name="T61" fmla="*/ 0 h 2290"/>
                  <a:gd name="T62" fmla="*/ 0 w 2266"/>
                  <a:gd name="T63" fmla="*/ 0 h 2290"/>
                  <a:gd name="T64" fmla="*/ 0 w 2266"/>
                  <a:gd name="T65" fmla="*/ 0 h 2290"/>
                  <a:gd name="T66" fmla="*/ 0 w 2266"/>
                  <a:gd name="T67" fmla="*/ 0 h 2290"/>
                  <a:gd name="T68" fmla="*/ 0 w 2266"/>
                  <a:gd name="T69" fmla="*/ 0 h 2290"/>
                  <a:gd name="T70" fmla="*/ 0 w 2266"/>
                  <a:gd name="T71" fmla="*/ 0 h 2290"/>
                  <a:gd name="T72" fmla="*/ 0 w 2266"/>
                  <a:gd name="T73" fmla="*/ 0 h 2290"/>
                  <a:gd name="T74" fmla="*/ 0 w 2266"/>
                  <a:gd name="T75" fmla="*/ 0 h 2290"/>
                  <a:gd name="T76" fmla="*/ 0 w 2266"/>
                  <a:gd name="T77" fmla="*/ 0 h 2290"/>
                  <a:gd name="T78" fmla="*/ 0 w 2266"/>
                  <a:gd name="T79" fmla="*/ 0 h 2290"/>
                  <a:gd name="T80" fmla="*/ 0 w 2266"/>
                  <a:gd name="T81" fmla="*/ 0 h 2290"/>
                  <a:gd name="T82" fmla="*/ 0 w 2266"/>
                  <a:gd name="T83" fmla="*/ 0 h 2290"/>
                  <a:gd name="T84" fmla="*/ 0 w 2266"/>
                  <a:gd name="T85" fmla="*/ 0 h 2290"/>
                  <a:gd name="T86" fmla="*/ 0 w 2266"/>
                  <a:gd name="T87" fmla="*/ 0 h 2290"/>
                  <a:gd name="T88" fmla="*/ 0 w 2266"/>
                  <a:gd name="T89" fmla="*/ 0 h 2290"/>
                  <a:gd name="T90" fmla="*/ 0 w 2266"/>
                  <a:gd name="T91" fmla="*/ 0 h 2290"/>
                  <a:gd name="T92" fmla="*/ 0 w 2266"/>
                  <a:gd name="T93" fmla="*/ 0 h 2290"/>
                  <a:gd name="T94" fmla="*/ 0 w 2266"/>
                  <a:gd name="T95" fmla="*/ 0 h 2290"/>
                  <a:gd name="T96" fmla="*/ 0 w 2266"/>
                  <a:gd name="T97" fmla="*/ 0 h 2290"/>
                  <a:gd name="T98" fmla="*/ 0 w 2266"/>
                  <a:gd name="T99" fmla="*/ 0 h 2290"/>
                  <a:gd name="T100" fmla="*/ 0 w 2266"/>
                  <a:gd name="T101" fmla="*/ 0 h 2290"/>
                  <a:gd name="T102" fmla="*/ 0 w 2266"/>
                  <a:gd name="T103" fmla="*/ 0 h 2290"/>
                  <a:gd name="T104" fmla="*/ 0 w 2266"/>
                  <a:gd name="T105" fmla="*/ 0 h 2290"/>
                  <a:gd name="T106" fmla="*/ 0 w 2266"/>
                  <a:gd name="T107" fmla="*/ 0 h 2290"/>
                  <a:gd name="T108" fmla="*/ 0 w 2266"/>
                  <a:gd name="T109" fmla="*/ 0 h 2290"/>
                  <a:gd name="T110" fmla="*/ 0 w 2266"/>
                  <a:gd name="T111" fmla="*/ 0 h 2290"/>
                  <a:gd name="T112" fmla="*/ 0 w 2266"/>
                  <a:gd name="T113" fmla="*/ 0 h 2290"/>
                  <a:gd name="T114" fmla="*/ 0 w 2266"/>
                  <a:gd name="T115" fmla="*/ 0 h 2290"/>
                  <a:gd name="T116" fmla="*/ 0 w 2266"/>
                  <a:gd name="T117" fmla="*/ 0 h 2290"/>
                  <a:gd name="T118" fmla="*/ 0 w 2266"/>
                  <a:gd name="T119" fmla="*/ 0 h 22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66"/>
                  <a:gd name="T181" fmla="*/ 0 h 2290"/>
                  <a:gd name="T182" fmla="*/ 2266 w 2266"/>
                  <a:gd name="T183" fmla="*/ 2290 h 22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66" h="2290">
                    <a:moveTo>
                      <a:pt x="0" y="0"/>
                    </a:moveTo>
                    <a:lnTo>
                      <a:pt x="120" y="3"/>
                    </a:lnTo>
                    <a:lnTo>
                      <a:pt x="239" y="12"/>
                    </a:lnTo>
                    <a:lnTo>
                      <a:pt x="356" y="27"/>
                    </a:lnTo>
                    <a:lnTo>
                      <a:pt x="471" y="49"/>
                    </a:lnTo>
                    <a:lnTo>
                      <a:pt x="584" y="76"/>
                    </a:lnTo>
                    <a:lnTo>
                      <a:pt x="694" y="109"/>
                    </a:lnTo>
                    <a:lnTo>
                      <a:pt x="802" y="147"/>
                    </a:lnTo>
                    <a:lnTo>
                      <a:pt x="908" y="190"/>
                    </a:lnTo>
                    <a:lnTo>
                      <a:pt x="1012" y="239"/>
                    </a:lnTo>
                    <a:lnTo>
                      <a:pt x="1111" y="293"/>
                    </a:lnTo>
                    <a:lnTo>
                      <a:pt x="1209" y="351"/>
                    </a:lnTo>
                    <a:lnTo>
                      <a:pt x="1302" y="414"/>
                    </a:lnTo>
                    <a:lnTo>
                      <a:pt x="1392" y="482"/>
                    </a:lnTo>
                    <a:lnTo>
                      <a:pt x="1479" y="555"/>
                    </a:lnTo>
                    <a:lnTo>
                      <a:pt x="1563" y="630"/>
                    </a:lnTo>
                    <a:lnTo>
                      <a:pt x="1642" y="711"/>
                    </a:lnTo>
                    <a:lnTo>
                      <a:pt x="1718" y="794"/>
                    </a:lnTo>
                    <a:lnTo>
                      <a:pt x="1789" y="882"/>
                    </a:lnTo>
                    <a:lnTo>
                      <a:pt x="1855" y="974"/>
                    </a:lnTo>
                    <a:lnTo>
                      <a:pt x="1918" y="1069"/>
                    </a:lnTo>
                    <a:lnTo>
                      <a:pt x="1975" y="1166"/>
                    </a:lnTo>
                    <a:lnTo>
                      <a:pt x="2029" y="1268"/>
                    </a:lnTo>
                    <a:lnTo>
                      <a:pt x="2077" y="1372"/>
                    </a:lnTo>
                    <a:lnTo>
                      <a:pt x="2120" y="1478"/>
                    </a:lnTo>
                    <a:lnTo>
                      <a:pt x="2157" y="1588"/>
                    </a:lnTo>
                    <a:lnTo>
                      <a:pt x="2190" y="1699"/>
                    </a:lnTo>
                    <a:lnTo>
                      <a:pt x="2217" y="1813"/>
                    </a:lnTo>
                    <a:lnTo>
                      <a:pt x="2238" y="1930"/>
                    </a:lnTo>
                    <a:lnTo>
                      <a:pt x="2254" y="2048"/>
                    </a:lnTo>
                    <a:lnTo>
                      <a:pt x="2263" y="2169"/>
                    </a:lnTo>
                    <a:lnTo>
                      <a:pt x="2266" y="2290"/>
                    </a:lnTo>
                    <a:lnTo>
                      <a:pt x="1601" y="2290"/>
                    </a:lnTo>
                    <a:lnTo>
                      <a:pt x="1598" y="2187"/>
                    </a:lnTo>
                    <a:lnTo>
                      <a:pt x="1590" y="2087"/>
                    </a:lnTo>
                    <a:lnTo>
                      <a:pt x="1574" y="1988"/>
                    </a:lnTo>
                    <a:lnTo>
                      <a:pt x="1553" y="1891"/>
                    </a:lnTo>
                    <a:lnTo>
                      <a:pt x="1526" y="1797"/>
                    </a:lnTo>
                    <a:lnTo>
                      <a:pt x="1494" y="1705"/>
                    </a:lnTo>
                    <a:lnTo>
                      <a:pt x="1457" y="1616"/>
                    </a:lnTo>
                    <a:lnTo>
                      <a:pt x="1414" y="1529"/>
                    </a:lnTo>
                    <a:lnTo>
                      <a:pt x="1367" y="1445"/>
                    </a:lnTo>
                    <a:lnTo>
                      <a:pt x="1314" y="1365"/>
                    </a:lnTo>
                    <a:lnTo>
                      <a:pt x="1258" y="1288"/>
                    </a:lnTo>
                    <a:lnTo>
                      <a:pt x="1197" y="1214"/>
                    </a:lnTo>
                    <a:lnTo>
                      <a:pt x="1132" y="1145"/>
                    </a:lnTo>
                    <a:lnTo>
                      <a:pt x="1064" y="1079"/>
                    </a:lnTo>
                    <a:lnTo>
                      <a:pt x="991" y="1018"/>
                    </a:lnTo>
                    <a:lnTo>
                      <a:pt x="915" y="961"/>
                    </a:lnTo>
                    <a:lnTo>
                      <a:pt x="836" y="908"/>
                    </a:lnTo>
                    <a:lnTo>
                      <a:pt x="753" y="860"/>
                    </a:lnTo>
                    <a:lnTo>
                      <a:pt x="667" y="818"/>
                    </a:lnTo>
                    <a:lnTo>
                      <a:pt x="579" y="780"/>
                    </a:lnTo>
                    <a:lnTo>
                      <a:pt x="488" y="747"/>
                    </a:lnTo>
                    <a:lnTo>
                      <a:pt x="395" y="720"/>
                    </a:lnTo>
                    <a:lnTo>
                      <a:pt x="298" y="698"/>
                    </a:lnTo>
                    <a:lnTo>
                      <a:pt x="201" y="683"/>
                    </a:lnTo>
                    <a:lnTo>
                      <a:pt x="102" y="674"/>
                    </a:lnTo>
                    <a:lnTo>
                      <a:pt x="0" y="6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2"/>
              <p:cNvSpPr>
                <a:spLocks/>
              </p:cNvSpPr>
              <p:nvPr/>
            </p:nvSpPr>
            <p:spPr bwMode="auto">
              <a:xfrm>
                <a:off x="1204" y="816"/>
                <a:ext cx="380" cy="384"/>
              </a:xfrm>
              <a:custGeom>
                <a:avLst/>
                <a:gdLst>
                  <a:gd name="T0" fmla="*/ 0 w 3418"/>
                  <a:gd name="T1" fmla="*/ 0 h 3456"/>
                  <a:gd name="T2" fmla="*/ 0 w 3418"/>
                  <a:gd name="T3" fmla="*/ 0 h 3456"/>
                  <a:gd name="T4" fmla="*/ 0 w 3418"/>
                  <a:gd name="T5" fmla="*/ 0 h 3456"/>
                  <a:gd name="T6" fmla="*/ 0 w 3418"/>
                  <a:gd name="T7" fmla="*/ 0 h 3456"/>
                  <a:gd name="T8" fmla="*/ 0 w 3418"/>
                  <a:gd name="T9" fmla="*/ 0 h 3456"/>
                  <a:gd name="T10" fmla="*/ 0 w 3418"/>
                  <a:gd name="T11" fmla="*/ 0 h 3456"/>
                  <a:gd name="T12" fmla="*/ 0 w 3418"/>
                  <a:gd name="T13" fmla="*/ 0 h 3456"/>
                  <a:gd name="T14" fmla="*/ 0 w 3418"/>
                  <a:gd name="T15" fmla="*/ 0 h 3456"/>
                  <a:gd name="T16" fmla="*/ 0 w 3418"/>
                  <a:gd name="T17" fmla="*/ 0 h 3456"/>
                  <a:gd name="T18" fmla="*/ 0 w 3418"/>
                  <a:gd name="T19" fmla="*/ 0 h 3456"/>
                  <a:gd name="T20" fmla="*/ 0 w 3418"/>
                  <a:gd name="T21" fmla="*/ 0 h 3456"/>
                  <a:gd name="T22" fmla="*/ 0 w 3418"/>
                  <a:gd name="T23" fmla="*/ 0 h 3456"/>
                  <a:gd name="T24" fmla="*/ 0 w 3418"/>
                  <a:gd name="T25" fmla="*/ 0 h 3456"/>
                  <a:gd name="T26" fmla="*/ 0 w 3418"/>
                  <a:gd name="T27" fmla="*/ 0 h 3456"/>
                  <a:gd name="T28" fmla="*/ 0 w 3418"/>
                  <a:gd name="T29" fmla="*/ 0 h 3456"/>
                  <a:gd name="T30" fmla="*/ 0 w 3418"/>
                  <a:gd name="T31" fmla="*/ 0 h 3456"/>
                  <a:gd name="T32" fmla="*/ 0 w 3418"/>
                  <a:gd name="T33" fmla="*/ 0 h 3456"/>
                  <a:gd name="T34" fmla="*/ 0 w 3418"/>
                  <a:gd name="T35" fmla="*/ 0 h 3456"/>
                  <a:gd name="T36" fmla="*/ 0 w 3418"/>
                  <a:gd name="T37" fmla="*/ 0 h 3456"/>
                  <a:gd name="T38" fmla="*/ 0 w 3418"/>
                  <a:gd name="T39" fmla="*/ 0 h 3456"/>
                  <a:gd name="T40" fmla="*/ 0 w 3418"/>
                  <a:gd name="T41" fmla="*/ 0 h 3456"/>
                  <a:gd name="T42" fmla="*/ 0 w 3418"/>
                  <a:gd name="T43" fmla="*/ 0 h 3456"/>
                  <a:gd name="T44" fmla="*/ 0 w 3418"/>
                  <a:gd name="T45" fmla="*/ 0 h 3456"/>
                  <a:gd name="T46" fmla="*/ 0 w 3418"/>
                  <a:gd name="T47" fmla="*/ 0 h 3456"/>
                  <a:gd name="T48" fmla="*/ 0 w 3418"/>
                  <a:gd name="T49" fmla="*/ 0 h 3456"/>
                  <a:gd name="T50" fmla="*/ 0 w 3418"/>
                  <a:gd name="T51" fmla="*/ 0 h 3456"/>
                  <a:gd name="T52" fmla="*/ 0 w 3418"/>
                  <a:gd name="T53" fmla="*/ 0 h 3456"/>
                  <a:gd name="T54" fmla="*/ 0 w 3418"/>
                  <a:gd name="T55" fmla="*/ 0 h 3456"/>
                  <a:gd name="T56" fmla="*/ 0 w 3418"/>
                  <a:gd name="T57" fmla="*/ 0 h 3456"/>
                  <a:gd name="T58" fmla="*/ 0 w 3418"/>
                  <a:gd name="T59" fmla="*/ 0 h 3456"/>
                  <a:gd name="T60" fmla="*/ 0 w 3418"/>
                  <a:gd name="T61" fmla="*/ 0 h 3456"/>
                  <a:gd name="T62" fmla="*/ 0 w 3418"/>
                  <a:gd name="T63" fmla="*/ 0 h 3456"/>
                  <a:gd name="T64" fmla="*/ 0 w 3418"/>
                  <a:gd name="T65" fmla="*/ 0 h 3456"/>
                  <a:gd name="T66" fmla="*/ 0 w 3418"/>
                  <a:gd name="T67" fmla="*/ 0 h 3456"/>
                  <a:gd name="T68" fmla="*/ 0 w 3418"/>
                  <a:gd name="T69" fmla="*/ 0 h 3456"/>
                  <a:gd name="T70" fmla="*/ 0 w 3418"/>
                  <a:gd name="T71" fmla="*/ 0 h 3456"/>
                  <a:gd name="T72" fmla="*/ 0 w 3418"/>
                  <a:gd name="T73" fmla="*/ 0 h 34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18"/>
                  <a:gd name="T112" fmla="*/ 0 h 3456"/>
                  <a:gd name="T113" fmla="*/ 3418 w 3418"/>
                  <a:gd name="T114" fmla="*/ 3456 h 34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18" h="3456">
                    <a:moveTo>
                      <a:pt x="0" y="0"/>
                    </a:moveTo>
                    <a:lnTo>
                      <a:pt x="152" y="3"/>
                    </a:lnTo>
                    <a:lnTo>
                      <a:pt x="303" y="14"/>
                    </a:lnTo>
                    <a:lnTo>
                      <a:pt x="451" y="30"/>
                    </a:lnTo>
                    <a:lnTo>
                      <a:pt x="598" y="52"/>
                    </a:lnTo>
                    <a:lnTo>
                      <a:pt x="743" y="82"/>
                    </a:lnTo>
                    <a:lnTo>
                      <a:pt x="885" y="117"/>
                    </a:lnTo>
                    <a:lnTo>
                      <a:pt x="1025" y="158"/>
                    </a:lnTo>
                    <a:lnTo>
                      <a:pt x="1162" y="205"/>
                    </a:lnTo>
                    <a:lnTo>
                      <a:pt x="1298" y="258"/>
                    </a:lnTo>
                    <a:lnTo>
                      <a:pt x="1430" y="315"/>
                    </a:lnTo>
                    <a:lnTo>
                      <a:pt x="1558" y="379"/>
                    </a:lnTo>
                    <a:lnTo>
                      <a:pt x="1684" y="448"/>
                    </a:lnTo>
                    <a:lnTo>
                      <a:pt x="1807" y="522"/>
                    </a:lnTo>
                    <a:lnTo>
                      <a:pt x="1926" y="600"/>
                    </a:lnTo>
                    <a:lnTo>
                      <a:pt x="2042" y="684"/>
                    </a:lnTo>
                    <a:lnTo>
                      <a:pt x="2154" y="772"/>
                    </a:lnTo>
                    <a:lnTo>
                      <a:pt x="2262" y="865"/>
                    </a:lnTo>
                    <a:lnTo>
                      <a:pt x="2367" y="962"/>
                    </a:lnTo>
                    <a:lnTo>
                      <a:pt x="2467" y="1063"/>
                    </a:lnTo>
                    <a:lnTo>
                      <a:pt x="2563" y="1169"/>
                    </a:lnTo>
                    <a:lnTo>
                      <a:pt x="2655" y="1279"/>
                    </a:lnTo>
                    <a:lnTo>
                      <a:pt x="2742" y="1392"/>
                    </a:lnTo>
                    <a:lnTo>
                      <a:pt x="2824" y="1509"/>
                    </a:lnTo>
                    <a:lnTo>
                      <a:pt x="2903" y="1630"/>
                    </a:lnTo>
                    <a:lnTo>
                      <a:pt x="2975" y="1753"/>
                    </a:lnTo>
                    <a:lnTo>
                      <a:pt x="3043" y="1881"/>
                    </a:lnTo>
                    <a:lnTo>
                      <a:pt x="3106" y="2011"/>
                    </a:lnTo>
                    <a:lnTo>
                      <a:pt x="3164" y="2145"/>
                    </a:lnTo>
                    <a:lnTo>
                      <a:pt x="3216" y="2281"/>
                    </a:lnTo>
                    <a:lnTo>
                      <a:pt x="3262" y="2419"/>
                    </a:lnTo>
                    <a:lnTo>
                      <a:pt x="3303" y="2561"/>
                    </a:lnTo>
                    <a:lnTo>
                      <a:pt x="3338" y="2705"/>
                    </a:lnTo>
                    <a:lnTo>
                      <a:pt x="3366" y="2851"/>
                    </a:lnTo>
                    <a:lnTo>
                      <a:pt x="3389" y="2999"/>
                    </a:lnTo>
                    <a:lnTo>
                      <a:pt x="3406" y="3150"/>
                    </a:lnTo>
                    <a:lnTo>
                      <a:pt x="3415" y="3302"/>
                    </a:lnTo>
                    <a:lnTo>
                      <a:pt x="3418" y="3456"/>
                    </a:lnTo>
                    <a:lnTo>
                      <a:pt x="2734" y="3456"/>
                    </a:lnTo>
                    <a:lnTo>
                      <a:pt x="2731" y="3322"/>
                    </a:lnTo>
                    <a:lnTo>
                      <a:pt x="2723" y="3190"/>
                    </a:lnTo>
                    <a:lnTo>
                      <a:pt x="2707" y="3059"/>
                    </a:lnTo>
                    <a:lnTo>
                      <a:pt x="2685" y="2930"/>
                    </a:lnTo>
                    <a:lnTo>
                      <a:pt x="2658" y="2805"/>
                    </a:lnTo>
                    <a:lnTo>
                      <a:pt x="2626" y="2680"/>
                    </a:lnTo>
                    <a:lnTo>
                      <a:pt x="2588" y="2557"/>
                    </a:lnTo>
                    <a:lnTo>
                      <a:pt x="2544" y="2438"/>
                    </a:lnTo>
                    <a:lnTo>
                      <a:pt x="2495" y="2322"/>
                    </a:lnTo>
                    <a:lnTo>
                      <a:pt x="2441" y="2208"/>
                    </a:lnTo>
                    <a:lnTo>
                      <a:pt x="2383" y="2097"/>
                    </a:lnTo>
                    <a:lnTo>
                      <a:pt x="2319" y="1989"/>
                    </a:lnTo>
                    <a:lnTo>
                      <a:pt x="2251" y="1884"/>
                    </a:lnTo>
                    <a:lnTo>
                      <a:pt x="2177" y="1784"/>
                    </a:lnTo>
                    <a:lnTo>
                      <a:pt x="2101" y="1685"/>
                    </a:lnTo>
                    <a:lnTo>
                      <a:pt x="2019" y="1591"/>
                    </a:lnTo>
                    <a:lnTo>
                      <a:pt x="1934" y="1501"/>
                    </a:lnTo>
                    <a:lnTo>
                      <a:pt x="1844" y="1415"/>
                    </a:lnTo>
                    <a:lnTo>
                      <a:pt x="1752" y="1332"/>
                    </a:lnTo>
                    <a:lnTo>
                      <a:pt x="1655" y="1255"/>
                    </a:lnTo>
                    <a:lnTo>
                      <a:pt x="1555" y="1181"/>
                    </a:lnTo>
                    <a:lnTo>
                      <a:pt x="1452" y="1112"/>
                    </a:lnTo>
                    <a:lnTo>
                      <a:pt x="1345" y="1047"/>
                    </a:lnTo>
                    <a:lnTo>
                      <a:pt x="1235" y="989"/>
                    </a:lnTo>
                    <a:lnTo>
                      <a:pt x="1122" y="934"/>
                    </a:lnTo>
                    <a:lnTo>
                      <a:pt x="1006" y="885"/>
                    </a:lnTo>
                    <a:lnTo>
                      <a:pt x="888" y="840"/>
                    </a:lnTo>
                    <a:lnTo>
                      <a:pt x="768" y="801"/>
                    </a:lnTo>
                    <a:lnTo>
                      <a:pt x="645" y="769"/>
                    </a:lnTo>
                    <a:lnTo>
                      <a:pt x="519" y="741"/>
                    </a:lnTo>
                    <a:lnTo>
                      <a:pt x="393" y="719"/>
                    </a:lnTo>
                    <a:lnTo>
                      <a:pt x="264" y="704"/>
                    </a:lnTo>
                    <a:lnTo>
                      <a:pt x="133" y="694"/>
                    </a:lnTo>
                    <a:lnTo>
                      <a:pt x="0" y="69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Rechteck 54"/>
            <p:cNvSpPr/>
            <p:nvPr/>
          </p:nvSpPr>
          <p:spPr>
            <a:xfrm>
              <a:off x="8748034" y="4037123"/>
              <a:ext cx="259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4400" b="1" dirty="0" smtClean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19,981</a:t>
              </a:r>
              <a:r>
                <a:rPr lang="de-DE" sz="4400" b="1" spc="-300" dirty="0" smtClean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1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Mio.</a:t>
              </a:r>
              <a:endParaRPr lang="de-DE" sz="11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56" name="Gruppieren 55"/>
            <p:cNvGrpSpPr>
              <a:grpSpLocks noChangeAspect="1"/>
            </p:cNvGrpSpPr>
            <p:nvPr/>
          </p:nvGrpSpPr>
          <p:grpSpPr>
            <a:xfrm>
              <a:off x="8642612" y="3367865"/>
              <a:ext cx="3434396" cy="2175111"/>
              <a:chOff x="8623360" y="3338989"/>
              <a:chExt cx="3815996" cy="2416790"/>
            </a:xfrm>
          </p:grpSpPr>
          <p:grpSp>
            <p:nvGrpSpPr>
              <p:cNvPr id="58" name="noun_project_0972.svg.eps"/>
              <p:cNvGrpSpPr>
                <a:grpSpLocks noChangeAspect="1"/>
              </p:cNvGrpSpPr>
              <p:nvPr/>
            </p:nvGrpSpPr>
            <p:grpSpPr bwMode="auto">
              <a:xfrm>
                <a:off x="8623360" y="3338989"/>
                <a:ext cx="3815996" cy="2416790"/>
                <a:chOff x="2866" y="819"/>
                <a:chExt cx="169" cy="107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63" name="Freeform 20"/>
                <p:cNvSpPr>
                  <a:spLocks noChangeAspect="1" noEditPoints="1"/>
                </p:cNvSpPr>
                <p:nvPr/>
              </p:nvSpPr>
              <p:spPr bwMode="auto">
                <a:xfrm>
                  <a:off x="2866" y="819"/>
                  <a:ext cx="169" cy="96"/>
                </a:xfrm>
                <a:custGeom>
                  <a:avLst/>
                  <a:gdLst>
                    <a:gd name="T0" fmla="*/ 13 w 3384"/>
                    <a:gd name="T1" fmla="*/ 8 h 1918"/>
                    <a:gd name="T2" fmla="*/ 11 w 3384"/>
                    <a:gd name="T3" fmla="*/ 8 h 1918"/>
                    <a:gd name="T4" fmla="*/ 9 w 3384"/>
                    <a:gd name="T5" fmla="*/ 8 h 1918"/>
                    <a:gd name="T6" fmla="*/ 8 w 3384"/>
                    <a:gd name="T7" fmla="*/ 10 h 1918"/>
                    <a:gd name="T8" fmla="*/ 8 w 3384"/>
                    <a:gd name="T9" fmla="*/ 12 h 1918"/>
                    <a:gd name="T10" fmla="*/ 8 w 3384"/>
                    <a:gd name="T11" fmla="*/ 15 h 1918"/>
                    <a:gd name="T12" fmla="*/ 8 w 3384"/>
                    <a:gd name="T13" fmla="*/ 72 h 1918"/>
                    <a:gd name="T14" fmla="*/ 8 w 3384"/>
                    <a:gd name="T15" fmla="*/ 74 h 1918"/>
                    <a:gd name="T16" fmla="*/ 8 w 3384"/>
                    <a:gd name="T17" fmla="*/ 76 h 1918"/>
                    <a:gd name="T18" fmla="*/ 10 w 3384"/>
                    <a:gd name="T19" fmla="*/ 76 h 1918"/>
                    <a:gd name="T20" fmla="*/ 12 w 3384"/>
                    <a:gd name="T21" fmla="*/ 77 h 1918"/>
                    <a:gd name="T22" fmla="*/ 15 w 3384"/>
                    <a:gd name="T23" fmla="*/ 77 h 1918"/>
                    <a:gd name="T24" fmla="*/ 156 w 3384"/>
                    <a:gd name="T25" fmla="*/ 77 h 1918"/>
                    <a:gd name="T26" fmla="*/ 158 w 3384"/>
                    <a:gd name="T27" fmla="*/ 77 h 1918"/>
                    <a:gd name="T28" fmla="*/ 160 w 3384"/>
                    <a:gd name="T29" fmla="*/ 76 h 1918"/>
                    <a:gd name="T30" fmla="*/ 161 w 3384"/>
                    <a:gd name="T31" fmla="*/ 75 h 1918"/>
                    <a:gd name="T32" fmla="*/ 161 w 3384"/>
                    <a:gd name="T33" fmla="*/ 73 h 1918"/>
                    <a:gd name="T34" fmla="*/ 161 w 3384"/>
                    <a:gd name="T35" fmla="*/ 70 h 1918"/>
                    <a:gd name="T36" fmla="*/ 161 w 3384"/>
                    <a:gd name="T37" fmla="*/ 13 h 1918"/>
                    <a:gd name="T38" fmla="*/ 161 w 3384"/>
                    <a:gd name="T39" fmla="*/ 10 h 1918"/>
                    <a:gd name="T40" fmla="*/ 161 w 3384"/>
                    <a:gd name="T41" fmla="*/ 9 h 1918"/>
                    <a:gd name="T42" fmla="*/ 159 w 3384"/>
                    <a:gd name="T43" fmla="*/ 8 h 1918"/>
                    <a:gd name="T44" fmla="*/ 157 w 3384"/>
                    <a:gd name="T45" fmla="*/ 8 h 1918"/>
                    <a:gd name="T46" fmla="*/ 154 w 3384"/>
                    <a:gd name="T47" fmla="*/ 8 h 1918"/>
                    <a:gd name="T48" fmla="*/ 8 w 3384"/>
                    <a:gd name="T49" fmla="*/ 0 h 1918"/>
                    <a:gd name="T50" fmla="*/ 163 w 3384"/>
                    <a:gd name="T51" fmla="*/ 0 h 1918"/>
                    <a:gd name="T52" fmla="*/ 166 w 3384"/>
                    <a:gd name="T53" fmla="*/ 1 h 1918"/>
                    <a:gd name="T54" fmla="*/ 168 w 3384"/>
                    <a:gd name="T55" fmla="*/ 3 h 1918"/>
                    <a:gd name="T56" fmla="*/ 169 w 3384"/>
                    <a:gd name="T57" fmla="*/ 6 h 1918"/>
                    <a:gd name="T58" fmla="*/ 169 w 3384"/>
                    <a:gd name="T59" fmla="*/ 88 h 1918"/>
                    <a:gd name="T60" fmla="*/ 168 w 3384"/>
                    <a:gd name="T61" fmla="*/ 91 h 1918"/>
                    <a:gd name="T62" fmla="*/ 167 w 3384"/>
                    <a:gd name="T63" fmla="*/ 94 h 1918"/>
                    <a:gd name="T64" fmla="*/ 164 w 3384"/>
                    <a:gd name="T65" fmla="*/ 95 h 1918"/>
                    <a:gd name="T66" fmla="*/ 161 w 3384"/>
                    <a:gd name="T67" fmla="*/ 96 h 1918"/>
                    <a:gd name="T68" fmla="*/ 6 w 3384"/>
                    <a:gd name="T69" fmla="*/ 96 h 1918"/>
                    <a:gd name="T70" fmla="*/ 3 w 3384"/>
                    <a:gd name="T71" fmla="*/ 95 h 1918"/>
                    <a:gd name="T72" fmla="*/ 1 w 3384"/>
                    <a:gd name="T73" fmla="*/ 93 h 1918"/>
                    <a:gd name="T74" fmla="*/ 0 w 3384"/>
                    <a:gd name="T75" fmla="*/ 90 h 1918"/>
                    <a:gd name="T76" fmla="*/ 0 w 3384"/>
                    <a:gd name="T77" fmla="*/ 8 h 1918"/>
                    <a:gd name="T78" fmla="*/ 1 w 3384"/>
                    <a:gd name="T79" fmla="*/ 5 h 1918"/>
                    <a:gd name="T80" fmla="*/ 2 w 3384"/>
                    <a:gd name="T81" fmla="*/ 2 h 1918"/>
                    <a:gd name="T82" fmla="*/ 5 w 3384"/>
                    <a:gd name="T83" fmla="*/ 1 h 1918"/>
                    <a:gd name="T84" fmla="*/ 8 w 3384"/>
                    <a:gd name="T85" fmla="*/ 0 h 191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384" h="1918">
                      <a:moveTo>
                        <a:pt x="307" y="154"/>
                      </a:moveTo>
                      <a:lnTo>
                        <a:pt x="269" y="154"/>
                      </a:lnTo>
                      <a:lnTo>
                        <a:pt x="238" y="155"/>
                      </a:lnTo>
                      <a:lnTo>
                        <a:pt x="213" y="157"/>
                      </a:lnTo>
                      <a:lnTo>
                        <a:pt x="193" y="161"/>
                      </a:lnTo>
                      <a:lnTo>
                        <a:pt x="178" y="167"/>
                      </a:lnTo>
                      <a:lnTo>
                        <a:pt x="167" y="176"/>
                      </a:lnTo>
                      <a:lnTo>
                        <a:pt x="161" y="190"/>
                      </a:lnTo>
                      <a:lnTo>
                        <a:pt x="157" y="208"/>
                      </a:lnTo>
                      <a:lnTo>
                        <a:pt x="154" y="230"/>
                      </a:lnTo>
                      <a:lnTo>
                        <a:pt x="154" y="258"/>
                      </a:lnTo>
                      <a:lnTo>
                        <a:pt x="154" y="292"/>
                      </a:lnTo>
                      <a:lnTo>
                        <a:pt x="154" y="1397"/>
                      </a:lnTo>
                      <a:lnTo>
                        <a:pt x="154" y="1430"/>
                      </a:lnTo>
                      <a:lnTo>
                        <a:pt x="154" y="1459"/>
                      </a:lnTo>
                      <a:lnTo>
                        <a:pt x="157" y="1482"/>
                      </a:lnTo>
                      <a:lnTo>
                        <a:pt x="161" y="1499"/>
                      </a:lnTo>
                      <a:lnTo>
                        <a:pt x="167" y="1512"/>
                      </a:lnTo>
                      <a:lnTo>
                        <a:pt x="178" y="1521"/>
                      </a:lnTo>
                      <a:lnTo>
                        <a:pt x="193" y="1528"/>
                      </a:lnTo>
                      <a:lnTo>
                        <a:pt x="213" y="1532"/>
                      </a:lnTo>
                      <a:lnTo>
                        <a:pt x="238" y="1534"/>
                      </a:lnTo>
                      <a:lnTo>
                        <a:pt x="269" y="1535"/>
                      </a:lnTo>
                      <a:lnTo>
                        <a:pt x="307" y="1535"/>
                      </a:lnTo>
                      <a:lnTo>
                        <a:pt x="3077" y="1535"/>
                      </a:lnTo>
                      <a:lnTo>
                        <a:pt x="3115" y="1535"/>
                      </a:lnTo>
                      <a:lnTo>
                        <a:pt x="3146" y="1534"/>
                      </a:lnTo>
                      <a:lnTo>
                        <a:pt x="3171" y="1532"/>
                      </a:lnTo>
                      <a:lnTo>
                        <a:pt x="3190" y="1528"/>
                      </a:lnTo>
                      <a:lnTo>
                        <a:pt x="3205" y="1521"/>
                      </a:lnTo>
                      <a:lnTo>
                        <a:pt x="3215" y="1512"/>
                      </a:lnTo>
                      <a:lnTo>
                        <a:pt x="3223" y="1499"/>
                      </a:lnTo>
                      <a:lnTo>
                        <a:pt x="3227" y="1482"/>
                      </a:lnTo>
                      <a:lnTo>
                        <a:pt x="3229" y="1459"/>
                      </a:lnTo>
                      <a:lnTo>
                        <a:pt x="3230" y="1430"/>
                      </a:lnTo>
                      <a:lnTo>
                        <a:pt x="3230" y="1397"/>
                      </a:lnTo>
                      <a:lnTo>
                        <a:pt x="3230" y="292"/>
                      </a:lnTo>
                      <a:lnTo>
                        <a:pt x="3230" y="258"/>
                      </a:lnTo>
                      <a:lnTo>
                        <a:pt x="3229" y="230"/>
                      </a:lnTo>
                      <a:lnTo>
                        <a:pt x="3227" y="208"/>
                      </a:lnTo>
                      <a:lnTo>
                        <a:pt x="3223" y="190"/>
                      </a:lnTo>
                      <a:lnTo>
                        <a:pt x="3215" y="176"/>
                      </a:lnTo>
                      <a:lnTo>
                        <a:pt x="3205" y="167"/>
                      </a:lnTo>
                      <a:lnTo>
                        <a:pt x="3190" y="161"/>
                      </a:lnTo>
                      <a:lnTo>
                        <a:pt x="3171" y="157"/>
                      </a:lnTo>
                      <a:lnTo>
                        <a:pt x="3146" y="155"/>
                      </a:lnTo>
                      <a:lnTo>
                        <a:pt x="3115" y="154"/>
                      </a:lnTo>
                      <a:lnTo>
                        <a:pt x="3077" y="154"/>
                      </a:lnTo>
                      <a:lnTo>
                        <a:pt x="307" y="154"/>
                      </a:lnTo>
                      <a:close/>
                      <a:moveTo>
                        <a:pt x="154" y="0"/>
                      </a:moveTo>
                      <a:lnTo>
                        <a:pt x="3230" y="0"/>
                      </a:lnTo>
                      <a:lnTo>
                        <a:pt x="3260" y="4"/>
                      </a:lnTo>
                      <a:lnTo>
                        <a:pt x="3290" y="13"/>
                      </a:lnTo>
                      <a:lnTo>
                        <a:pt x="3316" y="27"/>
                      </a:lnTo>
                      <a:lnTo>
                        <a:pt x="3339" y="45"/>
                      </a:lnTo>
                      <a:lnTo>
                        <a:pt x="3358" y="68"/>
                      </a:lnTo>
                      <a:lnTo>
                        <a:pt x="3372" y="95"/>
                      </a:lnTo>
                      <a:lnTo>
                        <a:pt x="3381" y="123"/>
                      </a:lnTo>
                      <a:lnTo>
                        <a:pt x="3384" y="154"/>
                      </a:lnTo>
                      <a:lnTo>
                        <a:pt x="3384" y="1764"/>
                      </a:lnTo>
                      <a:lnTo>
                        <a:pt x="3381" y="1795"/>
                      </a:lnTo>
                      <a:lnTo>
                        <a:pt x="3372" y="1825"/>
                      </a:lnTo>
                      <a:lnTo>
                        <a:pt x="3358" y="1851"/>
                      </a:lnTo>
                      <a:lnTo>
                        <a:pt x="3339" y="1873"/>
                      </a:lnTo>
                      <a:lnTo>
                        <a:pt x="3316" y="1892"/>
                      </a:lnTo>
                      <a:lnTo>
                        <a:pt x="3290" y="1906"/>
                      </a:lnTo>
                      <a:lnTo>
                        <a:pt x="3260" y="1915"/>
                      </a:lnTo>
                      <a:lnTo>
                        <a:pt x="3230" y="1918"/>
                      </a:lnTo>
                      <a:lnTo>
                        <a:pt x="154" y="1918"/>
                      </a:lnTo>
                      <a:lnTo>
                        <a:pt x="122" y="1915"/>
                      </a:lnTo>
                      <a:lnTo>
                        <a:pt x="94" y="1906"/>
                      </a:lnTo>
                      <a:lnTo>
                        <a:pt x="68" y="1892"/>
                      </a:lnTo>
                      <a:lnTo>
                        <a:pt x="45" y="1873"/>
                      </a:lnTo>
                      <a:lnTo>
                        <a:pt x="26" y="1851"/>
                      </a:lnTo>
                      <a:lnTo>
                        <a:pt x="12" y="1825"/>
                      </a:lnTo>
                      <a:lnTo>
                        <a:pt x="3" y="1795"/>
                      </a:lnTo>
                      <a:lnTo>
                        <a:pt x="0" y="1764"/>
                      </a:lnTo>
                      <a:lnTo>
                        <a:pt x="0" y="154"/>
                      </a:lnTo>
                      <a:lnTo>
                        <a:pt x="3" y="123"/>
                      </a:lnTo>
                      <a:lnTo>
                        <a:pt x="12" y="95"/>
                      </a:lnTo>
                      <a:lnTo>
                        <a:pt x="26" y="68"/>
                      </a:lnTo>
                      <a:lnTo>
                        <a:pt x="45" y="45"/>
                      </a:lnTo>
                      <a:lnTo>
                        <a:pt x="68" y="27"/>
                      </a:lnTo>
                      <a:lnTo>
                        <a:pt x="94" y="13"/>
                      </a:lnTo>
                      <a:lnTo>
                        <a:pt x="122" y="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2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 sz="2015"/>
                </a:p>
              </p:txBody>
            </p:sp>
            <p:sp>
              <p:nvSpPr>
                <p:cNvPr id="64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912" y="922"/>
                  <a:ext cx="77" cy="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240"/>
                </a:p>
              </p:txBody>
            </p:sp>
            <p:sp>
              <p:nvSpPr>
                <p:cNvPr id="65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947" y="915"/>
                  <a:ext cx="7" cy="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2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 sz="1240"/>
                </a:p>
              </p:txBody>
            </p:sp>
          </p:grpSp>
          <p:grpSp>
            <p:nvGrpSpPr>
              <p:cNvPr id="59" name="noun_project_0104.eps"/>
              <p:cNvGrpSpPr>
                <a:grpSpLocks/>
              </p:cNvGrpSpPr>
              <p:nvPr/>
            </p:nvGrpSpPr>
            <p:grpSpPr bwMode="auto">
              <a:xfrm>
                <a:off x="11470895" y="4158580"/>
                <a:ext cx="603250" cy="609600"/>
                <a:chOff x="1204" y="816"/>
                <a:chExt cx="380" cy="384"/>
              </a:xfrm>
              <a:solidFill>
                <a:schemeClr val="accent5">
                  <a:lumMod val="20000"/>
                  <a:lumOff val="80000"/>
                </a:schemeClr>
              </a:solidFill>
            </p:grpSpPr>
            <p:sp>
              <p:nvSpPr>
                <p:cNvPr id="60" name="Freeform 20"/>
                <p:cNvSpPr>
                  <a:spLocks/>
                </p:cNvSpPr>
                <p:nvPr/>
              </p:nvSpPr>
              <p:spPr bwMode="auto">
                <a:xfrm>
                  <a:off x="1204" y="1095"/>
                  <a:ext cx="104" cy="105"/>
                </a:xfrm>
                <a:custGeom>
                  <a:avLst/>
                  <a:gdLst>
                    <a:gd name="T0" fmla="*/ 0 w 937"/>
                    <a:gd name="T1" fmla="*/ 0 h 948"/>
                    <a:gd name="T2" fmla="*/ 0 w 937"/>
                    <a:gd name="T3" fmla="*/ 0 h 948"/>
                    <a:gd name="T4" fmla="*/ 0 w 937"/>
                    <a:gd name="T5" fmla="*/ 0 h 948"/>
                    <a:gd name="T6" fmla="*/ 0 w 937"/>
                    <a:gd name="T7" fmla="*/ 0 h 948"/>
                    <a:gd name="T8" fmla="*/ 0 w 937"/>
                    <a:gd name="T9" fmla="*/ 0 h 948"/>
                    <a:gd name="T10" fmla="*/ 0 w 937"/>
                    <a:gd name="T11" fmla="*/ 0 h 948"/>
                    <a:gd name="T12" fmla="*/ 0 w 937"/>
                    <a:gd name="T13" fmla="*/ 0 h 948"/>
                    <a:gd name="T14" fmla="*/ 0 w 937"/>
                    <a:gd name="T15" fmla="*/ 0 h 948"/>
                    <a:gd name="T16" fmla="*/ 0 w 937"/>
                    <a:gd name="T17" fmla="*/ 0 h 948"/>
                    <a:gd name="T18" fmla="*/ 0 w 937"/>
                    <a:gd name="T19" fmla="*/ 0 h 948"/>
                    <a:gd name="T20" fmla="*/ 0 w 937"/>
                    <a:gd name="T21" fmla="*/ 0 h 948"/>
                    <a:gd name="T22" fmla="*/ 0 w 937"/>
                    <a:gd name="T23" fmla="*/ 0 h 948"/>
                    <a:gd name="T24" fmla="*/ 0 w 937"/>
                    <a:gd name="T25" fmla="*/ 0 h 948"/>
                    <a:gd name="T26" fmla="*/ 0 w 937"/>
                    <a:gd name="T27" fmla="*/ 0 h 948"/>
                    <a:gd name="T28" fmla="*/ 0 w 937"/>
                    <a:gd name="T29" fmla="*/ 0 h 948"/>
                    <a:gd name="T30" fmla="*/ 0 w 937"/>
                    <a:gd name="T31" fmla="*/ 0 h 948"/>
                    <a:gd name="T32" fmla="*/ 0 w 937"/>
                    <a:gd name="T33" fmla="*/ 0 h 948"/>
                    <a:gd name="T34" fmla="*/ 0 w 937"/>
                    <a:gd name="T35" fmla="*/ 0 h 948"/>
                    <a:gd name="T36" fmla="*/ 0 w 937"/>
                    <a:gd name="T37" fmla="*/ 0 h 948"/>
                    <a:gd name="T38" fmla="*/ 0 w 937"/>
                    <a:gd name="T39" fmla="*/ 0 h 948"/>
                    <a:gd name="T40" fmla="*/ 0 w 937"/>
                    <a:gd name="T41" fmla="*/ 0 h 948"/>
                    <a:gd name="T42" fmla="*/ 0 w 937"/>
                    <a:gd name="T43" fmla="*/ 0 h 948"/>
                    <a:gd name="T44" fmla="*/ 0 w 937"/>
                    <a:gd name="T45" fmla="*/ 0 h 948"/>
                    <a:gd name="T46" fmla="*/ 0 w 937"/>
                    <a:gd name="T47" fmla="*/ 0 h 948"/>
                    <a:gd name="T48" fmla="*/ 0 w 937"/>
                    <a:gd name="T49" fmla="*/ 0 h 948"/>
                    <a:gd name="T50" fmla="*/ 0 w 937"/>
                    <a:gd name="T51" fmla="*/ 0 h 948"/>
                    <a:gd name="T52" fmla="*/ 0 w 937"/>
                    <a:gd name="T53" fmla="*/ 0 h 948"/>
                    <a:gd name="T54" fmla="*/ 0 w 937"/>
                    <a:gd name="T55" fmla="*/ 0 h 948"/>
                    <a:gd name="T56" fmla="*/ 0 w 937"/>
                    <a:gd name="T57" fmla="*/ 0 h 948"/>
                    <a:gd name="T58" fmla="*/ 0 w 937"/>
                    <a:gd name="T59" fmla="*/ 0 h 948"/>
                    <a:gd name="T60" fmla="*/ 0 w 937"/>
                    <a:gd name="T61" fmla="*/ 0 h 948"/>
                    <a:gd name="T62" fmla="*/ 0 w 937"/>
                    <a:gd name="T63" fmla="*/ 0 h 948"/>
                    <a:gd name="T64" fmla="*/ 0 w 937"/>
                    <a:gd name="T65" fmla="*/ 0 h 948"/>
                    <a:gd name="T66" fmla="*/ 0 w 937"/>
                    <a:gd name="T67" fmla="*/ 0 h 948"/>
                    <a:gd name="T68" fmla="*/ 0 w 937"/>
                    <a:gd name="T69" fmla="*/ 0 h 948"/>
                    <a:gd name="T70" fmla="*/ 0 w 937"/>
                    <a:gd name="T71" fmla="*/ 0 h 948"/>
                    <a:gd name="T72" fmla="*/ 0 w 937"/>
                    <a:gd name="T73" fmla="*/ 0 h 948"/>
                    <a:gd name="T74" fmla="*/ 0 w 937"/>
                    <a:gd name="T75" fmla="*/ 0 h 948"/>
                    <a:gd name="T76" fmla="*/ 0 w 937"/>
                    <a:gd name="T77" fmla="*/ 0 h 948"/>
                    <a:gd name="T78" fmla="*/ 0 w 937"/>
                    <a:gd name="T79" fmla="*/ 0 h 948"/>
                    <a:gd name="T80" fmla="*/ 0 w 937"/>
                    <a:gd name="T81" fmla="*/ 0 h 948"/>
                    <a:gd name="T82" fmla="*/ 0 w 937"/>
                    <a:gd name="T83" fmla="*/ 0 h 948"/>
                    <a:gd name="T84" fmla="*/ 0 w 937"/>
                    <a:gd name="T85" fmla="*/ 0 h 948"/>
                    <a:gd name="T86" fmla="*/ 0 w 937"/>
                    <a:gd name="T87" fmla="*/ 0 h 948"/>
                    <a:gd name="T88" fmla="*/ 0 w 937"/>
                    <a:gd name="T89" fmla="*/ 0 h 948"/>
                    <a:gd name="T90" fmla="*/ 0 w 937"/>
                    <a:gd name="T91" fmla="*/ 0 h 948"/>
                    <a:gd name="T92" fmla="*/ 0 w 937"/>
                    <a:gd name="T93" fmla="*/ 0 h 948"/>
                    <a:gd name="T94" fmla="*/ 0 w 937"/>
                    <a:gd name="T95" fmla="*/ 0 h 948"/>
                    <a:gd name="T96" fmla="*/ 0 w 937"/>
                    <a:gd name="T97" fmla="*/ 0 h 948"/>
                    <a:gd name="T98" fmla="*/ 0 w 937"/>
                    <a:gd name="T99" fmla="*/ 0 h 948"/>
                    <a:gd name="T100" fmla="*/ 0 w 937"/>
                    <a:gd name="T101" fmla="*/ 0 h 948"/>
                    <a:gd name="T102" fmla="*/ 0 w 937"/>
                    <a:gd name="T103" fmla="*/ 0 h 948"/>
                    <a:gd name="T104" fmla="*/ 0 w 937"/>
                    <a:gd name="T105" fmla="*/ 0 h 948"/>
                    <a:gd name="T106" fmla="*/ 0 w 937"/>
                    <a:gd name="T107" fmla="*/ 0 h 948"/>
                    <a:gd name="T108" fmla="*/ 0 w 937"/>
                    <a:gd name="T109" fmla="*/ 0 h 948"/>
                    <a:gd name="T110" fmla="*/ 0 w 937"/>
                    <a:gd name="T111" fmla="*/ 0 h 948"/>
                    <a:gd name="T112" fmla="*/ 0 w 937"/>
                    <a:gd name="T113" fmla="*/ 0 h 94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37"/>
                    <a:gd name="T172" fmla="*/ 0 h 948"/>
                    <a:gd name="T173" fmla="*/ 937 w 937"/>
                    <a:gd name="T174" fmla="*/ 948 h 94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37" h="948">
                      <a:moveTo>
                        <a:pt x="469" y="0"/>
                      </a:moveTo>
                      <a:lnTo>
                        <a:pt x="524" y="3"/>
                      </a:lnTo>
                      <a:lnTo>
                        <a:pt x="576" y="13"/>
                      </a:lnTo>
                      <a:lnTo>
                        <a:pt x="627" y="27"/>
                      </a:lnTo>
                      <a:lnTo>
                        <a:pt x="675" y="48"/>
                      </a:lnTo>
                      <a:lnTo>
                        <a:pt x="721" y="74"/>
                      </a:lnTo>
                      <a:lnTo>
                        <a:pt x="762" y="104"/>
                      </a:lnTo>
                      <a:lnTo>
                        <a:pt x="800" y="138"/>
                      </a:lnTo>
                      <a:lnTo>
                        <a:pt x="835" y="177"/>
                      </a:lnTo>
                      <a:lnTo>
                        <a:pt x="865" y="220"/>
                      </a:lnTo>
                      <a:lnTo>
                        <a:pt x="890" y="265"/>
                      </a:lnTo>
                      <a:lnTo>
                        <a:pt x="910" y="314"/>
                      </a:lnTo>
                      <a:lnTo>
                        <a:pt x="926" y="366"/>
                      </a:lnTo>
                      <a:lnTo>
                        <a:pt x="934" y="419"/>
                      </a:lnTo>
                      <a:lnTo>
                        <a:pt x="937" y="474"/>
                      </a:lnTo>
                      <a:lnTo>
                        <a:pt x="934" y="529"/>
                      </a:lnTo>
                      <a:lnTo>
                        <a:pt x="926" y="583"/>
                      </a:lnTo>
                      <a:lnTo>
                        <a:pt x="910" y="634"/>
                      </a:lnTo>
                      <a:lnTo>
                        <a:pt x="890" y="682"/>
                      </a:lnTo>
                      <a:lnTo>
                        <a:pt x="865" y="728"/>
                      </a:lnTo>
                      <a:lnTo>
                        <a:pt x="835" y="771"/>
                      </a:lnTo>
                      <a:lnTo>
                        <a:pt x="800" y="809"/>
                      </a:lnTo>
                      <a:lnTo>
                        <a:pt x="762" y="844"/>
                      </a:lnTo>
                      <a:lnTo>
                        <a:pt x="721" y="875"/>
                      </a:lnTo>
                      <a:lnTo>
                        <a:pt x="675" y="900"/>
                      </a:lnTo>
                      <a:lnTo>
                        <a:pt x="627" y="921"/>
                      </a:lnTo>
                      <a:lnTo>
                        <a:pt x="576" y="935"/>
                      </a:lnTo>
                      <a:lnTo>
                        <a:pt x="524" y="945"/>
                      </a:lnTo>
                      <a:lnTo>
                        <a:pt x="469" y="948"/>
                      </a:lnTo>
                      <a:lnTo>
                        <a:pt x="414" y="945"/>
                      </a:lnTo>
                      <a:lnTo>
                        <a:pt x="361" y="935"/>
                      </a:lnTo>
                      <a:lnTo>
                        <a:pt x="311" y="921"/>
                      </a:lnTo>
                      <a:lnTo>
                        <a:pt x="263" y="900"/>
                      </a:lnTo>
                      <a:lnTo>
                        <a:pt x="218" y="875"/>
                      </a:lnTo>
                      <a:lnTo>
                        <a:pt x="176" y="844"/>
                      </a:lnTo>
                      <a:lnTo>
                        <a:pt x="137" y="809"/>
                      </a:lnTo>
                      <a:lnTo>
                        <a:pt x="103" y="771"/>
                      </a:lnTo>
                      <a:lnTo>
                        <a:pt x="73" y="728"/>
                      </a:lnTo>
                      <a:lnTo>
                        <a:pt x="48" y="682"/>
                      </a:lnTo>
                      <a:lnTo>
                        <a:pt x="27" y="634"/>
                      </a:lnTo>
                      <a:lnTo>
                        <a:pt x="13" y="583"/>
                      </a:lnTo>
                      <a:lnTo>
                        <a:pt x="3" y="529"/>
                      </a:lnTo>
                      <a:lnTo>
                        <a:pt x="0" y="474"/>
                      </a:lnTo>
                      <a:lnTo>
                        <a:pt x="3" y="419"/>
                      </a:lnTo>
                      <a:lnTo>
                        <a:pt x="13" y="366"/>
                      </a:lnTo>
                      <a:lnTo>
                        <a:pt x="27" y="314"/>
                      </a:lnTo>
                      <a:lnTo>
                        <a:pt x="48" y="265"/>
                      </a:lnTo>
                      <a:lnTo>
                        <a:pt x="73" y="220"/>
                      </a:lnTo>
                      <a:lnTo>
                        <a:pt x="103" y="177"/>
                      </a:lnTo>
                      <a:lnTo>
                        <a:pt x="137" y="138"/>
                      </a:lnTo>
                      <a:lnTo>
                        <a:pt x="176" y="104"/>
                      </a:lnTo>
                      <a:lnTo>
                        <a:pt x="218" y="74"/>
                      </a:lnTo>
                      <a:lnTo>
                        <a:pt x="263" y="48"/>
                      </a:lnTo>
                      <a:lnTo>
                        <a:pt x="311" y="27"/>
                      </a:lnTo>
                      <a:lnTo>
                        <a:pt x="361" y="13"/>
                      </a:lnTo>
                      <a:lnTo>
                        <a:pt x="414" y="3"/>
                      </a:lnTo>
                      <a:lnTo>
                        <a:pt x="46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21"/>
                <p:cNvSpPr>
                  <a:spLocks/>
                </p:cNvSpPr>
                <p:nvPr/>
              </p:nvSpPr>
              <p:spPr bwMode="auto">
                <a:xfrm>
                  <a:off x="1204" y="946"/>
                  <a:ext cx="252" cy="254"/>
                </a:xfrm>
                <a:custGeom>
                  <a:avLst/>
                  <a:gdLst>
                    <a:gd name="T0" fmla="*/ 0 w 2266"/>
                    <a:gd name="T1" fmla="*/ 0 h 2290"/>
                    <a:gd name="T2" fmla="*/ 0 w 2266"/>
                    <a:gd name="T3" fmla="*/ 0 h 2290"/>
                    <a:gd name="T4" fmla="*/ 0 w 2266"/>
                    <a:gd name="T5" fmla="*/ 0 h 2290"/>
                    <a:gd name="T6" fmla="*/ 0 w 2266"/>
                    <a:gd name="T7" fmla="*/ 0 h 2290"/>
                    <a:gd name="T8" fmla="*/ 0 w 2266"/>
                    <a:gd name="T9" fmla="*/ 0 h 2290"/>
                    <a:gd name="T10" fmla="*/ 0 w 2266"/>
                    <a:gd name="T11" fmla="*/ 0 h 2290"/>
                    <a:gd name="T12" fmla="*/ 0 w 2266"/>
                    <a:gd name="T13" fmla="*/ 0 h 2290"/>
                    <a:gd name="T14" fmla="*/ 0 w 2266"/>
                    <a:gd name="T15" fmla="*/ 0 h 2290"/>
                    <a:gd name="T16" fmla="*/ 0 w 2266"/>
                    <a:gd name="T17" fmla="*/ 0 h 2290"/>
                    <a:gd name="T18" fmla="*/ 0 w 2266"/>
                    <a:gd name="T19" fmla="*/ 0 h 2290"/>
                    <a:gd name="T20" fmla="*/ 0 w 2266"/>
                    <a:gd name="T21" fmla="*/ 0 h 2290"/>
                    <a:gd name="T22" fmla="*/ 0 w 2266"/>
                    <a:gd name="T23" fmla="*/ 0 h 2290"/>
                    <a:gd name="T24" fmla="*/ 0 w 2266"/>
                    <a:gd name="T25" fmla="*/ 0 h 2290"/>
                    <a:gd name="T26" fmla="*/ 0 w 2266"/>
                    <a:gd name="T27" fmla="*/ 0 h 2290"/>
                    <a:gd name="T28" fmla="*/ 0 w 2266"/>
                    <a:gd name="T29" fmla="*/ 0 h 2290"/>
                    <a:gd name="T30" fmla="*/ 0 w 2266"/>
                    <a:gd name="T31" fmla="*/ 0 h 2290"/>
                    <a:gd name="T32" fmla="*/ 0 w 2266"/>
                    <a:gd name="T33" fmla="*/ 0 h 2290"/>
                    <a:gd name="T34" fmla="*/ 0 w 2266"/>
                    <a:gd name="T35" fmla="*/ 0 h 2290"/>
                    <a:gd name="T36" fmla="*/ 0 w 2266"/>
                    <a:gd name="T37" fmla="*/ 0 h 2290"/>
                    <a:gd name="T38" fmla="*/ 0 w 2266"/>
                    <a:gd name="T39" fmla="*/ 0 h 2290"/>
                    <a:gd name="T40" fmla="*/ 0 w 2266"/>
                    <a:gd name="T41" fmla="*/ 0 h 2290"/>
                    <a:gd name="T42" fmla="*/ 0 w 2266"/>
                    <a:gd name="T43" fmla="*/ 0 h 2290"/>
                    <a:gd name="T44" fmla="*/ 0 w 2266"/>
                    <a:gd name="T45" fmla="*/ 0 h 2290"/>
                    <a:gd name="T46" fmla="*/ 0 w 2266"/>
                    <a:gd name="T47" fmla="*/ 0 h 2290"/>
                    <a:gd name="T48" fmla="*/ 0 w 2266"/>
                    <a:gd name="T49" fmla="*/ 0 h 2290"/>
                    <a:gd name="T50" fmla="*/ 0 w 2266"/>
                    <a:gd name="T51" fmla="*/ 0 h 2290"/>
                    <a:gd name="T52" fmla="*/ 0 w 2266"/>
                    <a:gd name="T53" fmla="*/ 0 h 2290"/>
                    <a:gd name="T54" fmla="*/ 0 w 2266"/>
                    <a:gd name="T55" fmla="*/ 0 h 2290"/>
                    <a:gd name="T56" fmla="*/ 0 w 2266"/>
                    <a:gd name="T57" fmla="*/ 0 h 2290"/>
                    <a:gd name="T58" fmla="*/ 0 w 2266"/>
                    <a:gd name="T59" fmla="*/ 0 h 2290"/>
                    <a:gd name="T60" fmla="*/ 0 w 2266"/>
                    <a:gd name="T61" fmla="*/ 0 h 2290"/>
                    <a:gd name="T62" fmla="*/ 0 w 2266"/>
                    <a:gd name="T63" fmla="*/ 0 h 2290"/>
                    <a:gd name="T64" fmla="*/ 0 w 2266"/>
                    <a:gd name="T65" fmla="*/ 0 h 2290"/>
                    <a:gd name="T66" fmla="*/ 0 w 2266"/>
                    <a:gd name="T67" fmla="*/ 0 h 2290"/>
                    <a:gd name="T68" fmla="*/ 0 w 2266"/>
                    <a:gd name="T69" fmla="*/ 0 h 2290"/>
                    <a:gd name="T70" fmla="*/ 0 w 2266"/>
                    <a:gd name="T71" fmla="*/ 0 h 2290"/>
                    <a:gd name="T72" fmla="*/ 0 w 2266"/>
                    <a:gd name="T73" fmla="*/ 0 h 2290"/>
                    <a:gd name="T74" fmla="*/ 0 w 2266"/>
                    <a:gd name="T75" fmla="*/ 0 h 2290"/>
                    <a:gd name="T76" fmla="*/ 0 w 2266"/>
                    <a:gd name="T77" fmla="*/ 0 h 2290"/>
                    <a:gd name="T78" fmla="*/ 0 w 2266"/>
                    <a:gd name="T79" fmla="*/ 0 h 2290"/>
                    <a:gd name="T80" fmla="*/ 0 w 2266"/>
                    <a:gd name="T81" fmla="*/ 0 h 2290"/>
                    <a:gd name="T82" fmla="*/ 0 w 2266"/>
                    <a:gd name="T83" fmla="*/ 0 h 2290"/>
                    <a:gd name="T84" fmla="*/ 0 w 2266"/>
                    <a:gd name="T85" fmla="*/ 0 h 2290"/>
                    <a:gd name="T86" fmla="*/ 0 w 2266"/>
                    <a:gd name="T87" fmla="*/ 0 h 2290"/>
                    <a:gd name="T88" fmla="*/ 0 w 2266"/>
                    <a:gd name="T89" fmla="*/ 0 h 2290"/>
                    <a:gd name="T90" fmla="*/ 0 w 2266"/>
                    <a:gd name="T91" fmla="*/ 0 h 2290"/>
                    <a:gd name="T92" fmla="*/ 0 w 2266"/>
                    <a:gd name="T93" fmla="*/ 0 h 2290"/>
                    <a:gd name="T94" fmla="*/ 0 w 2266"/>
                    <a:gd name="T95" fmla="*/ 0 h 2290"/>
                    <a:gd name="T96" fmla="*/ 0 w 2266"/>
                    <a:gd name="T97" fmla="*/ 0 h 2290"/>
                    <a:gd name="T98" fmla="*/ 0 w 2266"/>
                    <a:gd name="T99" fmla="*/ 0 h 2290"/>
                    <a:gd name="T100" fmla="*/ 0 w 2266"/>
                    <a:gd name="T101" fmla="*/ 0 h 2290"/>
                    <a:gd name="T102" fmla="*/ 0 w 2266"/>
                    <a:gd name="T103" fmla="*/ 0 h 2290"/>
                    <a:gd name="T104" fmla="*/ 0 w 2266"/>
                    <a:gd name="T105" fmla="*/ 0 h 2290"/>
                    <a:gd name="T106" fmla="*/ 0 w 2266"/>
                    <a:gd name="T107" fmla="*/ 0 h 2290"/>
                    <a:gd name="T108" fmla="*/ 0 w 2266"/>
                    <a:gd name="T109" fmla="*/ 0 h 2290"/>
                    <a:gd name="T110" fmla="*/ 0 w 2266"/>
                    <a:gd name="T111" fmla="*/ 0 h 2290"/>
                    <a:gd name="T112" fmla="*/ 0 w 2266"/>
                    <a:gd name="T113" fmla="*/ 0 h 2290"/>
                    <a:gd name="T114" fmla="*/ 0 w 2266"/>
                    <a:gd name="T115" fmla="*/ 0 h 2290"/>
                    <a:gd name="T116" fmla="*/ 0 w 2266"/>
                    <a:gd name="T117" fmla="*/ 0 h 2290"/>
                    <a:gd name="T118" fmla="*/ 0 w 2266"/>
                    <a:gd name="T119" fmla="*/ 0 h 229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266"/>
                    <a:gd name="T181" fmla="*/ 0 h 2290"/>
                    <a:gd name="T182" fmla="*/ 2266 w 2266"/>
                    <a:gd name="T183" fmla="*/ 2290 h 229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266" h="2290">
                      <a:moveTo>
                        <a:pt x="0" y="0"/>
                      </a:moveTo>
                      <a:lnTo>
                        <a:pt x="120" y="3"/>
                      </a:lnTo>
                      <a:lnTo>
                        <a:pt x="239" y="12"/>
                      </a:lnTo>
                      <a:lnTo>
                        <a:pt x="356" y="27"/>
                      </a:lnTo>
                      <a:lnTo>
                        <a:pt x="471" y="49"/>
                      </a:lnTo>
                      <a:lnTo>
                        <a:pt x="584" y="76"/>
                      </a:lnTo>
                      <a:lnTo>
                        <a:pt x="694" y="109"/>
                      </a:lnTo>
                      <a:lnTo>
                        <a:pt x="802" y="147"/>
                      </a:lnTo>
                      <a:lnTo>
                        <a:pt x="908" y="190"/>
                      </a:lnTo>
                      <a:lnTo>
                        <a:pt x="1012" y="239"/>
                      </a:lnTo>
                      <a:lnTo>
                        <a:pt x="1111" y="293"/>
                      </a:lnTo>
                      <a:lnTo>
                        <a:pt x="1209" y="351"/>
                      </a:lnTo>
                      <a:lnTo>
                        <a:pt x="1302" y="414"/>
                      </a:lnTo>
                      <a:lnTo>
                        <a:pt x="1392" y="482"/>
                      </a:lnTo>
                      <a:lnTo>
                        <a:pt x="1479" y="555"/>
                      </a:lnTo>
                      <a:lnTo>
                        <a:pt x="1563" y="630"/>
                      </a:lnTo>
                      <a:lnTo>
                        <a:pt x="1642" y="711"/>
                      </a:lnTo>
                      <a:lnTo>
                        <a:pt x="1718" y="794"/>
                      </a:lnTo>
                      <a:lnTo>
                        <a:pt x="1789" y="882"/>
                      </a:lnTo>
                      <a:lnTo>
                        <a:pt x="1855" y="974"/>
                      </a:lnTo>
                      <a:lnTo>
                        <a:pt x="1918" y="1069"/>
                      </a:lnTo>
                      <a:lnTo>
                        <a:pt x="1975" y="1166"/>
                      </a:lnTo>
                      <a:lnTo>
                        <a:pt x="2029" y="1268"/>
                      </a:lnTo>
                      <a:lnTo>
                        <a:pt x="2077" y="1372"/>
                      </a:lnTo>
                      <a:lnTo>
                        <a:pt x="2120" y="1478"/>
                      </a:lnTo>
                      <a:lnTo>
                        <a:pt x="2157" y="1588"/>
                      </a:lnTo>
                      <a:lnTo>
                        <a:pt x="2190" y="1699"/>
                      </a:lnTo>
                      <a:lnTo>
                        <a:pt x="2217" y="1813"/>
                      </a:lnTo>
                      <a:lnTo>
                        <a:pt x="2238" y="1930"/>
                      </a:lnTo>
                      <a:lnTo>
                        <a:pt x="2254" y="2048"/>
                      </a:lnTo>
                      <a:lnTo>
                        <a:pt x="2263" y="2169"/>
                      </a:lnTo>
                      <a:lnTo>
                        <a:pt x="2266" y="2290"/>
                      </a:lnTo>
                      <a:lnTo>
                        <a:pt x="1601" y="2290"/>
                      </a:lnTo>
                      <a:lnTo>
                        <a:pt x="1598" y="2187"/>
                      </a:lnTo>
                      <a:lnTo>
                        <a:pt x="1590" y="2087"/>
                      </a:lnTo>
                      <a:lnTo>
                        <a:pt x="1574" y="1988"/>
                      </a:lnTo>
                      <a:lnTo>
                        <a:pt x="1553" y="1891"/>
                      </a:lnTo>
                      <a:lnTo>
                        <a:pt x="1526" y="1797"/>
                      </a:lnTo>
                      <a:lnTo>
                        <a:pt x="1494" y="1705"/>
                      </a:lnTo>
                      <a:lnTo>
                        <a:pt x="1457" y="1616"/>
                      </a:lnTo>
                      <a:lnTo>
                        <a:pt x="1414" y="1529"/>
                      </a:lnTo>
                      <a:lnTo>
                        <a:pt x="1367" y="1445"/>
                      </a:lnTo>
                      <a:lnTo>
                        <a:pt x="1314" y="1365"/>
                      </a:lnTo>
                      <a:lnTo>
                        <a:pt x="1258" y="1288"/>
                      </a:lnTo>
                      <a:lnTo>
                        <a:pt x="1197" y="1214"/>
                      </a:lnTo>
                      <a:lnTo>
                        <a:pt x="1132" y="1145"/>
                      </a:lnTo>
                      <a:lnTo>
                        <a:pt x="1064" y="1079"/>
                      </a:lnTo>
                      <a:lnTo>
                        <a:pt x="991" y="1018"/>
                      </a:lnTo>
                      <a:lnTo>
                        <a:pt x="915" y="961"/>
                      </a:lnTo>
                      <a:lnTo>
                        <a:pt x="836" y="908"/>
                      </a:lnTo>
                      <a:lnTo>
                        <a:pt x="753" y="860"/>
                      </a:lnTo>
                      <a:lnTo>
                        <a:pt x="667" y="818"/>
                      </a:lnTo>
                      <a:lnTo>
                        <a:pt x="579" y="780"/>
                      </a:lnTo>
                      <a:lnTo>
                        <a:pt x="488" y="747"/>
                      </a:lnTo>
                      <a:lnTo>
                        <a:pt x="395" y="720"/>
                      </a:lnTo>
                      <a:lnTo>
                        <a:pt x="298" y="698"/>
                      </a:lnTo>
                      <a:lnTo>
                        <a:pt x="201" y="683"/>
                      </a:lnTo>
                      <a:lnTo>
                        <a:pt x="102" y="674"/>
                      </a:lnTo>
                      <a:lnTo>
                        <a:pt x="0" y="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22"/>
                <p:cNvSpPr>
                  <a:spLocks/>
                </p:cNvSpPr>
                <p:nvPr/>
              </p:nvSpPr>
              <p:spPr bwMode="auto">
                <a:xfrm>
                  <a:off x="1204" y="816"/>
                  <a:ext cx="380" cy="384"/>
                </a:xfrm>
                <a:custGeom>
                  <a:avLst/>
                  <a:gdLst>
                    <a:gd name="T0" fmla="*/ 0 w 3418"/>
                    <a:gd name="T1" fmla="*/ 0 h 3456"/>
                    <a:gd name="T2" fmla="*/ 0 w 3418"/>
                    <a:gd name="T3" fmla="*/ 0 h 3456"/>
                    <a:gd name="T4" fmla="*/ 0 w 3418"/>
                    <a:gd name="T5" fmla="*/ 0 h 3456"/>
                    <a:gd name="T6" fmla="*/ 0 w 3418"/>
                    <a:gd name="T7" fmla="*/ 0 h 3456"/>
                    <a:gd name="T8" fmla="*/ 0 w 3418"/>
                    <a:gd name="T9" fmla="*/ 0 h 3456"/>
                    <a:gd name="T10" fmla="*/ 0 w 3418"/>
                    <a:gd name="T11" fmla="*/ 0 h 3456"/>
                    <a:gd name="T12" fmla="*/ 0 w 3418"/>
                    <a:gd name="T13" fmla="*/ 0 h 3456"/>
                    <a:gd name="T14" fmla="*/ 0 w 3418"/>
                    <a:gd name="T15" fmla="*/ 0 h 3456"/>
                    <a:gd name="T16" fmla="*/ 0 w 3418"/>
                    <a:gd name="T17" fmla="*/ 0 h 3456"/>
                    <a:gd name="T18" fmla="*/ 0 w 3418"/>
                    <a:gd name="T19" fmla="*/ 0 h 3456"/>
                    <a:gd name="T20" fmla="*/ 0 w 3418"/>
                    <a:gd name="T21" fmla="*/ 0 h 3456"/>
                    <a:gd name="T22" fmla="*/ 0 w 3418"/>
                    <a:gd name="T23" fmla="*/ 0 h 3456"/>
                    <a:gd name="T24" fmla="*/ 0 w 3418"/>
                    <a:gd name="T25" fmla="*/ 0 h 3456"/>
                    <a:gd name="T26" fmla="*/ 0 w 3418"/>
                    <a:gd name="T27" fmla="*/ 0 h 3456"/>
                    <a:gd name="T28" fmla="*/ 0 w 3418"/>
                    <a:gd name="T29" fmla="*/ 0 h 3456"/>
                    <a:gd name="T30" fmla="*/ 0 w 3418"/>
                    <a:gd name="T31" fmla="*/ 0 h 3456"/>
                    <a:gd name="T32" fmla="*/ 0 w 3418"/>
                    <a:gd name="T33" fmla="*/ 0 h 3456"/>
                    <a:gd name="T34" fmla="*/ 0 w 3418"/>
                    <a:gd name="T35" fmla="*/ 0 h 3456"/>
                    <a:gd name="T36" fmla="*/ 0 w 3418"/>
                    <a:gd name="T37" fmla="*/ 0 h 3456"/>
                    <a:gd name="T38" fmla="*/ 0 w 3418"/>
                    <a:gd name="T39" fmla="*/ 0 h 3456"/>
                    <a:gd name="T40" fmla="*/ 0 w 3418"/>
                    <a:gd name="T41" fmla="*/ 0 h 3456"/>
                    <a:gd name="T42" fmla="*/ 0 w 3418"/>
                    <a:gd name="T43" fmla="*/ 0 h 3456"/>
                    <a:gd name="T44" fmla="*/ 0 w 3418"/>
                    <a:gd name="T45" fmla="*/ 0 h 3456"/>
                    <a:gd name="T46" fmla="*/ 0 w 3418"/>
                    <a:gd name="T47" fmla="*/ 0 h 3456"/>
                    <a:gd name="T48" fmla="*/ 0 w 3418"/>
                    <a:gd name="T49" fmla="*/ 0 h 3456"/>
                    <a:gd name="T50" fmla="*/ 0 w 3418"/>
                    <a:gd name="T51" fmla="*/ 0 h 3456"/>
                    <a:gd name="T52" fmla="*/ 0 w 3418"/>
                    <a:gd name="T53" fmla="*/ 0 h 3456"/>
                    <a:gd name="T54" fmla="*/ 0 w 3418"/>
                    <a:gd name="T55" fmla="*/ 0 h 3456"/>
                    <a:gd name="T56" fmla="*/ 0 w 3418"/>
                    <a:gd name="T57" fmla="*/ 0 h 3456"/>
                    <a:gd name="T58" fmla="*/ 0 w 3418"/>
                    <a:gd name="T59" fmla="*/ 0 h 3456"/>
                    <a:gd name="T60" fmla="*/ 0 w 3418"/>
                    <a:gd name="T61" fmla="*/ 0 h 3456"/>
                    <a:gd name="T62" fmla="*/ 0 w 3418"/>
                    <a:gd name="T63" fmla="*/ 0 h 3456"/>
                    <a:gd name="T64" fmla="*/ 0 w 3418"/>
                    <a:gd name="T65" fmla="*/ 0 h 3456"/>
                    <a:gd name="T66" fmla="*/ 0 w 3418"/>
                    <a:gd name="T67" fmla="*/ 0 h 3456"/>
                    <a:gd name="T68" fmla="*/ 0 w 3418"/>
                    <a:gd name="T69" fmla="*/ 0 h 3456"/>
                    <a:gd name="T70" fmla="*/ 0 w 3418"/>
                    <a:gd name="T71" fmla="*/ 0 h 3456"/>
                    <a:gd name="T72" fmla="*/ 0 w 3418"/>
                    <a:gd name="T73" fmla="*/ 0 h 345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418"/>
                    <a:gd name="T112" fmla="*/ 0 h 3456"/>
                    <a:gd name="T113" fmla="*/ 3418 w 3418"/>
                    <a:gd name="T114" fmla="*/ 3456 h 345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418" h="3456">
                      <a:moveTo>
                        <a:pt x="0" y="0"/>
                      </a:moveTo>
                      <a:lnTo>
                        <a:pt x="152" y="3"/>
                      </a:lnTo>
                      <a:lnTo>
                        <a:pt x="303" y="14"/>
                      </a:lnTo>
                      <a:lnTo>
                        <a:pt x="451" y="30"/>
                      </a:lnTo>
                      <a:lnTo>
                        <a:pt x="598" y="52"/>
                      </a:lnTo>
                      <a:lnTo>
                        <a:pt x="743" y="82"/>
                      </a:lnTo>
                      <a:lnTo>
                        <a:pt x="885" y="117"/>
                      </a:lnTo>
                      <a:lnTo>
                        <a:pt x="1025" y="158"/>
                      </a:lnTo>
                      <a:lnTo>
                        <a:pt x="1162" y="205"/>
                      </a:lnTo>
                      <a:lnTo>
                        <a:pt x="1298" y="258"/>
                      </a:lnTo>
                      <a:lnTo>
                        <a:pt x="1430" y="315"/>
                      </a:lnTo>
                      <a:lnTo>
                        <a:pt x="1558" y="379"/>
                      </a:lnTo>
                      <a:lnTo>
                        <a:pt x="1684" y="448"/>
                      </a:lnTo>
                      <a:lnTo>
                        <a:pt x="1807" y="522"/>
                      </a:lnTo>
                      <a:lnTo>
                        <a:pt x="1926" y="600"/>
                      </a:lnTo>
                      <a:lnTo>
                        <a:pt x="2042" y="684"/>
                      </a:lnTo>
                      <a:lnTo>
                        <a:pt x="2154" y="772"/>
                      </a:lnTo>
                      <a:lnTo>
                        <a:pt x="2262" y="865"/>
                      </a:lnTo>
                      <a:lnTo>
                        <a:pt x="2367" y="962"/>
                      </a:lnTo>
                      <a:lnTo>
                        <a:pt x="2467" y="1063"/>
                      </a:lnTo>
                      <a:lnTo>
                        <a:pt x="2563" y="1169"/>
                      </a:lnTo>
                      <a:lnTo>
                        <a:pt x="2655" y="1279"/>
                      </a:lnTo>
                      <a:lnTo>
                        <a:pt x="2742" y="1392"/>
                      </a:lnTo>
                      <a:lnTo>
                        <a:pt x="2824" y="1509"/>
                      </a:lnTo>
                      <a:lnTo>
                        <a:pt x="2903" y="1630"/>
                      </a:lnTo>
                      <a:lnTo>
                        <a:pt x="2975" y="1753"/>
                      </a:lnTo>
                      <a:lnTo>
                        <a:pt x="3043" y="1881"/>
                      </a:lnTo>
                      <a:lnTo>
                        <a:pt x="3106" y="2011"/>
                      </a:lnTo>
                      <a:lnTo>
                        <a:pt x="3164" y="2145"/>
                      </a:lnTo>
                      <a:lnTo>
                        <a:pt x="3216" y="2281"/>
                      </a:lnTo>
                      <a:lnTo>
                        <a:pt x="3262" y="2419"/>
                      </a:lnTo>
                      <a:lnTo>
                        <a:pt x="3303" y="2561"/>
                      </a:lnTo>
                      <a:lnTo>
                        <a:pt x="3338" y="2705"/>
                      </a:lnTo>
                      <a:lnTo>
                        <a:pt x="3366" y="2851"/>
                      </a:lnTo>
                      <a:lnTo>
                        <a:pt x="3389" y="2999"/>
                      </a:lnTo>
                      <a:lnTo>
                        <a:pt x="3406" y="3150"/>
                      </a:lnTo>
                      <a:lnTo>
                        <a:pt x="3415" y="3302"/>
                      </a:lnTo>
                      <a:lnTo>
                        <a:pt x="3418" y="3456"/>
                      </a:lnTo>
                      <a:lnTo>
                        <a:pt x="2734" y="3456"/>
                      </a:lnTo>
                      <a:lnTo>
                        <a:pt x="2731" y="3322"/>
                      </a:lnTo>
                      <a:lnTo>
                        <a:pt x="2723" y="3190"/>
                      </a:lnTo>
                      <a:lnTo>
                        <a:pt x="2707" y="3059"/>
                      </a:lnTo>
                      <a:lnTo>
                        <a:pt x="2685" y="2930"/>
                      </a:lnTo>
                      <a:lnTo>
                        <a:pt x="2658" y="2805"/>
                      </a:lnTo>
                      <a:lnTo>
                        <a:pt x="2626" y="2680"/>
                      </a:lnTo>
                      <a:lnTo>
                        <a:pt x="2588" y="2557"/>
                      </a:lnTo>
                      <a:lnTo>
                        <a:pt x="2544" y="2438"/>
                      </a:lnTo>
                      <a:lnTo>
                        <a:pt x="2495" y="2322"/>
                      </a:lnTo>
                      <a:lnTo>
                        <a:pt x="2441" y="2208"/>
                      </a:lnTo>
                      <a:lnTo>
                        <a:pt x="2383" y="2097"/>
                      </a:lnTo>
                      <a:lnTo>
                        <a:pt x="2319" y="1989"/>
                      </a:lnTo>
                      <a:lnTo>
                        <a:pt x="2251" y="1884"/>
                      </a:lnTo>
                      <a:lnTo>
                        <a:pt x="2177" y="1784"/>
                      </a:lnTo>
                      <a:lnTo>
                        <a:pt x="2101" y="1685"/>
                      </a:lnTo>
                      <a:lnTo>
                        <a:pt x="2019" y="1591"/>
                      </a:lnTo>
                      <a:lnTo>
                        <a:pt x="1934" y="1501"/>
                      </a:lnTo>
                      <a:lnTo>
                        <a:pt x="1844" y="1415"/>
                      </a:lnTo>
                      <a:lnTo>
                        <a:pt x="1752" y="1332"/>
                      </a:lnTo>
                      <a:lnTo>
                        <a:pt x="1655" y="1255"/>
                      </a:lnTo>
                      <a:lnTo>
                        <a:pt x="1555" y="1181"/>
                      </a:lnTo>
                      <a:lnTo>
                        <a:pt x="1452" y="1112"/>
                      </a:lnTo>
                      <a:lnTo>
                        <a:pt x="1345" y="1047"/>
                      </a:lnTo>
                      <a:lnTo>
                        <a:pt x="1235" y="989"/>
                      </a:lnTo>
                      <a:lnTo>
                        <a:pt x="1122" y="934"/>
                      </a:lnTo>
                      <a:lnTo>
                        <a:pt x="1006" y="885"/>
                      </a:lnTo>
                      <a:lnTo>
                        <a:pt x="888" y="840"/>
                      </a:lnTo>
                      <a:lnTo>
                        <a:pt x="768" y="801"/>
                      </a:lnTo>
                      <a:lnTo>
                        <a:pt x="645" y="769"/>
                      </a:lnTo>
                      <a:lnTo>
                        <a:pt x="519" y="741"/>
                      </a:lnTo>
                      <a:lnTo>
                        <a:pt x="393" y="719"/>
                      </a:lnTo>
                      <a:lnTo>
                        <a:pt x="264" y="704"/>
                      </a:lnTo>
                      <a:lnTo>
                        <a:pt x="133" y="694"/>
                      </a:lnTo>
                      <a:lnTo>
                        <a:pt x="0" y="6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7" name="Rechteck 56"/>
            <p:cNvSpPr/>
            <p:nvPr/>
          </p:nvSpPr>
          <p:spPr>
            <a:xfrm>
              <a:off x="8304063" y="3612732"/>
              <a:ext cx="41583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HAUSHALTE </a:t>
              </a:r>
              <a:r>
                <a:rPr lang="de-DE" sz="16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MIT </a:t>
              </a:r>
              <a:r>
                <a:rPr lang="de-DE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SMART TV</a:t>
              </a:r>
              <a:endParaRPr lang="de-DE" sz="16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24" name="Gerade Verbindung 123"/>
          <p:cNvCxnSpPr/>
          <p:nvPr/>
        </p:nvCxnSpPr>
        <p:spPr>
          <a:xfrm flipV="1">
            <a:off x="1095151" y="5752213"/>
            <a:ext cx="1108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erade Verbindung 123"/>
          <p:cNvCxnSpPr/>
          <p:nvPr/>
        </p:nvCxnSpPr>
        <p:spPr>
          <a:xfrm flipV="1">
            <a:off x="1095151" y="5752213"/>
            <a:ext cx="1112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5" name="Diagramm 134"/>
          <p:cNvGraphicFramePr/>
          <p:nvPr>
            <p:extLst/>
          </p:nvPr>
        </p:nvGraphicFramePr>
        <p:xfrm>
          <a:off x="1077765" y="2373491"/>
          <a:ext cx="10225138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TV – </a:t>
            </a:r>
            <a:r>
              <a:rPr lang="de-DE" dirty="0" smtClean="0"/>
              <a:t>Anschlussquote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 smtClean="0"/>
              <a:t>In rund 32% der TV-Haushalte ist mindestens ein Smart TV </a:t>
            </a:r>
            <a:r>
              <a:rPr lang="de-DE" dirty="0" err="1" smtClean="0"/>
              <a:t>connected</a:t>
            </a:r>
            <a:r>
              <a:rPr lang="de-DE" dirty="0" smtClean="0"/>
              <a:t>. Aufgrund des enormen Anstiegs des Besitzes bleibt die Anschlussquote unter den Vorjahreswerten. 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38,157 / 38,557 / 38,899 / 38,076 / </a:t>
            </a:r>
            <a:r>
              <a:rPr lang="de-DE" dirty="0" smtClean="0"/>
              <a:t>38,306 / 38,697 </a:t>
            </a:r>
            <a:r>
              <a:rPr lang="de-DE" dirty="0"/>
              <a:t>Mio. TV-HH in Deutschland </a:t>
            </a:r>
          </a:p>
        </p:txBody>
      </p:sp>
      <p:graphicFrame>
        <p:nvGraphicFramePr>
          <p:cNvPr id="10" name="Diagramm 9"/>
          <p:cNvGraphicFramePr/>
          <p:nvPr>
            <p:extLst/>
          </p:nvPr>
        </p:nvGraphicFramePr>
        <p:xfrm>
          <a:off x="1475054" y="5148783"/>
          <a:ext cx="1790300" cy="132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Diagramm 38"/>
          <p:cNvGraphicFramePr/>
          <p:nvPr>
            <p:extLst/>
          </p:nvPr>
        </p:nvGraphicFramePr>
        <p:xfrm>
          <a:off x="7813165" y="5148783"/>
          <a:ext cx="1790300" cy="132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Diagramm 40"/>
          <p:cNvGraphicFramePr/>
          <p:nvPr>
            <p:extLst/>
          </p:nvPr>
        </p:nvGraphicFramePr>
        <p:xfrm>
          <a:off x="2534996" y="5148783"/>
          <a:ext cx="1790300" cy="132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Diagramm 42"/>
          <p:cNvGraphicFramePr/>
          <p:nvPr>
            <p:extLst/>
          </p:nvPr>
        </p:nvGraphicFramePr>
        <p:xfrm>
          <a:off x="3627164" y="5148783"/>
          <a:ext cx="1790300" cy="132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5" name="Diagramm 44"/>
          <p:cNvGraphicFramePr/>
          <p:nvPr>
            <p:extLst/>
          </p:nvPr>
        </p:nvGraphicFramePr>
        <p:xfrm>
          <a:off x="4678816" y="5148783"/>
          <a:ext cx="1790300" cy="132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" name="Diagramm 46"/>
          <p:cNvGraphicFramePr/>
          <p:nvPr>
            <p:extLst/>
          </p:nvPr>
        </p:nvGraphicFramePr>
        <p:xfrm>
          <a:off x="5714795" y="5148783"/>
          <a:ext cx="1790300" cy="132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5" name="Gerade Verbindung mit Pfeil 34"/>
          <p:cNvCxnSpPr/>
          <p:nvPr/>
        </p:nvCxnSpPr>
        <p:spPr>
          <a:xfrm>
            <a:off x="7008265" y="2415600"/>
            <a:ext cx="38686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 flipV="1">
            <a:off x="6375849" y="2417010"/>
            <a:ext cx="399152" cy="7578"/>
          </a:xfrm>
          <a:prstGeom prst="straightConnector1">
            <a:avLst/>
          </a:prstGeom>
          <a:ln w="635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aphicFrame>
        <p:nvGraphicFramePr>
          <p:cNvPr id="46" name="Tabelle 45"/>
          <p:cNvGraphicFramePr>
            <a:graphicFrameLocks noGrp="1"/>
          </p:cNvGraphicFramePr>
          <p:nvPr>
            <p:extLst/>
          </p:nvPr>
        </p:nvGraphicFramePr>
        <p:xfrm>
          <a:off x="1095153" y="5823215"/>
          <a:ext cx="73683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6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3" name="noun_project_0972.svg.eps"/>
          <p:cNvGrpSpPr>
            <a:grpSpLocks noChangeAspect="1"/>
          </p:cNvGrpSpPr>
          <p:nvPr/>
        </p:nvGrpSpPr>
        <p:grpSpPr bwMode="auto">
          <a:xfrm>
            <a:off x="8683855" y="3794335"/>
            <a:ext cx="3434396" cy="2175111"/>
            <a:chOff x="2866" y="819"/>
            <a:chExt cx="169" cy="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Freeform 20"/>
            <p:cNvSpPr>
              <a:spLocks noChangeAspect="1" noEditPoints="1"/>
            </p:cNvSpPr>
            <p:nvPr/>
          </p:nvSpPr>
          <p:spPr bwMode="auto">
            <a:xfrm>
              <a:off x="2866" y="819"/>
              <a:ext cx="169" cy="96"/>
            </a:xfrm>
            <a:custGeom>
              <a:avLst/>
              <a:gdLst>
                <a:gd name="T0" fmla="*/ 13 w 3384"/>
                <a:gd name="T1" fmla="*/ 8 h 1918"/>
                <a:gd name="T2" fmla="*/ 11 w 3384"/>
                <a:gd name="T3" fmla="*/ 8 h 1918"/>
                <a:gd name="T4" fmla="*/ 9 w 3384"/>
                <a:gd name="T5" fmla="*/ 8 h 1918"/>
                <a:gd name="T6" fmla="*/ 8 w 3384"/>
                <a:gd name="T7" fmla="*/ 10 h 1918"/>
                <a:gd name="T8" fmla="*/ 8 w 3384"/>
                <a:gd name="T9" fmla="*/ 12 h 1918"/>
                <a:gd name="T10" fmla="*/ 8 w 3384"/>
                <a:gd name="T11" fmla="*/ 15 h 1918"/>
                <a:gd name="T12" fmla="*/ 8 w 3384"/>
                <a:gd name="T13" fmla="*/ 72 h 1918"/>
                <a:gd name="T14" fmla="*/ 8 w 3384"/>
                <a:gd name="T15" fmla="*/ 74 h 1918"/>
                <a:gd name="T16" fmla="*/ 8 w 3384"/>
                <a:gd name="T17" fmla="*/ 76 h 1918"/>
                <a:gd name="T18" fmla="*/ 10 w 3384"/>
                <a:gd name="T19" fmla="*/ 76 h 1918"/>
                <a:gd name="T20" fmla="*/ 12 w 3384"/>
                <a:gd name="T21" fmla="*/ 77 h 1918"/>
                <a:gd name="T22" fmla="*/ 15 w 3384"/>
                <a:gd name="T23" fmla="*/ 77 h 1918"/>
                <a:gd name="T24" fmla="*/ 156 w 3384"/>
                <a:gd name="T25" fmla="*/ 77 h 1918"/>
                <a:gd name="T26" fmla="*/ 158 w 3384"/>
                <a:gd name="T27" fmla="*/ 77 h 1918"/>
                <a:gd name="T28" fmla="*/ 160 w 3384"/>
                <a:gd name="T29" fmla="*/ 76 h 1918"/>
                <a:gd name="T30" fmla="*/ 161 w 3384"/>
                <a:gd name="T31" fmla="*/ 75 h 1918"/>
                <a:gd name="T32" fmla="*/ 161 w 3384"/>
                <a:gd name="T33" fmla="*/ 73 h 1918"/>
                <a:gd name="T34" fmla="*/ 161 w 3384"/>
                <a:gd name="T35" fmla="*/ 70 h 1918"/>
                <a:gd name="T36" fmla="*/ 161 w 3384"/>
                <a:gd name="T37" fmla="*/ 13 h 1918"/>
                <a:gd name="T38" fmla="*/ 161 w 3384"/>
                <a:gd name="T39" fmla="*/ 10 h 1918"/>
                <a:gd name="T40" fmla="*/ 161 w 3384"/>
                <a:gd name="T41" fmla="*/ 9 h 1918"/>
                <a:gd name="T42" fmla="*/ 159 w 3384"/>
                <a:gd name="T43" fmla="*/ 8 h 1918"/>
                <a:gd name="T44" fmla="*/ 157 w 3384"/>
                <a:gd name="T45" fmla="*/ 8 h 1918"/>
                <a:gd name="T46" fmla="*/ 154 w 3384"/>
                <a:gd name="T47" fmla="*/ 8 h 1918"/>
                <a:gd name="T48" fmla="*/ 8 w 3384"/>
                <a:gd name="T49" fmla="*/ 0 h 1918"/>
                <a:gd name="T50" fmla="*/ 163 w 3384"/>
                <a:gd name="T51" fmla="*/ 0 h 1918"/>
                <a:gd name="T52" fmla="*/ 166 w 3384"/>
                <a:gd name="T53" fmla="*/ 1 h 1918"/>
                <a:gd name="T54" fmla="*/ 168 w 3384"/>
                <a:gd name="T55" fmla="*/ 3 h 1918"/>
                <a:gd name="T56" fmla="*/ 169 w 3384"/>
                <a:gd name="T57" fmla="*/ 6 h 1918"/>
                <a:gd name="T58" fmla="*/ 169 w 3384"/>
                <a:gd name="T59" fmla="*/ 88 h 1918"/>
                <a:gd name="T60" fmla="*/ 168 w 3384"/>
                <a:gd name="T61" fmla="*/ 91 h 1918"/>
                <a:gd name="T62" fmla="*/ 167 w 3384"/>
                <a:gd name="T63" fmla="*/ 94 h 1918"/>
                <a:gd name="T64" fmla="*/ 164 w 3384"/>
                <a:gd name="T65" fmla="*/ 95 h 1918"/>
                <a:gd name="T66" fmla="*/ 161 w 3384"/>
                <a:gd name="T67" fmla="*/ 96 h 1918"/>
                <a:gd name="T68" fmla="*/ 6 w 3384"/>
                <a:gd name="T69" fmla="*/ 96 h 1918"/>
                <a:gd name="T70" fmla="*/ 3 w 3384"/>
                <a:gd name="T71" fmla="*/ 95 h 1918"/>
                <a:gd name="T72" fmla="*/ 1 w 3384"/>
                <a:gd name="T73" fmla="*/ 93 h 1918"/>
                <a:gd name="T74" fmla="*/ 0 w 3384"/>
                <a:gd name="T75" fmla="*/ 90 h 1918"/>
                <a:gd name="T76" fmla="*/ 0 w 3384"/>
                <a:gd name="T77" fmla="*/ 8 h 1918"/>
                <a:gd name="T78" fmla="*/ 1 w 3384"/>
                <a:gd name="T79" fmla="*/ 5 h 1918"/>
                <a:gd name="T80" fmla="*/ 2 w 3384"/>
                <a:gd name="T81" fmla="*/ 2 h 1918"/>
                <a:gd name="T82" fmla="*/ 5 w 3384"/>
                <a:gd name="T83" fmla="*/ 1 h 1918"/>
                <a:gd name="T84" fmla="*/ 8 w 3384"/>
                <a:gd name="T85" fmla="*/ 0 h 19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84" h="1918">
                  <a:moveTo>
                    <a:pt x="307" y="154"/>
                  </a:moveTo>
                  <a:lnTo>
                    <a:pt x="269" y="154"/>
                  </a:lnTo>
                  <a:lnTo>
                    <a:pt x="238" y="155"/>
                  </a:lnTo>
                  <a:lnTo>
                    <a:pt x="213" y="157"/>
                  </a:lnTo>
                  <a:lnTo>
                    <a:pt x="193" y="161"/>
                  </a:lnTo>
                  <a:lnTo>
                    <a:pt x="178" y="167"/>
                  </a:lnTo>
                  <a:lnTo>
                    <a:pt x="167" y="176"/>
                  </a:lnTo>
                  <a:lnTo>
                    <a:pt x="161" y="190"/>
                  </a:lnTo>
                  <a:lnTo>
                    <a:pt x="157" y="208"/>
                  </a:lnTo>
                  <a:lnTo>
                    <a:pt x="154" y="230"/>
                  </a:lnTo>
                  <a:lnTo>
                    <a:pt x="154" y="258"/>
                  </a:lnTo>
                  <a:lnTo>
                    <a:pt x="154" y="292"/>
                  </a:lnTo>
                  <a:lnTo>
                    <a:pt x="154" y="1397"/>
                  </a:lnTo>
                  <a:lnTo>
                    <a:pt x="154" y="1430"/>
                  </a:lnTo>
                  <a:lnTo>
                    <a:pt x="154" y="1459"/>
                  </a:lnTo>
                  <a:lnTo>
                    <a:pt x="157" y="1482"/>
                  </a:lnTo>
                  <a:lnTo>
                    <a:pt x="161" y="1499"/>
                  </a:lnTo>
                  <a:lnTo>
                    <a:pt x="167" y="1512"/>
                  </a:lnTo>
                  <a:lnTo>
                    <a:pt x="178" y="1521"/>
                  </a:lnTo>
                  <a:lnTo>
                    <a:pt x="193" y="1528"/>
                  </a:lnTo>
                  <a:lnTo>
                    <a:pt x="213" y="1532"/>
                  </a:lnTo>
                  <a:lnTo>
                    <a:pt x="238" y="1534"/>
                  </a:lnTo>
                  <a:lnTo>
                    <a:pt x="269" y="1535"/>
                  </a:lnTo>
                  <a:lnTo>
                    <a:pt x="307" y="1535"/>
                  </a:lnTo>
                  <a:lnTo>
                    <a:pt x="3077" y="1535"/>
                  </a:lnTo>
                  <a:lnTo>
                    <a:pt x="3115" y="1535"/>
                  </a:lnTo>
                  <a:lnTo>
                    <a:pt x="3146" y="1534"/>
                  </a:lnTo>
                  <a:lnTo>
                    <a:pt x="3171" y="1532"/>
                  </a:lnTo>
                  <a:lnTo>
                    <a:pt x="3190" y="1528"/>
                  </a:lnTo>
                  <a:lnTo>
                    <a:pt x="3205" y="1521"/>
                  </a:lnTo>
                  <a:lnTo>
                    <a:pt x="3215" y="1512"/>
                  </a:lnTo>
                  <a:lnTo>
                    <a:pt x="3223" y="1499"/>
                  </a:lnTo>
                  <a:lnTo>
                    <a:pt x="3227" y="1482"/>
                  </a:lnTo>
                  <a:lnTo>
                    <a:pt x="3229" y="1459"/>
                  </a:lnTo>
                  <a:lnTo>
                    <a:pt x="3230" y="1430"/>
                  </a:lnTo>
                  <a:lnTo>
                    <a:pt x="3230" y="1397"/>
                  </a:lnTo>
                  <a:lnTo>
                    <a:pt x="3230" y="292"/>
                  </a:lnTo>
                  <a:lnTo>
                    <a:pt x="3230" y="258"/>
                  </a:lnTo>
                  <a:lnTo>
                    <a:pt x="3229" y="230"/>
                  </a:lnTo>
                  <a:lnTo>
                    <a:pt x="3227" y="208"/>
                  </a:lnTo>
                  <a:lnTo>
                    <a:pt x="3223" y="190"/>
                  </a:lnTo>
                  <a:lnTo>
                    <a:pt x="3215" y="176"/>
                  </a:lnTo>
                  <a:lnTo>
                    <a:pt x="3205" y="167"/>
                  </a:lnTo>
                  <a:lnTo>
                    <a:pt x="3190" y="161"/>
                  </a:lnTo>
                  <a:lnTo>
                    <a:pt x="3171" y="157"/>
                  </a:lnTo>
                  <a:lnTo>
                    <a:pt x="3146" y="155"/>
                  </a:lnTo>
                  <a:lnTo>
                    <a:pt x="3115" y="154"/>
                  </a:lnTo>
                  <a:lnTo>
                    <a:pt x="3077" y="154"/>
                  </a:lnTo>
                  <a:lnTo>
                    <a:pt x="307" y="154"/>
                  </a:lnTo>
                  <a:close/>
                  <a:moveTo>
                    <a:pt x="154" y="0"/>
                  </a:moveTo>
                  <a:lnTo>
                    <a:pt x="3230" y="0"/>
                  </a:lnTo>
                  <a:lnTo>
                    <a:pt x="3260" y="4"/>
                  </a:lnTo>
                  <a:lnTo>
                    <a:pt x="3290" y="13"/>
                  </a:lnTo>
                  <a:lnTo>
                    <a:pt x="3316" y="27"/>
                  </a:lnTo>
                  <a:lnTo>
                    <a:pt x="3339" y="45"/>
                  </a:lnTo>
                  <a:lnTo>
                    <a:pt x="3358" y="68"/>
                  </a:lnTo>
                  <a:lnTo>
                    <a:pt x="3372" y="95"/>
                  </a:lnTo>
                  <a:lnTo>
                    <a:pt x="3381" y="123"/>
                  </a:lnTo>
                  <a:lnTo>
                    <a:pt x="3384" y="154"/>
                  </a:lnTo>
                  <a:lnTo>
                    <a:pt x="3384" y="1764"/>
                  </a:lnTo>
                  <a:lnTo>
                    <a:pt x="3381" y="1795"/>
                  </a:lnTo>
                  <a:lnTo>
                    <a:pt x="3372" y="1825"/>
                  </a:lnTo>
                  <a:lnTo>
                    <a:pt x="3358" y="1851"/>
                  </a:lnTo>
                  <a:lnTo>
                    <a:pt x="3339" y="1873"/>
                  </a:lnTo>
                  <a:lnTo>
                    <a:pt x="3316" y="1892"/>
                  </a:lnTo>
                  <a:lnTo>
                    <a:pt x="3290" y="1906"/>
                  </a:lnTo>
                  <a:lnTo>
                    <a:pt x="3260" y="1915"/>
                  </a:lnTo>
                  <a:lnTo>
                    <a:pt x="3230" y="1918"/>
                  </a:lnTo>
                  <a:lnTo>
                    <a:pt x="154" y="1918"/>
                  </a:lnTo>
                  <a:lnTo>
                    <a:pt x="122" y="1915"/>
                  </a:lnTo>
                  <a:lnTo>
                    <a:pt x="94" y="1906"/>
                  </a:lnTo>
                  <a:lnTo>
                    <a:pt x="68" y="1892"/>
                  </a:lnTo>
                  <a:lnTo>
                    <a:pt x="45" y="1873"/>
                  </a:lnTo>
                  <a:lnTo>
                    <a:pt x="26" y="1851"/>
                  </a:lnTo>
                  <a:lnTo>
                    <a:pt x="12" y="1825"/>
                  </a:lnTo>
                  <a:lnTo>
                    <a:pt x="3" y="1795"/>
                  </a:lnTo>
                  <a:lnTo>
                    <a:pt x="0" y="1764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2" y="95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7"/>
                  </a:lnTo>
                  <a:lnTo>
                    <a:pt x="94" y="13"/>
                  </a:lnTo>
                  <a:lnTo>
                    <a:pt x="122" y="4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015"/>
            </a:p>
          </p:txBody>
        </p:sp>
        <p:sp>
          <p:nvSpPr>
            <p:cNvPr id="59" name="Rectangle 21"/>
            <p:cNvSpPr>
              <a:spLocks noChangeAspect="1" noChangeArrowheads="1"/>
            </p:cNvSpPr>
            <p:nvPr/>
          </p:nvSpPr>
          <p:spPr bwMode="auto">
            <a:xfrm>
              <a:off x="2912" y="922"/>
              <a:ext cx="77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240"/>
            </a:p>
          </p:txBody>
        </p:sp>
        <p:sp>
          <p:nvSpPr>
            <p:cNvPr id="60" name="Rectangle 22"/>
            <p:cNvSpPr>
              <a:spLocks noChangeAspect="1" noChangeArrowheads="1"/>
            </p:cNvSpPr>
            <p:nvPr/>
          </p:nvSpPr>
          <p:spPr bwMode="auto">
            <a:xfrm>
              <a:off x="2947" y="915"/>
              <a:ext cx="7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240"/>
            </a:p>
          </p:txBody>
        </p:sp>
      </p:grpSp>
      <p:grpSp>
        <p:nvGrpSpPr>
          <p:cNvPr id="54" name="noun_project_0104.eps"/>
          <p:cNvGrpSpPr>
            <a:grpSpLocks/>
          </p:cNvGrpSpPr>
          <p:nvPr/>
        </p:nvGrpSpPr>
        <p:grpSpPr bwMode="auto">
          <a:xfrm>
            <a:off x="11246636" y="4208594"/>
            <a:ext cx="542925" cy="548640"/>
            <a:chOff x="1204" y="823"/>
            <a:chExt cx="380" cy="38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1204" y="1095"/>
              <a:ext cx="104" cy="105"/>
            </a:xfrm>
            <a:custGeom>
              <a:avLst/>
              <a:gdLst>
                <a:gd name="T0" fmla="*/ 0 w 937"/>
                <a:gd name="T1" fmla="*/ 0 h 948"/>
                <a:gd name="T2" fmla="*/ 0 w 937"/>
                <a:gd name="T3" fmla="*/ 0 h 948"/>
                <a:gd name="T4" fmla="*/ 0 w 937"/>
                <a:gd name="T5" fmla="*/ 0 h 948"/>
                <a:gd name="T6" fmla="*/ 0 w 937"/>
                <a:gd name="T7" fmla="*/ 0 h 948"/>
                <a:gd name="T8" fmla="*/ 0 w 937"/>
                <a:gd name="T9" fmla="*/ 0 h 948"/>
                <a:gd name="T10" fmla="*/ 0 w 937"/>
                <a:gd name="T11" fmla="*/ 0 h 948"/>
                <a:gd name="T12" fmla="*/ 0 w 937"/>
                <a:gd name="T13" fmla="*/ 0 h 948"/>
                <a:gd name="T14" fmla="*/ 0 w 937"/>
                <a:gd name="T15" fmla="*/ 0 h 948"/>
                <a:gd name="T16" fmla="*/ 0 w 937"/>
                <a:gd name="T17" fmla="*/ 0 h 948"/>
                <a:gd name="T18" fmla="*/ 0 w 937"/>
                <a:gd name="T19" fmla="*/ 0 h 948"/>
                <a:gd name="T20" fmla="*/ 0 w 937"/>
                <a:gd name="T21" fmla="*/ 0 h 948"/>
                <a:gd name="T22" fmla="*/ 0 w 937"/>
                <a:gd name="T23" fmla="*/ 0 h 948"/>
                <a:gd name="T24" fmla="*/ 0 w 937"/>
                <a:gd name="T25" fmla="*/ 0 h 948"/>
                <a:gd name="T26" fmla="*/ 0 w 937"/>
                <a:gd name="T27" fmla="*/ 0 h 948"/>
                <a:gd name="T28" fmla="*/ 0 w 937"/>
                <a:gd name="T29" fmla="*/ 0 h 948"/>
                <a:gd name="T30" fmla="*/ 0 w 937"/>
                <a:gd name="T31" fmla="*/ 0 h 948"/>
                <a:gd name="T32" fmla="*/ 0 w 937"/>
                <a:gd name="T33" fmla="*/ 0 h 948"/>
                <a:gd name="T34" fmla="*/ 0 w 937"/>
                <a:gd name="T35" fmla="*/ 0 h 948"/>
                <a:gd name="T36" fmla="*/ 0 w 937"/>
                <a:gd name="T37" fmla="*/ 0 h 948"/>
                <a:gd name="T38" fmla="*/ 0 w 937"/>
                <a:gd name="T39" fmla="*/ 0 h 948"/>
                <a:gd name="T40" fmla="*/ 0 w 937"/>
                <a:gd name="T41" fmla="*/ 0 h 948"/>
                <a:gd name="T42" fmla="*/ 0 w 937"/>
                <a:gd name="T43" fmla="*/ 0 h 948"/>
                <a:gd name="T44" fmla="*/ 0 w 937"/>
                <a:gd name="T45" fmla="*/ 0 h 948"/>
                <a:gd name="T46" fmla="*/ 0 w 937"/>
                <a:gd name="T47" fmla="*/ 0 h 948"/>
                <a:gd name="T48" fmla="*/ 0 w 937"/>
                <a:gd name="T49" fmla="*/ 0 h 948"/>
                <a:gd name="T50" fmla="*/ 0 w 937"/>
                <a:gd name="T51" fmla="*/ 0 h 948"/>
                <a:gd name="T52" fmla="*/ 0 w 937"/>
                <a:gd name="T53" fmla="*/ 0 h 948"/>
                <a:gd name="T54" fmla="*/ 0 w 937"/>
                <a:gd name="T55" fmla="*/ 0 h 948"/>
                <a:gd name="T56" fmla="*/ 0 w 937"/>
                <a:gd name="T57" fmla="*/ 0 h 948"/>
                <a:gd name="T58" fmla="*/ 0 w 937"/>
                <a:gd name="T59" fmla="*/ 0 h 948"/>
                <a:gd name="T60" fmla="*/ 0 w 937"/>
                <a:gd name="T61" fmla="*/ 0 h 948"/>
                <a:gd name="T62" fmla="*/ 0 w 937"/>
                <a:gd name="T63" fmla="*/ 0 h 948"/>
                <a:gd name="T64" fmla="*/ 0 w 937"/>
                <a:gd name="T65" fmla="*/ 0 h 948"/>
                <a:gd name="T66" fmla="*/ 0 w 937"/>
                <a:gd name="T67" fmla="*/ 0 h 948"/>
                <a:gd name="T68" fmla="*/ 0 w 937"/>
                <a:gd name="T69" fmla="*/ 0 h 948"/>
                <a:gd name="T70" fmla="*/ 0 w 937"/>
                <a:gd name="T71" fmla="*/ 0 h 948"/>
                <a:gd name="T72" fmla="*/ 0 w 937"/>
                <a:gd name="T73" fmla="*/ 0 h 948"/>
                <a:gd name="T74" fmla="*/ 0 w 937"/>
                <a:gd name="T75" fmla="*/ 0 h 948"/>
                <a:gd name="T76" fmla="*/ 0 w 937"/>
                <a:gd name="T77" fmla="*/ 0 h 948"/>
                <a:gd name="T78" fmla="*/ 0 w 937"/>
                <a:gd name="T79" fmla="*/ 0 h 948"/>
                <a:gd name="T80" fmla="*/ 0 w 937"/>
                <a:gd name="T81" fmla="*/ 0 h 948"/>
                <a:gd name="T82" fmla="*/ 0 w 937"/>
                <a:gd name="T83" fmla="*/ 0 h 948"/>
                <a:gd name="T84" fmla="*/ 0 w 937"/>
                <a:gd name="T85" fmla="*/ 0 h 948"/>
                <a:gd name="T86" fmla="*/ 0 w 937"/>
                <a:gd name="T87" fmla="*/ 0 h 948"/>
                <a:gd name="T88" fmla="*/ 0 w 937"/>
                <a:gd name="T89" fmla="*/ 0 h 948"/>
                <a:gd name="T90" fmla="*/ 0 w 937"/>
                <a:gd name="T91" fmla="*/ 0 h 948"/>
                <a:gd name="T92" fmla="*/ 0 w 937"/>
                <a:gd name="T93" fmla="*/ 0 h 948"/>
                <a:gd name="T94" fmla="*/ 0 w 937"/>
                <a:gd name="T95" fmla="*/ 0 h 948"/>
                <a:gd name="T96" fmla="*/ 0 w 937"/>
                <a:gd name="T97" fmla="*/ 0 h 948"/>
                <a:gd name="T98" fmla="*/ 0 w 937"/>
                <a:gd name="T99" fmla="*/ 0 h 948"/>
                <a:gd name="T100" fmla="*/ 0 w 937"/>
                <a:gd name="T101" fmla="*/ 0 h 948"/>
                <a:gd name="T102" fmla="*/ 0 w 937"/>
                <a:gd name="T103" fmla="*/ 0 h 948"/>
                <a:gd name="T104" fmla="*/ 0 w 937"/>
                <a:gd name="T105" fmla="*/ 0 h 948"/>
                <a:gd name="T106" fmla="*/ 0 w 937"/>
                <a:gd name="T107" fmla="*/ 0 h 948"/>
                <a:gd name="T108" fmla="*/ 0 w 937"/>
                <a:gd name="T109" fmla="*/ 0 h 948"/>
                <a:gd name="T110" fmla="*/ 0 w 937"/>
                <a:gd name="T111" fmla="*/ 0 h 948"/>
                <a:gd name="T112" fmla="*/ 0 w 937"/>
                <a:gd name="T113" fmla="*/ 0 h 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7"/>
                <a:gd name="T172" fmla="*/ 0 h 948"/>
                <a:gd name="T173" fmla="*/ 937 w 937"/>
                <a:gd name="T174" fmla="*/ 948 h 9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7" h="948">
                  <a:moveTo>
                    <a:pt x="469" y="0"/>
                  </a:moveTo>
                  <a:lnTo>
                    <a:pt x="524" y="3"/>
                  </a:lnTo>
                  <a:lnTo>
                    <a:pt x="576" y="13"/>
                  </a:lnTo>
                  <a:lnTo>
                    <a:pt x="627" y="27"/>
                  </a:lnTo>
                  <a:lnTo>
                    <a:pt x="675" y="48"/>
                  </a:lnTo>
                  <a:lnTo>
                    <a:pt x="721" y="74"/>
                  </a:lnTo>
                  <a:lnTo>
                    <a:pt x="762" y="104"/>
                  </a:lnTo>
                  <a:lnTo>
                    <a:pt x="800" y="138"/>
                  </a:lnTo>
                  <a:lnTo>
                    <a:pt x="835" y="177"/>
                  </a:lnTo>
                  <a:lnTo>
                    <a:pt x="865" y="220"/>
                  </a:lnTo>
                  <a:lnTo>
                    <a:pt x="890" y="265"/>
                  </a:lnTo>
                  <a:lnTo>
                    <a:pt x="910" y="314"/>
                  </a:lnTo>
                  <a:lnTo>
                    <a:pt x="926" y="366"/>
                  </a:lnTo>
                  <a:lnTo>
                    <a:pt x="934" y="419"/>
                  </a:lnTo>
                  <a:lnTo>
                    <a:pt x="937" y="474"/>
                  </a:lnTo>
                  <a:lnTo>
                    <a:pt x="934" y="529"/>
                  </a:lnTo>
                  <a:lnTo>
                    <a:pt x="926" y="583"/>
                  </a:lnTo>
                  <a:lnTo>
                    <a:pt x="910" y="634"/>
                  </a:lnTo>
                  <a:lnTo>
                    <a:pt x="890" y="682"/>
                  </a:lnTo>
                  <a:lnTo>
                    <a:pt x="865" y="728"/>
                  </a:lnTo>
                  <a:lnTo>
                    <a:pt x="835" y="771"/>
                  </a:lnTo>
                  <a:lnTo>
                    <a:pt x="800" y="809"/>
                  </a:lnTo>
                  <a:lnTo>
                    <a:pt x="762" y="844"/>
                  </a:lnTo>
                  <a:lnTo>
                    <a:pt x="721" y="875"/>
                  </a:lnTo>
                  <a:lnTo>
                    <a:pt x="675" y="900"/>
                  </a:lnTo>
                  <a:lnTo>
                    <a:pt x="627" y="921"/>
                  </a:lnTo>
                  <a:lnTo>
                    <a:pt x="576" y="935"/>
                  </a:lnTo>
                  <a:lnTo>
                    <a:pt x="524" y="945"/>
                  </a:lnTo>
                  <a:lnTo>
                    <a:pt x="469" y="948"/>
                  </a:lnTo>
                  <a:lnTo>
                    <a:pt x="414" y="945"/>
                  </a:lnTo>
                  <a:lnTo>
                    <a:pt x="361" y="935"/>
                  </a:lnTo>
                  <a:lnTo>
                    <a:pt x="311" y="921"/>
                  </a:lnTo>
                  <a:lnTo>
                    <a:pt x="263" y="900"/>
                  </a:lnTo>
                  <a:lnTo>
                    <a:pt x="218" y="875"/>
                  </a:lnTo>
                  <a:lnTo>
                    <a:pt x="176" y="844"/>
                  </a:lnTo>
                  <a:lnTo>
                    <a:pt x="137" y="809"/>
                  </a:lnTo>
                  <a:lnTo>
                    <a:pt x="103" y="771"/>
                  </a:lnTo>
                  <a:lnTo>
                    <a:pt x="73" y="728"/>
                  </a:lnTo>
                  <a:lnTo>
                    <a:pt x="48" y="682"/>
                  </a:lnTo>
                  <a:lnTo>
                    <a:pt x="27" y="634"/>
                  </a:lnTo>
                  <a:lnTo>
                    <a:pt x="13" y="583"/>
                  </a:lnTo>
                  <a:lnTo>
                    <a:pt x="3" y="529"/>
                  </a:lnTo>
                  <a:lnTo>
                    <a:pt x="0" y="474"/>
                  </a:lnTo>
                  <a:lnTo>
                    <a:pt x="3" y="419"/>
                  </a:lnTo>
                  <a:lnTo>
                    <a:pt x="13" y="366"/>
                  </a:lnTo>
                  <a:lnTo>
                    <a:pt x="27" y="314"/>
                  </a:lnTo>
                  <a:lnTo>
                    <a:pt x="48" y="265"/>
                  </a:lnTo>
                  <a:lnTo>
                    <a:pt x="73" y="220"/>
                  </a:lnTo>
                  <a:lnTo>
                    <a:pt x="103" y="177"/>
                  </a:lnTo>
                  <a:lnTo>
                    <a:pt x="137" y="138"/>
                  </a:lnTo>
                  <a:lnTo>
                    <a:pt x="176" y="104"/>
                  </a:lnTo>
                  <a:lnTo>
                    <a:pt x="218" y="74"/>
                  </a:lnTo>
                  <a:lnTo>
                    <a:pt x="263" y="48"/>
                  </a:lnTo>
                  <a:lnTo>
                    <a:pt x="311" y="27"/>
                  </a:lnTo>
                  <a:lnTo>
                    <a:pt x="361" y="13"/>
                  </a:lnTo>
                  <a:lnTo>
                    <a:pt x="414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1204" y="946"/>
              <a:ext cx="252" cy="254"/>
            </a:xfrm>
            <a:custGeom>
              <a:avLst/>
              <a:gdLst>
                <a:gd name="T0" fmla="*/ 0 w 2266"/>
                <a:gd name="T1" fmla="*/ 0 h 2290"/>
                <a:gd name="T2" fmla="*/ 0 w 2266"/>
                <a:gd name="T3" fmla="*/ 0 h 2290"/>
                <a:gd name="T4" fmla="*/ 0 w 2266"/>
                <a:gd name="T5" fmla="*/ 0 h 2290"/>
                <a:gd name="T6" fmla="*/ 0 w 2266"/>
                <a:gd name="T7" fmla="*/ 0 h 2290"/>
                <a:gd name="T8" fmla="*/ 0 w 2266"/>
                <a:gd name="T9" fmla="*/ 0 h 2290"/>
                <a:gd name="T10" fmla="*/ 0 w 2266"/>
                <a:gd name="T11" fmla="*/ 0 h 2290"/>
                <a:gd name="T12" fmla="*/ 0 w 2266"/>
                <a:gd name="T13" fmla="*/ 0 h 2290"/>
                <a:gd name="T14" fmla="*/ 0 w 2266"/>
                <a:gd name="T15" fmla="*/ 0 h 2290"/>
                <a:gd name="T16" fmla="*/ 0 w 2266"/>
                <a:gd name="T17" fmla="*/ 0 h 2290"/>
                <a:gd name="T18" fmla="*/ 0 w 2266"/>
                <a:gd name="T19" fmla="*/ 0 h 2290"/>
                <a:gd name="T20" fmla="*/ 0 w 2266"/>
                <a:gd name="T21" fmla="*/ 0 h 2290"/>
                <a:gd name="T22" fmla="*/ 0 w 2266"/>
                <a:gd name="T23" fmla="*/ 0 h 2290"/>
                <a:gd name="T24" fmla="*/ 0 w 2266"/>
                <a:gd name="T25" fmla="*/ 0 h 2290"/>
                <a:gd name="T26" fmla="*/ 0 w 2266"/>
                <a:gd name="T27" fmla="*/ 0 h 2290"/>
                <a:gd name="T28" fmla="*/ 0 w 2266"/>
                <a:gd name="T29" fmla="*/ 0 h 2290"/>
                <a:gd name="T30" fmla="*/ 0 w 2266"/>
                <a:gd name="T31" fmla="*/ 0 h 2290"/>
                <a:gd name="T32" fmla="*/ 0 w 2266"/>
                <a:gd name="T33" fmla="*/ 0 h 2290"/>
                <a:gd name="T34" fmla="*/ 0 w 2266"/>
                <a:gd name="T35" fmla="*/ 0 h 2290"/>
                <a:gd name="T36" fmla="*/ 0 w 2266"/>
                <a:gd name="T37" fmla="*/ 0 h 2290"/>
                <a:gd name="T38" fmla="*/ 0 w 2266"/>
                <a:gd name="T39" fmla="*/ 0 h 2290"/>
                <a:gd name="T40" fmla="*/ 0 w 2266"/>
                <a:gd name="T41" fmla="*/ 0 h 2290"/>
                <a:gd name="T42" fmla="*/ 0 w 2266"/>
                <a:gd name="T43" fmla="*/ 0 h 2290"/>
                <a:gd name="T44" fmla="*/ 0 w 2266"/>
                <a:gd name="T45" fmla="*/ 0 h 2290"/>
                <a:gd name="T46" fmla="*/ 0 w 2266"/>
                <a:gd name="T47" fmla="*/ 0 h 2290"/>
                <a:gd name="T48" fmla="*/ 0 w 2266"/>
                <a:gd name="T49" fmla="*/ 0 h 2290"/>
                <a:gd name="T50" fmla="*/ 0 w 2266"/>
                <a:gd name="T51" fmla="*/ 0 h 2290"/>
                <a:gd name="T52" fmla="*/ 0 w 2266"/>
                <a:gd name="T53" fmla="*/ 0 h 2290"/>
                <a:gd name="T54" fmla="*/ 0 w 2266"/>
                <a:gd name="T55" fmla="*/ 0 h 2290"/>
                <a:gd name="T56" fmla="*/ 0 w 2266"/>
                <a:gd name="T57" fmla="*/ 0 h 2290"/>
                <a:gd name="T58" fmla="*/ 0 w 2266"/>
                <a:gd name="T59" fmla="*/ 0 h 2290"/>
                <a:gd name="T60" fmla="*/ 0 w 2266"/>
                <a:gd name="T61" fmla="*/ 0 h 2290"/>
                <a:gd name="T62" fmla="*/ 0 w 2266"/>
                <a:gd name="T63" fmla="*/ 0 h 2290"/>
                <a:gd name="T64" fmla="*/ 0 w 2266"/>
                <a:gd name="T65" fmla="*/ 0 h 2290"/>
                <a:gd name="T66" fmla="*/ 0 w 2266"/>
                <a:gd name="T67" fmla="*/ 0 h 2290"/>
                <a:gd name="T68" fmla="*/ 0 w 2266"/>
                <a:gd name="T69" fmla="*/ 0 h 2290"/>
                <a:gd name="T70" fmla="*/ 0 w 2266"/>
                <a:gd name="T71" fmla="*/ 0 h 2290"/>
                <a:gd name="T72" fmla="*/ 0 w 2266"/>
                <a:gd name="T73" fmla="*/ 0 h 2290"/>
                <a:gd name="T74" fmla="*/ 0 w 2266"/>
                <a:gd name="T75" fmla="*/ 0 h 2290"/>
                <a:gd name="T76" fmla="*/ 0 w 2266"/>
                <a:gd name="T77" fmla="*/ 0 h 2290"/>
                <a:gd name="T78" fmla="*/ 0 w 2266"/>
                <a:gd name="T79" fmla="*/ 0 h 2290"/>
                <a:gd name="T80" fmla="*/ 0 w 2266"/>
                <a:gd name="T81" fmla="*/ 0 h 2290"/>
                <a:gd name="T82" fmla="*/ 0 w 2266"/>
                <a:gd name="T83" fmla="*/ 0 h 2290"/>
                <a:gd name="T84" fmla="*/ 0 w 2266"/>
                <a:gd name="T85" fmla="*/ 0 h 2290"/>
                <a:gd name="T86" fmla="*/ 0 w 2266"/>
                <a:gd name="T87" fmla="*/ 0 h 2290"/>
                <a:gd name="T88" fmla="*/ 0 w 2266"/>
                <a:gd name="T89" fmla="*/ 0 h 2290"/>
                <a:gd name="T90" fmla="*/ 0 w 2266"/>
                <a:gd name="T91" fmla="*/ 0 h 2290"/>
                <a:gd name="T92" fmla="*/ 0 w 2266"/>
                <a:gd name="T93" fmla="*/ 0 h 2290"/>
                <a:gd name="T94" fmla="*/ 0 w 2266"/>
                <a:gd name="T95" fmla="*/ 0 h 2290"/>
                <a:gd name="T96" fmla="*/ 0 w 2266"/>
                <a:gd name="T97" fmla="*/ 0 h 2290"/>
                <a:gd name="T98" fmla="*/ 0 w 2266"/>
                <a:gd name="T99" fmla="*/ 0 h 2290"/>
                <a:gd name="T100" fmla="*/ 0 w 2266"/>
                <a:gd name="T101" fmla="*/ 0 h 2290"/>
                <a:gd name="T102" fmla="*/ 0 w 2266"/>
                <a:gd name="T103" fmla="*/ 0 h 2290"/>
                <a:gd name="T104" fmla="*/ 0 w 2266"/>
                <a:gd name="T105" fmla="*/ 0 h 2290"/>
                <a:gd name="T106" fmla="*/ 0 w 2266"/>
                <a:gd name="T107" fmla="*/ 0 h 2290"/>
                <a:gd name="T108" fmla="*/ 0 w 2266"/>
                <a:gd name="T109" fmla="*/ 0 h 2290"/>
                <a:gd name="T110" fmla="*/ 0 w 2266"/>
                <a:gd name="T111" fmla="*/ 0 h 2290"/>
                <a:gd name="T112" fmla="*/ 0 w 2266"/>
                <a:gd name="T113" fmla="*/ 0 h 2290"/>
                <a:gd name="T114" fmla="*/ 0 w 2266"/>
                <a:gd name="T115" fmla="*/ 0 h 2290"/>
                <a:gd name="T116" fmla="*/ 0 w 2266"/>
                <a:gd name="T117" fmla="*/ 0 h 2290"/>
                <a:gd name="T118" fmla="*/ 0 w 2266"/>
                <a:gd name="T119" fmla="*/ 0 h 2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66"/>
                <a:gd name="T181" fmla="*/ 0 h 2290"/>
                <a:gd name="T182" fmla="*/ 2266 w 2266"/>
                <a:gd name="T183" fmla="*/ 2290 h 22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66" h="2290">
                  <a:moveTo>
                    <a:pt x="0" y="0"/>
                  </a:moveTo>
                  <a:lnTo>
                    <a:pt x="120" y="3"/>
                  </a:lnTo>
                  <a:lnTo>
                    <a:pt x="239" y="12"/>
                  </a:lnTo>
                  <a:lnTo>
                    <a:pt x="356" y="27"/>
                  </a:lnTo>
                  <a:lnTo>
                    <a:pt x="471" y="49"/>
                  </a:lnTo>
                  <a:lnTo>
                    <a:pt x="584" y="76"/>
                  </a:lnTo>
                  <a:lnTo>
                    <a:pt x="694" y="109"/>
                  </a:lnTo>
                  <a:lnTo>
                    <a:pt x="802" y="147"/>
                  </a:lnTo>
                  <a:lnTo>
                    <a:pt x="908" y="190"/>
                  </a:lnTo>
                  <a:lnTo>
                    <a:pt x="1012" y="239"/>
                  </a:lnTo>
                  <a:lnTo>
                    <a:pt x="1111" y="293"/>
                  </a:lnTo>
                  <a:lnTo>
                    <a:pt x="1209" y="351"/>
                  </a:lnTo>
                  <a:lnTo>
                    <a:pt x="1302" y="414"/>
                  </a:lnTo>
                  <a:lnTo>
                    <a:pt x="1392" y="482"/>
                  </a:lnTo>
                  <a:lnTo>
                    <a:pt x="1479" y="555"/>
                  </a:lnTo>
                  <a:lnTo>
                    <a:pt x="1563" y="630"/>
                  </a:lnTo>
                  <a:lnTo>
                    <a:pt x="1642" y="711"/>
                  </a:lnTo>
                  <a:lnTo>
                    <a:pt x="1718" y="794"/>
                  </a:lnTo>
                  <a:lnTo>
                    <a:pt x="1789" y="882"/>
                  </a:lnTo>
                  <a:lnTo>
                    <a:pt x="1855" y="974"/>
                  </a:lnTo>
                  <a:lnTo>
                    <a:pt x="1918" y="1069"/>
                  </a:lnTo>
                  <a:lnTo>
                    <a:pt x="1975" y="1166"/>
                  </a:lnTo>
                  <a:lnTo>
                    <a:pt x="2029" y="1268"/>
                  </a:lnTo>
                  <a:lnTo>
                    <a:pt x="2077" y="1372"/>
                  </a:lnTo>
                  <a:lnTo>
                    <a:pt x="2120" y="1478"/>
                  </a:lnTo>
                  <a:lnTo>
                    <a:pt x="2157" y="1588"/>
                  </a:lnTo>
                  <a:lnTo>
                    <a:pt x="2190" y="1699"/>
                  </a:lnTo>
                  <a:lnTo>
                    <a:pt x="2217" y="1813"/>
                  </a:lnTo>
                  <a:lnTo>
                    <a:pt x="2238" y="1930"/>
                  </a:lnTo>
                  <a:lnTo>
                    <a:pt x="2254" y="2048"/>
                  </a:lnTo>
                  <a:lnTo>
                    <a:pt x="2263" y="2169"/>
                  </a:lnTo>
                  <a:lnTo>
                    <a:pt x="2266" y="2290"/>
                  </a:lnTo>
                  <a:lnTo>
                    <a:pt x="1601" y="2290"/>
                  </a:lnTo>
                  <a:lnTo>
                    <a:pt x="1598" y="2187"/>
                  </a:lnTo>
                  <a:lnTo>
                    <a:pt x="1590" y="2087"/>
                  </a:lnTo>
                  <a:lnTo>
                    <a:pt x="1574" y="1988"/>
                  </a:lnTo>
                  <a:lnTo>
                    <a:pt x="1553" y="1891"/>
                  </a:lnTo>
                  <a:lnTo>
                    <a:pt x="1526" y="1797"/>
                  </a:lnTo>
                  <a:lnTo>
                    <a:pt x="1494" y="1705"/>
                  </a:lnTo>
                  <a:lnTo>
                    <a:pt x="1457" y="1616"/>
                  </a:lnTo>
                  <a:lnTo>
                    <a:pt x="1414" y="1529"/>
                  </a:lnTo>
                  <a:lnTo>
                    <a:pt x="1367" y="1445"/>
                  </a:lnTo>
                  <a:lnTo>
                    <a:pt x="1314" y="1365"/>
                  </a:lnTo>
                  <a:lnTo>
                    <a:pt x="1258" y="1288"/>
                  </a:lnTo>
                  <a:lnTo>
                    <a:pt x="1197" y="1214"/>
                  </a:lnTo>
                  <a:lnTo>
                    <a:pt x="1132" y="1145"/>
                  </a:lnTo>
                  <a:lnTo>
                    <a:pt x="1064" y="1079"/>
                  </a:lnTo>
                  <a:lnTo>
                    <a:pt x="991" y="1018"/>
                  </a:lnTo>
                  <a:lnTo>
                    <a:pt x="915" y="961"/>
                  </a:lnTo>
                  <a:lnTo>
                    <a:pt x="836" y="908"/>
                  </a:lnTo>
                  <a:lnTo>
                    <a:pt x="753" y="860"/>
                  </a:lnTo>
                  <a:lnTo>
                    <a:pt x="667" y="818"/>
                  </a:lnTo>
                  <a:lnTo>
                    <a:pt x="579" y="780"/>
                  </a:lnTo>
                  <a:lnTo>
                    <a:pt x="488" y="747"/>
                  </a:lnTo>
                  <a:lnTo>
                    <a:pt x="395" y="720"/>
                  </a:lnTo>
                  <a:lnTo>
                    <a:pt x="298" y="698"/>
                  </a:lnTo>
                  <a:lnTo>
                    <a:pt x="201" y="683"/>
                  </a:lnTo>
                  <a:lnTo>
                    <a:pt x="102" y="674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1204" y="823"/>
              <a:ext cx="380" cy="384"/>
            </a:xfrm>
            <a:custGeom>
              <a:avLst/>
              <a:gdLst>
                <a:gd name="T0" fmla="*/ 0 w 3418"/>
                <a:gd name="T1" fmla="*/ 0 h 3456"/>
                <a:gd name="T2" fmla="*/ 0 w 3418"/>
                <a:gd name="T3" fmla="*/ 0 h 3456"/>
                <a:gd name="T4" fmla="*/ 0 w 3418"/>
                <a:gd name="T5" fmla="*/ 0 h 3456"/>
                <a:gd name="T6" fmla="*/ 0 w 3418"/>
                <a:gd name="T7" fmla="*/ 0 h 3456"/>
                <a:gd name="T8" fmla="*/ 0 w 3418"/>
                <a:gd name="T9" fmla="*/ 0 h 3456"/>
                <a:gd name="T10" fmla="*/ 0 w 3418"/>
                <a:gd name="T11" fmla="*/ 0 h 3456"/>
                <a:gd name="T12" fmla="*/ 0 w 3418"/>
                <a:gd name="T13" fmla="*/ 0 h 3456"/>
                <a:gd name="T14" fmla="*/ 0 w 3418"/>
                <a:gd name="T15" fmla="*/ 0 h 3456"/>
                <a:gd name="T16" fmla="*/ 0 w 3418"/>
                <a:gd name="T17" fmla="*/ 0 h 3456"/>
                <a:gd name="T18" fmla="*/ 0 w 3418"/>
                <a:gd name="T19" fmla="*/ 0 h 3456"/>
                <a:gd name="T20" fmla="*/ 0 w 3418"/>
                <a:gd name="T21" fmla="*/ 0 h 3456"/>
                <a:gd name="T22" fmla="*/ 0 w 3418"/>
                <a:gd name="T23" fmla="*/ 0 h 3456"/>
                <a:gd name="T24" fmla="*/ 0 w 3418"/>
                <a:gd name="T25" fmla="*/ 0 h 3456"/>
                <a:gd name="T26" fmla="*/ 0 w 3418"/>
                <a:gd name="T27" fmla="*/ 0 h 3456"/>
                <a:gd name="T28" fmla="*/ 0 w 3418"/>
                <a:gd name="T29" fmla="*/ 0 h 3456"/>
                <a:gd name="T30" fmla="*/ 0 w 3418"/>
                <a:gd name="T31" fmla="*/ 0 h 3456"/>
                <a:gd name="T32" fmla="*/ 0 w 3418"/>
                <a:gd name="T33" fmla="*/ 0 h 3456"/>
                <a:gd name="T34" fmla="*/ 0 w 3418"/>
                <a:gd name="T35" fmla="*/ 0 h 3456"/>
                <a:gd name="T36" fmla="*/ 0 w 3418"/>
                <a:gd name="T37" fmla="*/ 0 h 3456"/>
                <a:gd name="T38" fmla="*/ 0 w 3418"/>
                <a:gd name="T39" fmla="*/ 0 h 3456"/>
                <a:gd name="T40" fmla="*/ 0 w 3418"/>
                <a:gd name="T41" fmla="*/ 0 h 3456"/>
                <a:gd name="T42" fmla="*/ 0 w 3418"/>
                <a:gd name="T43" fmla="*/ 0 h 3456"/>
                <a:gd name="T44" fmla="*/ 0 w 3418"/>
                <a:gd name="T45" fmla="*/ 0 h 3456"/>
                <a:gd name="T46" fmla="*/ 0 w 3418"/>
                <a:gd name="T47" fmla="*/ 0 h 3456"/>
                <a:gd name="T48" fmla="*/ 0 w 3418"/>
                <a:gd name="T49" fmla="*/ 0 h 3456"/>
                <a:gd name="T50" fmla="*/ 0 w 3418"/>
                <a:gd name="T51" fmla="*/ 0 h 3456"/>
                <a:gd name="T52" fmla="*/ 0 w 3418"/>
                <a:gd name="T53" fmla="*/ 0 h 3456"/>
                <a:gd name="T54" fmla="*/ 0 w 3418"/>
                <a:gd name="T55" fmla="*/ 0 h 3456"/>
                <a:gd name="T56" fmla="*/ 0 w 3418"/>
                <a:gd name="T57" fmla="*/ 0 h 3456"/>
                <a:gd name="T58" fmla="*/ 0 w 3418"/>
                <a:gd name="T59" fmla="*/ 0 h 3456"/>
                <a:gd name="T60" fmla="*/ 0 w 3418"/>
                <a:gd name="T61" fmla="*/ 0 h 3456"/>
                <a:gd name="T62" fmla="*/ 0 w 3418"/>
                <a:gd name="T63" fmla="*/ 0 h 3456"/>
                <a:gd name="T64" fmla="*/ 0 w 3418"/>
                <a:gd name="T65" fmla="*/ 0 h 3456"/>
                <a:gd name="T66" fmla="*/ 0 w 3418"/>
                <a:gd name="T67" fmla="*/ 0 h 3456"/>
                <a:gd name="T68" fmla="*/ 0 w 3418"/>
                <a:gd name="T69" fmla="*/ 0 h 3456"/>
                <a:gd name="T70" fmla="*/ 0 w 3418"/>
                <a:gd name="T71" fmla="*/ 0 h 3456"/>
                <a:gd name="T72" fmla="*/ 0 w 3418"/>
                <a:gd name="T73" fmla="*/ 0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18"/>
                <a:gd name="T112" fmla="*/ 0 h 3456"/>
                <a:gd name="T113" fmla="*/ 3418 w 3418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18" h="3456">
                  <a:moveTo>
                    <a:pt x="0" y="0"/>
                  </a:moveTo>
                  <a:lnTo>
                    <a:pt x="152" y="3"/>
                  </a:lnTo>
                  <a:lnTo>
                    <a:pt x="303" y="14"/>
                  </a:lnTo>
                  <a:lnTo>
                    <a:pt x="451" y="30"/>
                  </a:lnTo>
                  <a:lnTo>
                    <a:pt x="598" y="52"/>
                  </a:lnTo>
                  <a:lnTo>
                    <a:pt x="743" y="82"/>
                  </a:lnTo>
                  <a:lnTo>
                    <a:pt x="885" y="117"/>
                  </a:lnTo>
                  <a:lnTo>
                    <a:pt x="1025" y="158"/>
                  </a:lnTo>
                  <a:lnTo>
                    <a:pt x="1162" y="205"/>
                  </a:lnTo>
                  <a:lnTo>
                    <a:pt x="1298" y="258"/>
                  </a:lnTo>
                  <a:lnTo>
                    <a:pt x="1430" y="315"/>
                  </a:lnTo>
                  <a:lnTo>
                    <a:pt x="1558" y="379"/>
                  </a:lnTo>
                  <a:lnTo>
                    <a:pt x="1684" y="448"/>
                  </a:lnTo>
                  <a:lnTo>
                    <a:pt x="1807" y="522"/>
                  </a:lnTo>
                  <a:lnTo>
                    <a:pt x="1926" y="600"/>
                  </a:lnTo>
                  <a:lnTo>
                    <a:pt x="2042" y="684"/>
                  </a:lnTo>
                  <a:lnTo>
                    <a:pt x="2154" y="772"/>
                  </a:lnTo>
                  <a:lnTo>
                    <a:pt x="2262" y="865"/>
                  </a:lnTo>
                  <a:lnTo>
                    <a:pt x="2367" y="962"/>
                  </a:lnTo>
                  <a:lnTo>
                    <a:pt x="2467" y="1063"/>
                  </a:lnTo>
                  <a:lnTo>
                    <a:pt x="2563" y="1169"/>
                  </a:lnTo>
                  <a:lnTo>
                    <a:pt x="2655" y="1279"/>
                  </a:lnTo>
                  <a:lnTo>
                    <a:pt x="2742" y="1392"/>
                  </a:lnTo>
                  <a:lnTo>
                    <a:pt x="2824" y="1509"/>
                  </a:lnTo>
                  <a:lnTo>
                    <a:pt x="2903" y="1630"/>
                  </a:lnTo>
                  <a:lnTo>
                    <a:pt x="2975" y="1753"/>
                  </a:lnTo>
                  <a:lnTo>
                    <a:pt x="3043" y="1881"/>
                  </a:lnTo>
                  <a:lnTo>
                    <a:pt x="3106" y="2011"/>
                  </a:lnTo>
                  <a:lnTo>
                    <a:pt x="3164" y="2145"/>
                  </a:lnTo>
                  <a:lnTo>
                    <a:pt x="3216" y="2281"/>
                  </a:lnTo>
                  <a:lnTo>
                    <a:pt x="3262" y="2419"/>
                  </a:lnTo>
                  <a:lnTo>
                    <a:pt x="3303" y="2561"/>
                  </a:lnTo>
                  <a:lnTo>
                    <a:pt x="3338" y="2705"/>
                  </a:lnTo>
                  <a:lnTo>
                    <a:pt x="3366" y="2851"/>
                  </a:lnTo>
                  <a:lnTo>
                    <a:pt x="3389" y="2999"/>
                  </a:lnTo>
                  <a:lnTo>
                    <a:pt x="3406" y="3150"/>
                  </a:lnTo>
                  <a:lnTo>
                    <a:pt x="3415" y="3302"/>
                  </a:lnTo>
                  <a:lnTo>
                    <a:pt x="3418" y="3456"/>
                  </a:lnTo>
                  <a:lnTo>
                    <a:pt x="2734" y="3456"/>
                  </a:lnTo>
                  <a:lnTo>
                    <a:pt x="2731" y="3322"/>
                  </a:lnTo>
                  <a:lnTo>
                    <a:pt x="2723" y="3190"/>
                  </a:lnTo>
                  <a:lnTo>
                    <a:pt x="2707" y="3059"/>
                  </a:lnTo>
                  <a:lnTo>
                    <a:pt x="2685" y="2930"/>
                  </a:lnTo>
                  <a:lnTo>
                    <a:pt x="2658" y="2805"/>
                  </a:lnTo>
                  <a:lnTo>
                    <a:pt x="2626" y="2680"/>
                  </a:lnTo>
                  <a:lnTo>
                    <a:pt x="2588" y="2557"/>
                  </a:lnTo>
                  <a:lnTo>
                    <a:pt x="2544" y="2438"/>
                  </a:lnTo>
                  <a:lnTo>
                    <a:pt x="2495" y="2322"/>
                  </a:lnTo>
                  <a:lnTo>
                    <a:pt x="2441" y="2208"/>
                  </a:lnTo>
                  <a:lnTo>
                    <a:pt x="2383" y="2097"/>
                  </a:lnTo>
                  <a:lnTo>
                    <a:pt x="2319" y="1989"/>
                  </a:lnTo>
                  <a:lnTo>
                    <a:pt x="2251" y="1884"/>
                  </a:lnTo>
                  <a:lnTo>
                    <a:pt x="2177" y="1784"/>
                  </a:lnTo>
                  <a:lnTo>
                    <a:pt x="2101" y="1685"/>
                  </a:lnTo>
                  <a:lnTo>
                    <a:pt x="2019" y="1591"/>
                  </a:lnTo>
                  <a:lnTo>
                    <a:pt x="1934" y="1501"/>
                  </a:lnTo>
                  <a:lnTo>
                    <a:pt x="1844" y="1415"/>
                  </a:lnTo>
                  <a:lnTo>
                    <a:pt x="1752" y="1332"/>
                  </a:lnTo>
                  <a:lnTo>
                    <a:pt x="1655" y="1255"/>
                  </a:lnTo>
                  <a:lnTo>
                    <a:pt x="1555" y="1181"/>
                  </a:lnTo>
                  <a:lnTo>
                    <a:pt x="1452" y="1112"/>
                  </a:lnTo>
                  <a:lnTo>
                    <a:pt x="1345" y="1047"/>
                  </a:lnTo>
                  <a:lnTo>
                    <a:pt x="1235" y="989"/>
                  </a:lnTo>
                  <a:lnTo>
                    <a:pt x="1122" y="934"/>
                  </a:lnTo>
                  <a:lnTo>
                    <a:pt x="1006" y="885"/>
                  </a:lnTo>
                  <a:lnTo>
                    <a:pt x="888" y="840"/>
                  </a:lnTo>
                  <a:lnTo>
                    <a:pt x="768" y="801"/>
                  </a:lnTo>
                  <a:lnTo>
                    <a:pt x="645" y="769"/>
                  </a:lnTo>
                  <a:lnTo>
                    <a:pt x="519" y="741"/>
                  </a:lnTo>
                  <a:lnTo>
                    <a:pt x="393" y="719"/>
                  </a:lnTo>
                  <a:lnTo>
                    <a:pt x="264" y="704"/>
                  </a:lnTo>
                  <a:lnTo>
                    <a:pt x="133" y="694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4" name="Tabelle 63"/>
          <p:cNvGraphicFramePr>
            <a:graphicFrameLocks noGrp="1"/>
          </p:cNvGraphicFramePr>
          <p:nvPr>
            <p:extLst/>
          </p:nvPr>
        </p:nvGraphicFramePr>
        <p:xfrm>
          <a:off x="8599147" y="5359658"/>
          <a:ext cx="34481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spc="60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ANSCHLUSSQUOTE</a:t>
                      </a:r>
                      <a:endParaRPr lang="de-DE" sz="1400" b="1" i="0" u="none" strike="noStrike" spc="60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57600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65" name="Gerade Verbindung mit Pfeil 64"/>
          <p:cNvCxnSpPr/>
          <p:nvPr/>
        </p:nvCxnSpPr>
        <p:spPr>
          <a:xfrm flipH="1">
            <a:off x="8705567" y="5556248"/>
            <a:ext cx="39600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7672388" y="2341641"/>
            <a:ext cx="4502109" cy="7917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2000" tIns="72000" rIns="72000" bIns="72000" rtlCol="0" anchor="ctr" anchorCtr="0">
            <a:spAutoFit/>
          </a:bodyPr>
          <a:lstStyle/>
          <a:p>
            <a:r>
              <a:rPr lang="de-DE" sz="1400" b="1" dirty="0" smtClean="0"/>
              <a:t>Neue Frage: </a:t>
            </a:r>
            <a:r>
              <a:rPr lang="de-DE" sz="1400" dirty="0" smtClean="0"/>
              <a:t>Handelt </a:t>
            </a:r>
            <a:r>
              <a:rPr lang="de-DE" sz="1400" dirty="0"/>
              <a:t>es sich bei Ihrem </a:t>
            </a:r>
            <a:r>
              <a:rPr lang="de-DE" sz="1400" dirty="0" smtClean="0"/>
              <a:t>Fernsehgerät Ihren Fernsehgeräten um </a:t>
            </a:r>
            <a:r>
              <a:rPr lang="de-DE" sz="1400" dirty="0"/>
              <a:t>ein Smart TV-Gerät, also ein internetfähiges TV-Gerät?</a:t>
            </a:r>
            <a:endParaRPr lang="de-DE" sz="1400" dirty="0" smtClean="0"/>
          </a:p>
        </p:txBody>
      </p:sp>
      <p:sp>
        <p:nvSpPr>
          <p:cNvPr id="49" name="Textfeld 48"/>
          <p:cNvSpPr txBox="1"/>
          <p:nvPr/>
        </p:nvSpPr>
        <p:spPr>
          <a:xfrm>
            <a:off x="1095151" y="2341641"/>
            <a:ext cx="5024662" cy="7917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72000" rIns="72000" bIns="72000" rtlCol="0" anchor="ctr" anchorCtr="0">
            <a:sp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Alte Frage: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Haben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Sie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die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Möglichkeit, Videoinhalte aus dem Internet direkt auf dem Fernseher anzusehen, z.B.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 einem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Smart TV,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also </a:t>
            </a:r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einem internetfähigen </a:t>
            </a: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Fernsehgerät?</a:t>
            </a:r>
          </a:p>
        </p:txBody>
      </p:sp>
      <p:cxnSp>
        <p:nvCxnSpPr>
          <p:cNvPr id="40" name="Gerader Verbinder 3"/>
          <p:cNvCxnSpPr/>
          <p:nvPr/>
        </p:nvCxnSpPr>
        <p:spPr>
          <a:xfrm>
            <a:off x="6895350" y="2224410"/>
            <a:ext cx="0" cy="35323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1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257400" y="2110189"/>
            <a:ext cx="681084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3" name="Diagramm 42"/>
          <p:cNvGraphicFramePr/>
          <p:nvPr>
            <p:extLst>
              <p:ext uri="{D42A27DB-BD31-4B8C-83A1-F6EECF244321}">
                <p14:modId xmlns:p14="http://schemas.microsoft.com/office/powerpoint/2010/main" val="3294443765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Smart </a:t>
            </a:r>
            <a:r>
              <a:rPr lang="de-DE" dirty="0"/>
              <a:t>TV – </a:t>
            </a:r>
            <a:r>
              <a:rPr lang="de-DE" dirty="0" smtClean="0"/>
              <a:t>Ausstattung und Anschlussquote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 / in Mio.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</a:t>
            </a:r>
            <a:r>
              <a:rPr lang="de-DE" dirty="0"/>
              <a:t>Mio. TV-Haushalte in Deutschland </a:t>
            </a:r>
          </a:p>
        </p:txBody>
      </p:sp>
      <p:sp>
        <p:nvSpPr>
          <p:cNvPr id="28" name="Freeform 49"/>
          <p:cNvSpPr>
            <a:spLocks noChangeAspect="1" noEditPoints="1"/>
          </p:cNvSpPr>
          <p:nvPr/>
        </p:nvSpPr>
        <p:spPr bwMode="auto">
          <a:xfrm>
            <a:off x="11858196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0" name="Gruppieren 29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31" name="Textfeld 30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 smtClean="0"/>
                <a:t>Smart </a:t>
              </a:r>
              <a:r>
                <a:rPr lang="de-DE" sz="1400" dirty="0"/>
                <a:t>TV im </a:t>
              </a:r>
              <a:r>
                <a:rPr lang="de-DE" sz="1400" dirty="0" smtClean="0"/>
                <a:t>HH</a:t>
              </a:r>
            </a:p>
            <a:p>
              <a:endParaRPr lang="de-DE" sz="1400" dirty="0" smtClean="0"/>
            </a:p>
            <a:p>
              <a:r>
                <a:rPr lang="de-DE" sz="1400" dirty="0"/>
                <a:t>Angeschlossen</a:t>
              </a:r>
              <a:endParaRPr lang="de-DE" sz="1400" dirty="0" smtClean="0"/>
            </a:p>
            <a:p>
              <a:endParaRPr lang="de-DE" sz="1400" dirty="0"/>
            </a:p>
            <a:p>
              <a:endParaRPr lang="de-DE" sz="1400" dirty="0" smtClean="0"/>
            </a:p>
            <a:p>
              <a:endParaRPr lang="de-DE" sz="1400" dirty="0"/>
            </a:p>
          </p:txBody>
        </p:sp>
        <p:sp>
          <p:nvSpPr>
            <p:cNvPr id="32" name="Rechteck 31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11547207" y="2571339"/>
            <a:ext cx="1342009" cy="2881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Anschlussquote</a:t>
            </a:r>
            <a:endParaRPr lang="de-DE" sz="1400" dirty="0" smtClean="0"/>
          </a:p>
        </p:txBody>
      </p:sp>
      <p:graphicFrame>
        <p:nvGraphicFramePr>
          <p:cNvPr id="35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71369"/>
              </p:ext>
            </p:extLst>
          </p:nvPr>
        </p:nvGraphicFramePr>
        <p:xfrm>
          <a:off x="1247276" y="4848856"/>
          <a:ext cx="1029702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19,981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0,617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0,869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2,567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3,322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0,169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1,485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0,417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1,958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4,323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1,153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0,690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1,499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0,988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2,019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12,346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0,371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0,594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1,561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2,160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0,087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0,917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0,293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1,207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2,512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0,743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0,400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0,927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0,656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1,266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6" name="Gruppieren 35"/>
          <p:cNvGrpSpPr/>
          <p:nvPr/>
        </p:nvGrpSpPr>
        <p:grpSpPr>
          <a:xfrm>
            <a:off x="11375353" y="5505259"/>
            <a:ext cx="1271264" cy="678264"/>
            <a:chOff x="11238747" y="6455534"/>
            <a:chExt cx="1640008" cy="874922"/>
          </a:xfrm>
        </p:grpSpPr>
        <p:sp>
          <p:nvSpPr>
            <p:cNvPr id="37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8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1168405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Smart TV im HH</a:t>
              </a:r>
            </a:p>
          </p:txBody>
        </p:sp>
        <p:sp>
          <p:nvSpPr>
            <p:cNvPr id="39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12290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Angeschlossen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9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m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178597"/>
              </p:ext>
            </p:extLst>
          </p:nvPr>
        </p:nvGraphicFramePr>
        <p:xfrm>
          <a:off x="3585329" y="2244290"/>
          <a:ext cx="765265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2813828698"/>
              </p:ext>
            </p:extLst>
          </p:nvPr>
        </p:nvGraphicFramePr>
        <p:xfrm>
          <a:off x="3673822" y="2516392"/>
          <a:ext cx="7366545" cy="356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Text Box 13"/>
          <p:cNvSpPr txBox="1">
            <a:spLocks noChangeArrowheads="1"/>
          </p:cNvSpPr>
          <p:nvPr/>
        </p:nvSpPr>
        <p:spPr bwMode="gray">
          <a:xfrm>
            <a:off x="7825234" y="3336074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 smtClean="0">
                <a:solidFill>
                  <a:prstClr val="black"/>
                </a:solidFill>
              </a:rPr>
              <a:t>1 Smart TV angeschlossen</a:t>
            </a:r>
            <a:endParaRPr lang="de-DE" sz="1400" dirty="0">
              <a:solidFill>
                <a:srgbClr val="7F7F7F"/>
              </a:solidFill>
            </a:endParaRPr>
          </a:p>
        </p:txBody>
      </p:sp>
      <p:sp>
        <p:nvSpPr>
          <p:cNvPr id="59" name="Rechteck 58"/>
          <p:cNvSpPr/>
          <p:nvPr/>
        </p:nvSpPr>
        <p:spPr bwMode="ltGray">
          <a:xfrm>
            <a:off x="7357154" y="3564691"/>
            <a:ext cx="2844000" cy="28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400" b="0" dirty="0" err="1"/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gray">
          <a:xfrm>
            <a:off x="1873480" y="3958000"/>
            <a:ext cx="2915705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Kein Smart TV im HH</a:t>
            </a:r>
            <a:endParaRPr lang="de-DE" sz="1400" dirty="0">
              <a:solidFill>
                <a:srgbClr val="7F7F7F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angeschlossener Smart TVs </a:t>
            </a:r>
            <a:endParaRPr lang="de-DE" dirty="0"/>
          </a:p>
        </p:txBody>
      </p:sp>
      <p:sp>
        <p:nvSpPr>
          <p:cNvPr id="19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 smtClean="0"/>
              <a:t>Überwiegend ist ein Smart TV mit dem Internet verbunden. Gut 4% der TV-HH verfügen allerdings bereits über zwei oder mehr angeschlossene Smart TVs.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38,697 TV-Haushalte </a:t>
            </a:r>
            <a:r>
              <a:rPr lang="de-DE" dirty="0"/>
              <a:t>in Deutschland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gray">
          <a:xfrm>
            <a:off x="8015743" y="4555271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 smtClean="0">
                <a:solidFill>
                  <a:prstClr val="black"/>
                </a:solidFill>
              </a:rPr>
              <a:t>2+ Smart TVs angeschlossen</a:t>
            </a:r>
            <a:endParaRPr lang="de-DE" sz="1400" dirty="0">
              <a:solidFill>
                <a:srgbClr val="7F7F7F"/>
              </a:solidFill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7506775" y="4759401"/>
            <a:ext cx="2884888" cy="108285"/>
            <a:chOff x="2636052" y="2516930"/>
            <a:chExt cx="2884888" cy="108285"/>
          </a:xfrm>
          <a:solidFill>
            <a:schemeClr val="accent1"/>
          </a:solidFill>
        </p:grpSpPr>
        <p:sp>
          <p:nvSpPr>
            <p:cNvPr id="45" name="Rechteck 44"/>
            <p:cNvSpPr/>
            <p:nvPr/>
          </p:nvSpPr>
          <p:spPr bwMode="ltGray">
            <a:xfrm>
              <a:off x="2676940" y="2541417"/>
              <a:ext cx="2844000" cy="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46" name="Ellipse 45"/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841273" y="4170256"/>
            <a:ext cx="2769957" cy="108285"/>
            <a:chOff x="1929561" y="3952315"/>
            <a:chExt cx="2769957" cy="108285"/>
          </a:xfrm>
        </p:grpSpPr>
        <p:sp>
          <p:nvSpPr>
            <p:cNvPr id="40" name="Rechteck 39"/>
            <p:cNvSpPr/>
            <p:nvPr/>
          </p:nvSpPr>
          <p:spPr bwMode="ltGray">
            <a:xfrm>
              <a:off x="1929561" y="3976802"/>
              <a:ext cx="2700000" cy="28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41" name="Ellipse 40"/>
            <p:cNvSpPr/>
            <p:nvPr/>
          </p:nvSpPr>
          <p:spPr bwMode="ltGray">
            <a:xfrm>
              <a:off x="4591233" y="3952315"/>
              <a:ext cx="108285" cy="10828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Gerader Verbinder 2"/>
          <p:cNvCxnSpPr/>
          <p:nvPr/>
        </p:nvCxnSpPr>
        <p:spPr>
          <a:xfrm>
            <a:off x="6280174" y="2744066"/>
            <a:ext cx="4500000" cy="0"/>
          </a:xfrm>
          <a:prstGeom prst="line">
            <a:avLst/>
          </a:prstGeom>
          <a:ln w="539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3"/>
          <p:cNvSpPr txBox="1">
            <a:spLocks noChangeArrowheads="1"/>
          </p:cNvSpPr>
          <p:nvPr/>
        </p:nvSpPr>
        <p:spPr bwMode="gray">
          <a:xfrm>
            <a:off x="7366771" y="2495677"/>
            <a:ext cx="3384000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Mindestens 1 Smart TV angeschlossen</a:t>
            </a:r>
            <a:endParaRPr lang="de-DE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gray">
          <a:xfrm>
            <a:off x="6330338" y="2391419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ctr" defTabSz="801688">
              <a:lnSpc>
                <a:spcPct val="90000"/>
              </a:lnSpc>
              <a:spcAft>
                <a:spcPts val="600"/>
              </a:spcAft>
            </a:pPr>
            <a:r>
              <a:rPr lang="de-DE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31,9%</a:t>
            </a:r>
            <a:endParaRPr lang="de-DE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r="23410" b="22279"/>
          <a:stretch/>
        </p:blipFill>
        <p:spPr bwMode="auto">
          <a:xfrm>
            <a:off x="11451364" y="5314319"/>
            <a:ext cx="114614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13"/>
          <p:cNvSpPr txBox="1">
            <a:spLocks noChangeArrowheads="1"/>
          </p:cNvSpPr>
          <p:nvPr/>
        </p:nvSpPr>
        <p:spPr bwMode="gray">
          <a:xfrm>
            <a:off x="7531336" y="5279176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 smtClean="0">
                <a:solidFill>
                  <a:prstClr val="black"/>
                </a:solidFill>
              </a:rPr>
              <a:t>Smart TV nicht angeschlossen</a:t>
            </a:r>
            <a:endParaRPr lang="de-DE" sz="1400" dirty="0">
              <a:solidFill>
                <a:srgbClr val="7F7F7F"/>
              </a:solidFill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7022368" y="5483306"/>
            <a:ext cx="2884888" cy="108285"/>
            <a:chOff x="2636052" y="2516930"/>
            <a:chExt cx="2884888" cy="108285"/>
          </a:xfrm>
          <a:solidFill>
            <a:schemeClr val="accent1"/>
          </a:solidFill>
        </p:grpSpPr>
        <p:sp>
          <p:nvSpPr>
            <p:cNvPr id="49" name="Rechteck 48"/>
            <p:cNvSpPr/>
            <p:nvPr/>
          </p:nvSpPr>
          <p:spPr bwMode="ltGray">
            <a:xfrm>
              <a:off x="2676940" y="2541417"/>
              <a:ext cx="2844000" cy="288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53" name="Ellipse 52"/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60" name="Ellipse 59"/>
          <p:cNvSpPr/>
          <p:nvPr/>
        </p:nvSpPr>
        <p:spPr bwMode="ltGray">
          <a:xfrm>
            <a:off x="7316266" y="3540204"/>
            <a:ext cx="108285" cy="1082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400" b="0" dirty="0" err="1">
              <a:solidFill>
                <a:srgbClr val="FFFFFF"/>
              </a:solidFill>
            </a:endParaRPr>
          </a:p>
        </p:txBody>
      </p:sp>
      <p:sp>
        <p:nvSpPr>
          <p:cNvPr id="61" name="Freeform 49"/>
          <p:cNvSpPr>
            <a:spLocks noChangeAspect="1" noEditPoints="1"/>
          </p:cNvSpPr>
          <p:nvPr/>
        </p:nvSpPr>
        <p:spPr bwMode="auto">
          <a:xfrm>
            <a:off x="11858196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39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5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Methodische Hinweise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graphicFrame>
        <p:nvGraphicFramePr>
          <p:cNvPr id="13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179097"/>
              </p:ext>
            </p:extLst>
          </p:nvPr>
        </p:nvGraphicFramePr>
        <p:xfrm>
          <a:off x="1132187" y="1871740"/>
          <a:ext cx="11251721" cy="43687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4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3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3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de-DE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219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Video-Digitalisierungsbericht</a:t>
                      </a:r>
                      <a:endParaRPr lang="de-DE" dirty="0"/>
                    </a:p>
                  </a:txBody>
                  <a:tcPr marL="36000" marR="12191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Radio-Digitalisierungsbericht</a:t>
                      </a:r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1219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40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Auftraggeber: 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Medienanstalten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unter Beteiligung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von Media Broadcast, SES, Sky,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Unitymedia</a:t>
                      </a: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und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Vodafone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Medienanstalten unter Beteiligung von ARD, Deutschlandradio, Media Broadcast und Vodafone</a:t>
                      </a:r>
                      <a:endParaRPr lang="de-DE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97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Institut: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Kantar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TNS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609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Methode: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Computer Assisted Telephone Interviewing (CATI)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92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Grundgesamtheit: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Deutschsprachige Wohnbevölkerung ab 14 Jahre; aktuell 70,094 Mio. Personen ab 14 Jahre in 40,219 Mio. Haushalten, </a:t>
                      </a:r>
                      <a:b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davon 67,916 Mio. Personen ab 14 Jahre in TV-Haushalten in 38,697 Mio. TV-Haushalten.</a:t>
                      </a:r>
                      <a:endParaRPr lang="de-DE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92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Stichprobe / Zielperson: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Beide Studien wurden als so genannte </a:t>
                      </a:r>
                      <a:r>
                        <a:rPr lang="de-DE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Dual-Frame-Telefonbefragung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d. h. mit einem kombinierten Ansatz mit Festnetz- und Mobilfunknummern, durchgeführt. Auswahlgrundlage war das ADM-Telefonstichprobensystem für Fest- und Mobilnetznummern (Anteil Mobilnummern: 20% in der Gesamtstichprobe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Basis + Altersklassen + Aufstockung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).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Befragungsperson wurde zufällig ausgewählt.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telefonische Erreichbarkeit der jüngeren Bevölkerung, insbesondere 14-29-Jährigen, ist seit Jahren rückläufig. Auch die Mobilfunkstichprobe löst diese Herausforderung nur begrenzt. Daher wurden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jeweils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in einer </a:t>
                      </a:r>
                      <a:r>
                        <a:rPr lang="de-DE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Teilstichprobe gezielt Personen der Altersgruppe 14-29 Jahre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befragt, um deren Anteil in der Nettostichprobe zu erhöhen. In Haushalten mit mehr als einer Person in dieser Altersgruppe wurde eine dieser 14-29-jährigen Personen per Zufall ausgewählt. Es wurde der gleiche Fragebogen verwendet wie bei der Stichprobe der ab 14-Jährigen. 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beiden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Sampling-Frames (Festnetz und Mobil) sowie die „Altersklassen-Interviews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14-29“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wurden jeweils mittels Designgewichtung zusammengeführt, damit sie ein repräsentatives Abbild der Grundgesamtheit geben.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921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Stichprobengröße Basisstichprobe: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Befragt wurden zunächst jeweils 6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.000 Personen in Privathaushalten in Deutschland. Die 6.000 Interviews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– einschließlich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Altersklassen-Interviews   – wurden proportional auf die Bundesländer verteilt mit Berücksichtigung einer Mindestfallzahl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von 200 pro Bundesland. 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3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257400" y="2110189"/>
            <a:ext cx="681084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7" name="Diagramm 36"/>
          <p:cNvGraphicFramePr/>
          <p:nvPr>
            <p:extLst>
              <p:ext uri="{D42A27DB-BD31-4B8C-83A1-F6EECF244321}">
                <p14:modId xmlns:p14="http://schemas.microsoft.com/office/powerpoint/2010/main" val="3632124718"/>
              </p:ext>
            </p:extLst>
          </p:nvPr>
        </p:nvGraphicFramePr>
        <p:xfrm>
          <a:off x="975663" y="1594208"/>
          <a:ext cx="1063474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angeschlossener Smart TVs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Prozent; Summe der Einzelwerte kann aufgrund von Rundungen von der Summe gesamt abweichen.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</a:t>
            </a:r>
            <a:r>
              <a:rPr lang="de-DE" dirty="0"/>
              <a:t>Mio. TV-Haushalte in Deutschland 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11538173" y="3645441"/>
            <a:ext cx="1677168" cy="1726215"/>
            <a:chOff x="11231765" y="3783758"/>
            <a:chExt cx="1677168" cy="1726215"/>
          </a:xfrm>
        </p:grpSpPr>
        <p:sp>
          <p:nvSpPr>
            <p:cNvPr id="24" name="Textfeld 23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 smtClean="0"/>
                <a:t>2+ </a:t>
              </a:r>
              <a:r>
                <a:rPr lang="de-DE" sz="1400" dirty="0"/>
                <a:t>Smart </a:t>
              </a:r>
              <a:r>
                <a:rPr lang="de-DE" sz="1400" dirty="0" smtClean="0"/>
                <a:t>TVs</a:t>
              </a:r>
            </a:p>
            <a:p>
              <a:endParaRPr lang="de-DE" sz="1400" dirty="0" smtClean="0"/>
            </a:p>
            <a:p>
              <a:r>
                <a:rPr lang="de-DE" sz="1400" dirty="0"/>
                <a:t>1</a:t>
              </a:r>
              <a:r>
                <a:rPr lang="de-DE" sz="1400" dirty="0" smtClean="0"/>
                <a:t> </a:t>
              </a:r>
              <a:r>
                <a:rPr lang="de-DE" sz="1400" dirty="0"/>
                <a:t>Smart </a:t>
              </a:r>
              <a:r>
                <a:rPr lang="de-DE" sz="1400" dirty="0" smtClean="0"/>
                <a:t>TV</a:t>
              </a:r>
            </a:p>
            <a:p>
              <a:endParaRPr lang="de-DE" sz="1400" dirty="0" smtClean="0"/>
            </a:p>
            <a:p>
              <a:endParaRPr lang="de-DE" sz="1400" dirty="0" smtClean="0"/>
            </a:p>
            <a:p>
              <a:endParaRPr lang="de-DE" sz="1400" dirty="0"/>
            </a:p>
          </p:txBody>
        </p:sp>
        <p:sp>
          <p:nvSpPr>
            <p:cNvPr id="25" name="Rechteck 24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8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43660"/>
              </p:ext>
            </p:extLst>
          </p:nvPr>
        </p:nvGraphicFramePr>
        <p:xfrm>
          <a:off x="1247276" y="4848856"/>
          <a:ext cx="1029702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1,638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0,078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0,048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0,215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0,260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0,012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0,142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0,047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0,202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0,248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0,112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0,108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0,188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0,054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0,132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10,708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0,293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0,546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1,346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1,900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0,075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0,775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0,246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1,005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2,264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0,631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0,292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0,739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0,602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1,134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9" name="Gruppieren 28"/>
          <p:cNvGrpSpPr/>
          <p:nvPr/>
        </p:nvGrpSpPr>
        <p:grpSpPr>
          <a:xfrm>
            <a:off x="11375348" y="5505259"/>
            <a:ext cx="1115770" cy="678264"/>
            <a:chOff x="11238747" y="6455534"/>
            <a:chExt cx="1439412" cy="874922"/>
          </a:xfrm>
        </p:grpSpPr>
        <p:sp>
          <p:nvSpPr>
            <p:cNvPr id="30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1" name="Rectangle 155"/>
            <p:cNvSpPr>
              <a:spLocks noChangeArrowheads="1"/>
            </p:cNvSpPr>
            <p:nvPr/>
          </p:nvSpPr>
          <p:spPr bwMode="auto">
            <a:xfrm>
              <a:off x="11710349" y="6817651"/>
              <a:ext cx="96781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2+ </a:t>
              </a:r>
              <a:r>
                <a:rPr lang="de-DE" sz="1100" dirty="0">
                  <a:cs typeface="Calibri" pitchFamily="34" charset="0"/>
                </a:rPr>
                <a:t>Smart </a:t>
              </a:r>
              <a:r>
                <a:rPr lang="de-DE" sz="1100" dirty="0" smtClean="0">
                  <a:cs typeface="Calibri" pitchFamily="34" charset="0"/>
                </a:rPr>
                <a:t>TVs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2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3" name="Rectangle 157"/>
            <p:cNvSpPr>
              <a:spLocks noChangeArrowheads="1"/>
            </p:cNvSpPr>
            <p:nvPr/>
          </p:nvSpPr>
          <p:spPr bwMode="auto">
            <a:xfrm>
              <a:off x="11710348" y="7112098"/>
              <a:ext cx="80650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1</a:t>
              </a:r>
              <a:r>
                <a:rPr lang="de-DE" sz="1100" dirty="0" smtClean="0">
                  <a:cs typeface="Calibri" pitchFamily="34" charset="0"/>
                </a:rPr>
                <a:t> </a:t>
              </a:r>
              <a:r>
                <a:rPr lang="de-DE" sz="1100" dirty="0">
                  <a:cs typeface="Calibri" pitchFamily="34" charset="0"/>
                </a:rPr>
                <a:t>Smart </a:t>
              </a:r>
              <a:r>
                <a:rPr lang="de-DE" sz="1100" dirty="0" smtClean="0">
                  <a:cs typeface="Calibri" pitchFamily="34" charset="0"/>
                </a:rPr>
                <a:t>TV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1547207" y="3485736"/>
            <a:ext cx="1668134" cy="2881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Mind. 1 Smart TV</a:t>
            </a:r>
            <a:endParaRPr lang="de-DE" sz="1400" dirty="0" smtClean="0"/>
          </a:p>
        </p:txBody>
      </p:sp>
      <p:sp>
        <p:nvSpPr>
          <p:cNvPr id="27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7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Connected TV </a:t>
            </a:r>
            <a:r>
              <a:rPr lang="de-DE" dirty="0" smtClean="0"/>
              <a:t>gesamt – inkl</a:t>
            </a:r>
            <a:r>
              <a:rPr lang="de-DE" dirty="0"/>
              <a:t>. </a:t>
            </a:r>
            <a:r>
              <a:rPr lang="de-DE" dirty="0" smtClean="0"/>
              <a:t>Peripheriegeräte und „Workaround“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Mit steigender Relevanz von Smart TVs und Peripheriegeräten wird die Verbindung über PC, Laptop, Tablet oder Smartphone zwar zunehmend überflüssig, aber durch ihn nähert sich </a:t>
            </a:r>
            <a:r>
              <a:rPr lang="de-DE" dirty="0" err="1"/>
              <a:t>Connected</a:t>
            </a:r>
            <a:r>
              <a:rPr lang="de-DE" dirty="0"/>
              <a:t> TV der 50%-Marke.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Peripheriegeräte: </a:t>
            </a:r>
            <a:r>
              <a:rPr lang="de-DE" dirty="0" err="1"/>
              <a:t>Internetfäh</a:t>
            </a:r>
            <a:r>
              <a:rPr lang="de-DE" dirty="0"/>
              <a:t>. Set-Top-Box, Streaming-Box, Streaming-Stick, internetfähige Spielekonsole, Blu-ray-Player; falls nicht Smart TV; TV-Gerät über PC, Laptop, Tablet, Smartphone an das Internet angeschlossen; falls nicht Smart TV- oder </a:t>
            </a:r>
            <a:r>
              <a:rPr lang="de-DE" dirty="0" smtClean="0"/>
              <a:t>Peripheriegerät 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38,157 / 38,557 / 38,899 / 38,076 / </a:t>
            </a:r>
            <a:r>
              <a:rPr lang="de-DE" dirty="0" smtClean="0"/>
              <a:t>38,306 / 38,697 </a:t>
            </a:r>
            <a:r>
              <a:rPr lang="de-DE" dirty="0"/>
              <a:t>Mio. TV-HH in Deutschland</a:t>
            </a:r>
          </a:p>
        </p:txBody>
      </p:sp>
      <p:grpSp>
        <p:nvGrpSpPr>
          <p:cNvPr id="37" name="noun_project_0972.svg.eps"/>
          <p:cNvGrpSpPr>
            <a:grpSpLocks noChangeAspect="1"/>
          </p:cNvGrpSpPr>
          <p:nvPr/>
        </p:nvGrpSpPr>
        <p:grpSpPr bwMode="auto">
          <a:xfrm>
            <a:off x="1108930" y="3820308"/>
            <a:ext cx="3434400" cy="2175119"/>
            <a:chOff x="2866" y="819"/>
            <a:chExt cx="169" cy="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8" name="Freeform 20"/>
            <p:cNvSpPr>
              <a:spLocks noChangeAspect="1" noEditPoints="1"/>
            </p:cNvSpPr>
            <p:nvPr/>
          </p:nvSpPr>
          <p:spPr bwMode="auto">
            <a:xfrm>
              <a:off x="2866" y="819"/>
              <a:ext cx="169" cy="96"/>
            </a:xfrm>
            <a:custGeom>
              <a:avLst/>
              <a:gdLst>
                <a:gd name="T0" fmla="*/ 13 w 3384"/>
                <a:gd name="T1" fmla="*/ 8 h 1918"/>
                <a:gd name="T2" fmla="*/ 11 w 3384"/>
                <a:gd name="T3" fmla="*/ 8 h 1918"/>
                <a:gd name="T4" fmla="*/ 9 w 3384"/>
                <a:gd name="T5" fmla="*/ 8 h 1918"/>
                <a:gd name="T6" fmla="*/ 8 w 3384"/>
                <a:gd name="T7" fmla="*/ 10 h 1918"/>
                <a:gd name="T8" fmla="*/ 8 w 3384"/>
                <a:gd name="T9" fmla="*/ 12 h 1918"/>
                <a:gd name="T10" fmla="*/ 8 w 3384"/>
                <a:gd name="T11" fmla="*/ 15 h 1918"/>
                <a:gd name="T12" fmla="*/ 8 w 3384"/>
                <a:gd name="T13" fmla="*/ 72 h 1918"/>
                <a:gd name="T14" fmla="*/ 8 w 3384"/>
                <a:gd name="T15" fmla="*/ 74 h 1918"/>
                <a:gd name="T16" fmla="*/ 8 w 3384"/>
                <a:gd name="T17" fmla="*/ 76 h 1918"/>
                <a:gd name="T18" fmla="*/ 10 w 3384"/>
                <a:gd name="T19" fmla="*/ 76 h 1918"/>
                <a:gd name="T20" fmla="*/ 12 w 3384"/>
                <a:gd name="T21" fmla="*/ 77 h 1918"/>
                <a:gd name="T22" fmla="*/ 15 w 3384"/>
                <a:gd name="T23" fmla="*/ 77 h 1918"/>
                <a:gd name="T24" fmla="*/ 156 w 3384"/>
                <a:gd name="T25" fmla="*/ 77 h 1918"/>
                <a:gd name="T26" fmla="*/ 158 w 3384"/>
                <a:gd name="T27" fmla="*/ 77 h 1918"/>
                <a:gd name="T28" fmla="*/ 160 w 3384"/>
                <a:gd name="T29" fmla="*/ 76 h 1918"/>
                <a:gd name="T30" fmla="*/ 161 w 3384"/>
                <a:gd name="T31" fmla="*/ 75 h 1918"/>
                <a:gd name="T32" fmla="*/ 161 w 3384"/>
                <a:gd name="T33" fmla="*/ 73 h 1918"/>
                <a:gd name="T34" fmla="*/ 161 w 3384"/>
                <a:gd name="T35" fmla="*/ 70 h 1918"/>
                <a:gd name="T36" fmla="*/ 161 w 3384"/>
                <a:gd name="T37" fmla="*/ 13 h 1918"/>
                <a:gd name="T38" fmla="*/ 161 w 3384"/>
                <a:gd name="T39" fmla="*/ 10 h 1918"/>
                <a:gd name="T40" fmla="*/ 161 w 3384"/>
                <a:gd name="T41" fmla="*/ 9 h 1918"/>
                <a:gd name="T42" fmla="*/ 159 w 3384"/>
                <a:gd name="T43" fmla="*/ 8 h 1918"/>
                <a:gd name="T44" fmla="*/ 157 w 3384"/>
                <a:gd name="T45" fmla="*/ 8 h 1918"/>
                <a:gd name="T46" fmla="*/ 154 w 3384"/>
                <a:gd name="T47" fmla="*/ 8 h 1918"/>
                <a:gd name="T48" fmla="*/ 8 w 3384"/>
                <a:gd name="T49" fmla="*/ 0 h 1918"/>
                <a:gd name="T50" fmla="*/ 163 w 3384"/>
                <a:gd name="T51" fmla="*/ 0 h 1918"/>
                <a:gd name="T52" fmla="*/ 166 w 3384"/>
                <a:gd name="T53" fmla="*/ 1 h 1918"/>
                <a:gd name="T54" fmla="*/ 168 w 3384"/>
                <a:gd name="T55" fmla="*/ 3 h 1918"/>
                <a:gd name="T56" fmla="*/ 169 w 3384"/>
                <a:gd name="T57" fmla="*/ 6 h 1918"/>
                <a:gd name="T58" fmla="*/ 169 w 3384"/>
                <a:gd name="T59" fmla="*/ 88 h 1918"/>
                <a:gd name="T60" fmla="*/ 168 w 3384"/>
                <a:gd name="T61" fmla="*/ 91 h 1918"/>
                <a:gd name="T62" fmla="*/ 167 w 3384"/>
                <a:gd name="T63" fmla="*/ 94 h 1918"/>
                <a:gd name="T64" fmla="*/ 164 w 3384"/>
                <a:gd name="T65" fmla="*/ 95 h 1918"/>
                <a:gd name="T66" fmla="*/ 161 w 3384"/>
                <a:gd name="T67" fmla="*/ 96 h 1918"/>
                <a:gd name="T68" fmla="*/ 6 w 3384"/>
                <a:gd name="T69" fmla="*/ 96 h 1918"/>
                <a:gd name="T70" fmla="*/ 3 w 3384"/>
                <a:gd name="T71" fmla="*/ 95 h 1918"/>
                <a:gd name="T72" fmla="*/ 1 w 3384"/>
                <a:gd name="T73" fmla="*/ 93 h 1918"/>
                <a:gd name="T74" fmla="*/ 0 w 3384"/>
                <a:gd name="T75" fmla="*/ 90 h 1918"/>
                <a:gd name="T76" fmla="*/ 0 w 3384"/>
                <a:gd name="T77" fmla="*/ 8 h 1918"/>
                <a:gd name="T78" fmla="*/ 1 w 3384"/>
                <a:gd name="T79" fmla="*/ 5 h 1918"/>
                <a:gd name="T80" fmla="*/ 2 w 3384"/>
                <a:gd name="T81" fmla="*/ 2 h 1918"/>
                <a:gd name="T82" fmla="*/ 5 w 3384"/>
                <a:gd name="T83" fmla="*/ 1 h 1918"/>
                <a:gd name="T84" fmla="*/ 8 w 3384"/>
                <a:gd name="T85" fmla="*/ 0 h 19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84" h="1918">
                  <a:moveTo>
                    <a:pt x="307" y="154"/>
                  </a:moveTo>
                  <a:lnTo>
                    <a:pt x="269" y="154"/>
                  </a:lnTo>
                  <a:lnTo>
                    <a:pt x="238" y="155"/>
                  </a:lnTo>
                  <a:lnTo>
                    <a:pt x="213" y="157"/>
                  </a:lnTo>
                  <a:lnTo>
                    <a:pt x="193" y="161"/>
                  </a:lnTo>
                  <a:lnTo>
                    <a:pt x="178" y="167"/>
                  </a:lnTo>
                  <a:lnTo>
                    <a:pt x="167" y="176"/>
                  </a:lnTo>
                  <a:lnTo>
                    <a:pt x="161" y="190"/>
                  </a:lnTo>
                  <a:lnTo>
                    <a:pt x="157" y="208"/>
                  </a:lnTo>
                  <a:lnTo>
                    <a:pt x="154" y="230"/>
                  </a:lnTo>
                  <a:lnTo>
                    <a:pt x="154" y="258"/>
                  </a:lnTo>
                  <a:lnTo>
                    <a:pt x="154" y="292"/>
                  </a:lnTo>
                  <a:lnTo>
                    <a:pt x="154" y="1397"/>
                  </a:lnTo>
                  <a:lnTo>
                    <a:pt x="154" y="1430"/>
                  </a:lnTo>
                  <a:lnTo>
                    <a:pt x="154" y="1459"/>
                  </a:lnTo>
                  <a:lnTo>
                    <a:pt x="157" y="1482"/>
                  </a:lnTo>
                  <a:lnTo>
                    <a:pt x="161" y="1499"/>
                  </a:lnTo>
                  <a:lnTo>
                    <a:pt x="167" y="1512"/>
                  </a:lnTo>
                  <a:lnTo>
                    <a:pt x="178" y="1521"/>
                  </a:lnTo>
                  <a:lnTo>
                    <a:pt x="193" y="1528"/>
                  </a:lnTo>
                  <a:lnTo>
                    <a:pt x="213" y="1532"/>
                  </a:lnTo>
                  <a:lnTo>
                    <a:pt x="238" y="1534"/>
                  </a:lnTo>
                  <a:lnTo>
                    <a:pt x="269" y="1535"/>
                  </a:lnTo>
                  <a:lnTo>
                    <a:pt x="307" y="1535"/>
                  </a:lnTo>
                  <a:lnTo>
                    <a:pt x="3077" y="1535"/>
                  </a:lnTo>
                  <a:lnTo>
                    <a:pt x="3115" y="1535"/>
                  </a:lnTo>
                  <a:lnTo>
                    <a:pt x="3146" y="1534"/>
                  </a:lnTo>
                  <a:lnTo>
                    <a:pt x="3171" y="1532"/>
                  </a:lnTo>
                  <a:lnTo>
                    <a:pt x="3190" y="1528"/>
                  </a:lnTo>
                  <a:lnTo>
                    <a:pt x="3205" y="1521"/>
                  </a:lnTo>
                  <a:lnTo>
                    <a:pt x="3215" y="1512"/>
                  </a:lnTo>
                  <a:lnTo>
                    <a:pt x="3223" y="1499"/>
                  </a:lnTo>
                  <a:lnTo>
                    <a:pt x="3227" y="1482"/>
                  </a:lnTo>
                  <a:lnTo>
                    <a:pt x="3229" y="1459"/>
                  </a:lnTo>
                  <a:lnTo>
                    <a:pt x="3230" y="1430"/>
                  </a:lnTo>
                  <a:lnTo>
                    <a:pt x="3230" y="1397"/>
                  </a:lnTo>
                  <a:lnTo>
                    <a:pt x="3230" y="292"/>
                  </a:lnTo>
                  <a:lnTo>
                    <a:pt x="3230" y="258"/>
                  </a:lnTo>
                  <a:lnTo>
                    <a:pt x="3229" y="230"/>
                  </a:lnTo>
                  <a:lnTo>
                    <a:pt x="3227" y="208"/>
                  </a:lnTo>
                  <a:lnTo>
                    <a:pt x="3223" y="190"/>
                  </a:lnTo>
                  <a:lnTo>
                    <a:pt x="3215" y="176"/>
                  </a:lnTo>
                  <a:lnTo>
                    <a:pt x="3205" y="167"/>
                  </a:lnTo>
                  <a:lnTo>
                    <a:pt x="3190" y="161"/>
                  </a:lnTo>
                  <a:lnTo>
                    <a:pt x="3171" y="157"/>
                  </a:lnTo>
                  <a:lnTo>
                    <a:pt x="3146" y="155"/>
                  </a:lnTo>
                  <a:lnTo>
                    <a:pt x="3115" y="154"/>
                  </a:lnTo>
                  <a:lnTo>
                    <a:pt x="3077" y="154"/>
                  </a:lnTo>
                  <a:lnTo>
                    <a:pt x="307" y="154"/>
                  </a:lnTo>
                  <a:close/>
                  <a:moveTo>
                    <a:pt x="154" y="0"/>
                  </a:moveTo>
                  <a:lnTo>
                    <a:pt x="3230" y="0"/>
                  </a:lnTo>
                  <a:lnTo>
                    <a:pt x="3260" y="4"/>
                  </a:lnTo>
                  <a:lnTo>
                    <a:pt x="3290" y="13"/>
                  </a:lnTo>
                  <a:lnTo>
                    <a:pt x="3316" y="27"/>
                  </a:lnTo>
                  <a:lnTo>
                    <a:pt x="3339" y="45"/>
                  </a:lnTo>
                  <a:lnTo>
                    <a:pt x="3358" y="68"/>
                  </a:lnTo>
                  <a:lnTo>
                    <a:pt x="3372" y="95"/>
                  </a:lnTo>
                  <a:lnTo>
                    <a:pt x="3381" y="123"/>
                  </a:lnTo>
                  <a:lnTo>
                    <a:pt x="3384" y="154"/>
                  </a:lnTo>
                  <a:lnTo>
                    <a:pt x="3384" y="1764"/>
                  </a:lnTo>
                  <a:lnTo>
                    <a:pt x="3381" y="1795"/>
                  </a:lnTo>
                  <a:lnTo>
                    <a:pt x="3372" y="1825"/>
                  </a:lnTo>
                  <a:lnTo>
                    <a:pt x="3358" y="1851"/>
                  </a:lnTo>
                  <a:lnTo>
                    <a:pt x="3339" y="1873"/>
                  </a:lnTo>
                  <a:lnTo>
                    <a:pt x="3316" y="1892"/>
                  </a:lnTo>
                  <a:lnTo>
                    <a:pt x="3290" y="1906"/>
                  </a:lnTo>
                  <a:lnTo>
                    <a:pt x="3260" y="1915"/>
                  </a:lnTo>
                  <a:lnTo>
                    <a:pt x="3230" y="1918"/>
                  </a:lnTo>
                  <a:lnTo>
                    <a:pt x="154" y="1918"/>
                  </a:lnTo>
                  <a:lnTo>
                    <a:pt x="122" y="1915"/>
                  </a:lnTo>
                  <a:lnTo>
                    <a:pt x="94" y="1906"/>
                  </a:lnTo>
                  <a:lnTo>
                    <a:pt x="68" y="1892"/>
                  </a:lnTo>
                  <a:lnTo>
                    <a:pt x="45" y="1873"/>
                  </a:lnTo>
                  <a:lnTo>
                    <a:pt x="26" y="1851"/>
                  </a:lnTo>
                  <a:lnTo>
                    <a:pt x="12" y="1825"/>
                  </a:lnTo>
                  <a:lnTo>
                    <a:pt x="3" y="1795"/>
                  </a:lnTo>
                  <a:lnTo>
                    <a:pt x="0" y="1764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2" y="95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7"/>
                  </a:lnTo>
                  <a:lnTo>
                    <a:pt x="94" y="13"/>
                  </a:lnTo>
                  <a:lnTo>
                    <a:pt x="122" y="4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015"/>
            </a:p>
          </p:txBody>
        </p:sp>
        <p:sp>
          <p:nvSpPr>
            <p:cNvPr id="39" name="Rectangle 21"/>
            <p:cNvSpPr>
              <a:spLocks noChangeAspect="1" noChangeArrowheads="1"/>
            </p:cNvSpPr>
            <p:nvPr/>
          </p:nvSpPr>
          <p:spPr bwMode="auto">
            <a:xfrm>
              <a:off x="2912" y="922"/>
              <a:ext cx="77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240"/>
            </a:p>
          </p:txBody>
        </p:sp>
        <p:sp>
          <p:nvSpPr>
            <p:cNvPr id="40" name="Rectangle 22"/>
            <p:cNvSpPr>
              <a:spLocks noChangeAspect="1" noChangeArrowheads="1"/>
            </p:cNvSpPr>
            <p:nvPr/>
          </p:nvSpPr>
          <p:spPr bwMode="auto">
            <a:xfrm>
              <a:off x="2947" y="915"/>
              <a:ext cx="7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240"/>
            </a:p>
          </p:txBody>
        </p:sp>
      </p:grpSp>
      <p:graphicFrame>
        <p:nvGraphicFramePr>
          <p:cNvPr id="45" name="Tabelle 44"/>
          <p:cNvGraphicFramePr>
            <a:graphicFrameLocks noGrp="1"/>
          </p:cNvGraphicFramePr>
          <p:nvPr>
            <p:extLst/>
          </p:nvPr>
        </p:nvGraphicFramePr>
        <p:xfrm>
          <a:off x="1103314" y="5823215"/>
          <a:ext cx="100538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0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8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1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9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92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92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92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92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92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6" name="Diagramm 45"/>
          <p:cNvGraphicFramePr/>
          <p:nvPr>
            <p:extLst>
              <p:ext uri="{D42A27DB-BD31-4B8C-83A1-F6EECF244321}">
                <p14:modId xmlns:p14="http://schemas.microsoft.com/office/powerpoint/2010/main" val="2275007452"/>
              </p:ext>
            </p:extLst>
          </p:nvPr>
        </p:nvGraphicFramePr>
        <p:xfrm>
          <a:off x="1095151" y="2373491"/>
          <a:ext cx="10061999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5" name="Gerade Verbindung 34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43" name="Gruppieren 42"/>
          <p:cNvGrpSpPr/>
          <p:nvPr/>
        </p:nvGrpSpPr>
        <p:grpSpPr>
          <a:xfrm rot="18908350">
            <a:off x="10439743" y="2612476"/>
            <a:ext cx="370263" cy="371584"/>
            <a:chOff x="7627810" y="4460520"/>
            <a:chExt cx="835898" cy="844703"/>
          </a:xfrm>
          <a:solidFill>
            <a:schemeClr val="accent1"/>
          </a:solidFill>
        </p:grpSpPr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7627810" y="5074247"/>
              <a:ext cx="228773" cy="230976"/>
            </a:xfrm>
            <a:custGeom>
              <a:avLst/>
              <a:gdLst>
                <a:gd name="T0" fmla="*/ 6 w 937"/>
                <a:gd name="T1" fmla="*/ 0 h 948"/>
                <a:gd name="T2" fmla="*/ 6 w 937"/>
                <a:gd name="T3" fmla="*/ 0 h 948"/>
                <a:gd name="T4" fmla="*/ 7 w 937"/>
                <a:gd name="T5" fmla="*/ 0 h 948"/>
                <a:gd name="T6" fmla="*/ 8 w 937"/>
                <a:gd name="T7" fmla="*/ 0 h 948"/>
                <a:gd name="T8" fmla="*/ 8 w 937"/>
                <a:gd name="T9" fmla="*/ 1 h 948"/>
                <a:gd name="T10" fmla="*/ 9 w 937"/>
                <a:gd name="T11" fmla="*/ 1 h 948"/>
                <a:gd name="T12" fmla="*/ 9 w 937"/>
                <a:gd name="T13" fmla="*/ 1 h 948"/>
                <a:gd name="T14" fmla="*/ 10 w 937"/>
                <a:gd name="T15" fmla="*/ 2 h 948"/>
                <a:gd name="T16" fmla="*/ 10 w 937"/>
                <a:gd name="T17" fmla="*/ 2 h 948"/>
                <a:gd name="T18" fmla="*/ 11 w 937"/>
                <a:gd name="T19" fmla="*/ 3 h 948"/>
                <a:gd name="T20" fmla="*/ 11 w 937"/>
                <a:gd name="T21" fmla="*/ 3 h 948"/>
                <a:gd name="T22" fmla="*/ 11 w 937"/>
                <a:gd name="T23" fmla="*/ 4 h 948"/>
                <a:gd name="T24" fmla="*/ 11 w 937"/>
                <a:gd name="T25" fmla="*/ 5 h 948"/>
                <a:gd name="T26" fmla="*/ 12 w 937"/>
                <a:gd name="T27" fmla="*/ 5 h 948"/>
                <a:gd name="T28" fmla="*/ 12 w 937"/>
                <a:gd name="T29" fmla="*/ 6 h 948"/>
                <a:gd name="T30" fmla="*/ 12 w 937"/>
                <a:gd name="T31" fmla="*/ 7 h 948"/>
                <a:gd name="T32" fmla="*/ 11 w 937"/>
                <a:gd name="T33" fmla="*/ 7 h 948"/>
                <a:gd name="T34" fmla="*/ 11 w 937"/>
                <a:gd name="T35" fmla="*/ 8 h 948"/>
                <a:gd name="T36" fmla="*/ 11 w 937"/>
                <a:gd name="T37" fmla="*/ 8 h 948"/>
                <a:gd name="T38" fmla="*/ 11 w 937"/>
                <a:gd name="T39" fmla="*/ 9 h 948"/>
                <a:gd name="T40" fmla="*/ 10 w 937"/>
                <a:gd name="T41" fmla="*/ 9 h 948"/>
                <a:gd name="T42" fmla="*/ 10 w 937"/>
                <a:gd name="T43" fmla="*/ 10 h 948"/>
                <a:gd name="T44" fmla="*/ 9 w 937"/>
                <a:gd name="T45" fmla="*/ 10 h 948"/>
                <a:gd name="T46" fmla="*/ 9 w 937"/>
                <a:gd name="T47" fmla="*/ 11 h 948"/>
                <a:gd name="T48" fmla="*/ 8 w 937"/>
                <a:gd name="T49" fmla="*/ 11 h 948"/>
                <a:gd name="T50" fmla="*/ 8 w 937"/>
                <a:gd name="T51" fmla="*/ 11 h 948"/>
                <a:gd name="T52" fmla="*/ 7 w 937"/>
                <a:gd name="T53" fmla="*/ 12 h 948"/>
                <a:gd name="T54" fmla="*/ 6 w 937"/>
                <a:gd name="T55" fmla="*/ 12 h 948"/>
                <a:gd name="T56" fmla="*/ 6 w 937"/>
                <a:gd name="T57" fmla="*/ 12 h 948"/>
                <a:gd name="T58" fmla="*/ 5 w 937"/>
                <a:gd name="T59" fmla="*/ 12 h 948"/>
                <a:gd name="T60" fmla="*/ 4 w 937"/>
                <a:gd name="T61" fmla="*/ 12 h 948"/>
                <a:gd name="T62" fmla="*/ 4 w 937"/>
                <a:gd name="T63" fmla="*/ 11 h 948"/>
                <a:gd name="T64" fmla="*/ 3 w 937"/>
                <a:gd name="T65" fmla="*/ 11 h 948"/>
                <a:gd name="T66" fmla="*/ 3 w 937"/>
                <a:gd name="T67" fmla="*/ 11 h 948"/>
                <a:gd name="T68" fmla="*/ 2 w 937"/>
                <a:gd name="T69" fmla="*/ 10 h 948"/>
                <a:gd name="T70" fmla="*/ 2 w 937"/>
                <a:gd name="T71" fmla="*/ 10 h 948"/>
                <a:gd name="T72" fmla="*/ 1 w 937"/>
                <a:gd name="T73" fmla="*/ 9 h 948"/>
                <a:gd name="T74" fmla="*/ 1 w 937"/>
                <a:gd name="T75" fmla="*/ 9 h 948"/>
                <a:gd name="T76" fmla="*/ 1 w 937"/>
                <a:gd name="T77" fmla="*/ 8 h 948"/>
                <a:gd name="T78" fmla="*/ 0 w 937"/>
                <a:gd name="T79" fmla="*/ 8 h 948"/>
                <a:gd name="T80" fmla="*/ 0 w 937"/>
                <a:gd name="T81" fmla="*/ 7 h 948"/>
                <a:gd name="T82" fmla="*/ 0 w 937"/>
                <a:gd name="T83" fmla="*/ 7 h 948"/>
                <a:gd name="T84" fmla="*/ 0 w 937"/>
                <a:gd name="T85" fmla="*/ 6 h 948"/>
                <a:gd name="T86" fmla="*/ 0 w 937"/>
                <a:gd name="T87" fmla="*/ 5 h 948"/>
                <a:gd name="T88" fmla="*/ 0 w 937"/>
                <a:gd name="T89" fmla="*/ 5 h 948"/>
                <a:gd name="T90" fmla="*/ 0 w 937"/>
                <a:gd name="T91" fmla="*/ 4 h 948"/>
                <a:gd name="T92" fmla="*/ 1 w 937"/>
                <a:gd name="T93" fmla="*/ 3 h 948"/>
                <a:gd name="T94" fmla="*/ 1 w 937"/>
                <a:gd name="T95" fmla="*/ 3 h 948"/>
                <a:gd name="T96" fmla="*/ 1 w 937"/>
                <a:gd name="T97" fmla="*/ 2 h 948"/>
                <a:gd name="T98" fmla="*/ 2 w 937"/>
                <a:gd name="T99" fmla="*/ 2 h 948"/>
                <a:gd name="T100" fmla="*/ 2 w 937"/>
                <a:gd name="T101" fmla="*/ 1 h 948"/>
                <a:gd name="T102" fmla="*/ 3 w 937"/>
                <a:gd name="T103" fmla="*/ 1 h 948"/>
                <a:gd name="T104" fmla="*/ 3 w 937"/>
                <a:gd name="T105" fmla="*/ 1 h 948"/>
                <a:gd name="T106" fmla="*/ 4 w 937"/>
                <a:gd name="T107" fmla="*/ 0 h 948"/>
                <a:gd name="T108" fmla="*/ 4 w 937"/>
                <a:gd name="T109" fmla="*/ 0 h 948"/>
                <a:gd name="T110" fmla="*/ 5 w 937"/>
                <a:gd name="T111" fmla="*/ 0 h 948"/>
                <a:gd name="T112" fmla="*/ 6 w 937"/>
                <a:gd name="T113" fmla="*/ 0 h 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7" h="948">
                  <a:moveTo>
                    <a:pt x="469" y="0"/>
                  </a:moveTo>
                  <a:lnTo>
                    <a:pt x="524" y="3"/>
                  </a:lnTo>
                  <a:lnTo>
                    <a:pt x="576" y="13"/>
                  </a:lnTo>
                  <a:lnTo>
                    <a:pt x="627" y="27"/>
                  </a:lnTo>
                  <a:lnTo>
                    <a:pt x="675" y="48"/>
                  </a:lnTo>
                  <a:lnTo>
                    <a:pt x="721" y="74"/>
                  </a:lnTo>
                  <a:lnTo>
                    <a:pt x="762" y="104"/>
                  </a:lnTo>
                  <a:lnTo>
                    <a:pt x="800" y="138"/>
                  </a:lnTo>
                  <a:lnTo>
                    <a:pt x="835" y="177"/>
                  </a:lnTo>
                  <a:lnTo>
                    <a:pt x="865" y="220"/>
                  </a:lnTo>
                  <a:lnTo>
                    <a:pt x="890" y="265"/>
                  </a:lnTo>
                  <a:lnTo>
                    <a:pt x="910" y="314"/>
                  </a:lnTo>
                  <a:lnTo>
                    <a:pt x="926" y="366"/>
                  </a:lnTo>
                  <a:lnTo>
                    <a:pt x="934" y="419"/>
                  </a:lnTo>
                  <a:lnTo>
                    <a:pt x="937" y="474"/>
                  </a:lnTo>
                  <a:lnTo>
                    <a:pt x="934" y="529"/>
                  </a:lnTo>
                  <a:lnTo>
                    <a:pt x="926" y="583"/>
                  </a:lnTo>
                  <a:lnTo>
                    <a:pt x="910" y="634"/>
                  </a:lnTo>
                  <a:lnTo>
                    <a:pt x="890" y="682"/>
                  </a:lnTo>
                  <a:lnTo>
                    <a:pt x="865" y="728"/>
                  </a:lnTo>
                  <a:lnTo>
                    <a:pt x="835" y="771"/>
                  </a:lnTo>
                  <a:lnTo>
                    <a:pt x="800" y="809"/>
                  </a:lnTo>
                  <a:lnTo>
                    <a:pt x="762" y="844"/>
                  </a:lnTo>
                  <a:lnTo>
                    <a:pt x="721" y="875"/>
                  </a:lnTo>
                  <a:lnTo>
                    <a:pt x="675" y="900"/>
                  </a:lnTo>
                  <a:lnTo>
                    <a:pt x="627" y="921"/>
                  </a:lnTo>
                  <a:lnTo>
                    <a:pt x="576" y="935"/>
                  </a:lnTo>
                  <a:lnTo>
                    <a:pt x="524" y="945"/>
                  </a:lnTo>
                  <a:lnTo>
                    <a:pt x="469" y="948"/>
                  </a:lnTo>
                  <a:lnTo>
                    <a:pt x="414" y="945"/>
                  </a:lnTo>
                  <a:lnTo>
                    <a:pt x="361" y="935"/>
                  </a:lnTo>
                  <a:lnTo>
                    <a:pt x="311" y="921"/>
                  </a:lnTo>
                  <a:lnTo>
                    <a:pt x="263" y="900"/>
                  </a:lnTo>
                  <a:lnTo>
                    <a:pt x="218" y="875"/>
                  </a:lnTo>
                  <a:lnTo>
                    <a:pt x="176" y="844"/>
                  </a:lnTo>
                  <a:lnTo>
                    <a:pt x="137" y="809"/>
                  </a:lnTo>
                  <a:lnTo>
                    <a:pt x="103" y="771"/>
                  </a:lnTo>
                  <a:lnTo>
                    <a:pt x="73" y="728"/>
                  </a:lnTo>
                  <a:lnTo>
                    <a:pt x="48" y="682"/>
                  </a:lnTo>
                  <a:lnTo>
                    <a:pt x="27" y="634"/>
                  </a:lnTo>
                  <a:lnTo>
                    <a:pt x="13" y="583"/>
                  </a:lnTo>
                  <a:lnTo>
                    <a:pt x="3" y="529"/>
                  </a:lnTo>
                  <a:lnTo>
                    <a:pt x="0" y="474"/>
                  </a:lnTo>
                  <a:lnTo>
                    <a:pt x="3" y="419"/>
                  </a:lnTo>
                  <a:lnTo>
                    <a:pt x="13" y="366"/>
                  </a:lnTo>
                  <a:lnTo>
                    <a:pt x="27" y="314"/>
                  </a:lnTo>
                  <a:lnTo>
                    <a:pt x="48" y="265"/>
                  </a:lnTo>
                  <a:lnTo>
                    <a:pt x="73" y="220"/>
                  </a:lnTo>
                  <a:lnTo>
                    <a:pt x="103" y="177"/>
                  </a:lnTo>
                  <a:lnTo>
                    <a:pt x="137" y="138"/>
                  </a:lnTo>
                  <a:lnTo>
                    <a:pt x="176" y="104"/>
                  </a:lnTo>
                  <a:lnTo>
                    <a:pt x="218" y="74"/>
                  </a:lnTo>
                  <a:lnTo>
                    <a:pt x="263" y="48"/>
                  </a:lnTo>
                  <a:lnTo>
                    <a:pt x="311" y="27"/>
                  </a:lnTo>
                  <a:lnTo>
                    <a:pt x="361" y="13"/>
                  </a:lnTo>
                  <a:lnTo>
                    <a:pt x="414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015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7627810" y="4746486"/>
              <a:ext cx="554331" cy="558736"/>
            </a:xfrm>
            <a:custGeom>
              <a:avLst/>
              <a:gdLst>
                <a:gd name="T0" fmla="*/ 0 w 2266"/>
                <a:gd name="T1" fmla="*/ 0 h 2290"/>
                <a:gd name="T2" fmla="*/ 1 w 2266"/>
                <a:gd name="T3" fmla="*/ 0 h 2290"/>
                <a:gd name="T4" fmla="*/ 3 w 2266"/>
                <a:gd name="T5" fmla="*/ 0 h 2290"/>
                <a:gd name="T6" fmla="*/ 4 w 2266"/>
                <a:gd name="T7" fmla="*/ 0 h 2290"/>
                <a:gd name="T8" fmla="*/ 6 w 2266"/>
                <a:gd name="T9" fmla="*/ 1 h 2290"/>
                <a:gd name="T10" fmla="*/ 7 w 2266"/>
                <a:gd name="T11" fmla="*/ 1 h 2290"/>
                <a:gd name="T12" fmla="*/ 9 w 2266"/>
                <a:gd name="T13" fmla="*/ 1 h 2290"/>
                <a:gd name="T14" fmla="*/ 10 w 2266"/>
                <a:gd name="T15" fmla="*/ 2 h 2290"/>
                <a:gd name="T16" fmla="*/ 11 w 2266"/>
                <a:gd name="T17" fmla="*/ 2 h 2290"/>
                <a:gd name="T18" fmla="*/ 13 w 2266"/>
                <a:gd name="T19" fmla="*/ 3 h 2290"/>
                <a:gd name="T20" fmla="*/ 14 w 2266"/>
                <a:gd name="T21" fmla="*/ 4 h 2290"/>
                <a:gd name="T22" fmla="*/ 15 w 2266"/>
                <a:gd name="T23" fmla="*/ 4 h 2290"/>
                <a:gd name="T24" fmla="*/ 16 w 2266"/>
                <a:gd name="T25" fmla="*/ 5 h 2290"/>
                <a:gd name="T26" fmla="*/ 17 w 2266"/>
                <a:gd name="T27" fmla="*/ 6 h 2290"/>
                <a:gd name="T28" fmla="*/ 18 w 2266"/>
                <a:gd name="T29" fmla="*/ 7 h 2290"/>
                <a:gd name="T30" fmla="*/ 19 w 2266"/>
                <a:gd name="T31" fmla="*/ 8 h 2290"/>
                <a:gd name="T32" fmla="*/ 20 w 2266"/>
                <a:gd name="T33" fmla="*/ 9 h 2290"/>
                <a:gd name="T34" fmla="*/ 21 w 2266"/>
                <a:gd name="T35" fmla="*/ 10 h 2290"/>
                <a:gd name="T36" fmla="*/ 22 w 2266"/>
                <a:gd name="T37" fmla="*/ 11 h 2290"/>
                <a:gd name="T38" fmla="*/ 23 w 2266"/>
                <a:gd name="T39" fmla="*/ 12 h 2290"/>
                <a:gd name="T40" fmla="*/ 24 w 2266"/>
                <a:gd name="T41" fmla="*/ 13 h 2290"/>
                <a:gd name="T42" fmla="*/ 24 w 2266"/>
                <a:gd name="T43" fmla="*/ 14 h 2290"/>
                <a:gd name="T44" fmla="*/ 25 w 2266"/>
                <a:gd name="T45" fmla="*/ 16 h 2290"/>
                <a:gd name="T46" fmla="*/ 26 w 2266"/>
                <a:gd name="T47" fmla="*/ 17 h 2290"/>
                <a:gd name="T48" fmla="*/ 26 w 2266"/>
                <a:gd name="T49" fmla="*/ 18 h 2290"/>
                <a:gd name="T50" fmla="*/ 27 w 2266"/>
                <a:gd name="T51" fmla="*/ 20 h 2290"/>
                <a:gd name="T52" fmla="*/ 27 w 2266"/>
                <a:gd name="T53" fmla="*/ 21 h 2290"/>
                <a:gd name="T54" fmla="*/ 27 w 2266"/>
                <a:gd name="T55" fmla="*/ 22 h 2290"/>
                <a:gd name="T56" fmla="*/ 28 w 2266"/>
                <a:gd name="T57" fmla="*/ 24 h 2290"/>
                <a:gd name="T58" fmla="*/ 28 w 2266"/>
                <a:gd name="T59" fmla="*/ 25 h 2290"/>
                <a:gd name="T60" fmla="*/ 28 w 2266"/>
                <a:gd name="T61" fmla="*/ 27 h 2290"/>
                <a:gd name="T62" fmla="*/ 28 w 2266"/>
                <a:gd name="T63" fmla="*/ 28 h 2290"/>
                <a:gd name="T64" fmla="*/ 20 w 2266"/>
                <a:gd name="T65" fmla="*/ 28 h 2290"/>
                <a:gd name="T66" fmla="*/ 20 w 2266"/>
                <a:gd name="T67" fmla="*/ 27 h 2290"/>
                <a:gd name="T68" fmla="*/ 20 w 2266"/>
                <a:gd name="T69" fmla="*/ 26 h 2290"/>
                <a:gd name="T70" fmla="*/ 19 w 2266"/>
                <a:gd name="T71" fmla="*/ 25 h 2290"/>
                <a:gd name="T72" fmla="*/ 19 w 2266"/>
                <a:gd name="T73" fmla="*/ 23 h 2290"/>
                <a:gd name="T74" fmla="*/ 19 w 2266"/>
                <a:gd name="T75" fmla="*/ 22 h 2290"/>
                <a:gd name="T76" fmla="*/ 18 w 2266"/>
                <a:gd name="T77" fmla="*/ 21 h 2290"/>
                <a:gd name="T78" fmla="*/ 18 w 2266"/>
                <a:gd name="T79" fmla="*/ 20 h 2290"/>
                <a:gd name="T80" fmla="*/ 17 w 2266"/>
                <a:gd name="T81" fmla="*/ 19 h 2290"/>
                <a:gd name="T82" fmla="*/ 17 w 2266"/>
                <a:gd name="T83" fmla="*/ 18 h 2290"/>
                <a:gd name="T84" fmla="*/ 16 w 2266"/>
                <a:gd name="T85" fmla="*/ 17 h 2290"/>
                <a:gd name="T86" fmla="*/ 16 w 2266"/>
                <a:gd name="T87" fmla="*/ 16 h 2290"/>
                <a:gd name="T88" fmla="*/ 15 w 2266"/>
                <a:gd name="T89" fmla="*/ 15 h 2290"/>
                <a:gd name="T90" fmla="*/ 14 w 2266"/>
                <a:gd name="T91" fmla="*/ 14 h 2290"/>
                <a:gd name="T92" fmla="*/ 13 w 2266"/>
                <a:gd name="T93" fmla="*/ 13 h 2290"/>
                <a:gd name="T94" fmla="*/ 12 w 2266"/>
                <a:gd name="T95" fmla="*/ 13 h 2290"/>
                <a:gd name="T96" fmla="*/ 11 w 2266"/>
                <a:gd name="T97" fmla="*/ 12 h 2290"/>
                <a:gd name="T98" fmla="*/ 10 w 2266"/>
                <a:gd name="T99" fmla="*/ 11 h 2290"/>
                <a:gd name="T100" fmla="*/ 9 w 2266"/>
                <a:gd name="T101" fmla="*/ 11 h 2290"/>
                <a:gd name="T102" fmla="*/ 8 w 2266"/>
                <a:gd name="T103" fmla="*/ 10 h 2290"/>
                <a:gd name="T104" fmla="*/ 7 w 2266"/>
                <a:gd name="T105" fmla="*/ 10 h 2290"/>
                <a:gd name="T106" fmla="*/ 6 w 2266"/>
                <a:gd name="T107" fmla="*/ 9 h 2290"/>
                <a:gd name="T108" fmla="*/ 5 w 2266"/>
                <a:gd name="T109" fmla="*/ 9 h 2290"/>
                <a:gd name="T110" fmla="*/ 4 w 2266"/>
                <a:gd name="T111" fmla="*/ 9 h 2290"/>
                <a:gd name="T112" fmla="*/ 2 w 2266"/>
                <a:gd name="T113" fmla="*/ 8 h 2290"/>
                <a:gd name="T114" fmla="*/ 1 w 2266"/>
                <a:gd name="T115" fmla="*/ 8 h 2290"/>
                <a:gd name="T116" fmla="*/ 0 w 2266"/>
                <a:gd name="T117" fmla="*/ 8 h 2290"/>
                <a:gd name="T118" fmla="*/ 0 w 2266"/>
                <a:gd name="T119" fmla="*/ 0 h 2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66" h="2290">
                  <a:moveTo>
                    <a:pt x="0" y="0"/>
                  </a:moveTo>
                  <a:lnTo>
                    <a:pt x="120" y="3"/>
                  </a:lnTo>
                  <a:lnTo>
                    <a:pt x="239" y="12"/>
                  </a:lnTo>
                  <a:lnTo>
                    <a:pt x="356" y="27"/>
                  </a:lnTo>
                  <a:lnTo>
                    <a:pt x="471" y="49"/>
                  </a:lnTo>
                  <a:lnTo>
                    <a:pt x="584" y="76"/>
                  </a:lnTo>
                  <a:lnTo>
                    <a:pt x="694" y="109"/>
                  </a:lnTo>
                  <a:lnTo>
                    <a:pt x="802" y="147"/>
                  </a:lnTo>
                  <a:lnTo>
                    <a:pt x="908" y="190"/>
                  </a:lnTo>
                  <a:lnTo>
                    <a:pt x="1012" y="239"/>
                  </a:lnTo>
                  <a:lnTo>
                    <a:pt x="1111" y="293"/>
                  </a:lnTo>
                  <a:lnTo>
                    <a:pt x="1209" y="351"/>
                  </a:lnTo>
                  <a:lnTo>
                    <a:pt x="1302" y="414"/>
                  </a:lnTo>
                  <a:lnTo>
                    <a:pt x="1392" y="482"/>
                  </a:lnTo>
                  <a:lnTo>
                    <a:pt x="1479" y="555"/>
                  </a:lnTo>
                  <a:lnTo>
                    <a:pt x="1563" y="630"/>
                  </a:lnTo>
                  <a:lnTo>
                    <a:pt x="1642" y="711"/>
                  </a:lnTo>
                  <a:lnTo>
                    <a:pt x="1718" y="794"/>
                  </a:lnTo>
                  <a:lnTo>
                    <a:pt x="1789" y="882"/>
                  </a:lnTo>
                  <a:lnTo>
                    <a:pt x="1855" y="974"/>
                  </a:lnTo>
                  <a:lnTo>
                    <a:pt x="1918" y="1069"/>
                  </a:lnTo>
                  <a:lnTo>
                    <a:pt x="1975" y="1166"/>
                  </a:lnTo>
                  <a:lnTo>
                    <a:pt x="2029" y="1268"/>
                  </a:lnTo>
                  <a:lnTo>
                    <a:pt x="2077" y="1372"/>
                  </a:lnTo>
                  <a:lnTo>
                    <a:pt x="2120" y="1478"/>
                  </a:lnTo>
                  <a:lnTo>
                    <a:pt x="2157" y="1588"/>
                  </a:lnTo>
                  <a:lnTo>
                    <a:pt x="2190" y="1699"/>
                  </a:lnTo>
                  <a:lnTo>
                    <a:pt x="2217" y="1813"/>
                  </a:lnTo>
                  <a:lnTo>
                    <a:pt x="2238" y="1930"/>
                  </a:lnTo>
                  <a:lnTo>
                    <a:pt x="2254" y="2048"/>
                  </a:lnTo>
                  <a:lnTo>
                    <a:pt x="2263" y="2169"/>
                  </a:lnTo>
                  <a:lnTo>
                    <a:pt x="2266" y="2290"/>
                  </a:lnTo>
                  <a:lnTo>
                    <a:pt x="1601" y="2290"/>
                  </a:lnTo>
                  <a:lnTo>
                    <a:pt x="1598" y="2187"/>
                  </a:lnTo>
                  <a:lnTo>
                    <a:pt x="1590" y="2087"/>
                  </a:lnTo>
                  <a:lnTo>
                    <a:pt x="1574" y="1988"/>
                  </a:lnTo>
                  <a:lnTo>
                    <a:pt x="1553" y="1891"/>
                  </a:lnTo>
                  <a:lnTo>
                    <a:pt x="1526" y="1797"/>
                  </a:lnTo>
                  <a:lnTo>
                    <a:pt x="1494" y="1705"/>
                  </a:lnTo>
                  <a:lnTo>
                    <a:pt x="1457" y="1616"/>
                  </a:lnTo>
                  <a:lnTo>
                    <a:pt x="1414" y="1529"/>
                  </a:lnTo>
                  <a:lnTo>
                    <a:pt x="1367" y="1445"/>
                  </a:lnTo>
                  <a:lnTo>
                    <a:pt x="1314" y="1365"/>
                  </a:lnTo>
                  <a:lnTo>
                    <a:pt x="1258" y="1288"/>
                  </a:lnTo>
                  <a:lnTo>
                    <a:pt x="1197" y="1214"/>
                  </a:lnTo>
                  <a:lnTo>
                    <a:pt x="1132" y="1145"/>
                  </a:lnTo>
                  <a:lnTo>
                    <a:pt x="1064" y="1079"/>
                  </a:lnTo>
                  <a:lnTo>
                    <a:pt x="991" y="1018"/>
                  </a:lnTo>
                  <a:lnTo>
                    <a:pt x="915" y="961"/>
                  </a:lnTo>
                  <a:lnTo>
                    <a:pt x="836" y="908"/>
                  </a:lnTo>
                  <a:lnTo>
                    <a:pt x="753" y="860"/>
                  </a:lnTo>
                  <a:lnTo>
                    <a:pt x="667" y="818"/>
                  </a:lnTo>
                  <a:lnTo>
                    <a:pt x="579" y="780"/>
                  </a:lnTo>
                  <a:lnTo>
                    <a:pt x="488" y="747"/>
                  </a:lnTo>
                  <a:lnTo>
                    <a:pt x="395" y="720"/>
                  </a:lnTo>
                  <a:lnTo>
                    <a:pt x="298" y="698"/>
                  </a:lnTo>
                  <a:lnTo>
                    <a:pt x="201" y="683"/>
                  </a:lnTo>
                  <a:lnTo>
                    <a:pt x="102" y="674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015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7627810" y="4460520"/>
              <a:ext cx="835898" cy="844703"/>
            </a:xfrm>
            <a:custGeom>
              <a:avLst/>
              <a:gdLst>
                <a:gd name="T0" fmla="*/ 2 w 3418"/>
                <a:gd name="T1" fmla="*/ 0 h 3456"/>
                <a:gd name="T2" fmla="*/ 6 w 3418"/>
                <a:gd name="T3" fmla="*/ 0 h 3456"/>
                <a:gd name="T4" fmla="*/ 9 w 3418"/>
                <a:gd name="T5" fmla="*/ 1 h 3456"/>
                <a:gd name="T6" fmla="*/ 13 w 3418"/>
                <a:gd name="T7" fmla="*/ 2 h 3456"/>
                <a:gd name="T8" fmla="*/ 16 w 3418"/>
                <a:gd name="T9" fmla="*/ 3 h 3456"/>
                <a:gd name="T10" fmla="*/ 19 w 3418"/>
                <a:gd name="T11" fmla="*/ 5 h 3456"/>
                <a:gd name="T12" fmla="*/ 22 w 3418"/>
                <a:gd name="T13" fmla="*/ 6 h 3456"/>
                <a:gd name="T14" fmla="*/ 25 w 3418"/>
                <a:gd name="T15" fmla="*/ 8 h 3456"/>
                <a:gd name="T16" fmla="*/ 28 w 3418"/>
                <a:gd name="T17" fmla="*/ 11 h 3456"/>
                <a:gd name="T18" fmla="*/ 30 w 3418"/>
                <a:gd name="T19" fmla="*/ 13 h 3456"/>
                <a:gd name="T20" fmla="*/ 33 w 3418"/>
                <a:gd name="T21" fmla="*/ 16 h 3456"/>
                <a:gd name="T22" fmla="*/ 35 w 3418"/>
                <a:gd name="T23" fmla="*/ 19 h 3456"/>
                <a:gd name="T24" fmla="*/ 37 w 3418"/>
                <a:gd name="T25" fmla="*/ 22 h 3456"/>
                <a:gd name="T26" fmla="*/ 38 w 3418"/>
                <a:gd name="T27" fmla="*/ 25 h 3456"/>
                <a:gd name="T28" fmla="*/ 40 w 3418"/>
                <a:gd name="T29" fmla="*/ 28 h 3456"/>
                <a:gd name="T30" fmla="*/ 41 w 3418"/>
                <a:gd name="T31" fmla="*/ 32 h 3456"/>
                <a:gd name="T32" fmla="*/ 42 w 3418"/>
                <a:gd name="T33" fmla="*/ 35 h 3456"/>
                <a:gd name="T34" fmla="*/ 42 w 3418"/>
                <a:gd name="T35" fmla="*/ 39 h 3456"/>
                <a:gd name="T36" fmla="*/ 42 w 3418"/>
                <a:gd name="T37" fmla="*/ 43 h 3456"/>
                <a:gd name="T38" fmla="*/ 34 w 3418"/>
                <a:gd name="T39" fmla="*/ 41 h 3456"/>
                <a:gd name="T40" fmla="*/ 33 w 3418"/>
                <a:gd name="T41" fmla="*/ 38 h 3456"/>
                <a:gd name="T42" fmla="*/ 33 w 3418"/>
                <a:gd name="T43" fmla="*/ 35 h 3456"/>
                <a:gd name="T44" fmla="*/ 32 w 3418"/>
                <a:gd name="T45" fmla="*/ 32 h 3456"/>
                <a:gd name="T46" fmla="*/ 31 w 3418"/>
                <a:gd name="T47" fmla="*/ 29 h 3456"/>
                <a:gd name="T48" fmla="*/ 29 w 3418"/>
                <a:gd name="T49" fmla="*/ 26 h 3456"/>
                <a:gd name="T50" fmla="*/ 28 w 3418"/>
                <a:gd name="T51" fmla="*/ 23 h 3456"/>
                <a:gd name="T52" fmla="*/ 26 w 3418"/>
                <a:gd name="T53" fmla="*/ 21 h 3456"/>
                <a:gd name="T54" fmla="*/ 24 w 3418"/>
                <a:gd name="T55" fmla="*/ 19 h 3456"/>
                <a:gd name="T56" fmla="*/ 22 w 3418"/>
                <a:gd name="T57" fmla="*/ 16 h 3456"/>
                <a:gd name="T58" fmla="*/ 19 w 3418"/>
                <a:gd name="T59" fmla="*/ 15 h 3456"/>
                <a:gd name="T60" fmla="*/ 17 w 3418"/>
                <a:gd name="T61" fmla="*/ 13 h 3456"/>
                <a:gd name="T62" fmla="*/ 14 w 3418"/>
                <a:gd name="T63" fmla="*/ 12 h 3456"/>
                <a:gd name="T64" fmla="*/ 11 w 3418"/>
                <a:gd name="T65" fmla="*/ 10 h 3456"/>
                <a:gd name="T66" fmla="*/ 8 w 3418"/>
                <a:gd name="T67" fmla="*/ 9 h 3456"/>
                <a:gd name="T68" fmla="*/ 5 w 3418"/>
                <a:gd name="T69" fmla="*/ 9 h 3456"/>
                <a:gd name="T70" fmla="*/ 2 w 3418"/>
                <a:gd name="T71" fmla="*/ 9 h 3456"/>
                <a:gd name="T72" fmla="*/ 0 w 3418"/>
                <a:gd name="T73" fmla="*/ 0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18" h="3456">
                  <a:moveTo>
                    <a:pt x="0" y="0"/>
                  </a:moveTo>
                  <a:lnTo>
                    <a:pt x="152" y="3"/>
                  </a:lnTo>
                  <a:lnTo>
                    <a:pt x="303" y="14"/>
                  </a:lnTo>
                  <a:lnTo>
                    <a:pt x="451" y="30"/>
                  </a:lnTo>
                  <a:lnTo>
                    <a:pt x="598" y="52"/>
                  </a:lnTo>
                  <a:lnTo>
                    <a:pt x="743" y="82"/>
                  </a:lnTo>
                  <a:lnTo>
                    <a:pt x="885" y="117"/>
                  </a:lnTo>
                  <a:lnTo>
                    <a:pt x="1025" y="158"/>
                  </a:lnTo>
                  <a:lnTo>
                    <a:pt x="1162" y="205"/>
                  </a:lnTo>
                  <a:lnTo>
                    <a:pt x="1298" y="258"/>
                  </a:lnTo>
                  <a:lnTo>
                    <a:pt x="1430" y="315"/>
                  </a:lnTo>
                  <a:lnTo>
                    <a:pt x="1558" y="379"/>
                  </a:lnTo>
                  <a:lnTo>
                    <a:pt x="1684" y="448"/>
                  </a:lnTo>
                  <a:lnTo>
                    <a:pt x="1807" y="522"/>
                  </a:lnTo>
                  <a:lnTo>
                    <a:pt x="1926" y="600"/>
                  </a:lnTo>
                  <a:lnTo>
                    <a:pt x="2042" y="684"/>
                  </a:lnTo>
                  <a:lnTo>
                    <a:pt x="2154" y="772"/>
                  </a:lnTo>
                  <a:lnTo>
                    <a:pt x="2262" y="865"/>
                  </a:lnTo>
                  <a:lnTo>
                    <a:pt x="2367" y="962"/>
                  </a:lnTo>
                  <a:lnTo>
                    <a:pt x="2467" y="1063"/>
                  </a:lnTo>
                  <a:lnTo>
                    <a:pt x="2563" y="1169"/>
                  </a:lnTo>
                  <a:lnTo>
                    <a:pt x="2655" y="1279"/>
                  </a:lnTo>
                  <a:lnTo>
                    <a:pt x="2742" y="1392"/>
                  </a:lnTo>
                  <a:lnTo>
                    <a:pt x="2824" y="1509"/>
                  </a:lnTo>
                  <a:lnTo>
                    <a:pt x="2903" y="1630"/>
                  </a:lnTo>
                  <a:lnTo>
                    <a:pt x="2975" y="1753"/>
                  </a:lnTo>
                  <a:lnTo>
                    <a:pt x="3043" y="1881"/>
                  </a:lnTo>
                  <a:lnTo>
                    <a:pt x="3106" y="2011"/>
                  </a:lnTo>
                  <a:lnTo>
                    <a:pt x="3164" y="2145"/>
                  </a:lnTo>
                  <a:lnTo>
                    <a:pt x="3216" y="2281"/>
                  </a:lnTo>
                  <a:lnTo>
                    <a:pt x="3262" y="2419"/>
                  </a:lnTo>
                  <a:lnTo>
                    <a:pt x="3303" y="2561"/>
                  </a:lnTo>
                  <a:lnTo>
                    <a:pt x="3338" y="2705"/>
                  </a:lnTo>
                  <a:lnTo>
                    <a:pt x="3366" y="2851"/>
                  </a:lnTo>
                  <a:lnTo>
                    <a:pt x="3389" y="2999"/>
                  </a:lnTo>
                  <a:lnTo>
                    <a:pt x="3406" y="3150"/>
                  </a:lnTo>
                  <a:lnTo>
                    <a:pt x="3415" y="3302"/>
                  </a:lnTo>
                  <a:lnTo>
                    <a:pt x="3418" y="3456"/>
                  </a:lnTo>
                  <a:lnTo>
                    <a:pt x="2734" y="3456"/>
                  </a:lnTo>
                  <a:lnTo>
                    <a:pt x="2731" y="3322"/>
                  </a:lnTo>
                  <a:lnTo>
                    <a:pt x="2723" y="3190"/>
                  </a:lnTo>
                  <a:lnTo>
                    <a:pt x="2707" y="3059"/>
                  </a:lnTo>
                  <a:lnTo>
                    <a:pt x="2685" y="2930"/>
                  </a:lnTo>
                  <a:lnTo>
                    <a:pt x="2658" y="2805"/>
                  </a:lnTo>
                  <a:lnTo>
                    <a:pt x="2626" y="2680"/>
                  </a:lnTo>
                  <a:lnTo>
                    <a:pt x="2588" y="2557"/>
                  </a:lnTo>
                  <a:lnTo>
                    <a:pt x="2544" y="2438"/>
                  </a:lnTo>
                  <a:lnTo>
                    <a:pt x="2495" y="2322"/>
                  </a:lnTo>
                  <a:lnTo>
                    <a:pt x="2441" y="2208"/>
                  </a:lnTo>
                  <a:lnTo>
                    <a:pt x="2383" y="2097"/>
                  </a:lnTo>
                  <a:lnTo>
                    <a:pt x="2319" y="1989"/>
                  </a:lnTo>
                  <a:lnTo>
                    <a:pt x="2251" y="1884"/>
                  </a:lnTo>
                  <a:lnTo>
                    <a:pt x="2177" y="1784"/>
                  </a:lnTo>
                  <a:lnTo>
                    <a:pt x="2101" y="1685"/>
                  </a:lnTo>
                  <a:lnTo>
                    <a:pt x="2019" y="1591"/>
                  </a:lnTo>
                  <a:lnTo>
                    <a:pt x="1934" y="1501"/>
                  </a:lnTo>
                  <a:lnTo>
                    <a:pt x="1844" y="1415"/>
                  </a:lnTo>
                  <a:lnTo>
                    <a:pt x="1752" y="1332"/>
                  </a:lnTo>
                  <a:lnTo>
                    <a:pt x="1655" y="1255"/>
                  </a:lnTo>
                  <a:lnTo>
                    <a:pt x="1555" y="1181"/>
                  </a:lnTo>
                  <a:lnTo>
                    <a:pt x="1452" y="1112"/>
                  </a:lnTo>
                  <a:lnTo>
                    <a:pt x="1345" y="1047"/>
                  </a:lnTo>
                  <a:lnTo>
                    <a:pt x="1235" y="989"/>
                  </a:lnTo>
                  <a:lnTo>
                    <a:pt x="1122" y="934"/>
                  </a:lnTo>
                  <a:lnTo>
                    <a:pt x="1006" y="885"/>
                  </a:lnTo>
                  <a:lnTo>
                    <a:pt x="888" y="840"/>
                  </a:lnTo>
                  <a:lnTo>
                    <a:pt x="768" y="801"/>
                  </a:lnTo>
                  <a:lnTo>
                    <a:pt x="645" y="769"/>
                  </a:lnTo>
                  <a:lnTo>
                    <a:pt x="519" y="741"/>
                  </a:lnTo>
                  <a:lnTo>
                    <a:pt x="393" y="719"/>
                  </a:lnTo>
                  <a:lnTo>
                    <a:pt x="264" y="704"/>
                  </a:lnTo>
                  <a:lnTo>
                    <a:pt x="133" y="694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015"/>
            </a:p>
          </p:txBody>
        </p:sp>
      </p:grpSp>
      <p:grpSp>
        <p:nvGrpSpPr>
          <p:cNvPr id="23" name="noun_project_0104.eps"/>
          <p:cNvGrpSpPr>
            <a:grpSpLocks/>
          </p:cNvGrpSpPr>
          <p:nvPr/>
        </p:nvGrpSpPr>
        <p:grpSpPr bwMode="auto">
          <a:xfrm>
            <a:off x="3729400" y="4689428"/>
            <a:ext cx="542925" cy="548640"/>
            <a:chOff x="1204" y="816"/>
            <a:chExt cx="380" cy="38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204" y="1095"/>
              <a:ext cx="104" cy="105"/>
            </a:xfrm>
            <a:custGeom>
              <a:avLst/>
              <a:gdLst>
                <a:gd name="T0" fmla="*/ 0 w 937"/>
                <a:gd name="T1" fmla="*/ 0 h 948"/>
                <a:gd name="T2" fmla="*/ 0 w 937"/>
                <a:gd name="T3" fmla="*/ 0 h 948"/>
                <a:gd name="T4" fmla="*/ 0 w 937"/>
                <a:gd name="T5" fmla="*/ 0 h 948"/>
                <a:gd name="T6" fmla="*/ 0 w 937"/>
                <a:gd name="T7" fmla="*/ 0 h 948"/>
                <a:gd name="T8" fmla="*/ 0 w 937"/>
                <a:gd name="T9" fmla="*/ 0 h 948"/>
                <a:gd name="T10" fmla="*/ 0 w 937"/>
                <a:gd name="T11" fmla="*/ 0 h 948"/>
                <a:gd name="T12" fmla="*/ 0 w 937"/>
                <a:gd name="T13" fmla="*/ 0 h 948"/>
                <a:gd name="T14" fmla="*/ 0 w 937"/>
                <a:gd name="T15" fmla="*/ 0 h 948"/>
                <a:gd name="T16" fmla="*/ 0 w 937"/>
                <a:gd name="T17" fmla="*/ 0 h 948"/>
                <a:gd name="T18" fmla="*/ 0 w 937"/>
                <a:gd name="T19" fmla="*/ 0 h 948"/>
                <a:gd name="T20" fmla="*/ 0 w 937"/>
                <a:gd name="T21" fmla="*/ 0 h 948"/>
                <a:gd name="T22" fmla="*/ 0 w 937"/>
                <a:gd name="T23" fmla="*/ 0 h 948"/>
                <a:gd name="T24" fmla="*/ 0 w 937"/>
                <a:gd name="T25" fmla="*/ 0 h 948"/>
                <a:gd name="T26" fmla="*/ 0 w 937"/>
                <a:gd name="T27" fmla="*/ 0 h 948"/>
                <a:gd name="T28" fmla="*/ 0 w 937"/>
                <a:gd name="T29" fmla="*/ 0 h 948"/>
                <a:gd name="T30" fmla="*/ 0 w 937"/>
                <a:gd name="T31" fmla="*/ 0 h 948"/>
                <a:gd name="T32" fmla="*/ 0 w 937"/>
                <a:gd name="T33" fmla="*/ 0 h 948"/>
                <a:gd name="T34" fmla="*/ 0 w 937"/>
                <a:gd name="T35" fmla="*/ 0 h 948"/>
                <a:gd name="T36" fmla="*/ 0 w 937"/>
                <a:gd name="T37" fmla="*/ 0 h 948"/>
                <a:gd name="T38" fmla="*/ 0 w 937"/>
                <a:gd name="T39" fmla="*/ 0 h 948"/>
                <a:gd name="T40" fmla="*/ 0 w 937"/>
                <a:gd name="T41" fmla="*/ 0 h 948"/>
                <a:gd name="T42" fmla="*/ 0 w 937"/>
                <a:gd name="T43" fmla="*/ 0 h 948"/>
                <a:gd name="T44" fmla="*/ 0 w 937"/>
                <a:gd name="T45" fmla="*/ 0 h 948"/>
                <a:gd name="T46" fmla="*/ 0 w 937"/>
                <a:gd name="T47" fmla="*/ 0 h 948"/>
                <a:gd name="T48" fmla="*/ 0 w 937"/>
                <a:gd name="T49" fmla="*/ 0 h 948"/>
                <a:gd name="T50" fmla="*/ 0 w 937"/>
                <a:gd name="T51" fmla="*/ 0 h 948"/>
                <a:gd name="T52" fmla="*/ 0 w 937"/>
                <a:gd name="T53" fmla="*/ 0 h 948"/>
                <a:gd name="T54" fmla="*/ 0 w 937"/>
                <a:gd name="T55" fmla="*/ 0 h 948"/>
                <a:gd name="T56" fmla="*/ 0 w 937"/>
                <a:gd name="T57" fmla="*/ 0 h 948"/>
                <a:gd name="T58" fmla="*/ 0 w 937"/>
                <a:gd name="T59" fmla="*/ 0 h 948"/>
                <a:gd name="T60" fmla="*/ 0 w 937"/>
                <a:gd name="T61" fmla="*/ 0 h 948"/>
                <a:gd name="T62" fmla="*/ 0 w 937"/>
                <a:gd name="T63" fmla="*/ 0 h 948"/>
                <a:gd name="T64" fmla="*/ 0 w 937"/>
                <a:gd name="T65" fmla="*/ 0 h 948"/>
                <a:gd name="T66" fmla="*/ 0 w 937"/>
                <a:gd name="T67" fmla="*/ 0 h 948"/>
                <a:gd name="T68" fmla="*/ 0 w 937"/>
                <a:gd name="T69" fmla="*/ 0 h 948"/>
                <a:gd name="T70" fmla="*/ 0 w 937"/>
                <a:gd name="T71" fmla="*/ 0 h 948"/>
                <a:gd name="T72" fmla="*/ 0 w 937"/>
                <a:gd name="T73" fmla="*/ 0 h 948"/>
                <a:gd name="T74" fmla="*/ 0 w 937"/>
                <a:gd name="T75" fmla="*/ 0 h 948"/>
                <a:gd name="T76" fmla="*/ 0 w 937"/>
                <a:gd name="T77" fmla="*/ 0 h 948"/>
                <a:gd name="T78" fmla="*/ 0 w 937"/>
                <a:gd name="T79" fmla="*/ 0 h 948"/>
                <a:gd name="T80" fmla="*/ 0 w 937"/>
                <a:gd name="T81" fmla="*/ 0 h 948"/>
                <a:gd name="T82" fmla="*/ 0 w 937"/>
                <a:gd name="T83" fmla="*/ 0 h 948"/>
                <a:gd name="T84" fmla="*/ 0 w 937"/>
                <a:gd name="T85" fmla="*/ 0 h 948"/>
                <a:gd name="T86" fmla="*/ 0 w 937"/>
                <a:gd name="T87" fmla="*/ 0 h 948"/>
                <a:gd name="T88" fmla="*/ 0 w 937"/>
                <a:gd name="T89" fmla="*/ 0 h 948"/>
                <a:gd name="T90" fmla="*/ 0 w 937"/>
                <a:gd name="T91" fmla="*/ 0 h 948"/>
                <a:gd name="T92" fmla="*/ 0 w 937"/>
                <a:gd name="T93" fmla="*/ 0 h 948"/>
                <a:gd name="T94" fmla="*/ 0 w 937"/>
                <a:gd name="T95" fmla="*/ 0 h 948"/>
                <a:gd name="T96" fmla="*/ 0 w 937"/>
                <a:gd name="T97" fmla="*/ 0 h 948"/>
                <a:gd name="T98" fmla="*/ 0 w 937"/>
                <a:gd name="T99" fmla="*/ 0 h 948"/>
                <a:gd name="T100" fmla="*/ 0 w 937"/>
                <a:gd name="T101" fmla="*/ 0 h 948"/>
                <a:gd name="T102" fmla="*/ 0 w 937"/>
                <a:gd name="T103" fmla="*/ 0 h 948"/>
                <a:gd name="T104" fmla="*/ 0 w 937"/>
                <a:gd name="T105" fmla="*/ 0 h 948"/>
                <a:gd name="T106" fmla="*/ 0 w 937"/>
                <a:gd name="T107" fmla="*/ 0 h 948"/>
                <a:gd name="T108" fmla="*/ 0 w 937"/>
                <a:gd name="T109" fmla="*/ 0 h 948"/>
                <a:gd name="T110" fmla="*/ 0 w 937"/>
                <a:gd name="T111" fmla="*/ 0 h 948"/>
                <a:gd name="T112" fmla="*/ 0 w 937"/>
                <a:gd name="T113" fmla="*/ 0 h 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7"/>
                <a:gd name="T172" fmla="*/ 0 h 948"/>
                <a:gd name="T173" fmla="*/ 937 w 937"/>
                <a:gd name="T174" fmla="*/ 948 h 9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7" h="948">
                  <a:moveTo>
                    <a:pt x="469" y="0"/>
                  </a:moveTo>
                  <a:lnTo>
                    <a:pt x="524" y="3"/>
                  </a:lnTo>
                  <a:lnTo>
                    <a:pt x="576" y="13"/>
                  </a:lnTo>
                  <a:lnTo>
                    <a:pt x="627" y="27"/>
                  </a:lnTo>
                  <a:lnTo>
                    <a:pt x="675" y="48"/>
                  </a:lnTo>
                  <a:lnTo>
                    <a:pt x="721" y="74"/>
                  </a:lnTo>
                  <a:lnTo>
                    <a:pt x="762" y="104"/>
                  </a:lnTo>
                  <a:lnTo>
                    <a:pt x="800" y="138"/>
                  </a:lnTo>
                  <a:lnTo>
                    <a:pt x="835" y="177"/>
                  </a:lnTo>
                  <a:lnTo>
                    <a:pt x="865" y="220"/>
                  </a:lnTo>
                  <a:lnTo>
                    <a:pt x="890" y="265"/>
                  </a:lnTo>
                  <a:lnTo>
                    <a:pt x="910" y="314"/>
                  </a:lnTo>
                  <a:lnTo>
                    <a:pt x="926" y="366"/>
                  </a:lnTo>
                  <a:lnTo>
                    <a:pt x="934" y="419"/>
                  </a:lnTo>
                  <a:lnTo>
                    <a:pt x="937" y="474"/>
                  </a:lnTo>
                  <a:lnTo>
                    <a:pt x="934" y="529"/>
                  </a:lnTo>
                  <a:lnTo>
                    <a:pt x="926" y="583"/>
                  </a:lnTo>
                  <a:lnTo>
                    <a:pt x="910" y="634"/>
                  </a:lnTo>
                  <a:lnTo>
                    <a:pt x="890" y="682"/>
                  </a:lnTo>
                  <a:lnTo>
                    <a:pt x="865" y="728"/>
                  </a:lnTo>
                  <a:lnTo>
                    <a:pt x="835" y="771"/>
                  </a:lnTo>
                  <a:lnTo>
                    <a:pt x="800" y="809"/>
                  </a:lnTo>
                  <a:lnTo>
                    <a:pt x="762" y="844"/>
                  </a:lnTo>
                  <a:lnTo>
                    <a:pt x="721" y="875"/>
                  </a:lnTo>
                  <a:lnTo>
                    <a:pt x="675" y="900"/>
                  </a:lnTo>
                  <a:lnTo>
                    <a:pt x="627" y="921"/>
                  </a:lnTo>
                  <a:lnTo>
                    <a:pt x="576" y="935"/>
                  </a:lnTo>
                  <a:lnTo>
                    <a:pt x="524" y="945"/>
                  </a:lnTo>
                  <a:lnTo>
                    <a:pt x="469" y="948"/>
                  </a:lnTo>
                  <a:lnTo>
                    <a:pt x="414" y="945"/>
                  </a:lnTo>
                  <a:lnTo>
                    <a:pt x="361" y="935"/>
                  </a:lnTo>
                  <a:lnTo>
                    <a:pt x="311" y="921"/>
                  </a:lnTo>
                  <a:lnTo>
                    <a:pt x="263" y="900"/>
                  </a:lnTo>
                  <a:lnTo>
                    <a:pt x="218" y="875"/>
                  </a:lnTo>
                  <a:lnTo>
                    <a:pt x="176" y="844"/>
                  </a:lnTo>
                  <a:lnTo>
                    <a:pt x="137" y="809"/>
                  </a:lnTo>
                  <a:lnTo>
                    <a:pt x="103" y="771"/>
                  </a:lnTo>
                  <a:lnTo>
                    <a:pt x="73" y="728"/>
                  </a:lnTo>
                  <a:lnTo>
                    <a:pt x="48" y="682"/>
                  </a:lnTo>
                  <a:lnTo>
                    <a:pt x="27" y="634"/>
                  </a:lnTo>
                  <a:lnTo>
                    <a:pt x="13" y="583"/>
                  </a:lnTo>
                  <a:lnTo>
                    <a:pt x="3" y="529"/>
                  </a:lnTo>
                  <a:lnTo>
                    <a:pt x="0" y="474"/>
                  </a:lnTo>
                  <a:lnTo>
                    <a:pt x="3" y="419"/>
                  </a:lnTo>
                  <a:lnTo>
                    <a:pt x="13" y="366"/>
                  </a:lnTo>
                  <a:lnTo>
                    <a:pt x="27" y="314"/>
                  </a:lnTo>
                  <a:lnTo>
                    <a:pt x="48" y="265"/>
                  </a:lnTo>
                  <a:lnTo>
                    <a:pt x="73" y="220"/>
                  </a:lnTo>
                  <a:lnTo>
                    <a:pt x="103" y="177"/>
                  </a:lnTo>
                  <a:lnTo>
                    <a:pt x="137" y="138"/>
                  </a:lnTo>
                  <a:lnTo>
                    <a:pt x="176" y="104"/>
                  </a:lnTo>
                  <a:lnTo>
                    <a:pt x="218" y="74"/>
                  </a:lnTo>
                  <a:lnTo>
                    <a:pt x="263" y="48"/>
                  </a:lnTo>
                  <a:lnTo>
                    <a:pt x="311" y="27"/>
                  </a:lnTo>
                  <a:lnTo>
                    <a:pt x="361" y="13"/>
                  </a:lnTo>
                  <a:lnTo>
                    <a:pt x="414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204" y="946"/>
              <a:ext cx="252" cy="254"/>
            </a:xfrm>
            <a:custGeom>
              <a:avLst/>
              <a:gdLst>
                <a:gd name="T0" fmla="*/ 0 w 2266"/>
                <a:gd name="T1" fmla="*/ 0 h 2290"/>
                <a:gd name="T2" fmla="*/ 0 w 2266"/>
                <a:gd name="T3" fmla="*/ 0 h 2290"/>
                <a:gd name="T4" fmla="*/ 0 w 2266"/>
                <a:gd name="T5" fmla="*/ 0 h 2290"/>
                <a:gd name="T6" fmla="*/ 0 w 2266"/>
                <a:gd name="T7" fmla="*/ 0 h 2290"/>
                <a:gd name="T8" fmla="*/ 0 w 2266"/>
                <a:gd name="T9" fmla="*/ 0 h 2290"/>
                <a:gd name="T10" fmla="*/ 0 w 2266"/>
                <a:gd name="T11" fmla="*/ 0 h 2290"/>
                <a:gd name="T12" fmla="*/ 0 w 2266"/>
                <a:gd name="T13" fmla="*/ 0 h 2290"/>
                <a:gd name="T14" fmla="*/ 0 w 2266"/>
                <a:gd name="T15" fmla="*/ 0 h 2290"/>
                <a:gd name="T16" fmla="*/ 0 w 2266"/>
                <a:gd name="T17" fmla="*/ 0 h 2290"/>
                <a:gd name="T18" fmla="*/ 0 w 2266"/>
                <a:gd name="T19" fmla="*/ 0 h 2290"/>
                <a:gd name="T20" fmla="*/ 0 w 2266"/>
                <a:gd name="T21" fmla="*/ 0 h 2290"/>
                <a:gd name="T22" fmla="*/ 0 w 2266"/>
                <a:gd name="T23" fmla="*/ 0 h 2290"/>
                <a:gd name="T24" fmla="*/ 0 w 2266"/>
                <a:gd name="T25" fmla="*/ 0 h 2290"/>
                <a:gd name="T26" fmla="*/ 0 w 2266"/>
                <a:gd name="T27" fmla="*/ 0 h 2290"/>
                <a:gd name="T28" fmla="*/ 0 w 2266"/>
                <a:gd name="T29" fmla="*/ 0 h 2290"/>
                <a:gd name="T30" fmla="*/ 0 w 2266"/>
                <a:gd name="T31" fmla="*/ 0 h 2290"/>
                <a:gd name="T32" fmla="*/ 0 w 2266"/>
                <a:gd name="T33" fmla="*/ 0 h 2290"/>
                <a:gd name="T34" fmla="*/ 0 w 2266"/>
                <a:gd name="T35" fmla="*/ 0 h 2290"/>
                <a:gd name="T36" fmla="*/ 0 w 2266"/>
                <a:gd name="T37" fmla="*/ 0 h 2290"/>
                <a:gd name="T38" fmla="*/ 0 w 2266"/>
                <a:gd name="T39" fmla="*/ 0 h 2290"/>
                <a:gd name="T40" fmla="*/ 0 w 2266"/>
                <a:gd name="T41" fmla="*/ 0 h 2290"/>
                <a:gd name="T42" fmla="*/ 0 w 2266"/>
                <a:gd name="T43" fmla="*/ 0 h 2290"/>
                <a:gd name="T44" fmla="*/ 0 w 2266"/>
                <a:gd name="T45" fmla="*/ 0 h 2290"/>
                <a:gd name="T46" fmla="*/ 0 w 2266"/>
                <a:gd name="T47" fmla="*/ 0 h 2290"/>
                <a:gd name="T48" fmla="*/ 0 w 2266"/>
                <a:gd name="T49" fmla="*/ 0 h 2290"/>
                <a:gd name="T50" fmla="*/ 0 w 2266"/>
                <a:gd name="T51" fmla="*/ 0 h 2290"/>
                <a:gd name="T52" fmla="*/ 0 w 2266"/>
                <a:gd name="T53" fmla="*/ 0 h 2290"/>
                <a:gd name="T54" fmla="*/ 0 w 2266"/>
                <a:gd name="T55" fmla="*/ 0 h 2290"/>
                <a:gd name="T56" fmla="*/ 0 w 2266"/>
                <a:gd name="T57" fmla="*/ 0 h 2290"/>
                <a:gd name="T58" fmla="*/ 0 w 2266"/>
                <a:gd name="T59" fmla="*/ 0 h 2290"/>
                <a:gd name="T60" fmla="*/ 0 w 2266"/>
                <a:gd name="T61" fmla="*/ 0 h 2290"/>
                <a:gd name="T62" fmla="*/ 0 w 2266"/>
                <a:gd name="T63" fmla="*/ 0 h 2290"/>
                <a:gd name="T64" fmla="*/ 0 w 2266"/>
                <a:gd name="T65" fmla="*/ 0 h 2290"/>
                <a:gd name="T66" fmla="*/ 0 w 2266"/>
                <a:gd name="T67" fmla="*/ 0 h 2290"/>
                <a:gd name="T68" fmla="*/ 0 w 2266"/>
                <a:gd name="T69" fmla="*/ 0 h 2290"/>
                <a:gd name="T70" fmla="*/ 0 w 2266"/>
                <a:gd name="T71" fmla="*/ 0 h 2290"/>
                <a:gd name="T72" fmla="*/ 0 w 2266"/>
                <a:gd name="T73" fmla="*/ 0 h 2290"/>
                <a:gd name="T74" fmla="*/ 0 w 2266"/>
                <a:gd name="T75" fmla="*/ 0 h 2290"/>
                <a:gd name="T76" fmla="*/ 0 w 2266"/>
                <a:gd name="T77" fmla="*/ 0 h 2290"/>
                <a:gd name="T78" fmla="*/ 0 w 2266"/>
                <a:gd name="T79" fmla="*/ 0 h 2290"/>
                <a:gd name="T80" fmla="*/ 0 w 2266"/>
                <a:gd name="T81" fmla="*/ 0 h 2290"/>
                <a:gd name="T82" fmla="*/ 0 w 2266"/>
                <a:gd name="T83" fmla="*/ 0 h 2290"/>
                <a:gd name="T84" fmla="*/ 0 w 2266"/>
                <a:gd name="T85" fmla="*/ 0 h 2290"/>
                <a:gd name="T86" fmla="*/ 0 w 2266"/>
                <a:gd name="T87" fmla="*/ 0 h 2290"/>
                <a:gd name="T88" fmla="*/ 0 w 2266"/>
                <a:gd name="T89" fmla="*/ 0 h 2290"/>
                <a:gd name="T90" fmla="*/ 0 w 2266"/>
                <a:gd name="T91" fmla="*/ 0 h 2290"/>
                <a:gd name="T92" fmla="*/ 0 w 2266"/>
                <a:gd name="T93" fmla="*/ 0 h 2290"/>
                <a:gd name="T94" fmla="*/ 0 w 2266"/>
                <a:gd name="T95" fmla="*/ 0 h 2290"/>
                <a:gd name="T96" fmla="*/ 0 w 2266"/>
                <a:gd name="T97" fmla="*/ 0 h 2290"/>
                <a:gd name="T98" fmla="*/ 0 w 2266"/>
                <a:gd name="T99" fmla="*/ 0 h 2290"/>
                <a:gd name="T100" fmla="*/ 0 w 2266"/>
                <a:gd name="T101" fmla="*/ 0 h 2290"/>
                <a:gd name="T102" fmla="*/ 0 w 2266"/>
                <a:gd name="T103" fmla="*/ 0 h 2290"/>
                <a:gd name="T104" fmla="*/ 0 w 2266"/>
                <a:gd name="T105" fmla="*/ 0 h 2290"/>
                <a:gd name="T106" fmla="*/ 0 w 2266"/>
                <a:gd name="T107" fmla="*/ 0 h 2290"/>
                <a:gd name="T108" fmla="*/ 0 w 2266"/>
                <a:gd name="T109" fmla="*/ 0 h 2290"/>
                <a:gd name="T110" fmla="*/ 0 w 2266"/>
                <a:gd name="T111" fmla="*/ 0 h 2290"/>
                <a:gd name="T112" fmla="*/ 0 w 2266"/>
                <a:gd name="T113" fmla="*/ 0 h 2290"/>
                <a:gd name="T114" fmla="*/ 0 w 2266"/>
                <a:gd name="T115" fmla="*/ 0 h 2290"/>
                <a:gd name="T116" fmla="*/ 0 w 2266"/>
                <a:gd name="T117" fmla="*/ 0 h 2290"/>
                <a:gd name="T118" fmla="*/ 0 w 2266"/>
                <a:gd name="T119" fmla="*/ 0 h 2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66"/>
                <a:gd name="T181" fmla="*/ 0 h 2290"/>
                <a:gd name="T182" fmla="*/ 2266 w 2266"/>
                <a:gd name="T183" fmla="*/ 2290 h 22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66" h="2290">
                  <a:moveTo>
                    <a:pt x="0" y="0"/>
                  </a:moveTo>
                  <a:lnTo>
                    <a:pt x="120" y="3"/>
                  </a:lnTo>
                  <a:lnTo>
                    <a:pt x="239" y="12"/>
                  </a:lnTo>
                  <a:lnTo>
                    <a:pt x="356" y="27"/>
                  </a:lnTo>
                  <a:lnTo>
                    <a:pt x="471" y="49"/>
                  </a:lnTo>
                  <a:lnTo>
                    <a:pt x="584" y="76"/>
                  </a:lnTo>
                  <a:lnTo>
                    <a:pt x="694" y="109"/>
                  </a:lnTo>
                  <a:lnTo>
                    <a:pt x="802" y="147"/>
                  </a:lnTo>
                  <a:lnTo>
                    <a:pt x="908" y="190"/>
                  </a:lnTo>
                  <a:lnTo>
                    <a:pt x="1012" y="239"/>
                  </a:lnTo>
                  <a:lnTo>
                    <a:pt x="1111" y="293"/>
                  </a:lnTo>
                  <a:lnTo>
                    <a:pt x="1209" y="351"/>
                  </a:lnTo>
                  <a:lnTo>
                    <a:pt x="1302" y="414"/>
                  </a:lnTo>
                  <a:lnTo>
                    <a:pt x="1392" y="482"/>
                  </a:lnTo>
                  <a:lnTo>
                    <a:pt x="1479" y="555"/>
                  </a:lnTo>
                  <a:lnTo>
                    <a:pt x="1563" y="630"/>
                  </a:lnTo>
                  <a:lnTo>
                    <a:pt x="1642" y="711"/>
                  </a:lnTo>
                  <a:lnTo>
                    <a:pt x="1718" y="794"/>
                  </a:lnTo>
                  <a:lnTo>
                    <a:pt x="1789" y="882"/>
                  </a:lnTo>
                  <a:lnTo>
                    <a:pt x="1855" y="974"/>
                  </a:lnTo>
                  <a:lnTo>
                    <a:pt x="1918" y="1069"/>
                  </a:lnTo>
                  <a:lnTo>
                    <a:pt x="1975" y="1166"/>
                  </a:lnTo>
                  <a:lnTo>
                    <a:pt x="2029" y="1268"/>
                  </a:lnTo>
                  <a:lnTo>
                    <a:pt x="2077" y="1372"/>
                  </a:lnTo>
                  <a:lnTo>
                    <a:pt x="2120" y="1478"/>
                  </a:lnTo>
                  <a:lnTo>
                    <a:pt x="2157" y="1588"/>
                  </a:lnTo>
                  <a:lnTo>
                    <a:pt x="2190" y="1699"/>
                  </a:lnTo>
                  <a:lnTo>
                    <a:pt x="2217" y="1813"/>
                  </a:lnTo>
                  <a:lnTo>
                    <a:pt x="2238" y="1930"/>
                  </a:lnTo>
                  <a:lnTo>
                    <a:pt x="2254" y="2048"/>
                  </a:lnTo>
                  <a:lnTo>
                    <a:pt x="2263" y="2169"/>
                  </a:lnTo>
                  <a:lnTo>
                    <a:pt x="2266" y="2290"/>
                  </a:lnTo>
                  <a:lnTo>
                    <a:pt x="1601" y="2290"/>
                  </a:lnTo>
                  <a:lnTo>
                    <a:pt x="1598" y="2187"/>
                  </a:lnTo>
                  <a:lnTo>
                    <a:pt x="1590" y="2087"/>
                  </a:lnTo>
                  <a:lnTo>
                    <a:pt x="1574" y="1988"/>
                  </a:lnTo>
                  <a:lnTo>
                    <a:pt x="1553" y="1891"/>
                  </a:lnTo>
                  <a:lnTo>
                    <a:pt x="1526" y="1797"/>
                  </a:lnTo>
                  <a:lnTo>
                    <a:pt x="1494" y="1705"/>
                  </a:lnTo>
                  <a:lnTo>
                    <a:pt x="1457" y="1616"/>
                  </a:lnTo>
                  <a:lnTo>
                    <a:pt x="1414" y="1529"/>
                  </a:lnTo>
                  <a:lnTo>
                    <a:pt x="1367" y="1445"/>
                  </a:lnTo>
                  <a:lnTo>
                    <a:pt x="1314" y="1365"/>
                  </a:lnTo>
                  <a:lnTo>
                    <a:pt x="1258" y="1288"/>
                  </a:lnTo>
                  <a:lnTo>
                    <a:pt x="1197" y="1214"/>
                  </a:lnTo>
                  <a:lnTo>
                    <a:pt x="1132" y="1145"/>
                  </a:lnTo>
                  <a:lnTo>
                    <a:pt x="1064" y="1079"/>
                  </a:lnTo>
                  <a:lnTo>
                    <a:pt x="991" y="1018"/>
                  </a:lnTo>
                  <a:lnTo>
                    <a:pt x="915" y="961"/>
                  </a:lnTo>
                  <a:lnTo>
                    <a:pt x="836" y="908"/>
                  </a:lnTo>
                  <a:lnTo>
                    <a:pt x="753" y="860"/>
                  </a:lnTo>
                  <a:lnTo>
                    <a:pt x="667" y="818"/>
                  </a:lnTo>
                  <a:lnTo>
                    <a:pt x="579" y="780"/>
                  </a:lnTo>
                  <a:lnTo>
                    <a:pt x="488" y="747"/>
                  </a:lnTo>
                  <a:lnTo>
                    <a:pt x="395" y="720"/>
                  </a:lnTo>
                  <a:lnTo>
                    <a:pt x="298" y="698"/>
                  </a:lnTo>
                  <a:lnTo>
                    <a:pt x="201" y="683"/>
                  </a:lnTo>
                  <a:lnTo>
                    <a:pt x="102" y="674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204" y="816"/>
              <a:ext cx="380" cy="384"/>
            </a:xfrm>
            <a:custGeom>
              <a:avLst/>
              <a:gdLst>
                <a:gd name="T0" fmla="*/ 0 w 3418"/>
                <a:gd name="T1" fmla="*/ 0 h 3456"/>
                <a:gd name="T2" fmla="*/ 0 w 3418"/>
                <a:gd name="T3" fmla="*/ 0 h 3456"/>
                <a:gd name="T4" fmla="*/ 0 w 3418"/>
                <a:gd name="T5" fmla="*/ 0 h 3456"/>
                <a:gd name="T6" fmla="*/ 0 w 3418"/>
                <a:gd name="T7" fmla="*/ 0 h 3456"/>
                <a:gd name="T8" fmla="*/ 0 w 3418"/>
                <a:gd name="T9" fmla="*/ 0 h 3456"/>
                <a:gd name="T10" fmla="*/ 0 w 3418"/>
                <a:gd name="T11" fmla="*/ 0 h 3456"/>
                <a:gd name="T12" fmla="*/ 0 w 3418"/>
                <a:gd name="T13" fmla="*/ 0 h 3456"/>
                <a:gd name="T14" fmla="*/ 0 w 3418"/>
                <a:gd name="T15" fmla="*/ 0 h 3456"/>
                <a:gd name="T16" fmla="*/ 0 w 3418"/>
                <a:gd name="T17" fmla="*/ 0 h 3456"/>
                <a:gd name="T18" fmla="*/ 0 w 3418"/>
                <a:gd name="T19" fmla="*/ 0 h 3456"/>
                <a:gd name="T20" fmla="*/ 0 w 3418"/>
                <a:gd name="T21" fmla="*/ 0 h 3456"/>
                <a:gd name="T22" fmla="*/ 0 w 3418"/>
                <a:gd name="T23" fmla="*/ 0 h 3456"/>
                <a:gd name="T24" fmla="*/ 0 w 3418"/>
                <a:gd name="T25" fmla="*/ 0 h 3456"/>
                <a:gd name="T26" fmla="*/ 0 w 3418"/>
                <a:gd name="T27" fmla="*/ 0 h 3456"/>
                <a:gd name="T28" fmla="*/ 0 w 3418"/>
                <a:gd name="T29" fmla="*/ 0 h 3456"/>
                <a:gd name="T30" fmla="*/ 0 w 3418"/>
                <a:gd name="T31" fmla="*/ 0 h 3456"/>
                <a:gd name="T32" fmla="*/ 0 w 3418"/>
                <a:gd name="T33" fmla="*/ 0 h 3456"/>
                <a:gd name="T34" fmla="*/ 0 w 3418"/>
                <a:gd name="T35" fmla="*/ 0 h 3456"/>
                <a:gd name="T36" fmla="*/ 0 w 3418"/>
                <a:gd name="T37" fmla="*/ 0 h 3456"/>
                <a:gd name="T38" fmla="*/ 0 w 3418"/>
                <a:gd name="T39" fmla="*/ 0 h 3456"/>
                <a:gd name="T40" fmla="*/ 0 w 3418"/>
                <a:gd name="T41" fmla="*/ 0 h 3456"/>
                <a:gd name="T42" fmla="*/ 0 w 3418"/>
                <a:gd name="T43" fmla="*/ 0 h 3456"/>
                <a:gd name="T44" fmla="*/ 0 w 3418"/>
                <a:gd name="T45" fmla="*/ 0 h 3456"/>
                <a:gd name="T46" fmla="*/ 0 w 3418"/>
                <a:gd name="T47" fmla="*/ 0 h 3456"/>
                <a:gd name="T48" fmla="*/ 0 w 3418"/>
                <a:gd name="T49" fmla="*/ 0 h 3456"/>
                <a:gd name="T50" fmla="*/ 0 w 3418"/>
                <a:gd name="T51" fmla="*/ 0 h 3456"/>
                <a:gd name="T52" fmla="*/ 0 w 3418"/>
                <a:gd name="T53" fmla="*/ 0 h 3456"/>
                <a:gd name="T54" fmla="*/ 0 w 3418"/>
                <a:gd name="T55" fmla="*/ 0 h 3456"/>
                <a:gd name="T56" fmla="*/ 0 w 3418"/>
                <a:gd name="T57" fmla="*/ 0 h 3456"/>
                <a:gd name="T58" fmla="*/ 0 w 3418"/>
                <a:gd name="T59" fmla="*/ 0 h 3456"/>
                <a:gd name="T60" fmla="*/ 0 w 3418"/>
                <a:gd name="T61" fmla="*/ 0 h 3456"/>
                <a:gd name="T62" fmla="*/ 0 w 3418"/>
                <a:gd name="T63" fmla="*/ 0 h 3456"/>
                <a:gd name="T64" fmla="*/ 0 w 3418"/>
                <a:gd name="T65" fmla="*/ 0 h 3456"/>
                <a:gd name="T66" fmla="*/ 0 w 3418"/>
                <a:gd name="T67" fmla="*/ 0 h 3456"/>
                <a:gd name="T68" fmla="*/ 0 w 3418"/>
                <a:gd name="T69" fmla="*/ 0 h 3456"/>
                <a:gd name="T70" fmla="*/ 0 w 3418"/>
                <a:gd name="T71" fmla="*/ 0 h 3456"/>
                <a:gd name="T72" fmla="*/ 0 w 3418"/>
                <a:gd name="T73" fmla="*/ 0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18"/>
                <a:gd name="T112" fmla="*/ 0 h 3456"/>
                <a:gd name="T113" fmla="*/ 3418 w 3418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18" h="3456">
                  <a:moveTo>
                    <a:pt x="0" y="0"/>
                  </a:moveTo>
                  <a:lnTo>
                    <a:pt x="152" y="3"/>
                  </a:lnTo>
                  <a:lnTo>
                    <a:pt x="303" y="14"/>
                  </a:lnTo>
                  <a:lnTo>
                    <a:pt x="451" y="30"/>
                  </a:lnTo>
                  <a:lnTo>
                    <a:pt x="598" y="52"/>
                  </a:lnTo>
                  <a:lnTo>
                    <a:pt x="743" y="82"/>
                  </a:lnTo>
                  <a:lnTo>
                    <a:pt x="885" y="117"/>
                  </a:lnTo>
                  <a:lnTo>
                    <a:pt x="1025" y="158"/>
                  </a:lnTo>
                  <a:lnTo>
                    <a:pt x="1162" y="205"/>
                  </a:lnTo>
                  <a:lnTo>
                    <a:pt x="1298" y="258"/>
                  </a:lnTo>
                  <a:lnTo>
                    <a:pt x="1430" y="315"/>
                  </a:lnTo>
                  <a:lnTo>
                    <a:pt x="1558" y="379"/>
                  </a:lnTo>
                  <a:lnTo>
                    <a:pt x="1684" y="448"/>
                  </a:lnTo>
                  <a:lnTo>
                    <a:pt x="1807" y="522"/>
                  </a:lnTo>
                  <a:lnTo>
                    <a:pt x="1926" y="600"/>
                  </a:lnTo>
                  <a:lnTo>
                    <a:pt x="2042" y="684"/>
                  </a:lnTo>
                  <a:lnTo>
                    <a:pt x="2154" y="772"/>
                  </a:lnTo>
                  <a:lnTo>
                    <a:pt x="2262" y="865"/>
                  </a:lnTo>
                  <a:lnTo>
                    <a:pt x="2367" y="962"/>
                  </a:lnTo>
                  <a:lnTo>
                    <a:pt x="2467" y="1063"/>
                  </a:lnTo>
                  <a:lnTo>
                    <a:pt x="2563" y="1169"/>
                  </a:lnTo>
                  <a:lnTo>
                    <a:pt x="2655" y="1279"/>
                  </a:lnTo>
                  <a:lnTo>
                    <a:pt x="2742" y="1392"/>
                  </a:lnTo>
                  <a:lnTo>
                    <a:pt x="2824" y="1509"/>
                  </a:lnTo>
                  <a:lnTo>
                    <a:pt x="2903" y="1630"/>
                  </a:lnTo>
                  <a:lnTo>
                    <a:pt x="2975" y="1753"/>
                  </a:lnTo>
                  <a:lnTo>
                    <a:pt x="3043" y="1881"/>
                  </a:lnTo>
                  <a:lnTo>
                    <a:pt x="3106" y="2011"/>
                  </a:lnTo>
                  <a:lnTo>
                    <a:pt x="3164" y="2145"/>
                  </a:lnTo>
                  <a:lnTo>
                    <a:pt x="3216" y="2281"/>
                  </a:lnTo>
                  <a:lnTo>
                    <a:pt x="3262" y="2419"/>
                  </a:lnTo>
                  <a:lnTo>
                    <a:pt x="3303" y="2561"/>
                  </a:lnTo>
                  <a:lnTo>
                    <a:pt x="3338" y="2705"/>
                  </a:lnTo>
                  <a:lnTo>
                    <a:pt x="3366" y="2851"/>
                  </a:lnTo>
                  <a:lnTo>
                    <a:pt x="3389" y="2999"/>
                  </a:lnTo>
                  <a:lnTo>
                    <a:pt x="3406" y="3150"/>
                  </a:lnTo>
                  <a:lnTo>
                    <a:pt x="3415" y="3302"/>
                  </a:lnTo>
                  <a:lnTo>
                    <a:pt x="3418" y="3456"/>
                  </a:lnTo>
                  <a:lnTo>
                    <a:pt x="2734" y="3456"/>
                  </a:lnTo>
                  <a:lnTo>
                    <a:pt x="2731" y="3322"/>
                  </a:lnTo>
                  <a:lnTo>
                    <a:pt x="2723" y="3190"/>
                  </a:lnTo>
                  <a:lnTo>
                    <a:pt x="2707" y="3059"/>
                  </a:lnTo>
                  <a:lnTo>
                    <a:pt x="2685" y="2930"/>
                  </a:lnTo>
                  <a:lnTo>
                    <a:pt x="2658" y="2805"/>
                  </a:lnTo>
                  <a:lnTo>
                    <a:pt x="2626" y="2680"/>
                  </a:lnTo>
                  <a:lnTo>
                    <a:pt x="2588" y="2557"/>
                  </a:lnTo>
                  <a:lnTo>
                    <a:pt x="2544" y="2438"/>
                  </a:lnTo>
                  <a:lnTo>
                    <a:pt x="2495" y="2322"/>
                  </a:lnTo>
                  <a:lnTo>
                    <a:pt x="2441" y="2208"/>
                  </a:lnTo>
                  <a:lnTo>
                    <a:pt x="2383" y="2097"/>
                  </a:lnTo>
                  <a:lnTo>
                    <a:pt x="2319" y="1989"/>
                  </a:lnTo>
                  <a:lnTo>
                    <a:pt x="2251" y="1884"/>
                  </a:lnTo>
                  <a:lnTo>
                    <a:pt x="2177" y="1784"/>
                  </a:lnTo>
                  <a:lnTo>
                    <a:pt x="2101" y="1685"/>
                  </a:lnTo>
                  <a:lnTo>
                    <a:pt x="2019" y="1591"/>
                  </a:lnTo>
                  <a:lnTo>
                    <a:pt x="1934" y="1501"/>
                  </a:lnTo>
                  <a:lnTo>
                    <a:pt x="1844" y="1415"/>
                  </a:lnTo>
                  <a:lnTo>
                    <a:pt x="1752" y="1332"/>
                  </a:lnTo>
                  <a:lnTo>
                    <a:pt x="1655" y="1255"/>
                  </a:lnTo>
                  <a:lnTo>
                    <a:pt x="1555" y="1181"/>
                  </a:lnTo>
                  <a:lnTo>
                    <a:pt x="1452" y="1112"/>
                  </a:lnTo>
                  <a:lnTo>
                    <a:pt x="1345" y="1047"/>
                  </a:lnTo>
                  <a:lnTo>
                    <a:pt x="1235" y="989"/>
                  </a:lnTo>
                  <a:lnTo>
                    <a:pt x="1122" y="934"/>
                  </a:lnTo>
                  <a:lnTo>
                    <a:pt x="1006" y="885"/>
                  </a:lnTo>
                  <a:lnTo>
                    <a:pt x="888" y="840"/>
                  </a:lnTo>
                  <a:lnTo>
                    <a:pt x="768" y="801"/>
                  </a:lnTo>
                  <a:lnTo>
                    <a:pt x="645" y="769"/>
                  </a:lnTo>
                  <a:lnTo>
                    <a:pt x="519" y="741"/>
                  </a:lnTo>
                  <a:lnTo>
                    <a:pt x="393" y="719"/>
                  </a:lnTo>
                  <a:lnTo>
                    <a:pt x="264" y="704"/>
                  </a:lnTo>
                  <a:lnTo>
                    <a:pt x="133" y="694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174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Diagramm 45"/>
          <p:cNvGraphicFramePr/>
          <p:nvPr>
            <p:extLst>
              <p:ext uri="{D42A27DB-BD31-4B8C-83A1-F6EECF244321}">
                <p14:modId xmlns:p14="http://schemas.microsoft.com/office/powerpoint/2010/main" val="3349651406"/>
              </p:ext>
            </p:extLst>
          </p:nvPr>
        </p:nvGraphicFramePr>
        <p:xfrm>
          <a:off x="1095151" y="2373491"/>
          <a:ext cx="10061999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Connected TV </a:t>
            </a:r>
            <a:r>
              <a:rPr lang="de-DE" dirty="0" smtClean="0"/>
              <a:t>gesamt – inkl</a:t>
            </a:r>
            <a:r>
              <a:rPr lang="de-DE" dirty="0"/>
              <a:t>. </a:t>
            </a:r>
            <a:r>
              <a:rPr lang="de-DE" dirty="0" smtClean="0"/>
              <a:t>Peripheriegeräte und „Workaround“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Bremen 2016 - 2018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Peripheriegeräte: </a:t>
            </a:r>
            <a:r>
              <a:rPr lang="de-DE" dirty="0" err="1"/>
              <a:t>Internetfäh</a:t>
            </a:r>
            <a:r>
              <a:rPr lang="de-DE" dirty="0"/>
              <a:t>. Set-Top-Box, Streaming-Box, Streaming-Stick, internetfähige Spielekonsole, Blu-ray-Player; falls nicht Smart TV; TV-Gerät über PC, Laptop, Tablet, Smartphone an das Internet angeschlossen; falls nicht Smart TV- oder </a:t>
            </a:r>
            <a:r>
              <a:rPr lang="de-DE" dirty="0" smtClean="0"/>
              <a:t>Peripheriegerät 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0,335 </a:t>
            </a:r>
            <a:r>
              <a:rPr lang="de-DE" dirty="0"/>
              <a:t>/ </a:t>
            </a:r>
            <a:r>
              <a:rPr lang="de-DE" dirty="0" smtClean="0"/>
              <a:t>0,341 / 0,347 </a:t>
            </a:r>
            <a:r>
              <a:rPr lang="de-DE" dirty="0"/>
              <a:t>Mio. TV-HH in </a:t>
            </a:r>
            <a:r>
              <a:rPr lang="de-DE" dirty="0" smtClean="0"/>
              <a:t>Bremen</a:t>
            </a:r>
            <a:endParaRPr lang="de-DE" dirty="0"/>
          </a:p>
        </p:txBody>
      </p:sp>
      <p:grpSp>
        <p:nvGrpSpPr>
          <p:cNvPr id="37" name="noun_project_0972.svg.eps"/>
          <p:cNvGrpSpPr>
            <a:grpSpLocks noChangeAspect="1"/>
          </p:cNvGrpSpPr>
          <p:nvPr/>
        </p:nvGrpSpPr>
        <p:grpSpPr bwMode="auto">
          <a:xfrm>
            <a:off x="1108930" y="3820308"/>
            <a:ext cx="3434400" cy="2175119"/>
            <a:chOff x="2866" y="819"/>
            <a:chExt cx="169" cy="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8" name="Freeform 20"/>
            <p:cNvSpPr>
              <a:spLocks noChangeAspect="1" noEditPoints="1"/>
            </p:cNvSpPr>
            <p:nvPr/>
          </p:nvSpPr>
          <p:spPr bwMode="auto">
            <a:xfrm>
              <a:off x="2866" y="819"/>
              <a:ext cx="169" cy="96"/>
            </a:xfrm>
            <a:custGeom>
              <a:avLst/>
              <a:gdLst>
                <a:gd name="T0" fmla="*/ 13 w 3384"/>
                <a:gd name="T1" fmla="*/ 8 h 1918"/>
                <a:gd name="T2" fmla="*/ 11 w 3384"/>
                <a:gd name="T3" fmla="*/ 8 h 1918"/>
                <a:gd name="T4" fmla="*/ 9 w 3384"/>
                <a:gd name="T5" fmla="*/ 8 h 1918"/>
                <a:gd name="T6" fmla="*/ 8 w 3384"/>
                <a:gd name="T7" fmla="*/ 10 h 1918"/>
                <a:gd name="T8" fmla="*/ 8 w 3384"/>
                <a:gd name="T9" fmla="*/ 12 h 1918"/>
                <a:gd name="T10" fmla="*/ 8 w 3384"/>
                <a:gd name="T11" fmla="*/ 15 h 1918"/>
                <a:gd name="T12" fmla="*/ 8 w 3384"/>
                <a:gd name="T13" fmla="*/ 72 h 1918"/>
                <a:gd name="T14" fmla="*/ 8 w 3384"/>
                <a:gd name="T15" fmla="*/ 74 h 1918"/>
                <a:gd name="T16" fmla="*/ 8 w 3384"/>
                <a:gd name="T17" fmla="*/ 76 h 1918"/>
                <a:gd name="T18" fmla="*/ 10 w 3384"/>
                <a:gd name="T19" fmla="*/ 76 h 1918"/>
                <a:gd name="T20" fmla="*/ 12 w 3384"/>
                <a:gd name="T21" fmla="*/ 77 h 1918"/>
                <a:gd name="T22" fmla="*/ 15 w 3384"/>
                <a:gd name="T23" fmla="*/ 77 h 1918"/>
                <a:gd name="T24" fmla="*/ 156 w 3384"/>
                <a:gd name="T25" fmla="*/ 77 h 1918"/>
                <a:gd name="T26" fmla="*/ 158 w 3384"/>
                <a:gd name="T27" fmla="*/ 77 h 1918"/>
                <a:gd name="T28" fmla="*/ 160 w 3384"/>
                <a:gd name="T29" fmla="*/ 76 h 1918"/>
                <a:gd name="T30" fmla="*/ 161 w 3384"/>
                <a:gd name="T31" fmla="*/ 75 h 1918"/>
                <a:gd name="T32" fmla="*/ 161 w 3384"/>
                <a:gd name="T33" fmla="*/ 73 h 1918"/>
                <a:gd name="T34" fmla="*/ 161 w 3384"/>
                <a:gd name="T35" fmla="*/ 70 h 1918"/>
                <a:gd name="T36" fmla="*/ 161 w 3384"/>
                <a:gd name="T37" fmla="*/ 13 h 1918"/>
                <a:gd name="T38" fmla="*/ 161 w 3384"/>
                <a:gd name="T39" fmla="*/ 10 h 1918"/>
                <a:gd name="T40" fmla="*/ 161 w 3384"/>
                <a:gd name="T41" fmla="*/ 9 h 1918"/>
                <a:gd name="T42" fmla="*/ 159 w 3384"/>
                <a:gd name="T43" fmla="*/ 8 h 1918"/>
                <a:gd name="T44" fmla="*/ 157 w 3384"/>
                <a:gd name="T45" fmla="*/ 8 h 1918"/>
                <a:gd name="T46" fmla="*/ 154 w 3384"/>
                <a:gd name="T47" fmla="*/ 8 h 1918"/>
                <a:gd name="T48" fmla="*/ 8 w 3384"/>
                <a:gd name="T49" fmla="*/ 0 h 1918"/>
                <a:gd name="T50" fmla="*/ 163 w 3384"/>
                <a:gd name="T51" fmla="*/ 0 h 1918"/>
                <a:gd name="T52" fmla="*/ 166 w 3384"/>
                <a:gd name="T53" fmla="*/ 1 h 1918"/>
                <a:gd name="T54" fmla="*/ 168 w 3384"/>
                <a:gd name="T55" fmla="*/ 3 h 1918"/>
                <a:gd name="T56" fmla="*/ 169 w 3384"/>
                <a:gd name="T57" fmla="*/ 6 h 1918"/>
                <a:gd name="T58" fmla="*/ 169 w 3384"/>
                <a:gd name="T59" fmla="*/ 88 h 1918"/>
                <a:gd name="T60" fmla="*/ 168 w 3384"/>
                <a:gd name="T61" fmla="*/ 91 h 1918"/>
                <a:gd name="T62" fmla="*/ 167 w 3384"/>
                <a:gd name="T63" fmla="*/ 94 h 1918"/>
                <a:gd name="T64" fmla="*/ 164 w 3384"/>
                <a:gd name="T65" fmla="*/ 95 h 1918"/>
                <a:gd name="T66" fmla="*/ 161 w 3384"/>
                <a:gd name="T67" fmla="*/ 96 h 1918"/>
                <a:gd name="T68" fmla="*/ 6 w 3384"/>
                <a:gd name="T69" fmla="*/ 96 h 1918"/>
                <a:gd name="T70" fmla="*/ 3 w 3384"/>
                <a:gd name="T71" fmla="*/ 95 h 1918"/>
                <a:gd name="T72" fmla="*/ 1 w 3384"/>
                <a:gd name="T73" fmla="*/ 93 h 1918"/>
                <a:gd name="T74" fmla="*/ 0 w 3384"/>
                <a:gd name="T75" fmla="*/ 90 h 1918"/>
                <a:gd name="T76" fmla="*/ 0 w 3384"/>
                <a:gd name="T77" fmla="*/ 8 h 1918"/>
                <a:gd name="T78" fmla="*/ 1 w 3384"/>
                <a:gd name="T79" fmla="*/ 5 h 1918"/>
                <a:gd name="T80" fmla="*/ 2 w 3384"/>
                <a:gd name="T81" fmla="*/ 2 h 1918"/>
                <a:gd name="T82" fmla="*/ 5 w 3384"/>
                <a:gd name="T83" fmla="*/ 1 h 1918"/>
                <a:gd name="T84" fmla="*/ 8 w 3384"/>
                <a:gd name="T85" fmla="*/ 0 h 19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84" h="1918">
                  <a:moveTo>
                    <a:pt x="307" y="154"/>
                  </a:moveTo>
                  <a:lnTo>
                    <a:pt x="269" y="154"/>
                  </a:lnTo>
                  <a:lnTo>
                    <a:pt x="238" y="155"/>
                  </a:lnTo>
                  <a:lnTo>
                    <a:pt x="213" y="157"/>
                  </a:lnTo>
                  <a:lnTo>
                    <a:pt x="193" y="161"/>
                  </a:lnTo>
                  <a:lnTo>
                    <a:pt x="178" y="167"/>
                  </a:lnTo>
                  <a:lnTo>
                    <a:pt x="167" y="176"/>
                  </a:lnTo>
                  <a:lnTo>
                    <a:pt x="161" y="190"/>
                  </a:lnTo>
                  <a:lnTo>
                    <a:pt x="157" y="208"/>
                  </a:lnTo>
                  <a:lnTo>
                    <a:pt x="154" y="230"/>
                  </a:lnTo>
                  <a:lnTo>
                    <a:pt x="154" y="258"/>
                  </a:lnTo>
                  <a:lnTo>
                    <a:pt x="154" y="292"/>
                  </a:lnTo>
                  <a:lnTo>
                    <a:pt x="154" y="1397"/>
                  </a:lnTo>
                  <a:lnTo>
                    <a:pt x="154" y="1430"/>
                  </a:lnTo>
                  <a:lnTo>
                    <a:pt x="154" y="1459"/>
                  </a:lnTo>
                  <a:lnTo>
                    <a:pt x="157" y="1482"/>
                  </a:lnTo>
                  <a:lnTo>
                    <a:pt x="161" y="1499"/>
                  </a:lnTo>
                  <a:lnTo>
                    <a:pt x="167" y="1512"/>
                  </a:lnTo>
                  <a:lnTo>
                    <a:pt x="178" y="1521"/>
                  </a:lnTo>
                  <a:lnTo>
                    <a:pt x="193" y="1528"/>
                  </a:lnTo>
                  <a:lnTo>
                    <a:pt x="213" y="1532"/>
                  </a:lnTo>
                  <a:lnTo>
                    <a:pt x="238" y="1534"/>
                  </a:lnTo>
                  <a:lnTo>
                    <a:pt x="269" y="1535"/>
                  </a:lnTo>
                  <a:lnTo>
                    <a:pt x="307" y="1535"/>
                  </a:lnTo>
                  <a:lnTo>
                    <a:pt x="3077" y="1535"/>
                  </a:lnTo>
                  <a:lnTo>
                    <a:pt x="3115" y="1535"/>
                  </a:lnTo>
                  <a:lnTo>
                    <a:pt x="3146" y="1534"/>
                  </a:lnTo>
                  <a:lnTo>
                    <a:pt x="3171" y="1532"/>
                  </a:lnTo>
                  <a:lnTo>
                    <a:pt x="3190" y="1528"/>
                  </a:lnTo>
                  <a:lnTo>
                    <a:pt x="3205" y="1521"/>
                  </a:lnTo>
                  <a:lnTo>
                    <a:pt x="3215" y="1512"/>
                  </a:lnTo>
                  <a:lnTo>
                    <a:pt x="3223" y="1499"/>
                  </a:lnTo>
                  <a:lnTo>
                    <a:pt x="3227" y="1482"/>
                  </a:lnTo>
                  <a:lnTo>
                    <a:pt x="3229" y="1459"/>
                  </a:lnTo>
                  <a:lnTo>
                    <a:pt x="3230" y="1430"/>
                  </a:lnTo>
                  <a:lnTo>
                    <a:pt x="3230" y="1397"/>
                  </a:lnTo>
                  <a:lnTo>
                    <a:pt x="3230" y="292"/>
                  </a:lnTo>
                  <a:lnTo>
                    <a:pt x="3230" y="258"/>
                  </a:lnTo>
                  <a:lnTo>
                    <a:pt x="3229" y="230"/>
                  </a:lnTo>
                  <a:lnTo>
                    <a:pt x="3227" y="208"/>
                  </a:lnTo>
                  <a:lnTo>
                    <a:pt x="3223" y="190"/>
                  </a:lnTo>
                  <a:lnTo>
                    <a:pt x="3215" y="176"/>
                  </a:lnTo>
                  <a:lnTo>
                    <a:pt x="3205" y="167"/>
                  </a:lnTo>
                  <a:lnTo>
                    <a:pt x="3190" y="161"/>
                  </a:lnTo>
                  <a:lnTo>
                    <a:pt x="3171" y="157"/>
                  </a:lnTo>
                  <a:lnTo>
                    <a:pt x="3146" y="155"/>
                  </a:lnTo>
                  <a:lnTo>
                    <a:pt x="3115" y="154"/>
                  </a:lnTo>
                  <a:lnTo>
                    <a:pt x="3077" y="154"/>
                  </a:lnTo>
                  <a:lnTo>
                    <a:pt x="307" y="154"/>
                  </a:lnTo>
                  <a:close/>
                  <a:moveTo>
                    <a:pt x="154" y="0"/>
                  </a:moveTo>
                  <a:lnTo>
                    <a:pt x="3230" y="0"/>
                  </a:lnTo>
                  <a:lnTo>
                    <a:pt x="3260" y="4"/>
                  </a:lnTo>
                  <a:lnTo>
                    <a:pt x="3290" y="13"/>
                  </a:lnTo>
                  <a:lnTo>
                    <a:pt x="3316" y="27"/>
                  </a:lnTo>
                  <a:lnTo>
                    <a:pt x="3339" y="45"/>
                  </a:lnTo>
                  <a:lnTo>
                    <a:pt x="3358" y="68"/>
                  </a:lnTo>
                  <a:lnTo>
                    <a:pt x="3372" y="95"/>
                  </a:lnTo>
                  <a:lnTo>
                    <a:pt x="3381" y="123"/>
                  </a:lnTo>
                  <a:lnTo>
                    <a:pt x="3384" y="154"/>
                  </a:lnTo>
                  <a:lnTo>
                    <a:pt x="3384" y="1764"/>
                  </a:lnTo>
                  <a:lnTo>
                    <a:pt x="3381" y="1795"/>
                  </a:lnTo>
                  <a:lnTo>
                    <a:pt x="3372" y="1825"/>
                  </a:lnTo>
                  <a:lnTo>
                    <a:pt x="3358" y="1851"/>
                  </a:lnTo>
                  <a:lnTo>
                    <a:pt x="3339" y="1873"/>
                  </a:lnTo>
                  <a:lnTo>
                    <a:pt x="3316" y="1892"/>
                  </a:lnTo>
                  <a:lnTo>
                    <a:pt x="3290" y="1906"/>
                  </a:lnTo>
                  <a:lnTo>
                    <a:pt x="3260" y="1915"/>
                  </a:lnTo>
                  <a:lnTo>
                    <a:pt x="3230" y="1918"/>
                  </a:lnTo>
                  <a:lnTo>
                    <a:pt x="154" y="1918"/>
                  </a:lnTo>
                  <a:lnTo>
                    <a:pt x="122" y="1915"/>
                  </a:lnTo>
                  <a:lnTo>
                    <a:pt x="94" y="1906"/>
                  </a:lnTo>
                  <a:lnTo>
                    <a:pt x="68" y="1892"/>
                  </a:lnTo>
                  <a:lnTo>
                    <a:pt x="45" y="1873"/>
                  </a:lnTo>
                  <a:lnTo>
                    <a:pt x="26" y="1851"/>
                  </a:lnTo>
                  <a:lnTo>
                    <a:pt x="12" y="1825"/>
                  </a:lnTo>
                  <a:lnTo>
                    <a:pt x="3" y="1795"/>
                  </a:lnTo>
                  <a:lnTo>
                    <a:pt x="0" y="1764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2" y="95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7"/>
                  </a:lnTo>
                  <a:lnTo>
                    <a:pt x="94" y="13"/>
                  </a:lnTo>
                  <a:lnTo>
                    <a:pt x="122" y="4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015"/>
            </a:p>
          </p:txBody>
        </p:sp>
        <p:sp>
          <p:nvSpPr>
            <p:cNvPr id="39" name="Rectangle 21"/>
            <p:cNvSpPr>
              <a:spLocks noChangeAspect="1" noChangeArrowheads="1"/>
            </p:cNvSpPr>
            <p:nvPr/>
          </p:nvSpPr>
          <p:spPr bwMode="auto">
            <a:xfrm>
              <a:off x="2912" y="922"/>
              <a:ext cx="77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240"/>
            </a:p>
          </p:txBody>
        </p:sp>
        <p:sp>
          <p:nvSpPr>
            <p:cNvPr id="40" name="Rectangle 22"/>
            <p:cNvSpPr>
              <a:spLocks noChangeAspect="1" noChangeArrowheads="1"/>
            </p:cNvSpPr>
            <p:nvPr/>
          </p:nvSpPr>
          <p:spPr bwMode="auto">
            <a:xfrm>
              <a:off x="2947" y="915"/>
              <a:ext cx="7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1240"/>
            </a:p>
          </p:txBody>
        </p:sp>
      </p:grpSp>
      <p:graphicFrame>
        <p:nvGraphicFramePr>
          <p:cNvPr id="45" name="Tabel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15295"/>
              </p:ext>
            </p:extLst>
          </p:nvPr>
        </p:nvGraphicFramePr>
        <p:xfrm>
          <a:off x="1103313" y="5823215"/>
          <a:ext cx="1005383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8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2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41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252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252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5" name="Gerade Verbindung 34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43" name="Gruppieren 42"/>
          <p:cNvGrpSpPr/>
          <p:nvPr/>
        </p:nvGrpSpPr>
        <p:grpSpPr>
          <a:xfrm rot="18908350">
            <a:off x="9930458" y="2982869"/>
            <a:ext cx="370263" cy="371584"/>
            <a:chOff x="7627810" y="4460520"/>
            <a:chExt cx="835898" cy="844703"/>
          </a:xfrm>
          <a:solidFill>
            <a:schemeClr val="accent1"/>
          </a:solidFill>
        </p:grpSpPr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7627810" y="5074247"/>
              <a:ext cx="228773" cy="230976"/>
            </a:xfrm>
            <a:custGeom>
              <a:avLst/>
              <a:gdLst>
                <a:gd name="T0" fmla="*/ 6 w 937"/>
                <a:gd name="T1" fmla="*/ 0 h 948"/>
                <a:gd name="T2" fmla="*/ 6 w 937"/>
                <a:gd name="T3" fmla="*/ 0 h 948"/>
                <a:gd name="T4" fmla="*/ 7 w 937"/>
                <a:gd name="T5" fmla="*/ 0 h 948"/>
                <a:gd name="T6" fmla="*/ 8 w 937"/>
                <a:gd name="T7" fmla="*/ 0 h 948"/>
                <a:gd name="T8" fmla="*/ 8 w 937"/>
                <a:gd name="T9" fmla="*/ 1 h 948"/>
                <a:gd name="T10" fmla="*/ 9 w 937"/>
                <a:gd name="T11" fmla="*/ 1 h 948"/>
                <a:gd name="T12" fmla="*/ 9 w 937"/>
                <a:gd name="T13" fmla="*/ 1 h 948"/>
                <a:gd name="T14" fmla="*/ 10 w 937"/>
                <a:gd name="T15" fmla="*/ 2 h 948"/>
                <a:gd name="T16" fmla="*/ 10 w 937"/>
                <a:gd name="T17" fmla="*/ 2 h 948"/>
                <a:gd name="T18" fmla="*/ 11 w 937"/>
                <a:gd name="T19" fmla="*/ 3 h 948"/>
                <a:gd name="T20" fmla="*/ 11 w 937"/>
                <a:gd name="T21" fmla="*/ 3 h 948"/>
                <a:gd name="T22" fmla="*/ 11 w 937"/>
                <a:gd name="T23" fmla="*/ 4 h 948"/>
                <a:gd name="T24" fmla="*/ 11 w 937"/>
                <a:gd name="T25" fmla="*/ 5 h 948"/>
                <a:gd name="T26" fmla="*/ 12 w 937"/>
                <a:gd name="T27" fmla="*/ 5 h 948"/>
                <a:gd name="T28" fmla="*/ 12 w 937"/>
                <a:gd name="T29" fmla="*/ 6 h 948"/>
                <a:gd name="T30" fmla="*/ 12 w 937"/>
                <a:gd name="T31" fmla="*/ 7 h 948"/>
                <a:gd name="T32" fmla="*/ 11 w 937"/>
                <a:gd name="T33" fmla="*/ 7 h 948"/>
                <a:gd name="T34" fmla="*/ 11 w 937"/>
                <a:gd name="T35" fmla="*/ 8 h 948"/>
                <a:gd name="T36" fmla="*/ 11 w 937"/>
                <a:gd name="T37" fmla="*/ 8 h 948"/>
                <a:gd name="T38" fmla="*/ 11 w 937"/>
                <a:gd name="T39" fmla="*/ 9 h 948"/>
                <a:gd name="T40" fmla="*/ 10 w 937"/>
                <a:gd name="T41" fmla="*/ 9 h 948"/>
                <a:gd name="T42" fmla="*/ 10 w 937"/>
                <a:gd name="T43" fmla="*/ 10 h 948"/>
                <a:gd name="T44" fmla="*/ 9 w 937"/>
                <a:gd name="T45" fmla="*/ 10 h 948"/>
                <a:gd name="T46" fmla="*/ 9 w 937"/>
                <a:gd name="T47" fmla="*/ 11 h 948"/>
                <a:gd name="T48" fmla="*/ 8 w 937"/>
                <a:gd name="T49" fmla="*/ 11 h 948"/>
                <a:gd name="T50" fmla="*/ 8 w 937"/>
                <a:gd name="T51" fmla="*/ 11 h 948"/>
                <a:gd name="T52" fmla="*/ 7 w 937"/>
                <a:gd name="T53" fmla="*/ 12 h 948"/>
                <a:gd name="T54" fmla="*/ 6 w 937"/>
                <a:gd name="T55" fmla="*/ 12 h 948"/>
                <a:gd name="T56" fmla="*/ 6 w 937"/>
                <a:gd name="T57" fmla="*/ 12 h 948"/>
                <a:gd name="T58" fmla="*/ 5 w 937"/>
                <a:gd name="T59" fmla="*/ 12 h 948"/>
                <a:gd name="T60" fmla="*/ 4 w 937"/>
                <a:gd name="T61" fmla="*/ 12 h 948"/>
                <a:gd name="T62" fmla="*/ 4 w 937"/>
                <a:gd name="T63" fmla="*/ 11 h 948"/>
                <a:gd name="T64" fmla="*/ 3 w 937"/>
                <a:gd name="T65" fmla="*/ 11 h 948"/>
                <a:gd name="T66" fmla="*/ 3 w 937"/>
                <a:gd name="T67" fmla="*/ 11 h 948"/>
                <a:gd name="T68" fmla="*/ 2 w 937"/>
                <a:gd name="T69" fmla="*/ 10 h 948"/>
                <a:gd name="T70" fmla="*/ 2 w 937"/>
                <a:gd name="T71" fmla="*/ 10 h 948"/>
                <a:gd name="T72" fmla="*/ 1 w 937"/>
                <a:gd name="T73" fmla="*/ 9 h 948"/>
                <a:gd name="T74" fmla="*/ 1 w 937"/>
                <a:gd name="T75" fmla="*/ 9 h 948"/>
                <a:gd name="T76" fmla="*/ 1 w 937"/>
                <a:gd name="T77" fmla="*/ 8 h 948"/>
                <a:gd name="T78" fmla="*/ 0 w 937"/>
                <a:gd name="T79" fmla="*/ 8 h 948"/>
                <a:gd name="T80" fmla="*/ 0 w 937"/>
                <a:gd name="T81" fmla="*/ 7 h 948"/>
                <a:gd name="T82" fmla="*/ 0 w 937"/>
                <a:gd name="T83" fmla="*/ 7 h 948"/>
                <a:gd name="T84" fmla="*/ 0 w 937"/>
                <a:gd name="T85" fmla="*/ 6 h 948"/>
                <a:gd name="T86" fmla="*/ 0 w 937"/>
                <a:gd name="T87" fmla="*/ 5 h 948"/>
                <a:gd name="T88" fmla="*/ 0 w 937"/>
                <a:gd name="T89" fmla="*/ 5 h 948"/>
                <a:gd name="T90" fmla="*/ 0 w 937"/>
                <a:gd name="T91" fmla="*/ 4 h 948"/>
                <a:gd name="T92" fmla="*/ 1 w 937"/>
                <a:gd name="T93" fmla="*/ 3 h 948"/>
                <a:gd name="T94" fmla="*/ 1 w 937"/>
                <a:gd name="T95" fmla="*/ 3 h 948"/>
                <a:gd name="T96" fmla="*/ 1 w 937"/>
                <a:gd name="T97" fmla="*/ 2 h 948"/>
                <a:gd name="T98" fmla="*/ 2 w 937"/>
                <a:gd name="T99" fmla="*/ 2 h 948"/>
                <a:gd name="T100" fmla="*/ 2 w 937"/>
                <a:gd name="T101" fmla="*/ 1 h 948"/>
                <a:gd name="T102" fmla="*/ 3 w 937"/>
                <a:gd name="T103" fmla="*/ 1 h 948"/>
                <a:gd name="T104" fmla="*/ 3 w 937"/>
                <a:gd name="T105" fmla="*/ 1 h 948"/>
                <a:gd name="T106" fmla="*/ 4 w 937"/>
                <a:gd name="T107" fmla="*/ 0 h 948"/>
                <a:gd name="T108" fmla="*/ 4 w 937"/>
                <a:gd name="T109" fmla="*/ 0 h 948"/>
                <a:gd name="T110" fmla="*/ 5 w 937"/>
                <a:gd name="T111" fmla="*/ 0 h 948"/>
                <a:gd name="T112" fmla="*/ 6 w 937"/>
                <a:gd name="T113" fmla="*/ 0 h 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7" h="948">
                  <a:moveTo>
                    <a:pt x="469" y="0"/>
                  </a:moveTo>
                  <a:lnTo>
                    <a:pt x="524" y="3"/>
                  </a:lnTo>
                  <a:lnTo>
                    <a:pt x="576" y="13"/>
                  </a:lnTo>
                  <a:lnTo>
                    <a:pt x="627" y="27"/>
                  </a:lnTo>
                  <a:lnTo>
                    <a:pt x="675" y="48"/>
                  </a:lnTo>
                  <a:lnTo>
                    <a:pt x="721" y="74"/>
                  </a:lnTo>
                  <a:lnTo>
                    <a:pt x="762" y="104"/>
                  </a:lnTo>
                  <a:lnTo>
                    <a:pt x="800" y="138"/>
                  </a:lnTo>
                  <a:lnTo>
                    <a:pt x="835" y="177"/>
                  </a:lnTo>
                  <a:lnTo>
                    <a:pt x="865" y="220"/>
                  </a:lnTo>
                  <a:lnTo>
                    <a:pt x="890" y="265"/>
                  </a:lnTo>
                  <a:lnTo>
                    <a:pt x="910" y="314"/>
                  </a:lnTo>
                  <a:lnTo>
                    <a:pt x="926" y="366"/>
                  </a:lnTo>
                  <a:lnTo>
                    <a:pt x="934" y="419"/>
                  </a:lnTo>
                  <a:lnTo>
                    <a:pt x="937" y="474"/>
                  </a:lnTo>
                  <a:lnTo>
                    <a:pt x="934" y="529"/>
                  </a:lnTo>
                  <a:lnTo>
                    <a:pt x="926" y="583"/>
                  </a:lnTo>
                  <a:lnTo>
                    <a:pt x="910" y="634"/>
                  </a:lnTo>
                  <a:lnTo>
                    <a:pt x="890" y="682"/>
                  </a:lnTo>
                  <a:lnTo>
                    <a:pt x="865" y="728"/>
                  </a:lnTo>
                  <a:lnTo>
                    <a:pt x="835" y="771"/>
                  </a:lnTo>
                  <a:lnTo>
                    <a:pt x="800" y="809"/>
                  </a:lnTo>
                  <a:lnTo>
                    <a:pt x="762" y="844"/>
                  </a:lnTo>
                  <a:lnTo>
                    <a:pt x="721" y="875"/>
                  </a:lnTo>
                  <a:lnTo>
                    <a:pt x="675" y="900"/>
                  </a:lnTo>
                  <a:lnTo>
                    <a:pt x="627" y="921"/>
                  </a:lnTo>
                  <a:lnTo>
                    <a:pt x="576" y="935"/>
                  </a:lnTo>
                  <a:lnTo>
                    <a:pt x="524" y="945"/>
                  </a:lnTo>
                  <a:lnTo>
                    <a:pt x="469" y="948"/>
                  </a:lnTo>
                  <a:lnTo>
                    <a:pt x="414" y="945"/>
                  </a:lnTo>
                  <a:lnTo>
                    <a:pt x="361" y="935"/>
                  </a:lnTo>
                  <a:lnTo>
                    <a:pt x="311" y="921"/>
                  </a:lnTo>
                  <a:lnTo>
                    <a:pt x="263" y="900"/>
                  </a:lnTo>
                  <a:lnTo>
                    <a:pt x="218" y="875"/>
                  </a:lnTo>
                  <a:lnTo>
                    <a:pt x="176" y="844"/>
                  </a:lnTo>
                  <a:lnTo>
                    <a:pt x="137" y="809"/>
                  </a:lnTo>
                  <a:lnTo>
                    <a:pt x="103" y="771"/>
                  </a:lnTo>
                  <a:lnTo>
                    <a:pt x="73" y="728"/>
                  </a:lnTo>
                  <a:lnTo>
                    <a:pt x="48" y="682"/>
                  </a:lnTo>
                  <a:lnTo>
                    <a:pt x="27" y="634"/>
                  </a:lnTo>
                  <a:lnTo>
                    <a:pt x="13" y="583"/>
                  </a:lnTo>
                  <a:lnTo>
                    <a:pt x="3" y="529"/>
                  </a:lnTo>
                  <a:lnTo>
                    <a:pt x="0" y="474"/>
                  </a:lnTo>
                  <a:lnTo>
                    <a:pt x="3" y="419"/>
                  </a:lnTo>
                  <a:lnTo>
                    <a:pt x="13" y="366"/>
                  </a:lnTo>
                  <a:lnTo>
                    <a:pt x="27" y="314"/>
                  </a:lnTo>
                  <a:lnTo>
                    <a:pt x="48" y="265"/>
                  </a:lnTo>
                  <a:lnTo>
                    <a:pt x="73" y="220"/>
                  </a:lnTo>
                  <a:lnTo>
                    <a:pt x="103" y="177"/>
                  </a:lnTo>
                  <a:lnTo>
                    <a:pt x="137" y="138"/>
                  </a:lnTo>
                  <a:lnTo>
                    <a:pt x="176" y="104"/>
                  </a:lnTo>
                  <a:lnTo>
                    <a:pt x="218" y="74"/>
                  </a:lnTo>
                  <a:lnTo>
                    <a:pt x="263" y="48"/>
                  </a:lnTo>
                  <a:lnTo>
                    <a:pt x="311" y="27"/>
                  </a:lnTo>
                  <a:lnTo>
                    <a:pt x="361" y="13"/>
                  </a:lnTo>
                  <a:lnTo>
                    <a:pt x="414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015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7627810" y="4746486"/>
              <a:ext cx="554331" cy="558736"/>
            </a:xfrm>
            <a:custGeom>
              <a:avLst/>
              <a:gdLst>
                <a:gd name="T0" fmla="*/ 0 w 2266"/>
                <a:gd name="T1" fmla="*/ 0 h 2290"/>
                <a:gd name="T2" fmla="*/ 1 w 2266"/>
                <a:gd name="T3" fmla="*/ 0 h 2290"/>
                <a:gd name="T4" fmla="*/ 3 w 2266"/>
                <a:gd name="T5" fmla="*/ 0 h 2290"/>
                <a:gd name="T6" fmla="*/ 4 w 2266"/>
                <a:gd name="T7" fmla="*/ 0 h 2290"/>
                <a:gd name="T8" fmla="*/ 6 w 2266"/>
                <a:gd name="T9" fmla="*/ 1 h 2290"/>
                <a:gd name="T10" fmla="*/ 7 w 2266"/>
                <a:gd name="T11" fmla="*/ 1 h 2290"/>
                <a:gd name="T12" fmla="*/ 9 w 2266"/>
                <a:gd name="T13" fmla="*/ 1 h 2290"/>
                <a:gd name="T14" fmla="*/ 10 w 2266"/>
                <a:gd name="T15" fmla="*/ 2 h 2290"/>
                <a:gd name="T16" fmla="*/ 11 w 2266"/>
                <a:gd name="T17" fmla="*/ 2 h 2290"/>
                <a:gd name="T18" fmla="*/ 13 w 2266"/>
                <a:gd name="T19" fmla="*/ 3 h 2290"/>
                <a:gd name="T20" fmla="*/ 14 w 2266"/>
                <a:gd name="T21" fmla="*/ 4 h 2290"/>
                <a:gd name="T22" fmla="*/ 15 w 2266"/>
                <a:gd name="T23" fmla="*/ 4 h 2290"/>
                <a:gd name="T24" fmla="*/ 16 w 2266"/>
                <a:gd name="T25" fmla="*/ 5 h 2290"/>
                <a:gd name="T26" fmla="*/ 17 w 2266"/>
                <a:gd name="T27" fmla="*/ 6 h 2290"/>
                <a:gd name="T28" fmla="*/ 18 w 2266"/>
                <a:gd name="T29" fmla="*/ 7 h 2290"/>
                <a:gd name="T30" fmla="*/ 19 w 2266"/>
                <a:gd name="T31" fmla="*/ 8 h 2290"/>
                <a:gd name="T32" fmla="*/ 20 w 2266"/>
                <a:gd name="T33" fmla="*/ 9 h 2290"/>
                <a:gd name="T34" fmla="*/ 21 w 2266"/>
                <a:gd name="T35" fmla="*/ 10 h 2290"/>
                <a:gd name="T36" fmla="*/ 22 w 2266"/>
                <a:gd name="T37" fmla="*/ 11 h 2290"/>
                <a:gd name="T38" fmla="*/ 23 w 2266"/>
                <a:gd name="T39" fmla="*/ 12 h 2290"/>
                <a:gd name="T40" fmla="*/ 24 w 2266"/>
                <a:gd name="T41" fmla="*/ 13 h 2290"/>
                <a:gd name="T42" fmla="*/ 24 w 2266"/>
                <a:gd name="T43" fmla="*/ 14 h 2290"/>
                <a:gd name="T44" fmla="*/ 25 w 2266"/>
                <a:gd name="T45" fmla="*/ 16 h 2290"/>
                <a:gd name="T46" fmla="*/ 26 w 2266"/>
                <a:gd name="T47" fmla="*/ 17 h 2290"/>
                <a:gd name="T48" fmla="*/ 26 w 2266"/>
                <a:gd name="T49" fmla="*/ 18 h 2290"/>
                <a:gd name="T50" fmla="*/ 27 w 2266"/>
                <a:gd name="T51" fmla="*/ 20 h 2290"/>
                <a:gd name="T52" fmla="*/ 27 w 2266"/>
                <a:gd name="T53" fmla="*/ 21 h 2290"/>
                <a:gd name="T54" fmla="*/ 27 w 2266"/>
                <a:gd name="T55" fmla="*/ 22 h 2290"/>
                <a:gd name="T56" fmla="*/ 28 w 2266"/>
                <a:gd name="T57" fmla="*/ 24 h 2290"/>
                <a:gd name="T58" fmla="*/ 28 w 2266"/>
                <a:gd name="T59" fmla="*/ 25 h 2290"/>
                <a:gd name="T60" fmla="*/ 28 w 2266"/>
                <a:gd name="T61" fmla="*/ 27 h 2290"/>
                <a:gd name="T62" fmla="*/ 28 w 2266"/>
                <a:gd name="T63" fmla="*/ 28 h 2290"/>
                <a:gd name="T64" fmla="*/ 20 w 2266"/>
                <a:gd name="T65" fmla="*/ 28 h 2290"/>
                <a:gd name="T66" fmla="*/ 20 w 2266"/>
                <a:gd name="T67" fmla="*/ 27 h 2290"/>
                <a:gd name="T68" fmla="*/ 20 w 2266"/>
                <a:gd name="T69" fmla="*/ 26 h 2290"/>
                <a:gd name="T70" fmla="*/ 19 w 2266"/>
                <a:gd name="T71" fmla="*/ 25 h 2290"/>
                <a:gd name="T72" fmla="*/ 19 w 2266"/>
                <a:gd name="T73" fmla="*/ 23 h 2290"/>
                <a:gd name="T74" fmla="*/ 19 w 2266"/>
                <a:gd name="T75" fmla="*/ 22 h 2290"/>
                <a:gd name="T76" fmla="*/ 18 w 2266"/>
                <a:gd name="T77" fmla="*/ 21 h 2290"/>
                <a:gd name="T78" fmla="*/ 18 w 2266"/>
                <a:gd name="T79" fmla="*/ 20 h 2290"/>
                <a:gd name="T80" fmla="*/ 17 w 2266"/>
                <a:gd name="T81" fmla="*/ 19 h 2290"/>
                <a:gd name="T82" fmla="*/ 17 w 2266"/>
                <a:gd name="T83" fmla="*/ 18 h 2290"/>
                <a:gd name="T84" fmla="*/ 16 w 2266"/>
                <a:gd name="T85" fmla="*/ 17 h 2290"/>
                <a:gd name="T86" fmla="*/ 16 w 2266"/>
                <a:gd name="T87" fmla="*/ 16 h 2290"/>
                <a:gd name="T88" fmla="*/ 15 w 2266"/>
                <a:gd name="T89" fmla="*/ 15 h 2290"/>
                <a:gd name="T90" fmla="*/ 14 w 2266"/>
                <a:gd name="T91" fmla="*/ 14 h 2290"/>
                <a:gd name="T92" fmla="*/ 13 w 2266"/>
                <a:gd name="T93" fmla="*/ 13 h 2290"/>
                <a:gd name="T94" fmla="*/ 12 w 2266"/>
                <a:gd name="T95" fmla="*/ 13 h 2290"/>
                <a:gd name="T96" fmla="*/ 11 w 2266"/>
                <a:gd name="T97" fmla="*/ 12 h 2290"/>
                <a:gd name="T98" fmla="*/ 10 w 2266"/>
                <a:gd name="T99" fmla="*/ 11 h 2290"/>
                <a:gd name="T100" fmla="*/ 9 w 2266"/>
                <a:gd name="T101" fmla="*/ 11 h 2290"/>
                <a:gd name="T102" fmla="*/ 8 w 2266"/>
                <a:gd name="T103" fmla="*/ 10 h 2290"/>
                <a:gd name="T104" fmla="*/ 7 w 2266"/>
                <a:gd name="T105" fmla="*/ 10 h 2290"/>
                <a:gd name="T106" fmla="*/ 6 w 2266"/>
                <a:gd name="T107" fmla="*/ 9 h 2290"/>
                <a:gd name="T108" fmla="*/ 5 w 2266"/>
                <a:gd name="T109" fmla="*/ 9 h 2290"/>
                <a:gd name="T110" fmla="*/ 4 w 2266"/>
                <a:gd name="T111" fmla="*/ 9 h 2290"/>
                <a:gd name="T112" fmla="*/ 2 w 2266"/>
                <a:gd name="T113" fmla="*/ 8 h 2290"/>
                <a:gd name="T114" fmla="*/ 1 w 2266"/>
                <a:gd name="T115" fmla="*/ 8 h 2290"/>
                <a:gd name="T116" fmla="*/ 0 w 2266"/>
                <a:gd name="T117" fmla="*/ 8 h 2290"/>
                <a:gd name="T118" fmla="*/ 0 w 2266"/>
                <a:gd name="T119" fmla="*/ 0 h 2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66" h="2290">
                  <a:moveTo>
                    <a:pt x="0" y="0"/>
                  </a:moveTo>
                  <a:lnTo>
                    <a:pt x="120" y="3"/>
                  </a:lnTo>
                  <a:lnTo>
                    <a:pt x="239" y="12"/>
                  </a:lnTo>
                  <a:lnTo>
                    <a:pt x="356" y="27"/>
                  </a:lnTo>
                  <a:lnTo>
                    <a:pt x="471" y="49"/>
                  </a:lnTo>
                  <a:lnTo>
                    <a:pt x="584" y="76"/>
                  </a:lnTo>
                  <a:lnTo>
                    <a:pt x="694" y="109"/>
                  </a:lnTo>
                  <a:lnTo>
                    <a:pt x="802" y="147"/>
                  </a:lnTo>
                  <a:lnTo>
                    <a:pt x="908" y="190"/>
                  </a:lnTo>
                  <a:lnTo>
                    <a:pt x="1012" y="239"/>
                  </a:lnTo>
                  <a:lnTo>
                    <a:pt x="1111" y="293"/>
                  </a:lnTo>
                  <a:lnTo>
                    <a:pt x="1209" y="351"/>
                  </a:lnTo>
                  <a:lnTo>
                    <a:pt x="1302" y="414"/>
                  </a:lnTo>
                  <a:lnTo>
                    <a:pt x="1392" y="482"/>
                  </a:lnTo>
                  <a:lnTo>
                    <a:pt x="1479" y="555"/>
                  </a:lnTo>
                  <a:lnTo>
                    <a:pt x="1563" y="630"/>
                  </a:lnTo>
                  <a:lnTo>
                    <a:pt x="1642" y="711"/>
                  </a:lnTo>
                  <a:lnTo>
                    <a:pt x="1718" y="794"/>
                  </a:lnTo>
                  <a:lnTo>
                    <a:pt x="1789" y="882"/>
                  </a:lnTo>
                  <a:lnTo>
                    <a:pt x="1855" y="974"/>
                  </a:lnTo>
                  <a:lnTo>
                    <a:pt x="1918" y="1069"/>
                  </a:lnTo>
                  <a:lnTo>
                    <a:pt x="1975" y="1166"/>
                  </a:lnTo>
                  <a:lnTo>
                    <a:pt x="2029" y="1268"/>
                  </a:lnTo>
                  <a:lnTo>
                    <a:pt x="2077" y="1372"/>
                  </a:lnTo>
                  <a:lnTo>
                    <a:pt x="2120" y="1478"/>
                  </a:lnTo>
                  <a:lnTo>
                    <a:pt x="2157" y="1588"/>
                  </a:lnTo>
                  <a:lnTo>
                    <a:pt x="2190" y="1699"/>
                  </a:lnTo>
                  <a:lnTo>
                    <a:pt x="2217" y="1813"/>
                  </a:lnTo>
                  <a:lnTo>
                    <a:pt x="2238" y="1930"/>
                  </a:lnTo>
                  <a:lnTo>
                    <a:pt x="2254" y="2048"/>
                  </a:lnTo>
                  <a:lnTo>
                    <a:pt x="2263" y="2169"/>
                  </a:lnTo>
                  <a:lnTo>
                    <a:pt x="2266" y="2290"/>
                  </a:lnTo>
                  <a:lnTo>
                    <a:pt x="1601" y="2290"/>
                  </a:lnTo>
                  <a:lnTo>
                    <a:pt x="1598" y="2187"/>
                  </a:lnTo>
                  <a:lnTo>
                    <a:pt x="1590" y="2087"/>
                  </a:lnTo>
                  <a:lnTo>
                    <a:pt x="1574" y="1988"/>
                  </a:lnTo>
                  <a:lnTo>
                    <a:pt x="1553" y="1891"/>
                  </a:lnTo>
                  <a:lnTo>
                    <a:pt x="1526" y="1797"/>
                  </a:lnTo>
                  <a:lnTo>
                    <a:pt x="1494" y="1705"/>
                  </a:lnTo>
                  <a:lnTo>
                    <a:pt x="1457" y="1616"/>
                  </a:lnTo>
                  <a:lnTo>
                    <a:pt x="1414" y="1529"/>
                  </a:lnTo>
                  <a:lnTo>
                    <a:pt x="1367" y="1445"/>
                  </a:lnTo>
                  <a:lnTo>
                    <a:pt x="1314" y="1365"/>
                  </a:lnTo>
                  <a:lnTo>
                    <a:pt x="1258" y="1288"/>
                  </a:lnTo>
                  <a:lnTo>
                    <a:pt x="1197" y="1214"/>
                  </a:lnTo>
                  <a:lnTo>
                    <a:pt x="1132" y="1145"/>
                  </a:lnTo>
                  <a:lnTo>
                    <a:pt x="1064" y="1079"/>
                  </a:lnTo>
                  <a:lnTo>
                    <a:pt x="991" y="1018"/>
                  </a:lnTo>
                  <a:lnTo>
                    <a:pt x="915" y="961"/>
                  </a:lnTo>
                  <a:lnTo>
                    <a:pt x="836" y="908"/>
                  </a:lnTo>
                  <a:lnTo>
                    <a:pt x="753" y="860"/>
                  </a:lnTo>
                  <a:lnTo>
                    <a:pt x="667" y="818"/>
                  </a:lnTo>
                  <a:lnTo>
                    <a:pt x="579" y="780"/>
                  </a:lnTo>
                  <a:lnTo>
                    <a:pt x="488" y="747"/>
                  </a:lnTo>
                  <a:lnTo>
                    <a:pt x="395" y="720"/>
                  </a:lnTo>
                  <a:lnTo>
                    <a:pt x="298" y="698"/>
                  </a:lnTo>
                  <a:lnTo>
                    <a:pt x="201" y="683"/>
                  </a:lnTo>
                  <a:lnTo>
                    <a:pt x="102" y="674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015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7627810" y="4460520"/>
              <a:ext cx="835898" cy="844703"/>
            </a:xfrm>
            <a:custGeom>
              <a:avLst/>
              <a:gdLst>
                <a:gd name="T0" fmla="*/ 2 w 3418"/>
                <a:gd name="T1" fmla="*/ 0 h 3456"/>
                <a:gd name="T2" fmla="*/ 6 w 3418"/>
                <a:gd name="T3" fmla="*/ 0 h 3456"/>
                <a:gd name="T4" fmla="*/ 9 w 3418"/>
                <a:gd name="T5" fmla="*/ 1 h 3456"/>
                <a:gd name="T6" fmla="*/ 13 w 3418"/>
                <a:gd name="T7" fmla="*/ 2 h 3456"/>
                <a:gd name="T8" fmla="*/ 16 w 3418"/>
                <a:gd name="T9" fmla="*/ 3 h 3456"/>
                <a:gd name="T10" fmla="*/ 19 w 3418"/>
                <a:gd name="T11" fmla="*/ 5 h 3456"/>
                <a:gd name="T12" fmla="*/ 22 w 3418"/>
                <a:gd name="T13" fmla="*/ 6 h 3456"/>
                <a:gd name="T14" fmla="*/ 25 w 3418"/>
                <a:gd name="T15" fmla="*/ 8 h 3456"/>
                <a:gd name="T16" fmla="*/ 28 w 3418"/>
                <a:gd name="T17" fmla="*/ 11 h 3456"/>
                <a:gd name="T18" fmla="*/ 30 w 3418"/>
                <a:gd name="T19" fmla="*/ 13 h 3456"/>
                <a:gd name="T20" fmla="*/ 33 w 3418"/>
                <a:gd name="T21" fmla="*/ 16 h 3456"/>
                <a:gd name="T22" fmla="*/ 35 w 3418"/>
                <a:gd name="T23" fmla="*/ 19 h 3456"/>
                <a:gd name="T24" fmla="*/ 37 w 3418"/>
                <a:gd name="T25" fmla="*/ 22 h 3456"/>
                <a:gd name="T26" fmla="*/ 38 w 3418"/>
                <a:gd name="T27" fmla="*/ 25 h 3456"/>
                <a:gd name="T28" fmla="*/ 40 w 3418"/>
                <a:gd name="T29" fmla="*/ 28 h 3456"/>
                <a:gd name="T30" fmla="*/ 41 w 3418"/>
                <a:gd name="T31" fmla="*/ 32 h 3456"/>
                <a:gd name="T32" fmla="*/ 42 w 3418"/>
                <a:gd name="T33" fmla="*/ 35 h 3456"/>
                <a:gd name="T34" fmla="*/ 42 w 3418"/>
                <a:gd name="T35" fmla="*/ 39 h 3456"/>
                <a:gd name="T36" fmla="*/ 42 w 3418"/>
                <a:gd name="T37" fmla="*/ 43 h 3456"/>
                <a:gd name="T38" fmla="*/ 34 w 3418"/>
                <a:gd name="T39" fmla="*/ 41 h 3456"/>
                <a:gd name="T40" fmla="*/ 33 w 3418"/>
                <a:gd name="T41" fmla="*/ 38 h 3456"/>
                <a:gd name="T42" fmla="*/ 33 w 3418"/>
                <a:gd name="T43" fmla="*/ 35 h 3456"/>
                <a:gd name="T44" fmla="*/ 32 w 3418"/>
                <a:gd name="T45" fmla="*/ 32 h 3456"/>
                <a:gd name="T46" fmla="*/ 31 w 3418"/>
                <a:gd name="T47" fmla="*/ 29 h 3456"/>
                <a:gd name="T48" fmla="*/ 29 w 3418"/>
                <a:gd name="T49" fmla="*/ 26 h 3456"/>
                <a:gd name="T50" fmla="*/ 28 w 3418"/>
                <a:gd name="T51" fmla="*/ 23 h 3456"/>
                <a:gd name="T52" fmla="*/ 26 w 3418"/>
                <a:gd name="T53" fmla="*/ 21 h 3456"/>
                <a:gd name="T54" fmla="*/ 24 w 3418"/>
                <a:gd name="T55" fmla="*/ 19 h 3456"/>
                <a:gd name="T56" fmla="*/ 22 w 3418"/>
                <a:gd name="T57" fmla="*/ 16 h 3456"/>
                <a:gd name="T58" fmla="*/ 19 w 3418"/>
                <a:gd name="T59" fmla="*/ 15 h 3456"/>
                <a:gd name="T60" fmla="*/ 17 w 3418"/>
                <a:gd name="T61" fmla="*/ 13 h 3456"/>
                <a:gd name="T62" fmla="*/ 14 w 3418"/>
                <a:gd name="T63" fmla="*/ 12 h 3456"/>
                <a:gd name="T64" fmla="*/ 11 w 3418"/>
                <a:gd name="T65" fmla="*/ 10 h 3456"/>
                <a:gd name="T66" fmla="*/ 8 w 3418"/>
                <a:gd name="T67" fmla="*/ 9 h 3456"/>
                <a:gd name="T68" fmla="*/ 5 w 3418"/>
                <a:gd name="T69" fmla="*/ 9 h 3456"/>
                <a:gd name="T70" fmla="*/ 2 w 3418"/>
                <a:gd name="T71" fmla="*/ 9 h 3456"/>
                <a:gd name="T72" fmla="*/ 0 w 3418"/>
                <a:gd name="T73" fmla="*/ 0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18" h="3456">
                  <a:moveTo>
                    <a:pt x="0" y="0"/>
                  </a:moveTo>
                  <a:lnTo>
                    <a:pt x="152" y="3"/>
                  </a:lnTo>
                  <a:lnTo>
                    <a:pt x="303" y="14"/>
                  </a:lnTo>
                  <a:lnTo>
                    <a:pt x="451" y="30"/>
                  </a:lnTo>
                  <a:lnTo>
                    <a:pt x="598" y="52"/>
                  </a:lnTo>
                  <a:lnTo>
                    <a:pt x="743" y="82"/>
                  </a:lnTo>
                  <a:lnTo>
                    <a:pt x="885" y="117"/>
                  </a:lnTo>
                  <a:lnTo>
                    <a:pt x="1025" y="158"/>
                  </a:lnTo>
                  <a:lnTo>
                    <a:pt x="1162" y="205"/>
                  </a:lnTo>
                  <a:lnTo>
                    <a:pt x="1298" y="258"/>
                  </a:lnTo>
                  <a:lnTo>
                    <a:pt x="1430" y="315"/>
                  </a:lnTo>
                  <a:lnTo>
                    <a:pt x="1558" y="379"/>
                  </a:lnTo>
                  <a:lnTo>
                    <a:pt x="1684" y="448"/>
                  </a:lnTo>
                  <a:lnTo>
                    <a:pt x="1807" y="522"/>
                  </a:lnTo>
                  <a:lnTo>
                    <a:pt x="1926" y="600"/>
                  </a:lnTo>
                  <a:lnTo>
                    <a:pt x="2042" y="684"/>
                  </a:lnTo>
                  <a:lnTo>
                    <a:pt x="2154" y="772"/>
                  </a:lnTo>
                  <a:lnTo>
                    <a:pt x="2262" y="865"/>
                  </a:lnTo>
                  <a:lnTo>
                    <a:pt x="2367" y="962"/>
                  </a:lnTo>
                  <a:lnTo>
                    <a:pt x="2467" y="1063"/>
                  </a:lnTo>
                  <a:lnTo>
                    <a:pt x="2563" y="1169"/>
                  </a:lnTo>
                  <a:lnTo>
                    <a:pt x="2655" y="1279"/>
                  </a:lnTo>
                  <a:lnTo>
                    <a:pt x="2742" y="1392"/>
                  </a:lnTo>
                  <a:lnTo>
                    <a:pt x="2824" y="1509"/>
                  </a:lnTo>
                  <a:lnTo>
                    <a:pt x="2903" y="1630"/>
                  </a:lnTo>
                  <a:lnTo>
                    <a:pt x="2975" y="1753"/>
                  </a:lnTo>
                  <a:lnTo>
                    <a:pt x="3043" y="1881"/>
                  </a:lnTo>
                  <a:lnTo>
                    <a:pt x="3106" y="2011"/>
                  </a:lnTo>
                  <a:lnTo>
                    <a:pt x="3164" y="2145"/>
                  </a:lnTo>
                  <a:lnTo>
                    <a:pt x="3216" y="2281"/>
                  </a:lnTo>
                  <a:lnTo>
                    <a:pt x="3262" y="2419"/>
                  </a:lnTo>
                  <a:lnTo>
                    <a:pt x="3303" y="2561"/>
                  </a:lnTo>
                  <a:lnTo>
                    <a:pt x="3338" y="2705"/>
                  </a:lnTo>
                  <a:lnTo>
                    <a:pt x="3366" y="2851"/>
                  </a:lnTo>
                  <a:lnTo>
                    <a:pt x="3389" y="2999"/>
                  </a:lnTo>
                  <a:lnTo>
                    <a:pt x="3406" y="3150"/>
                  </a:lnTo>
                  <a:lnTo>
                    <a:pt x="3415" y="3302"/>
                  </a:lnTo>
                  <a:lnTo>
                    <a:pt x="3418" y="3456"/>
                  </a:lnTo>
                  <a:lnTo>
                    <a:pt x="2734" y="3456"/>
                  </a:lnTo>
                  <a:lnTo>
                    <a:pt x="2731" y="3322"/>
                  </a:lnTo>
                  <a:lnTo>
                    <a:pt x="2723" y="3190"/>
                  </a:lnTo>
                  <a:lnTo>
                    <a:pt x="2707" y="3059"/>
                  </a:lnTo>
                  <a:lnTo>
                    <a:pt x="2685" y="2930"/>
                  </a:lnTo>
                  <a:lnTo>
                    <a:pt x="2658" y="2805"/>
                  </a:lnTo>
                  <a:lnTo>
                    <a:pt x="2626" y="2680"/>
                  </a:lnTo>
                  <a:lnTo>
                    <a:pt x="2588" y="2557"/>
                  </a:lnTo>
                  <a:lnTo>
                    <a:pt x="2544" y="2438"/>
                  </a:lnTo>
                  <a:lnTo>
                    <a:pt x="2495" y="2322"/>
                  </a:lnTo>
                  <a:lnTo>
                    <a:pt x="2441" y="2208"/>
                  </a:lnTo>
                  <a:lnTo>
                    <a:pt x="2383" y="2097"/>
                  </a:lnTo>
                  <a:lnTo>
                    <a:pt x="2319" y="1989"/>
                  </a:lnTo>
                  <a:lnTo>
                    <a:pt x="2251" y="1884"/>
                  </a:lnTo>
                  <a:lnTo>
                    <a:pt x="2177" y="1784"/>
                  </a:lnTo>
                  <a:lnTo>
                    <a:pt x="2101" y="1685"/>
                  </a:lnTo>
                  <a:lnTo>
                    <a:pt x="2019" y="1591"/>
                  </a:lnTo>
                  <a:lnTo>
                    <a:pt x="1934" y="1501"/>
                  </a:lnTo>
                  <a:lnTo>
                    <a:pt x="1844" y="1415"/>
                  </a:lnTo>
                  <a:lnTo>
                    <a:pt x="1752" y="1332"/>
                  </a:lnTo>
                  <a:lnTo>
                    <a:pt x="1655" y="1255"/>
                  </a:lnTo>
                  <a:lnTo>
                    <a:pt x="1555" y="1181"/>
                  </a:lnTo>
                  <a:lnTo>
                    <a:pt x="1452" y="1112"/>
                  </a:lnTo>
                  <a:lnTo>
                    <a:pt x="1345" y="1047"/>
                  </a:lnTo>
                  <a:lnTo>
                    <a:pt x="1235" y="989"/>
                  </a:lnTo>
                  <a:lnTo>
                    <a:pt x="1122" y="934"/>
                  </a:lnTo>
                  <a:lnTo>
                    <a:pt x="1006" y="885"/>
                  </a:lnTo>
                  <a:lnTo>
                    <a:pt x="888" y="840"/>
                  </a:lnTo>
                  <a:lnTo>
                    <a:pt x="768" y="801"/>
                  </a:lnTo>
                  <a:lnTo>
                    <a:pt x="645" y="769"/>
                  </a:lnTo>
                  <a:lnTo>
                    <a:pt x="519" y="741"/>
                  </a:lnTo>
                  <a:lnTo>
                    <a:pt x="393" y="719"/>
                  </a:lnTo>
                  <a:lnTo>
                    <a:pt x="264" y="704"/>
                  </a:lnTo>
                  <a:lnTo>
                    <a:pt x="133" y="694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015"/>
            </a:p>
          </p:txBody>
        </p:sp>
      </p:grpSp>
      <p:grpSp>
        <p:nvGrpSpPr>
          <p:cNvPr id="23" name="noun_project_0104.eps"/>
          <p:cNvGrpSpPr>
            <a:grpSpLocks/>
          </p:cNvGrpSpPr>
          <p:nvPr/>
        </p:nvGrpSpPr>
        <p:grpSpPr bwMode="auto">
          <a:xfrm>
            <a:off x="3729400" y="4689428"/>
            <a:ext cx="542925" cy="548640"/>
            <a:chOff x="1204" y="816"/>
            <a:chExt cx="380" cy="38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204" y="1095"/>
              <a:ext cx="104" cy="105"/>
            </a:xfrm>
            <a:custGeom>
              <a:avLst/>
              <a:gdLst>
                <a:gd name="T0" fmla="*/ 0 w 937"/>
                <a:gd name="T1" fmla="*/ 0 h 948"/>
                <a:gd name="T2" fmla="*/ 0 w 937"/>
                <a:gd name="T3" fmla="*/ 0 h 948"/>
                <a:gd name="T4" fmla="*/ 0 w 937"/>
                <a:gd name="T5" fmla="*/ 0 h 948"/>
                <a:gd name="T6" fmla="*/ 0 w 937"/>
                <a:gd name="T7" fmla="*/ 0 h 948"/>
                <a:gd name="T8" fmla="*/ 0 w 937"/>
                <a:gd name="T9" fmla="*/ 0 h 948"/>
                <a:gd name="T10" fmla="*/ 0 w 937"/>
                <a:gd name="T11" fmla="*/ 0 h 948"/>
                <a:gd name="T12" fmla="*/ 0 w 937"/>
                <a:gd name="T13" fmla="*/ 0 h 948"/>
                <a:gd name="T14" fmla="*/ 0 w 937"/>
                <a:gd name="T15" fmla="*/ 0 h 948"/>
                <a:gd name="T16" fmla="*/ 0 w 937"/>
                <a:gd name="T17" fmla="*/ 0 h 948"/>
                <a:gd name="T18" fmla="*/ 0 w 937"/>
                <a:gd name="T19" fmla="*/ 0 h 948"/>
                <a:gd name="T20" fmla="*/ 0 w 937"/>
                <a:gd name="T21" fmla="*/ 0 h 948"/>
                <a:gd name="T22" fmla="*/ 0 w 937"/>
                <a:gd name="T23" fmla="*/ 0 h 948"/>
                <a:gd name="T24" fmla="*/ 0 w 937"/>
                <a:gd name="T25" fmla="*/ 0 h 948"/>
                <a:gd name="T26" fmla="*/ 0 w 937"/>
                <a:gd name="T27" fmla="*/ 0 h 948"/>
                <a:gd name="T28" fmla="*/ 0 w 937"/>
                <a:gd name="T29" fmla="*/ 0 h 948"/>
                <a:gd name="T30" fmla="*/ 0 w 937"/>
                <a:gd name="T31" fmla="*/ 0 h 948"/>
                <a:gd name="T32" fmla="*/ 0 w 937"/>
                <a:gd name="T33" fmla="*/ 0 h 948"/>
                <a:gd name="T34" fmla="*/ 0 w 937"/>
                <a:gd name="T35" fmla="*/ 0 h 948"/>
                <a:gd name="T36" fmla="*/ 0 w 937"/>
                <a:gd name="T37" fmla="*/ 0 h 948"/>
                <a:gd name="T38" fmla="*/ 0 w 937"/>
                <a:gd name="T39" fmla="*/ 0 h 948"/>
                <a:gd name="T40" fmla="*/ 0 w 937"/>
                <a:gd name="T41" fmla="*/ 0 h 948"/>
                <a:gd name="T42" fmla="*/ 0 w 937"/>
                <a:gd name="T43" fmla="*/ 0 h 948"/>
                <a:gd name="T44" fmla="*/ 0 w 937"/>
                <a:gd name="T45" fmla="*/ 0 h 948"/>
                <a:gd name="T46" fmla="*/ 0 w 937"/>
                <a:gd name="T47" fmla="*/ 0 h 948"/>
                <a:gd name="T48" fmla="*/ 0 w 937"/>
                <a:gd name="T49" fmla="*/ 0 h 948"/>
                <a:gd name="T50" fmla="*/ 0 w 937"/>
                <a:gd name="T51" fmla="*/ 0 h 948"/>
                <a:gd name="T52" fmla="*/ 0 w 937"/>
                <a:gd name="T53" fmla="*/ 0 h 948"/>
                <a:gd name="T54" fmla="*/ 0 w 937"/>
                <a:gd name="T55" fmla="*/ 0 h 948"/>
                <a:gd name="T56" fmla="*/ 0 w 937"/>
                <a:gd name="T57" fmla="*/ 0 h 948"/>
                <a:gd name="T58" fmla="*/ 0 w 937"/>
                <a:gd name="T59" fmla="*/ 0 h 948"/>
                <a:gd name="T60" fmla="*/ 0 w 937"/>
                <a:gd name="T61" fmla="*/ 0 h 948"/>
                <a:gd name="T62" fmla="*/ 0 w 937"/>
                <a:gd name="T63" fmla="*/ 0 h 948"/>
                <a:gd name="T64" fmla="*/ 0 w 937"/>
                <a:gd name="T65" fmla="*/ 0 h 948"/>
                <a:gd name="T66" fmla="*/ 0 w 937"/>
                <a:gd name="T67" fmla="*/ 0 h 948"/>
                <a:gd name="T68" fmla="*/ 0 w 937"/>
                <a:gd name="T69" fmla="*/ 0 h 948"/>
                <a:gd name="T70" fmla="*/ 0 w 937"/>
                <a:gd name="T71" fmla="*/ 0 h 948"/>
                <a:gd name="T72" fmla="*/ 0 w 937"/>
                <a:gd name="T73" fmla="*/ 0 h 948"/>
                <a:gd name="T74" fmla="*/ 0 w 937"/>
                <a:gd name="T75" fmla="*/ 0 h 948"/>
                <a:gd name="T76" fmla="*/ 0 w 937"/>
                <a:gd name="T77" fmla="*/ 0 h 948"/>
                <a:gd name="T78" fmla="*/ 0 w 937"/>
                <a:gd name="T79" fmla="*/ 0 h 948"/>
                <a:gd name="T80" fmla="*/ 0 w 937"/>
                <a:gd name="T81" fmla="*/ 0 h 948"/>
                <a:gd name="T82" fmla="*/ 0 w 937"/>
                <a:gd name="T83" fmla="*/ 0 h 948"/>
                <a:gd name="T84" fmla="*/ 0 w 937"/>
                <a:gd name="T85" fmla="*/ 0 h 948"/>
                <a:gd name="T86" fmla="*/ 0 w 937"/>
                <a:gd name="T87" fmla="*/ 0 h 948"/>
                <a:gd name="T88" fmla="*/ 0 w 937"/>
                <a:gd name="T89" fmla="*/ 0 h 948"/>
                <a:gd name="T90" fmla="*/ 0 w 937"/>
                <a:gd name="T91" fmla="*/ 0 h 948"/>
                <a:gd name="T92" fmla="*/ 0 w 937"/>
                <a:gd name="T93" fmla="*/ 0 h 948"/>
                <a:gd name="T94" fmla="*/ 0 w 937"/>
                <a:gd name="T95" fmla="*/ 0 h 948"/>
                <a:gd name="T96" fmla="*/ 0 w 937"/>
                <a:gd name="T97" fmla="*/ 0 h 948"/>
                <a:gd name="T98" fmla="*/ 0 w 937"/>
                <a:gd name="T99" fmla="*/ 0 h 948"/>
                <a:gd name="T100" fmla="*/ 0 w 937"/>
                <a:gd name="T101" fmla="*/ 0 h 948"/>
                <a:gd name="T102" fmla="*/ 0 w 937"/>
                <a:gd name="T103" fmla="*/ 0 h 948"/>
                <a:gd name="T104" fmla="*/ 0 w 937"/>
                <a:gd name="T105" fmla="*/ 0 h 948"/>
                <a:gd name="T106" fmla="*/ 0 w 937"/>
                <a:gd name="T107" fmla="*/ 0 h 948"/>
                <a:gd name="T108" fmla="*/ 0 w 937"/>
                <a:gd name="T109" fmla="*/ 0 h 948"/>
                <a:gd name="T110" fmla="*/ 0 w 937"/>
                <a:gd name="T111" fmla="*/ 0 h 948"/>
                <a:gd name="T112" fmla="*/ 0 w 937"/>
                <a:gd name="T113" fmla="*/ 0 h 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37"/>
                <a:gd name="T172" fmla="*/ 0 h 948"/>
                <a:gd name="T173" fmla="*/ 937 w 937"/>
                <a:gd name="T174" fmla="*/ 948 h 9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37" h="948">
                  <a:moveTo>
                    <a:pt x="469" y="0"/>
                  </a:moveTo>
                  <a:lnTo>
                    <a:pt x="524" y="3"/>
                  </a:lnTo>
                  <a:lnTo>
                    <a:pt x="576" y="13"/>
                  </a:lnTo>
                  <a:lnTo>
                    <a:pt x="627" y="27"/>
                  </a:lnTo>
                  <a:lnTo>
                    <a:pt x="675" y="48"/>
                  </a:lnTo>
                  <a:lnTo>
                    <a:pt x="721" y="74"/>
                  </a:lnTo>
                  <a:lnTo>
                    <a:pt x="762" y="104"/>
                  </a:lnTo>
                  <a:lnTo>
                    <a:pt x="800" y="138"/>
                  </a:lnTo>
                  <a:lnTo>
                    <a:pt x="835" y="177"/>
                  </a:lnTo>
                  <a:lnTo>
                    <a:pt x="865" y="220"/>
                  </a:lnTo>
                  <a:lnTo>
                    <a:pt x="890" y="265"/>
                  </a:lnTo>
                  <a:lnTo>
                    <a:pt x="910" y="314"/>
                  </a:lnTo>
                  <a:lnTo>
                    <a:pt x="926" y="366"/>
                  </a:lnTo>
                  <a:lnTo>
                    <a:pt x="934" y="419"/>
                  </a:lnTo>
                  <a:lnTo>
                    <a:pt x="937" y="474"/>
                  </a:lnTo>
                  <a:lnTo>
                    <a:pt x="934" y="529"/>
                  </a:lnTo>
                  <a:lnTo>
                    <a:pt x="926" y="583"/>
                  </a:lnTo>
                  <a:lnTo>
                    <a:pt x="910" y="634"/>
                  </a:lnTo>
                  <a:lnTo>
                    <a:pt x="890" y="682"/>
                  </a:lnTo>
                  <a:lnTo>
                    <a:pt x="865" y="728"/>
                  </a:lnTo>
                  <a:lnTo>
                    <a:pt x="835" y="771"/>
                  </a:lnTo>
                  <a:lnTo>
                    <a:pt x="800" y="809"/>
                  </a:lnTo>
                  <a:lnTo>
                    <a:pt x="762" y="844"/>
                  </a:lnTo>
                  <a:lnTo>
                    <a:pt x="721" y="875"/>
                  </a:lnTo>
                  <a:lnTo>
                    <a:pt x="675" y="900"/>
                  </a:lnTo>
                  <a:lnTo>
                    <a:pt x="627" y="921"/>
                  </a:lnTo>
                  <a:lnTo>
                    <a:pt x="576" y="935"/>
                  </a:lnTo>
                  <a:lnTo>
                    <a:pt x="524" y="945"/>
                  </a:lnTo>
                  <a:lnTo>
                    <a:pt x="469" y="948"/>
                  </a:lnTo>
                  <a:lnTo>
                    <a:pt x="414" y="945"/>
                  </a:lnTo>
                  <a:lnTo>
                    <a:pt x="361" y="935"/>
                  </a:lnTo>
                  <a:lnTo>
                    <a:pt x="311" y="921"/>
                  </a:lnTo>
                  <a:lnTo>
                    <a:pt x="263" y="900"/>
                  </a:lnTo>
                  <a:lnTo>
                    <a:pt x="218" y="875"/>
                  </a:lnTo>
                  <a:lnTo>
                    <a:pt x="176" y="844"/>
                  </a:lnTo>
                  <a:lnTo>
                    <a:pt x="137" y="809"/>
                  </a:lnTo>
                  <a:lnTo>
                    <a:pt x="103" y="771"/>
                  </a:lnTo>
                  <a:lnTo>
                    <a:pt x="73" y="728"/>
                  </a:lnTo>
                  <a:lnTo>
                    <a:pt x="48" y="682"/>
                  </a:lnTo>
                  <a:lnTo>
                    <a:pt x="27" y="634"/>
                  </a:lnTo>
                  <a:lnTo>
                    <a:pt x="13" y="583"/>
                  </a:lnTo>
                  <a:lnTo>
                    <a:pt x="3" y="529"/>
                  </a:lnTo>
                  <a:lnTo>
                    <a:pt x="0" y="474"/>
                  </a:lnTo>
                  <a:lnTo>
                    <a:pt x="3" y="419"/>
                  </a:lnTo>
                  <a:lnTo>
                    <a:pt x="13" y="366"/>
                  </a:lnTo>
                  <a:lnTo>
                    <a:pt x="27" y="314"/>
                  </a:lnTo>
                  <a:lnTo>
                    <a:pt x="48" y="265"/>
                  </a:lnTo>
                  <a:lnTo>
                    <a:pt x="73" y="220"/>
                  </a:lnTo>
                  <a:lnTo>
                    <a:pt x="103" y="177"/>
                  </a:lnTo>
                  <a:lnTo>
                    <a:pt x="137" y="138"/>
                  </a:lnTo>
                  <a:lnTo>
                    <a:pt x="176" y="104"/>
                  </a:lnTo>
                  <a:lnTo>
                    <a:pt x="218" y="74"/>
                  </a:lnTo>
                  <a:lnTo>
                    <a:pt x="263" y="48"/>
                  </a:lnTo>
                  <a:lnTo>
                    <a:pt x="311" y="27"/>
                  </a:lnTo>
                  <a:lnTo>
                    <a:pt x="361" y="13"/>
                  </a:lnTo>
                  <a:lnTo>
                    <a:pt x="414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204" y="946"/>
              <a:ext cx="252" cy="254"/>
            </a:xfrm>
            <a:custGeom>
              <a:avLst/>
              <a:gdLst>
                <a:gd name="T0" fmla="*/ 0 w 2266"/>
                <a:gd name="T1" fmla="*/ 0 h 2290"/>
                <a:gd name="T2" fmla="*/ 0 w 2266"/>
                <a:gd name="T3" fmla="*/ 0 h 2290"/>
                <a:gd name="T4" fmla="*/ 0 w 2266"/>
                <a:gd name="T5" fmla="*/ 0 h 2290"/>
                <a:gd name="T6" fmla="*/ 0 w 2266"/>
                <a:gd name="T7" fmla="*/ 0 h 2290"/>
                <a:gd name="T8" fmla="*/ 0 w 2266"/>
                <a:gd name="T9" fmla="*/ 0 h 2290"/>
                <a:gd name="T10" fmla="*/ 0 w 2266"/>
                <a:gd name="T11" fmla="*/ 0 h 2290"/>
                <a:gd name="T12" fmla="*/ 0 w 2266"/>
                <a:gd name="T13" fmla="*/ 0 h 2290"/>
                <a:gd name="T14" fmla="*/ 0 w 2266"/>
                <a:gd name="T15" fmla="*/ 0 h 2290"/>
                <a:gd name="T16" fmla="*/ 0 w 2266"/>
                <a:gd name="T17" fmla="*/ 0 h 2290"/>
                <a:gd name="T18" fmla="*/ 0 w 2266"/>
                <a:gd name="T19" fmla="*/ 0 h 2290"/>
                <a:gd name="T20" fmla="*/ 0 w 2266"/>
                <a:gd name="T21" fmla="*/ 0 h 2290"/>
                <a:gd name="T22" fmla="*/ 0 w 2266"/>
                <a:gd name="T23" fmla="*/ 0 h 2290"/>
                <a:gd name="T24" fmla="*/ 0 w 2266"/>
                <a:gd name="T25" fmla="*/ 0 h 2290"/>
                <a:gd name="T26" fmla="*/ 0 w 2266"/>
                <a:gd name="T27" fmla="*/ 0 h 2290"/>
                <a:gd name="T28" fmla="*/ 0 w 2266"/>
                <a:gd name="T29" fmla="*/ 0 h 2290"/>
                <a:gd name="T30" fmla="*/ 0 w 2266"/>
                <a:gd name="T31" fmla="*/ 0 h 2290"/>
                <a:gd name="T32" fmla="*/ 0 w 2266"/>
                <a:gd name="T33" fmla="*/ 0 h 2290"/>
                <a:gd name="T34" fmla="*/ 0 w 2266"/>
                <a:gd name="T35" fmla="*/ 0 h 2290"/>
                <a:gd name="T36" fmla="*/ 0 w 2266"/>
                <a:gd name="T37" fmla="*/ 0 h 2290"/>
                <a:gd name="T38" fmla="*/ 0 w 2266"/>
                <a:gd name="T39" fmla="*/ 0 h 2290"/>
                <a:gd name="T40" fmla="*/ 0 w 2266"/>
                <a:gd name="T41" fmla="*/ 0 h 2290"/>
                <a:gd name="T42" fmla="*/ 0 w 2266"/>
                <a:gd name="T43" fmla="*/ 0 h 2290"/>
                <a:gd name="T44" fmla="*/ 0 w 2266"/>
                <a:gd name="T45" fmla="*/ 0 h 2290"/>
                <a:gd name="T46" fmla="*/ 0 w 2266"/>
                <a:gd name="T47" fmla="*/ 0 h 2290"/>
                <a:gd name="T48" fmla="*/ 0 w 2266"/>
                <a:gd name="T49" fmla="*/ 0 h 2290"/>
                <a:gd name="T50" fmla="*/ 0 w 2266"/>
                <a:gd name="T51" fmla="*/ 0 h 2290"/>
                <a:gd name="T52" fmla="*/ 0 w 2266"/>
                <a:gd name="T53" fmla="*/ 0 h 2290"/>
                <a:gd name="T54" fmla="*/ 0 w 2266"/>
                <a:gd name="T55" fmla="*/ 0 h 2290"/>
                <a:gd name="T56" fmla="*/ 0 w 2266"/>
                <a:gd name="T57" fmla="*/ 0 h 2290"/>
                <a:gd name="T58" fmla="*/ 0 w 2266"/>
                <a:gd name="T59" fmla="*/ 0 h 2290"/>
                <a:gd name="T60" fmla="*/ 0 w 2266"/>
                <a:gd name="T61" fmla="*/ 0 h 2290"/>
                <a:gd name="T62" fmla="*/ 0 w 2266"/>
                <a:gd name="T63" fmla="*/ 0 h 2290"/>
                <a:gd name="T64" fmla="*/ 0 w 2266"/>
                <a:gd name="T65" fmla="*/ 0 h 2290"/>
                <a:gd name="T66" fmla="*/ 0 w 2266"/>
                <a:gd name="T67" fmla="*/ 0 h 2290"/>
                <a:gd name="T68" fmla="*/ 0 w 2266"/>
                <a:gd name="T69" fmla="*/ 0 h 2290"/>
                <a:gd name="T70" fmla="*/ 0 w 2266"/>
                <a:gd name="T71" fmla="*/ 0 h 2290"/>
                <a:gd name="T72" fmla="*/ 0 w 2266"/>
                <a:gd name="T73" fmla="*/ 0 h 2290"/>
                <a:gd name="T74" fmla="*/ 0 w 2266"/>
                <a:gd name="T75" fmla="*/ 0 h 2290"/>
                <a:gd name="T76" fmla="*/ 0 w 2266"/>
                <a:gd name="T77" fmla="*/ 0 h 2290"/>
                <a:gd name="T78" fmla="*/ 0 w 2266"/>
                <a:gd name="T79" fmla="*/ 0 h 2290"/>
                <a:gd name="T80" fmla="*/ 0 w 2266"/>
                <a:gd name="T81" fmla="*/ 0 h 2290"/>
                <a:gd name="T82" fmla="*/ 0 w 2266"/>
                <a:gd name="T83" fmla="*/ 0 h 2290"/>
                <a:gd name="T84" fmla="*/ 0 w 2266"/>
                <a:gd name="T85" fmla="*/ 0 h 2290"/>
                <a:gd name="T86" fmla="*/ 0 w 2266"/>
                <a:gd name="T87" fmla="*/ 0 h 2290"/>
                <a:gd name="T88" fmla="*/ 0 w 2266"/>
                <a:gd name="T89" fmla="*/ 0 h 2290"/>
                <a:gd name="T90" fmla="*/ 0 w 2266"/>
                <a:gd name="T91" fmla="*/ 0 h 2290"/>
                <a:gd name="T92" fmla="*/ 0 w 2266"/>
                <a:gd name="T93" fmla="*/ 0 h 2290"/>
                <a:gd name="T94" fmla="*/ 0 w 2266"/>
                <a:gd name="T95" fmla="*/ 0 h 2290"/>
                <a:gd name="T96" fmla="*/ 0 w 2266"/>
                <a:gd name="T97" fmla="*/ 0 h 2290"/>
                <a:gd name="T98" fmla="*/ 0 w 2266"/>
                <a:gd name="T99" fmla="*/ 0 h 2290"/>
                <a:gd name="T100" fmla="*/ 0 w 2266"/>
                <a:gd name="T101" fmla="*/ 0 h 2290"/>
                <a:gd name="T102" fmla="*/ 0 w 2266"/>
                <a:gd name="T103" fmla="*/ 0 h 2290"/>
                <a:gd name="T104" fmla="*/ 0 w 2266"/>
                <a:gd name="T105" fmla="*/ 0 h 2290"/>
                <a:gd name="T106" fmla="*/ 0 w 2266"/>
                <a:gd name="T107" fmla="*/ 0 h 2290"/>
                <a:gd name="T108" fmla="*/ 0 w 2266"/>
                <a:gd name="T109" fmla="*/ 0 h 2290"/>
                <a:gd name="T110" fmla="*/ 0 w 2266"/>
                <a:gd name="T111" fmla="*/ 0 h 2290"/>
                <a:gd name="T112" fmla="*/ 0 w 2266"/>
                <a:gd name="T113" fmla="*/ 0 h 2290"/>
                <a:gd name="T114" fmla="*/ 0 w 2266"/>
                <a:gd name="T115" fmla="*/ 0 h 2290"/>
                <a:gd name="T116" fmla="*/ 0 w 2266"/>
                <a:gd name="T117" fmla="*/ 0 h 2290"/>
                <a:gd name="T118" fmla="*/ 0 w 2266"/>
                <a:gd name="T119" fmla="*/ 0 h 2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66"/>
                <a:gd name="T181" fmla="*/ 0 h 2290"/>
                <a:gd name="T182" fmla="*/ 2266 w 2266"/>
                <a:gd name="T183" fmla="*/ 2290 h 22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66" h="2290">
                  <a:moveTo>
                    <a:pt x="0" y="0"/>
                  </a:moveTo>
                  <a:lnTo>
                    <a:pt x="120" y="3"/>
                  </a:lnTo>
                  <a:lnTo>
                    <a:pt x="239" y="12"/>
                  </a:lnTo>
                  <a:lnTo>
                    <a:pt x="356" y="27"/>
                  </a:lnTo>
                  <a:lnTo>
                    <a:pt x="471" y="49"/>
                  </a:lnTo>
                  <a:lnTo>
                    <a:pt x="584" y="76"/>
                  </a:lnTo>
                  <a:lnTo>
                    <a:pt x="694" y="109"/>
                  </a:lnTo>
                  <a:lnTo>
                    <a:pt x="802" y="147"/>
                  </a:lnTo>
                  <a:lnTo>
                    <a:pt x="908" y="190"/>
                  </a:lnTo>
                  <a:lnTo>
                    <a:pt x="1012" y="239"/>
                  </a:lnTo>
                  <a:lnTo>
                    <a:pt x="1111" y="293"/>
                  </a:lnTo>
                  <a:lnTo>
                    <a:pt x="1209" y="351"/>
                  </a:lnTo>
                  <a:lnTo>
                    <a:pt x="1302" y="414"/>
                  </a:lnTo>
                  <a:lnTo>
                    <a:pt x="1392" y="482"/>
                  </a:lnTo>
                  <a:lnTo>
                    <a:pt x="1479" y="555"/>
                  </a:lnTo>
                  <a:lnTo>
                    <a:pt x="1563" y="630"/>
                  </a:lnTo>
                  <a:lnTo>
                    <a:pt x="1642" y="711"/>
                  </a:lnTo>
                  <a:lnTo>
                    <a:pt x="1718" y="794"/>
                  </a:lnTo>
                  <a:lnTo>
                    <a:pt x="1789" y="882"/>
                  </a:lnTo>
                  <a:lnTo>
                    <a:pt x="1855" y="974"/>
                  </a:lnTo>
                  <a:lnTo>
                    <a:pt x="1918" y="1069"/>
                  </a:lnTo>
                  <a:lnTo>
                    <a:pt x="1975" y="1166"/>
                  </a:lnTo>
                  <a:lnTo>
                    <a:pt x="2029" y="1268"/>
                  </a:lnTo>
                  <a:lnTo>
                    <a:pt x="2077" y="1372"/>
                  </a:lnTo>
                  <a:lnTo>
                    <a:pt x="2120" y="1478"/>
                  </a:lnTo>
                  <a:lnTo>
                    <a:pt x="2157" y="1588"/>
                  </a:lnTo>
                  <a:lnTo>
                    <a:pt x="2190" y="1699"/>
                  </a:lnTo>
                  <a:lnTo>
                    <a:pt x="2217" y="1813"/>
                  </a:lnTo>
                  <a:lnTo>
                    <a:pt x="2238" y="1930"/>
                  </a:lnTo>
                  <a:lnTo>
                    <a:pt x="2254" y="2048"/>
                  </a:lnTo>
                  <a:lnTo>
                    <a:pt x="2263" y="2169"/>
                  </a:lnTo>
                  <a:lnTo>
                    <a:pt x="2266" y="2290"/>
                  </a:lnTo>
                  <a:lnTo>
                    <a:pt x="1601" y="2290"/>
                  </a:lnTo>
                  <a:lnTo>
                    <a:pt x="1598" y="2187"/>
                  </a:lnTo>
                  <a:lnTo>
                    <a:pt x="1590" y="2087"/>
                  </a:lnTo>
                  <a:lnTo>
                    <a:pt x="1574" y="1988"/>
                  </a:lnTo>
                  <a:lnTo>
                    <a:pt x="1553" y="1891"/>
                  </a:lnTo>
                  <a:lnTo>
                    <a:pt x="1526" y="1797"/>
                  </a:lnTo>
                  <a:lnTo>
                    <a:pt x="1494" y="1705"/>
                  </a:lnTo>
                  <a:lnTo>
                    <a:pt x="1457" y="1616"/>
                  </a:lnTo>
                  <a:lnTo>
                    <a:pt x="1414" y="1529"/>
                  </a:lnTo>
                  <a:lnTo>
                    <a:pt x="1367" y="1445"/>
                  </a:lnTo>
                  <a:lnTo>
                    <a:pt x="1314" y="1365"/>
                  </a:lnTo>
                  <a:lnTo>
                    <a:pt x="1258" y="1288"/>
                  </a:lnTo>
                  <a:lnTo>
                    <a:pt x="1197" y="1214"/>
                  </a:lnTo>
                  <a:lnTo>
                    <a:pt x="1132" y="1145"/>
                  </a:lnTo>
                  <a:lnTo>
                    <a:pt x="1064" y="1079"/>
                  </a:lnTo>
                  <a:lnTo>
                    <a:pt x="991" y="1018"/>
                  </a:lnTo>
                  <a:lnTo>
                    <a:pt x="915" y="961"/>
                  </a:lnTo>
                  <a:lnTo>
                    <a:pt x="836" y="908"/>
                  </a:lnTo>
                  <a:lnTo>
                    <a:pt x="753" y="860"/>
                  </a:lnTo>
                  <a:lnTo>
                    <a:pt x="667" y="818"/>
                  </a:lnTo>
                  <a:lnTo>
                    <a:pt x="579" y="780"/>
                  </a:lnTo>
                  <a:lnTo>
                    <a:pt x="488" y="747"/>
                  </a:lnTo>
                  <a:lnTo>
                    <a:pt x="395" y="720"/>
                  </a:lnTo>
                  <a:lnTo>
                    <a:pt x="298" y="698"/>
                  </a:lnTo>
                  <a:lnTo>
                    <a:pt x="201" y="683"/>
                  </a:lnTo>
                  <a:lnTo>
                    <a:pt x="102" y="674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204" y="816"/>
              <a:ext cx="380" cy="384"/>
            </a:xfrm>
            <a:custGeom>
              <a:avLst/>
              <a:gdLst>
                <a:gd name="T0" fmla="*/ 0 w 3418"/>
                <a:gd name="T1" fmla="*/ 0 h 3456"/>
                <a:gd name="T2" fmla="*/ 0 w 3418"/>
                <a:gd name="T3" fmla="*/ 0 h 3456"/>
                <a:gd name="T4" fmla="*/ 0 w 3418"/>
                <a:gd name="T5" fmla="*/ 0 h 3456"/>
                <a:gd name="T6" fmla="*/ 0 w 3418"/>
                <a:gd name="T7" fmla="*/ 0 h 3456"/>
                <a:gd name="T8" fmla="*/ 0 w 3418"/>
                <a:gd name="T9" fmla="*/ 0 h 3456"/>
                <a:gd name="T10" fmla="*/ 0 w 3418"/>
                <a:gd name="T11" fmla="*/ 0 h 3456"/>
                <a:gd name="T12" fmla="*/ 0 w 3418"/>
                <a:gd name="T13" fmla="*/ 0 h 3456"/>
                <a:gd name="T14" fmla="*/ 0 w 3418"/>
                <a:gd name="T15" fmla="*/ 0 h 3456"/>
                <a:gd name="T16" fmla="*/ 0 w 3418"/>
                <a:gd name="T17" fmla="*/ 0 h 3456"/>
                <a:gd name="T18" fmla="*/ 0 w 3418"/>
                <a:gd name="T19" fmla="*/ 0 h 3456"/>
                <a:gd name="T20" fmla="*/ 0 w 3418"/>
                <a:gd name="T21" fmla="*/ 0 h 3456"/>
                <a:gd name="T22" fmla="*/ 0 w 3418"/>
                <a:gd name="T23" fmla="*/ 0 h 3456"/>
                <a:gd name="T24" fmla="*/ 0 w 3418"/>
                <a:gd name="T25" fmla="*/ 0 h 3456"/>
                <a:gd name="T26" fmla="*/ 0 w 3418"/>
                <a:gd name="T27" fmla="*/ 0 h 3456"/>
                <a:gd name="T28" fmla="*/ 0 w 3418"/>
                <a:gd name="T29" fmla="*/ 0 h 3456"/>
                <a:gd name="T30" fmla="*/ 0 w 3418"/>
                <a:gd name="T31" fmla="*/ 0 h 3456"/>
                <a:gd name="T32" fmla="*/ 0 w 3418"/>
                <a:gd name="T33" fmla="*/ 0 h 3456"/>
                <a:gd name="T34" fmla="*/ 0 w 3418"/>
                <a:gd name="T35" fmla="*/ 0 h 3456"/>
                <a:gd name="T36" fmla="*/ 0 w 3418"/>
                <a:gd name="T37" fmla="*/ 0 h 3456"/>
                <a:gd name="T38" fmla="*/ 0 w 3418"/>
                <a:gd name="T39" fmla="*/ 0 h 3456"/>
                <a:gd name="T40" fmla="*/ 0 w 3418"/>
                <a:gd name="T41" fmla="*/ 0 h 3456"/>
                <a:gd name="T42" fmla="*/ 0 w 3418"/>
                <a:gd name="T43" fmla="*/ 0 h 3456"/>
                <a:gd name="T44" fmla="*/ 0 w 3418"/>
                <a:gd name="T45" fmla="*/ 0 h 3456"/>
                <a:gd name="T46" fmla="*/ 0 w 3418"/>
                <a:gd name="T47" fmla="*/ 0 h 3456"/>
                <a:gd name="T48" fmla="*/ 0 w 3418"/>
                <a:gd name="T49" fmla="*/ 0 h 3456"/>
                <a:gd name="T50" fmla="*/ 0 w 3418"/>
                <a:gd name="T51" fmla="*/ 0 h 3456"/>
                <a:gd name="T52" fmla="*/ 0 w 3418"/>
                <a:gd name="T53" fmla="*/ 0 h 3456"/>
                <a:gd name="T54" fmla="*/ 0 w 3418"/>
                <a:gd name="T55" fmla="*/ 0 h 3456"/>
                <a:gd name="T56" fmla="*/ 0 w 3418"/>
                <a:gd name="T57" fmla="*/ 0 h 3456"/>
                <a:gd name="T58" fmla="*/ 0 w 3418"/>
                <a:gd name="T59" fmla="*/ 0 h 3456"/>
                <a:gd name="T60" fmla="*/ 0 w 3418"/>
                <a:gd name="T61" fmla="*/ 0 h 3456"/>
                <a:gd name="T62" fmla="*/ 0 w 3418"/>
                <a:gd name="T63" fmla="*/ 0 h 3456"/>
                <a:gd name="T64" fmla="*/ 0 w 3418"/>
                <a:gd name="T65" fmla="*/ 0 h 3456"/>
                <a:gd name="T66" fmla="*/ 0 w 3418"/>
                <a:gd name="T67" fmla="*/ 0 h 3456"/>
                <a:gd name="T68" fmla="*/ 0 w 3418"/>
                <a:gd name="T69" fmla="*/ 0 h 3456"/>
                <a:gd name="T70" fmla="*/ 0 w 3418"/>
                <a:gd name="T71" fmla="*/ 0 h 3456"/>
                <a:gd name="T72" fmla="*/ 0 w 3418"/>
                <a:gd name="T73" fmla="*/ 0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18"/>
                <a:gd name="T112" fmla="*/ 0 h 3456"/>
                <a:gd name="T113" fmla="*/ 3418 w 3418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18" h="3456">
                  <a:moveTo>
                    <a:pt x="0" y="0"/>
                  </a:moveTo>
                  <a:lnTo>
                    <a:pt x="152" y="3"/>
                  </a:lnTo>
                  <a:lnTo>
                    <a:pt x="303" y="14"/>
                  </a:lnTo>
                  <a:lnTo>
                    <a:pt x="451" y="30"/>
                  </a:lnTo>
                  <a:lnTo>
                    <a:pt x="598" y="52"/>
                  </a:lnTo>
                  <a:lnTo>
                    <a:pt x="743" y="82"/>
                  </a:lnTo>
                  <a:lnTo>
                    <a:pt x="885" y="117"/>
                  </a:lnTo>
                  <a:lnTo>
                    <a:pt x="1025" y="158"/>
                  </a:lnTo>
                  <a:lnTo>
                    <a:pt x="1162" y="205"/>
                  </a:lnTo>
                  <a:lnTo>
                    <a:pt x="1298" y="258"/>
                  </a:lnTo>
                  <a:lnTo>
                    <a:pt x="1430" y="315"/>
                  </a:lnTo>
                  <a:lnTo>
                    <a:pt x="1558" y="379"/>
                  </a:lnTo>
                  <a:lnTo>
                    <a:pt x="1684" y="448"/>
                  </a:lnTo>
                  <a:lnTo>
                    <a:pt x="1807" y="522"/>
                  </a:lnTo>
                  <a:lnTo>
                    <a:pt x="1926" y="600"/>
                  </a:lnTo>
                  <a:lnTo>
                    <a:pt x="2042" y="684"/>
                  </a:lnTo>
                  <a:lnTo>
                    <a:pt x="2154" y="772"/>
                  </a:lnTo>
                  <a:lnTo>
                    <a:pt x="2262" y="865"/>
                  </a:lnTo>
                  <a:lnTo>
                    <a:pt x="2367" y="962"/>
                  </a:lnTo>
                  <a:lnTo>
                    <a:pt x="2467" y="1063"/>
                  </a:lnTo>
                  <a:lnTo>
                    <a:pt x="2563" y="1169"/>
                  </a:lnTo>
                  <a:lnTo>
                    <a:pt x="2655" y="1279"/>
                  </a:lnTo>
                  <a:lnTo>
                    <a:pt x="2742" y="1392"/>
                  </a:lnTo>
                  <a:lnTo>
                    <a:pt x="2824" y="1509"/>
                  </a:lnTo>
                  <a:lnTo>
                    <a:pt x="2903" y="1630"/>
                  </a:lnTo>
                  <a:lnTo>
                    <a:pt x="2975" y="1753"/>
                  </a:lnTo>
                  <a:lnTo>
                    <a:pt x="3043" y="1881"/>
                  </a:lnTo>
                  <a:lnTo>
                    <a:pt x="3106" y="2011"/>
                  </a:lnTo>
                  <a:lnTo>
                    <a:pt x="3164" y="2145"/>
                  </a:lnTo>
                  <a:lnTo>
                    <a:pt x="3216" y="2281"/>
                  </a:lnTo>
                  <a:lnTo>
                    <a:pt x="3262" y="2419"/>
                  </a:lnTo>
                  <a:lnTo>
                    <a:pt x="3303" y="2561"/>
                  </a:lnTo>
                  <a:lnTo>
                    <a:pt x="3338" y="2705"/>
                  </a:lnTo>
                  <a:lnTo>
                    <a:pt x="3366" y="2851"/>
                  </a:lnTo>
                  <a:lnTo>
                    <a:pt x="3389" y="2999"/>
                  </a:lnTo>
                  <a:lnTo>
                    <a:pt x="3406" y="3150"/>
                  </a:lnTo>
                  <a:lnTo>
                    <a:pt x="3415" y="3302"/>
                  </a:lnTo>
                  <a:lnTo>
                    <a:pt x="3418" y="3456"/>
                  </a:lnTo>
                  <a:lnTo>
                    <a:pt x="2734" y="3456"/>
                  </a:lnTo>
                  <a:lnTo>
                    <a:pt x="2731" y="3322"/>
                  </a:lnTo>
                  <a:lnTo>
                    <a:pt x="2723" y="3190"/>
                  </a:lnTo>
                  <a:lnTo>
                    <a:pt x="2707" y="3059"/>
                  </a:lnTo>
                  <a:lnTo>
                    <a:pt x="2685" y="2930"/>
                  </a:lnTo>
                  <a:lnTo>
                    <a:pt x="2658" y="2805"/>
                  </a:lnTo>
                  <a:lnTo>
                    <a:pt x="2626" y="2680"/>
                  </a:lnTo>
                  <a:lnTo>
                    <a:pt x="2588" y="2557"/>
                  </a:lnTo>
                  <a:lnTo>
                    <a:pt x="2544" y="2438"/>
                  </a:lnTo>
                  <a:lnTo>
                    <a:pt x="2495" y="2322"/>
                  </a:lnTo>
                  <a:lnTo>
                    <a:pt x="2441" y="2208"/>
                  </a:lnTo>
                  <a:lnTo>
                    <a:pt x="2383" y="2097"/>
                  </a:lnTo>
                  <a:lnTo>
                    <a:pt x="2319" y="1989"/>
                  </a:lnTo>
                  <a:lnTo>
                    <a:pt x="2251" y="1884"/>
                  </a:lnTo>
                  <a:lnTo>
                    <a:pt x="2177" y="1784"/>
                  </a:lnTo>
                  <a:lnTo>
                    <a:pt x="2101" y="1685"/>
                  </a:lnTo>
                  <a:lnTo>
                    <a:pt x="2019" y="1591"/>
                  </a:lnTo>
                  <a:lnTo>
                    <a:pt x="1934" y="1501"/>
                  </a:lnTo>
                  <a:lnTo>
                    <a:pt x="1844" y="1415"/>
                  </a:lnTo>
                  <a:lnTo>
                    <a:pt x="1752" y="1332"/>
                  </a:lnTo>
                  <a:lnTo>
                    <a:pt x="1655" y="1255"/>
                  </a:lnTo>
                  <a:lnTo>
                    <a:pt x="1555" y="1181"/>
                  </a:lnTo>
                  <a:lnTo>
                    <a:pt x="1452" y="1112"/>
                  </a:lnTo>
                  <a:lnTo>
                    <a:pt x="1345" y="1047"/>
                  </a:lnTo>
                  <a:lnTo>
                    <a:pt x="1235" y="989"/>
                  </a:lnTo>
                  <a:lnTo>
                    <a:pt x="1122" y="934"/>
                  </a:lnTo>
                  <a:lnTo>
                    <a:pt x="1006" y="885"/>
                  </a:lnTo>
                  <a:lnTo>
                    <a:pt x="888" y="840"/>
                  </a:lnTo>
                  <a:lnTo>
                    <a:pt x="768" y="801"/>
                  </a:lnTo>
                  <a:lnTo>
                    <a:pt x="645" y="769"/>
                  </a:lnTo>
                  <a:lnTo>
                    <a:pt x="519" y="741"/>
                  </a:lnTo>
                  <a:lnTo>
                    <a:pt x="393" y="719"/>
                  </a:lnTo>
                  <a:lnTo>
                    <a:pt x="264" y="704"/>
                  </a:lnTo>
                  <a:lnTo>
                    <a:pt x="133" y="694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208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257400" y="2110189"/>
            <a:ext cx="681084" cy="3654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8" name="Diagramm 27"/>
          <p:cNvGraphicFramePr/>
          <p:nvPr>
            <p:extLst>
              <p:ext uri="{D42A27DB-BD31-4B8C-83A1-F6EECF244321}">
                <p14:modId xmlns:p14="http://schemas.microsoft.com/office/powerpoint/2010/main" val="2377218515"/>
              </p:ext>
            </p:extLst>
          </p:nvPr>
        </p:nvGraphicFramePr>
        <p:xfrm>
          <a:off x="975663" y="1594208"/>
          <a:ext cx="1063474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feld 39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Connected</a:t>
            </a:r>
            <a:r>
              <a:rPr lang="de-DE" dirty="0" smtClean="0"/>
              <a:t> TV nach „Anschlussart“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Peripheriegeräte: </a:t>
            </a:r>
            <a:r>
              <a:rPr lang="de-DE" dirty="0" err="1"/>
              <a:t>Internetfäh</a:t>
            </a:r>
            <a:r>
              <a:rPr lang="de-DE" dirty="0"/>
              <a:t>. Set-Top-Box, Streaming-Box, Streaming-Stick, internetfähige Spielekonsole, Blu-ray-Player; falls nicht Smart </a:t>
            </a:r>
            <a:r>
              <a:rPr lang="de-DE" dirty="0" smtClean="0"/>
              <a:t>TV; TV-Gerät </a:t>
            </a:r>
            <a:r>
              <a:rPr lang="de-DE" dirty="0"/>
              <a:t>über PC, Laptop, Tablet, Smartphone an das Internet angeschlossen; falls nicht Smart TV- oder </a:t>
            </a:r>
            <a:r>
              <a:rPr lang="de-DE" dirty="0" smtClean="0"/>
              <a:t>Peripheriegerät; Summe </a:t>
            </a:r>
            <a:r>
              <a:rPr lang="de-DE" dirty="0"/>
              <a:t>der Einzelwerte kann aufgrund von Rundungen von der Summe gesamt abweichen.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38,697 </a:t>
            </a:r>
            <a:r>
              <a:rPr lang="de-DE" dirty="0"/>
              <a:t>Mio. TV-Haushalte in Deutschland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1635695" y="2996699"/>
            <a:ext cx="1804080" cy="64899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 smtClean="0"/>
              <a:t>Über </a:t>
            </a:r>
            <a:r>
              <a:rPr lang="de-DE" sz="1400" dirty="0"/>
              <a:t>PC, Laptop, Tablet, Smartphone</a:t>
            </a:r>
          </a:p>
        </p:txBody>
      </p:sp>
      <p:sp>
        <p:nvSpPr>
          <p:cNvPr id="31" name="Rechteck 30"/>
          <p:cNvSpPr>
            <a:spLocks noChangeAspect="1"/>
          </p:cNvSpPr>
          <p:nvPr/>
        </p:nvSpPr>
        <p:spPr>
          <a:xfrm>
            <a:off x="11538408" y="4443435"/>
            <a:ext cx="144000" cy="1440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>
            <a:spLocks noChangeAspect="1"/>
          </p:cNvSpPr>
          <p:nvPr/>
        </p:nvSpPr>
        <p:spPr>
          <a:xfrm>
            <a:off x="11538173" y="3790012"/>
            <a:ext cx="144000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43553"/>
              </p:ext>
            </p:extLst>
          </p:nvPr>
        </p:nvGraphicFramePr>
        <p:xfrm>
          <a:off x="1247276" y="4848856"/>
          <a:ext cx="1029702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17,470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0,481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0,843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2,164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3,014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1,842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3,819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1,052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0,589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1,281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0,814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1,636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19,135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0,960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3,242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0,445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4,252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1,167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1,391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1,774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11416939" y="5505221"/>
            <a:ext cx="1750189" cy="690679"/>
            <a:chOff x="11292367" y="6455534"/>
            <a:chExt cx="2257846" cy="890944"/>
          </a:xfrm>
        </p:grpSpPr>
        <p:sp>
          <p:nvSpPr>
            <p:cNvPr id="36" name="Rectangle 155"/>
            <p:cNvSpPr>
              <a:spLocks noChangeArrowheads="1"/>
            </p:cNvSpPr>
            <p:nvPr/>
          </p:nvSpPr>
          <p:spPr bwMode="auto">
            <a:xfrm>
              <a:off x="11562893" y="6817650"/>
              <a:ext cx="198732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Smart TV/Peripheriegeräte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11292367" y="6455534"/>
              <a:ext cx="1244337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  <p:sp>
          <p:nvSpPr>
            <p:cNvPr id="25" name="Rectangle 155"/>
            <p:cNvSpPr>
              <a:spLocks noChangeArrowheads="1"/>
            </p:cNvSpPr>
            <p:nvPr/>
          </p:nvSpPr>
          <p:spPr bwMode="auto">
            <a:xfrm>
              <a:off x="11562895" y="7128119"/>
              <a:ext cx="1414490" cy="21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err="1" smtClean="0">
                  <a:cs typeface="Calibri" pitchFamily="34" charset="0"/>
                </a:rPr>
                <a:t>Connected</a:t>
              </a:r>
              <a:r>
                <a:rPr lang="de-DE" sz="1100" dirty="0" smtClean="0">
                  <a:cs typeface="Calibri" pitchFamily="34" charset="0"/>
                </a:rPr>
                <a:t> TV total</a:t>
              </a:r>
              <a:endParaRPr lang="de-DE" sz="1100" dirty="0">
                <a:cs typeface="Calibri" pitchFamily="34" charset="0"/>
              </a:endParaRPr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11577187" y="2571339"/>
            <a:ext cx="1379521" cy="2881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CONNECTED TV</a:t>
            </a:r>
            <a:endParaRPr lang="de-DE" sz="1400" dirty="0" smtClean="0"/>
          </a:p>
        </p:txBody>
      </p:sp>
      <p:sp>
        <p:nvSpPr>
          <p:cNvPr id="42" name="Rechteck 41"/>
          <p:cNvSpPr>
            <a:spLocks noChangeAspect="1"/>
          </p:cNvSpPr>
          <p:nvPr/>
        </p:nvSpPr>
        <p:spPr>
          <a:xfrm>
            <a:off x="11538173" y="3145137"/>
            <a:ext cx="144000" cy="14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11635695" y="3637769"/>
            <a:ext cx="1804080" cy="77210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Peripheriegeräte 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100" dirty="0" smtClean="0"/>
              <a:t>(</a:t>
            </a:r>
            <a:r>
              <a:rPr lang="de-DE" sz="1100" dirty="0"/>
              <a:t>Set-top-Box, Sticks, Spielekonsole etc.)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1635695" y="4296074"/>
            <a:ext cx="1804080" cy="64899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Smart TV-Gerät</a:t>
            </a:r>
            <a:br>
              <a:rPr lang="de-DE" sz="1400" dirty="0"/>
            </a:br>
            <a:r>
              <a:rPr lang="de-DE" sz="1400" dirty="0"/>
              <a:t>angeschlossen</a:t>
            </a:r>
          </a:p>
        </p:txBody>
      </p:sp>
      <p:sp>
        <p:nvSpPr>
          <p:cNvPr id="24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5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m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32518"/>
              </p:ext>
            </p:extLst>
          </p:nvPr>
        </p:nvGraphicFramePr>
        <p:xfrm>
          <a:off x="3585329" y="2244290"/>
          <a:ext cx="765265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916267179"/>
              </p:ext>
            </p:extLst>
          </p:nvPr>
        </p:nvGraphicFramePr>
        <p:xfrm>
          <a:off x="3673822" y="2516392"/>
          <a:ext cx="7366545" cy="356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 Box 13"/>
          <p:cNvSpPr txBox="1">
            <a:spLocks noChangeArrowheads="1"/>
          </p:cNvSpPr>
          <p:nvPr/>
        </p:nvSpPr>
        <p:spPr bwMode="gray">
          <a:xfrm>
            <a:off x="1873480" y="3958000"/>
            <a:ext cx="2915705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Kein TV-Gerät </a:t>
            </a:r>
            <a:r>
              <a:rPr lang="de-DE" sz="140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connected</a:t>
            </a:r>
            <a:endParaRPr lang="de-DE" sz="1400" dirty="0">
              <a:solidFill>
                <a:srgbClr val="7F7F7F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</a:t>
            </a:r>
            <a:r>
              <a:rPr lang="de-DE" dirty="0" err="1" smtClean="0"/>
              <a:t>Connected</a:t>
            </a:r>
            <a:r>
              <a:rPr lang="de-DE" dirty="0" smtClean="0"/>
              <a:t> TVs</a:t>
            </a:r>
            <a:endParaRPr lang="de-DE" dirty="0"/>
          </a:p>
        </p:txBody>
      </p:sp>
      <p:sp>
        <p:nvSpPr>
          <p:cNvPr id="19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 smtClean="0"/>
              <a:t>In knapp 40% der TV-HH ist ein TV-Gerät zumindest gelegentlich mit dem Internet verbunden. In knapp jedem 10. TV-HH gibt es bereits zwei oder mehr </a:t>
            </a:r>
            <a:r>
              <a:rPr lang="de-DE" dirty="0" err="1" smtClean="0"/>
              <a:t>Connected</a:t>
            </a:r>
            <a:r>
              <a:rPr lang="de-DE" dirty="0" smtClean="0"/>
              <a:t> TVs.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38,697 TV-Haushalte </a:t>
            </a:r>
            <a:r>
              <a:rPr lang="de-DE" dirty="0"/>
              <a:t>in Deutschland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gray">
          <a:xfrm>
            <a:off x="7199307" y="5551316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 smtClean="0">
                <a:solidFill>
                  <a:prstClr val="black"/>
                </a:solidFill>
              </a:rPr>
              <a:t>2+ TV-Geräte </a:t>
            </a:r>
            <a:r>
              <a:rPr lang="de-DE" sz="1400" dirty="0" err="1" smtClean="0">
                <a:solidFill>
                  <a:prstClr val="black"/>
                </a:solidFill>
              </a:rPr>
              <a:t>connected</a:t>
            </a:r>
            <a:endParaRPr lang="de-DE" sz="1400" dirty="0">
              <a:solidFill>
                <a:srgbClr val="7F7F7F"/>
              </a:solidFill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6690339" y="5755446"/>
            <a:ext cx="2884888" cy="108285"/>
            <a:chOff x="2636052" y="2516930"/>
            <a:chExt cx="2884888" cy="108285"/>
          </a:xfrm>
          <a:solidFill>
            <a:schemeClr val="accent1"/>
          </a:solidFill>
        </p:grpSpPr>
        <p:sp>
          <p:nvSpPr>
            <p:cNvPr id="45" name="Rechteck 44"/>
            <p:cNvSpPr/>
            <p:nvPr/>
          </p:nvSpPr>
          <p:spPr bwMode="ltGray">
            <a:xfrm>
              <a:off x="2676940" y="2541417"/>
              <a:ext cx="2844000" cy="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46" name="Ellipse 45"/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841273" y="4170256"/>
            <a:ext cx="2769957" cy="108285"/>
            <a:chOff x="1929561" y="3952315"/>
            <a:chExt cx="2769957" cy="108285"/>
          </a:xfrm>
        </p:grpSpPr>
        <p:sp>
          <p:nvSpPr>
            <p:cNvPr id="40" name="Rechteck 39"/>
            <p:cNvSpPr/>
            <p:nvPr/>
          </p:nvSpPr>
          <p:spPr bwMode="ltGray">
            <a:xfrm>
              <a:off x="1929561" y="3976802"/>
              <a:ext cx="2700000" cy="288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41" name="Ellipse 40"/>
            <p:cNvSpPr/>
            <p:nvPr/>
          </p:nvSpPr>
          <p:spPr bwMode="ltGray">
            <a:xfrm>
              <a:off x="4591233" y="3952315"/>
              <a:ext cx="108285" cy="1082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Gerader Verbinder 2"/>
          <p:cNvCxnSpPr/>
          <p:nvPr/>
        </p:nvCxnSpPr>
        <p:spPr>
          <a:xfrm>
            <a:off x="6280174" y="2744066"/>
            <a:ext cx="4140000" cy="0"/>
          </a:xfrm>
          <a:prstGeom prst="line">
            <a:avLst/>
          </a:prstGeom>
          <a:ln w="539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3"/>
          <p:cNvSpPr txBox="1">
            <a:spLocks noChangeArrowheads="1"/>
          </p:cNvSpPr>
          <p:nvPr/>
        </p:nvSpPr>
        <p:spPr bwMode="gray">
          <a:xfrm>
            <a:off x="6840289" y="2495677"/>
            <a:ext cx="3384000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Mindestens 1 TV-Gerät </a:t>
            </a:r>
            <a:r>
              <a:rPr lang="de-DE" sz="1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connected</a:t>
            </a:r>
            <a:endParaRPr lang="de-DE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gray">
          <a:xfrm>
            <a:off x="6053243" y="2391419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ctr" defTabSz="801688">
              <a:lnSpc>
                <a:spcPct val="90000"/>
              </a:lnSpc>
              <a:spcAft>
                <a:spcPts val="600"/>
              </a:spcAft>
            </a:pPr>
            <a:r>
              <a:rPr lang="de-DE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49,4%</a:t>
            </a:r>
            <a:endParaRPr lang="de-DE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r="23410" b="22279"/>
          <a:stretch/>
        </p:blipFill>
        <p:spPr bwMode="auto">
          <a:xfrm>
            <a:off x="11451364" y="5314319"/>
            <a:ext cx="1146145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 Box 13"/>
          <p:cNvSpPr txBox="1">
            <a:spLocks noChangeArrowheads="1"/>
          </p:cNvSpPr>
          <p:nvPr/>
        </p:nvSpPr>
        <p:spPr bwMode="gray">
          <a:xfrm>
            <a:off x="8037511" y="3727970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 smtClean="0">
                <a:solidFill>
                  <a:prstClr val="black"/>
                </a:solidFill>
              </a:rPr>
              <a:t>1 TV-Gerät </a:t>
            </a:r>
            <a:r>
              <a:rPr lang="de-DE" sz="1400" dirty="0" err="1" smtClean="0">
                <a:solidFill>
                  <a:prstClr val="black"/>
                </a:solidFill>
              </a:rPr>
              <a:t>connected</a:t>
            </a:r>
            <a:endParaRPr lang="de-DE" sz="1400" dirty="0">
              <a:solidFill>
                <a:srgbClr val="7F7F7F"/>
              </a:solidFill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7528543" y="3932100"/>
            <a:ext cx="2884888" cy="108285"/>
            <a:chOff x="2636052" y="2516930"/>
            <a:chExt cx="2884888" cy="108285"/>
          </a:xfrm>
          <a:solidFill>
            <a:schemeClr val="accent1"/>
          </a:solidFill>
        </p:grpSpPr>
        <p:sp>
          <p:nvSpPr>
            <p:cNvPr id="59" name="Rechteck 58"/>
            <p:cNvSpPr/>
            <p:nvPr/>
          </p:nvSpPr>
          <p:spPr bwMode="ltGray">
            <a:xfrm>
              <a:off x="2676940" y="2541417"/>
              <a:ext cx="2844000" cy="28800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60" name="Ellipse 59"/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61" name="Freeform 49"/>
          <p:cNvSpPr>
            <a:spLocks noChangeAspect="1" noEditPoints="1"/>
          </p:cNvSpPr>
          <p:nvPr/>
        </p:nvSpPr>
        <p:spPr bwMode="auto">
          <a:xfrm>
            <a:off x="11858196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9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TV-HH nach Anzahl </a:t>
            </a:r>
            <a:r>
              <a:rPr lang="de-DE" dirty="0" err="1" smtClean="0"/>
              <a:t>Connected</a:t>
            </a:r>
            <a:r>
              <a:rPr lang="de-DE" dirty="0" smtClean="0"/>
              <a:t> TVs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Angaben in </a:t>
            </a:r>
            <a:r>
              <a:rPr lang="de-DE" dirty="0"/>
              <a:t>Prozent; </a:t>
            </a:r>
            <a:r>
              <a:rPr lang="de-DE" dirty="0" err="1"/>
              <a:t>Connected</a:t>
            </a:r>
            <a:r>
              <a:rPr lang="de-DE" dirty="0"/>
              <a:t> TV berücksichtigt hier alle Möglichkeiten, das TV-Gerät mit dem Internet zu verbinden;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Summe </a:t>
            </a:r>
            <a:r>
              <a:rPr lang="de-DE" dirty="0"/>
              <a:t>der Einzelwerte kann aufgrund von Rundungen von der Summe gesamt abweichen.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Basis: 38,697 Mio. TV-Haushalte in Deutschland </a:t>
            </a:r>
            <a:endParaRPr lang="de-DE" dirty="0"/>
          </a:p>
        </p:txBody>
      </p:sp>
      <p:sp>
        <p:nvSpPr>
          <p:cNvPr id="23" name="Rechteck 22"/>
          <p:cNvSpPr/>
          <p:nvPr/>
        </p:nvSpPr>
        <p:spPr>
          <a:xfrm>
            <a:off x="1257400" y="2110189"/>
            <a:ext cx="681084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3720439676"/>
              </p:ext>
            </p:extLst>
          </p:nvPr>
        </p:nvGraphicFramePr>
        <p:xfrm>
          <a:off x="975663" y="1594208"/>
          <a:ext cx="1063474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Gruppieren 24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26" name="Textfeld 25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 smtClean="0"/>
                <a:t>2+ </a:t>
              </a:r>
              <a:r>
                <a:rPr lang="de-DE" sz="1400" dirty="0" err="1"/>
                <a:t>Connected</a:t>
              </a:r>
              <a:r>
                <a:rPr lang="de-DE" sz="1400" dirty="0"/>
                <a:t> </a:t>
              </a:r>
              <a:r>
                <a:rPr lang="de-DE" sz="1400" dirty="0" smtClean="0"/>
                <a:t>TVs</a:t>
              </a:r>
            </a:p>
            <a:p>
              <a:endParaRPr lang="de-DE" sz="1400" dirty="0" smtClean="0"/>
            </a:p>
            <a:p>
              <a:r>
                <a:rPr lang="de-DE" sz="1400" dirty="0" smtClean="0"/>
                <a:t>1 </a:t>
              </a:r>
              <a:r>
                <a:rPr lang="de-DE" sz="1400" dirty="0" err="1"/>
                <a:t>Connected</a:t>
              </a:r>
              <a:r>
                <a:rPr lang="de-DE" sz="1400" dirty="0"/>
                <a:t> </a:t>
              </a:r>
              <a:r>
                <a:rPr lang="de-DE" sz="1400" dirty="0" smtClean="0"/>
                <a:t>TV</a:t>
              </a:r>
            </a:p>
            <a:p>
              <a:endParaRPr lang="de-DE" sz="1400" dirty="0" smtClean="0"/>
            </a:p>
            <a:p>
              <a:endParaRPr lang="de-DE" sz="1400" dirty="0" smtClean="0"/>
            </a:p>
            <a:p>
              <a:endParaRPr lang="de-DE" sz="1400" dirty="0"/>
            </a:p>
          </p:txBody>
        </p:sp>
        <p:sp>
          <p:nvSpPr>
            <p:cNvPr id="27" name="Rechteck 26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00231"/>
              </p:ext>
            </p:extLst>
          </p:nvPr>
        </p:nvGraphicFramePr>
        <p:xfrm>
          <a:off x="1247276" y="4848856"/>
          <a:ext cx="1029702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3,806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0,168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0,106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0,495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0,586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0,023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0,276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0,071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0,461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0,848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0,276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0,178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0,298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0,125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0,268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15,329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0,367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0,854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1,854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2,656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0,115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1,094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0,374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1,495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3,404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0,890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0,471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1,093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0,777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1,507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0" name="Gruppieren 29"/>
          <p:cNvGrpSpPr/>
          <p:nvPr/>
        </p:nvGrpSpPr>
        <p:grpSpPr>
          <a:xfrm>
            <a:off x="11375348" y="5505259"/>
            <a:ext cx="1393090" cy="678264"/>
            <a:chOff x="11238747" y="6455534"/>
            <a:chExt cx="1797172" cy="874922"/>
          </a:xfrm>
        </p:grpSpPr>
        <p:sp>
          <p:nvSpPr>
            <p:cNvPr id="31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2" name="Rectangle 155"/>
            <p:cNvSpPr>
              <a:spLocks noChangeArrowheads="1"/>
            </p:cNvSpPr>
            <p:nvPr/>
          </p:nvSpPr>
          <p:spPr bwMode="auto">
            <a:xfrm>
              <a:off x="11710348" y="6817651"/>
              <a:ext cx="1325571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2+ </a:t>
              </a:r>
              <a:r>
                <a:rPr lang="de-DE" sz="1100" dirty="0" err="1">
                  <a:cs typeface="Calibri" pitchFamily="34" charset="0"/>
                </a:rPr>
                <a:t>Connected</a:t>
              </a:r>
              <a:r>
                <a:rPr lang="de-DE" sz="1100" dirty="0">
                  <a:cs typeface="Calibri" pitchFamily="34" charset="0"/>
                </a:rPr>
                <a:t> </a:t>
              </a:r>
              <a:r>
                <a:rPr lang="de-DE" sz="1100" dirty="0" smtClean="0">
                  <a:cs typeface="Calibri" pitchFamily="34" charset="0"/>
                </a:rPr>
                <a:t>TVs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3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4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16426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1 </a:t>
              </a:r>
              <a:r>
                <a:rPr lang="de-DE" sz="1100" dirty="0" err="1">
                  <a:cs typeface="Calibri" pitchFamily="34" charset="0"/>
                </a:rPr>
                <a:t>Connected</a:t>
              </a:r>
              <a:r>
                <a:rPr lang="de-DE" sz="1100" dirty="0">
                  <a:cs typeface="Calibri" pitchFamily="34" charset="0"/>
                </a:rPr>
                <a:t> </a:t>
              </a:r>
              <a:r>
                <a:rPr lang="de-DE" sz="1100" dirty="0" smtClean="0">
                  <a:cs typeface="Calibri" pitchFamily="34" charset="0"/>
                </a:rPr>
                <a:t>TV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1547207" y="2282940"/>
            <a:ext cx="1427648" cy="565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600" dirty="0"/>
              <a:t>Mind. 1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Connected </a:t>
            </a:r>
            <a:r>
              <a:rPr lang="de-DE" sz="1600" dirty="0"/>
              <a:t>TV</a:t>
            </a:r>
            <a:endParaRPr lang="de-DE" sz="1600" dirty="0" smtClean="0"/>
          </a:p>
        </p:txBody>
      </p:sp>
      <p:sp>
        <p:nvSpPr>
          <p:cNvPr id="3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1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Fernseh- und Videonutzung</a:t>
            </a:r>
            <a:endParaRPr lang="de-DE" dirty="0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 smtClean="0">
                <a:solidFill>
                  <a:schemeClr val="accent2"/>
                </a:solidFill>
              </a:rPr>
              <a:t>7</a:t>
            </a:r>
            <a:endParaRPr lang="de-DE" sz="11500" dirty="0">
              <a:solidFill>
                <a:schemeClr val="accent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1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57400" y="2110189"/>
            <a:ext cx="681084" cy="363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149418810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Zugang zu klassischem TV-Empfang am TV-Gerät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 / in Mio.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70,094 </a:t>
            </a:r>
            <a:r>
              <a:rPr lang="de-DE" dirty="0"/>
              <a:t>Mio. TV-Haushalte in Deutschland </a:t>
            </a:r>
          </a:p>
        </p:txBody>
      </p:sp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49174"/>
              </p:ext>
            </p:extLst>
          </p:nvPr>
        </p:nvGraphicFramePr>
        <p:xfrm>
          <a:off x="1247276" y="4848856"/>
          <a:ext cx="10297020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 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70,094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2,969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9,206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5,356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7,399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67,507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2,087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2,655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8,829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10,531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0,548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5,031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1,411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6,584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14,708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4,204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2,376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5,154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3,417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7,175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375345" y="5505253"/>
            <a:ext cx="1665603" cy="619277"/>
            <a:chOff x="11238746" y="6455534"/>
            <a:chExt cx="2148731" cy="798833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1677127" cy="4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Mit klass. TV-Empfang </a:t>
              </a:r>
              <a:br>
                <a:rPr lang="de-DE" sz="1100" dirty="0" smtClean="0">
                  <a:cs typeface="Calibri" pitchFamily="34" charset="0"/>
                </a:rPr>
              </a:br>
              <a:r>
                <a:rPr lang="de-DE" sz="1100" dirty="0" smtClean="0">
                  <a:cs typeface="Calibri" pitchFamily="34" charset="0"/>
                </a:rPr>
                <a:t>am TV-Gerät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6" y="6455534"/>
              <a:ext cx="2052672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</a:t>
              </a:r>
              <a:r>
                <a:rPr lang="de-DE" sz="1100" dirty="0" smtClean="0">
                  <a:cs typeface="Calibri" pitchFamily="34" charset="0"/>
                </a:rPr>
                <a:t>Personen gesamt</a:t>
              </a:r>
              <a:endParaRPr lang="de-DE" sz="1100" dirty="0">
                <a:cs typeface="Calibri" pitchFamily="34" charset="0"/>
              </a:endParaRP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Personen 14+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4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4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257400" y="2110190"/>
            <a:ext cx="681084" cy="35447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903693066"/>
              </p:ext>
            </p:extLst>
          </p:nvPr>
        </p:nvGraphicFramePr>
        <p:xfrm>
          <a:off x="958783" y="1274284"/>
          <a:ext cx="1063474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03313" y="1080001"/>
            <a:ext cx="11233150" cy="539249"/>
          </a:xfrm>
        </p:spPr>
        <p:txBody>
          <a:bodyPr/>
          <a:lstStyle/>
          <a:p>
            <a:r>
              <a:rPr lang="de-DE" dirty="0" smtClean="0"/>
              <a:t>Zugang zu OTT-Nutzungsmöglichkeiten (alle Bildschirmgeräte)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 / Mio.; OTT-Nutzungsmöglichkeit: Zugang zu Internet und mindestens einem Bildschirmgerät, das an das Internet angeschlossen werden kann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70,094 </a:t>
            </a:r>
            <a:r>
              <a:rPr lang="de-DE" dirty="0"/>
              <a:t>Mio. Personen ab 14 Jahre in Deutschland</a:t>
            </a:r>
          </a:p>
        </p:txBody>
      </p:sp>
      <p:sp>
        <p:nvSpPr>
          <p:cNvPr id="20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Textfeld 36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Personen </a:t>
            </a:r>
            <a:r>
              <a:rPr lang="de-DE" sz="1200" b="1" dirty="0">
                <a:latin typeface="Calibri" pitchFamily="34" charset="0"/>
                <a:cs typeface="Calibri" pitchFamily="34" charset="0"/>
              </a:rPr>
              <a:t>14+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graphicFrame>
        <p:nvGraphicFramePr>
          <p:cNvPr id="1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09518"/>
              </p:ext>
            </p:extLst>
          </p:nvPr>
        </p:nvGraphicFramePr>
        <p:xfrm>
          <a:off x="1247276" y="4848856"/>
          <a:ext cx="10297020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 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70,094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2,969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9,206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5,356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7,399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59,867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1,793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2,543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8,139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9,630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0,514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4,413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1,366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5,665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12,964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3,715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2,105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4,568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2,966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5,922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4" name="Gruppieren 23"/>
          <p:cNvGrpSpPr/>
          <p:nvPr/>
        </p:nvGrpSpPr>
        <p:grpSpPr>
          <a:xfrm>
            <a:off x="11375348" y="5505253"/>
            <a:ext cx="1724913" cy="450000"/>
            <a:chOff x="11238746" y="6455534"/>
            <a:chExt cx="2225244" cy="580475"/>
          </a:xfrm>
        </p:grpSpPr>
        <p:sp>
          <p:nvSpPr>
            <p:cNvPr id="27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28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175364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Mit OTT-</a:t>
              </a:r>
              <a:r>
                <a:rPr lang="de-DE" sz="1100" dirty="0" err="1" smtClean="0">
                  <a:cs typeface="Calibri" pitchFamily="34" charset="0"/>
                </a:rPr>
                <a:t>Nutzungsmögl</a:t>
              </a:r>
              <a:r>
                <a:rPr lang="de-DE" sz="1100" dirty="0" smtClean="0">
                  <a:cs typeface="Calibri" pitchFamily="34" charset="0"/>
                </a:rPr>
                <a:t>.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1238746" y="6455534"/>
              <a:ext cx="2052672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</a:t>
              </a:r>
              <a:r>
                <a:rPr lang="de-DE" sz="1100" dirty="0" smtClean="0">
                  <a:cs typeface="Calibri" pitchFamily="34" charset="0"/>
                </a:rPr>
                <a:t>Personen gesamt</a:t>
              </a:r>
              <a:endParaRPr lang="de-DE" sz="1100" dirty="0">
                <a:cs typeface="Calibri" pitchFamily="34" charset="0"/>
              </a:endParaRPr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6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257400" y="2110189"/>
            <a:ext cx="681084" cy="3845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2490164213"/>
              </p:ext>
            </p:extLst>
          </p:nvPr>
        </p:nvGraphicFramePr>
        <p:xfrm>
          <a:off x="975663" y="1798820"/>
          <a:ext cx="10634745" cy="473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00717"/>
              </p:ext>
            </p:extLst>
          </p:nvPr>
        </p:nvGraphicFramePr>
        <p:xfrm>
          <a:off x="1247276" y="4848856"/>
          <a:ext cx="10297020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70,094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2,969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9,206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5,356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7,399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69,873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2,135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2,950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9,185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10,856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0,569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5,202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1,512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6,759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15,173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4,329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2,437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5,356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3,548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7,361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 Zugang zu TV- und OTT-Nutzungsmöglichkeiten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Angaben in </a:t>
            </a:r>
            <a:r>
              <a:rPr lang="de-DE" dirty="0" smtClean="0"/>
              <a:t>Prozent / </a:t>
            </a:r>
            <a:r>
              <a:rPr lang="de-DE" dirty="0"/>
              <a:t>Mio.; OTT-Nutzungsmöglichkeit: Zugang zu Internet und mindestens einem Bildschirmgerät, das an das Internet angeschlossen werden </a:t>
            </a:r>
            <a:r>
              <a:rPr lang="de-DE" dirty="0" smtClean="0"/>
              <a:t>kann.</a:t>
            </a:r>
          </a:p>
          <a:p>
            <a:pPr>
              <a:spcBef>
                <a:spcPts val="0"/>
              </a:spcBef>
            </a:pPr>
            <a:r>
              <a:rPr lang="de-DE" dirty="0" smtClean="0"/>
              <a:t>Keine Video-Nutzungsmöglichkeit durchweg &lt; 1%.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70,094 </a:t>
            </a:r>
            <a:r>
              <a:rPr lang="de-DE" dirty="0"/>
              <a:t>Mio. Personen ab 14 Jahre in Deutschland</a:t>
            </a:r>
          </a:p>
        </p:txBody>
      </p:sp>
      <p:sp>
        <p:nvSpPr>
          <p:cNvPr id="20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0" name="Gruppieren 29"/>
          <p:cNvGrpSpPr/>
          <p:nvPr/>
        </p:nvGrpSpPr>
        <p:grpSpPr>
          <a:xfrm>
            <a:off x="11500488" y="5505254"/>
            <a:ext cx="1714854" cy="619277"/>
            <a:chOff x="11400168" y="6455534"/>
            <a:chExt cx="2212264" cy="798833"/>
          </a:xfrm>
        </p:grpSpPr>
        <p:sp>
          <p:nvSpPr>
            <p:cNvPr id="32" name="Rectangle 155"/>
            <p:cNvSpPr>
              <a:spLocks noChangeArrowheads="1"/>
            </p:cNvSpPr>
            <p:nvPr/>
          </p:nvSpPr>
          <p:spPr bwMode="auto">
            <a:xfrm>
              <a:off x="11548930" y="6817651"/>
              <a:ext cx="1898396" cy="4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Klass. TV-Empfang oder</a:t>
              </a:r>
              <a:br>
                <a:rPr lang="de-DE" sz="1100" dirty="0" smtClean="0">
                  <a:cs typeface="Calibri" pitchFamily="34" charset="0"/>
                </a:rPr>
              </a:br>
              <a:r>
                <a:rPr lang="de-DE" sz="1100" dirty="0" smtClean="0">
                  <a:cs typeface="Calibri" pitchFamily="34" charset="0"/>
                </a:rPr>
                <a:t>OTT-Nutzungsmöglichkeit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1400168" y="6455534"/>
              <a:ext cx="2212264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Mio</a:t>
              </a:r>
              <a:r>
                <a:rPr lang="de-DE" sz="1100" dirty="0">
                  <a:cs typeface="Calibri" pitchFamily="34" charset="0"/>
                </a:rPr>
                <a:t>. </a:t>
              </a:r>
              <a:r>
                <a:rPr lang="de-DE" sz="1100" dirty="0" smtClean="0">
                  <a:cs typeface="Calibri" pitchFamily="34" charset="0"/>
                </a:rPr>
                <a:t> Personen </a:t>
              </a:r>
              <a:r>
                <a:rPr lang="de-DE" sz="1100" dirty="0">
                  <a:cs typeface="Calibri" pitchFamily="34" charset="0"/>
                </a:rPr>
                <a:t>14+</a:t>
              </a: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Personen </a:t>
            </a:r>
            <a:r>
              <a:rPr lang="de-DE" sz="1200" b="1" dirty="0">
                <a:latin typeface="Calibri" pitchFamily="34" charset="0"/>
                <a:cs typeface="Calibri" pitchFamily="34" charset="0"/>
              </a:rPr>
              <a:t>14+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8" name="Rechteck 27"/>
          <p:cNvSpPr>
            <a:spLocks noChangeAspect="1"/>
          </p:cNvSpPr>
          <p:nvPr/>
        </p:nvSpPr>
        <p:spPr>
          <a:xfrm>
            <a:off x="11538173" y="3417598"/>
            <a:ext cx="144000" cy="14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11635695" y="3277317"/>
            <a:ext cx="180408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 smtClean="0"/>
              <a:t>Klass. TV und OTT</a:t>
            </a:r>
            <a:endParaRPr lang="de-DE" sz="1400" dirty="0"/>
          </a:p>
        </p:txBody>
      </p:sp>
      <p:sp>
        <p:nvSpPr>
          <p:cNvPr id="26" name="Rechteck 25"/>
          <p:cNvSpPr>
            <a:spLocks noChangeAspect="1"/>
          </p:cNvSpPr>
          <p:nvPr/>
        </p:nvSpPr>
        <p:spPr>
          <a:xfrm>
            <a:off x="11538173" y="2735165"/>
            <a:ext cx="144000" cy="14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11635695" y="2594884"/>
            <a:ext cx="180408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 smtClean="0"/>
              <a:t>OTT, kein klass. TV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11635695" y="4066921"/>
            <a:ext cx="1579646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 smtClean="0"/>
              <a:t>Klass. TV, kein OTT</a:t>
            </a:r>
            <a:endParaRPr lang="de-DE" sz="1400" dirty="0"/>
          </a:p>
        </p:txBody>
      </p:sp>
      <p:sp>
        <p:nvSpPr>
          <p:cNvPr id="27" name="Rechteck 26"/>
          <p:cNvSpPr>
            <a:spLocks noChangeAspect="1"/>
          </p:cNvSpPr>
          <p:nvPr/>
        </p:nvSpPr>
        <p:spPr>
          <a:xfrm>
            <a:off x="11538408" y="4222060"/>
            <a:ext cx="144000" cy="14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49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Methodische Hinweise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graphicFrame>
        <p:nvGraphicFramePr>
          <p:cNvPr id="13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2467"/>
              </p:ext>
            </p:extLst>
          </p:nvPr>
        </p:nvGraphicFramePr>
        <p:xfrm>
          <a:off x="1132187" y="1871740"/>
          <a:ext cx="11251721" cy="485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4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3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36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942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de-DE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219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Video-Digitalisierungsbericht</a:t>
                      </a:r>
                      <a:endParaRPr lang="de-DE" dirty="0"/>
                    </a:p>
                  </a:txBody>
                  <a:tcPr marL="36000" marR="12191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Radio-Digitalisierungsbericht</a:t>
                      </a:r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1219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31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Aufstockungs-Interviews: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Zusätzlich wurden 1.501 Interviews durch Aufstockung einzelner Landesmedienanstalten in Berlin, Brandenburg, Bremen, Hamburg,  Sachsen und Schleswig-Holstein realisiert. </a:t>
                      </a:r>
                      <a:endParaRPr lang="de-DE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Zusätzlich wurden 1.850 Interviews durch Aufstockung einzelner Landesmedienanstalten in Berlin, Brandenburg, Bremen, Hamburg, Hessen, Sachsen, Sachsen-Anhalt und Schleswig-Holstein realisiert. </a:t>
                      </a:r>
                      <a:endParaRPr lang="de-DE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780">
                <a:tc vMerge="1">
                  <a:txBody>
                    <a:bodyPr/>
                    <a:lstStyle/>
                    <a:p>
                      <a:pPr algn="l" rtl="0" fontAlgn="ctr"/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13954" marB="13954" anchor="ctr">
                    <a:solidFill>
                      <a:srgbClr val="E6EAEE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 Anschluss wurde der disproportionale Ansatz im Rahmen der Gewichtung aufgehoben, damit repräsentative Aussagen für alle Personen bzw. Privathaushalte in Deutschland möglich sind.</a:t>
                      </a:r>
                      <a:endParaRPr lang="de-DE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13951" marB="13951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46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Erhebungszeitraum: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07.05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–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21.06.2018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02.05. – 21.06.2018</a:t>
                      </a:r>
                      <a:endParaRPr lang="de-DE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7971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Zentrale Untersuchungsinhalte: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Erhebung 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der </a:t>
                      </a: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Fernsehempfangsarten Kabel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Satellit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IPTV, </a:t>
                      </a: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DVB-T(2 HD) inkl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Bestimmung 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 </a:t>
                      </a: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Digitalisierungsgrades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Ausstattung der TV-HH mit HDTV-Geräten, </a:t>
                      </a: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Empfang HDTV, Pay-TV 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Ausstattung der TV-HH mit Smart TV-Geräten / Connected TV und anderen (Bildschirm-) Geräten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Bekanntheit und Nutzung von EPGs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OTT-Nutzung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am Connected TV und an anderen Bildschirmgeräten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Nutzung bestimmter OTT-Angebote, insbesondere SVOD-Angebote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Lineare vs. zeitversetzte Videonutzung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Nutzung und Einstellung zu automatischen Empfehlungssystemen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Demografie / Haushaltsstatistik</a:t>
                      </a:r>
                    </a:p>
                  </a:txBody>
                  <a:tcPr marL="36000" marR="13951" marT="36000" marB="3600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Ausstattung der Haushalte mit verschiedenen Radiogeräten bzw. </a:t>
                      </a:r>
                      <a:b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de-DE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empfangsmöglichkeiten</a:t>
                      </a: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(UKW, DAB+, IP, Kabel, Satellit) inkl. Anzahl der im HH vorhandenen Geräte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/ getrennt nach in der Wohnung vs. im Auto</a:t>
                      </a:r>
                      <a:endParaRPr lang="de-DE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Nutzung Internetradio über andere Geräte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Ermittlung</a:t>
                      </a: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der am häufigsten genutzten Radioempfangsart</a:t>
                      </a:r>
                      <a:endParaRPr lang="de-DE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Demografie / Haushaltsstatistik</a:t>
                      </a:r>
                    </a:p>
                  </a:txBody>
                  <a:tcPr marL="36000" marR="13951" marT="36000" marB="36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59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Hinweise zu den Ergebnissen: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A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Bestimmung der TV- oder Radio-Empfangsarten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basiert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grundsätzlich auf den Angaben der Befragten.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7741">
                <a:tc vMerge="1">
                  <a:txBody>
                    <a:bodyPr/>
                    <a:lstStyle/>
                    <a:p>
                      <a:pPr algn="l" rtl="0" fontAlgn="ctr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Zu Kabel zählen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nach Definition der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Medienanstalten auch 78 TSD Haushalte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mit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Satellitenempfang ohne eigenen Satellitenreceiver.  Haushalte mit mehr als einen TV-Übertragungsweg werden mehrfach gezählt.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Deshalb ist die 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 aller Empfangswege &gt; 100%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de-DE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Angaben zur am häufigsten genutzten Radioempfangsart bezieht sich auf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die zum Haushalt gehörenden Radiogeräte (in der Wohnung oder im Auto). Nicht berücksichtigt ist die „Außer Haus“-Nutzung an fremden Geräten.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8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Wichtigstes Gerät zur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Videonutzung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Nur das Smartphone auf konstantem Wachstumskurs – zulasten von TV, Desktop PC und Laptop. Tablet bleibt auf geringem Niveau stabil.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Kantar TNS – Digitalisierungsbericht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* </a:t>
            </a:r>
            <a:r>
              <a:rPr lang="de-DE" dirty="0" smtClean="0"/>
              <a:t>oder tragb. Spielekonsole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70,326 / 70,525 / 69,241 / </a:t>
            </a:r>
            <a:r>
              <a:rPr lang="de-DE" dirty="0" smtClean="0"/>
              <a:t>69,563 / 70,094 </a:t>
            </a:r>
            <a:r>
              <a:rPr lang="de-DE" dirty="0"/>
              <a:t> Mio. Personen ab 14 </a:t>
            </a:r>
            <a:r>
              <a:rPr lang="de-DE" dirty="0" smtClean="0"/>
              <a:t>Jahre</a:t>
            </a:r>
            <a:endParaRPr lang="de-DE" dirty="0"/>
          </a:p>
        </p:txBody>
      </p:sp>
      <p:grpSp>
        <p:nvGrpSpPr>
          <p:cNvPr id="52" name="Gruppieren 51"/>
          <p:cNvGrpSpPr/>
          <p:nvPr/>
        </p:nvGrpSpPr>
        <p:grpSpPr>
          <a:xfrm>
            <a:off x="11302123" y="3058416"/>
            <a:ext cx="724784" cy="2671418"/>
            <a:chOff x="11494623" y="3058416"/>
            <a:chExt cx="724784" cy="2671418"/>
          </a:xfrm>
        </p:grpSpPr>
        <p:sp>
          <p:nvSpPr>
            <p:cNvPr id="55" name="noun_project_0417.svg.eps"/>
            <p:cNvSpPr>
              <a:spLocks noEditPoints="1"/>
            </p:cNvSpPr>
            <p:nvPr/>
          </p:nvSpPr>
          <p:spPr bwMode="auto">
            <a:xfrm rot="5400000">
              <a:off x="11588310" y="3964062"/>
              <a:ext cx="339201" cy="461452"/>
            </a:xfrm>
            <a:custGeom>
              <a:avLst/>
              <a:gdLst>
                <a:gd name="T0" fmla="*/ 233189 w 2693"/>
                <a:gd name="T1" fmla="*/ 570442 h 3456"/>
                <a:gd name="T2" fmla="*/ 226491 w 2693"/>
                <a:gd name="T3" fmla="*/ 574499 h 3456"/>
                <a:gd name="T4" fmla="*/ 222613 w 2693"/>
                <a:gd name="T5" fmla="*/ 581201 h 3456"/>
                <a:gd name="T6" fmla="*/ 222613 w 2693"/>
                <a:gd name="T7" fmla="*/ 589315 h 3456"/>
                <a:gd name="T8" fmla="*/ 226491 w 2693"/>
                <a:gd name="T9" fmla="*/ 596018 h 3456"/>
                <a:gd name="T10" fmla="*/ 233189 w 2693"/>
                <a:gd name="T11" fmla="*/ 600075 h 3456"/>
                <a:gd name="T12" fmla="*/ 241297 w 2693"/>
                <a:gd name="T13" fmla="*/ 600075 h 3456"/>
                <a:gd name="T14" fmla="*/ 247995 w 2693"/>
                <a:gd name="T15" fmla="*/ 596018 h 3456"/>
                <a:gd name="T16" fmla="*/ 251872 w 2693"/>
                <a:gd name="T17" fmla="*/ 589315 h 3456"/>
                <a:gd name="T18" fmla="*/ 251872 w 2693"/>
                <a:gd name="T19" fmla="*/ 581201 h 3456"/>
                <a:gd name="T20" fmla="*/ 247995 w 2693"/>
                <a:gd name="T21" fmla="*/ 574499 h 3456"/>
                <a:gd name="T22" fmla="*/ 241297 w 2693"/>
                <a:gd name="T23" fmla="*/ 570442 h 3456"/>
                <a:gd name="T24" fmla="*/ 54992 w 2693"/>
                <a:gd name="T25" fmla="*/ 48683 h 3456"/>
                <a:gd name="T26" fmla="*/ 50586 w 2693"/>
                <a:gd name="T27" fmla="*/ 50624 h 3456"/>
                <a:gd name="T28" fmla="*/ 48647 w 2693"/>
                <a:gd name="T29" fmla="*/ 55033 h 3456"/>
                <a:gd name="T30" fmla="*/ 49000 w 2693"/>
                <a:gd name="T31" fmla="*/ 557036 h 3456"/>
                <a:gd name="T32" fmla="*/ 52525 w 2693"/>
                <a:gd name="T33" fmla="*/ 560211 h 3456"/>
                <a:gd name="T34" fmla="*/ 419670 w 2693"/>
                <a:gd name="T35" fmla="*/ 560917 h 3456"/>
                <a:gd name="T36" fmla="*/ 424076 w 2693"/>
                <a:gd name="T37" fmla="*/ 558976 h 3456"/>
                <a:gd name="T38" fmla="*/ 426015 w 2693"/>
                <a:gd name="T39" fmla="*/ 554567 h 3456"/>
                <a:gd name="T40" fmla="*/ 425486 w 2693"/>
                <a:gd name="T41" fmla="*/ 52564 h 3456"/>
                <a:gd name="T42" fmla="*/ 422137 w 2693"/>
                <a:gd name="T43" fmla="*/ 49389 h 3456"/>
                <a:gd name="T44" fmla="*/ 54992 w 2693"/>
                <a:gd name="T45" fmla="*/ 48683 h 3456"/>
                <a:gd name="T46" fmla="*/ 444169 w 2693"/>
                <a:gd name="T47" fmla="*/ 0 h 3456"/>
                <a:gd name="T48" fmla="*/ 454745 w 2693"/>
                <a:gd name="T49" fmla="*/ 1764 h 3456"/>
                <a:gd name="T50" fmla="*/ 463734 w 2693"/>
                <a:gd name="T51" fmla="*/ 7232 h 3456"/>
                <a:gd name="T52" fmla="*/ 470432 w 2693"/>
                <a:gd name="T53" fmla="*/ 15169 h 3456"/>
                <a:gd name="T54" fmla="*/ 474133 w 2693"/>
                <a:gd name="T55" fmla="*/ 24871 h 3456"/>
                <a:gd name="T56" fmla="*/ 474662 w 2693"/>
                <a:gd name="T57" fmla="*/ 579085 h 3456"/>
                <a:gd name="T58" fmla="*/ 472547 w 2693"/>
                <a:gd name="T59" fmla="*/ 589844 h 3456"/>
                <a:gd name="T60" fmla="*/ 467435 w 2693"/>
                <a:gd name="T61" fmla="*/ 598664 h 3456"/>
                <a:gd name="T62" fmla="*/ 459504 w 2693"/>
                <a:gd name="T63" fmla="*/ 605367 h 3456"/>
                <a:gd name="T64" fmla="*/ 449633 w 2693"/>
                <a:gd name="T65" fmla="*/ 609071 h 3456"/>
                <a:gd name="T66" fmla="*/ 30493 w 2693"/>
                <a:gd name="T67" fmla="*/ 609600 h 3456"/>
                <a:gd name="T68" fmla="*/ 19741 w 2693"/>
                <a:gd name="T69" fmla="*/ 607836 h 3456"/>
                <a:gd name="T70" fmla="*/ 10752 w 2693"/>
                <a:gd name="T71" fmla="*/ 602368 h 3456"/>
                <a:gd name="T72" fmla="*/ 4054 w 2693"/>
                <a:gd name="T73" fmla="*/ 594431 h 3456"/>
                <a:gd name="T74" fmla="*/ 353 w 2693"/>
                <a:gd name="T75" fmla="*/ 584729 h 3456"/>
                <a:gd name="T76" fmla="*/ 0 w 2693"/>
                <a:gd name="T77" fmla="*/ 30515 h 3456"/>
                <a:gd name="T78" fmla="*/ 1763 w 2693"/>
                <a:gd name="T79" fmla="*/ 19756 h 3456"/>
                <a:gd name="T80" fmla="*/ 7050 w 2693"/>
                <a:gd name="T81" fmla="*/ 10936 h 3456"/>
                <a:gd name="T82" fmla="*/ 14982 w 2693"/>
                <a:gd name="T83" fmla="*/ 4233 h 3456"/>
                <a:gd name="T84" fmla="*/ 24852 w 2693"/>
                <a:gd name="T85" fmla="*/ 529 h 3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93" h="3456">
                  <a:moveTo>
                    <a:pt x="1346" y="3232"/>
                  </a:moveTo>
                  <a:lnTo>
                    <a:pt x="1323" y="3234"/>
                  </a:lnTo>
                  <a:lnTo>
                    <a:pt x="1303" y="3243"/>
                  </a:lnTo>
                  <a:lnTo>
                    <a:pt x="1285" y="3257"/>
                  </a:lnTo>
                  <a:lnTo>
                    <a:pt x="1271" y="3274"/>
                  </a:lnTo>
                  <a:lnTo>
                    <a:pt x="1263" y="3295"/>
                  </a:lnTo>
                  <a:lnTo>
                    <a:pt x="1260" y="3318"/>
                  </a:lnTo>
                  <a:lnTo>
                    <a:pt x="1263" y="3341"/>
                  </a:lnTo>
                  <a:lnTo>
                    <a:pt x="1271" y="3362"/>
                  </a:lnTo>
                  <a:lnTo>
                    <a:pt x="1285" y="3379"/>
                  </a:lnTo>
                  <a:lnTo>
                    <a:pt x="1303" y="3392"/>
                  </a:lnTo>
                  <a:lnTo>
                    <a:pt x="1323" y="3402"/>
                  </a:lnTo>
                  <a:lnTo>
                    <a:pt x="1346" y="3405"/>
                  </a:lnTo>
                  <a:lnTo>
                    <a:pt x="1369" y="3402"/>
                  </a:lnTo>
                  <a:lnTo>
                    <a:pt x="1389" y="3392"/>
                  </a:lnTo>
                  <a:lnTo>
                    <a:pt x="1407" y="3379"/>
                  </a:lnTo>
                  <a:lnTo>
                    <a:pt x="1421" y="3362"/>
                  </a:lnTo>
                  <a:lnTo>
                    <a:pt x="1429" y="3341"/>
                  </a:lnTo>
                  <a:lnTo>
                    <a:pt x="1432" y="3318"/>
                  </a:lnTo>
                  <a:lnTo>
                    <a:pt x="1429" y="3295"/>
                  </a:lnTo>
                  <a:lnTo>
                    <a:pt x="1421" y="3274"/>
                  </a:lnTo>
                  <a:lnTo>
                    <a:pt x="1407" y="3257"/>
                  </a:lnTo>
                  <a:lnTo>
                    <a:pt x="1389" y="3243"/>
                  </a:lnTo>
                  <a:lnTo>
                    <a:pt x="1369" y="3234"/>
                  </a:lnTo>
                  <a:lnTo>
                    <a:pt x="1346" y="3232"/>
                  </a:lnTo>
                  <a:close/>
                  <a:moveTo>
                    <a:pt x="312" y="276"/>
                  </a:moveTo>
                  <a:lnTo>
                    <a:pt x="298" y="280"/>
                  </a:lnTo>
                  <a:lnTo>
                    <a:pt x="287" y="287"/>
                  </a:lnTo>
                  <a:lnTo>
                    <a:pt x="278" y="298"/>
                  </a:lnTo>
                  <a:lnTo>
                    <a:pt x="276" y="312"/>
                  </a:lnTo>
                  <a:lnTo>
                    <a:pt x="276" y="3144"/>
                  </a:lnTo>
                  <a:lnTo>
                    <a:pt x="278" y="3158"/>
                  </a:lnTo>
                  <a:lnTo>
                    <a:pt x="287" y="3169"/>
                  </a:lnTo>
                  <a:lnTo>
                    <a:pt x="298" y="3176"/>
                  </a:lnTo>
                  <a:lnTo>
                    <a:pt x="312" y="3180"/>
                  </a:lnTo>
                  <a:lnTo>
                    <a:pt x="2381" y="3180"/>
                  </a:lnTo>
                  <a:lnTo>
                    <a:pt x="2395" y="3176"/>
                  </a:lnTo>
                  <a:lnTo>
                    <a:pt x="2406" y="3169"/>
                  </a:lnTo>
                  <a:lnTo>
                    <a:pt x="2414" y="3158"/>
                  </a:lnTo>
                  <a:lnTo>
                    <a:pt x="2417" y="3144"/>
                  </a:lnTo>
                  <a:lnTo>
                    <a:pt x="2417" y="312"/>
                  </a:lnTo>
                  <a:lnTo>
                    <a:pt x="2414" y="298"/>
                  </a:lnTo>
                  <a:lnTo>
                    <a:pt x="2406" y="287"/>
                  </a:lnTo>
                  <a:lnTo>
                    <a:pt x="2395" y="280"/>
                  </a:lnTo>
                  <a:lnTo>
                    <a:pt x="2381" y="276"/>
                  </a:lnTo>
                  <a:lnTo>
                    <a:pt x="312" y="276"/>
                  </a:lnTo>
                  <a:close/>
                  <a:moveTo>
                    <a:pt x="173" y="0"/>
                  </a:moveTo>
                  <a:lnTo>
                    <a:pt x="2520" y="0"/>
                  </a:lnTo>
                  <a:lnTo>
                    <a:pt x="2551" y="3"/>
                  </a:lnTo>
                  <a:lnTo>
                    <a:pt x="2580" y="10"/>
                  </a:lnTo>
                  <a:lnTo>
                    <a:pt x="2607" y="24"/>
                  </a:lnTo>
                  <a:lnTo>
                    <a:pt x="2631" y="41"/>
                  </a:lnTo>
                  <a:lnTo>
                    <a:pt x="2652" y="62"/>
                  </a:lnTo>
                  <a:lnTo>
                    <a:pt x="2669" y="86"/>
                  </a:lnTo>
                  <a:lnTo>
                    <a:pt x="2681" y="112"/>
                  </a:lnTo>
                  <a:lnTo>
                    <a:pt x="2690" y="141"/>
                  </a:lnTo>
                  <a:lnTo>
                    <a:pt x="2693" y="173"/>
                  </a:lnTo>
                  <a:lnTo>
                    <a:pt x="2693" y="3283"/>
                  </a:lnTo>
                  <a:lnTo>
                    <a:pt x="2690" y="3315"/>
                  </a:lnTo>
                  <a:lnTo>
                    <a:pt x="2681" y="3344"/>
                  </a:lnTo>
                  <a:lnTo>
                    <a:pt x="2669" y="3370"/>
                  </a:lnTo>
                  <a:lnTo>
                    <a:pt x="2652" y="3394"/>
                  </a:lnTo>
                  <a:lnTo>
                    <a:pt x="2631" y="3415"/>
                  </a:lnTo>
                  <a:lnTo>
                    <a:pt x="2607" y="3432"/>
                  </a:lnTo>
                  <a:lnTo>
                    <a:pt x="2580" y="3446"/>
                  </a:lnTo>
                  <a:lnTo>
                    <a:pt x="2551" y="3453"/>
                  </a:lnTo>
                  <a:lnTo>
                    <a:pt x="2520" y="3456"/>
                  </a:lnTo>
                  <a:lnTo>
                    <a:pt x="173" y="3456"/>
                  </a:lnTo>
                  <a:lnTo>
                    <a:pt x="141" y="3453"/>
                  </a:lnTo>
                  <a:lnTo>
                    <a:pt x="112" y="3446"/>
                  </a:lnTo>
                  <a:lnTo>
                    <a:pt x="85" y="3432"/>
                  </a:lnTo>
                  <a:lnTo>
                    <a:pt x="61" y="3415"/>
                  </a:lnTo>
                  <a:lnTo>
                    <a:pt x="40" y="3394"/>
                  </a:lnTo>
                  <a:lnTo>
                    <a:pt x="23" y="3370"/>
                  </a:lnTo>
                  <a:lnTo>
                    <a:pt x="10" y="3344"/>
                  </a:lnTo>
                  <a:lnTo>
                    <a:pt x="2" y="3315"/>
                  </a:lnTo>
                  <a:lnTo>
                    <a:pt x="0" y="3283"/>
                  </a:lnTo>
                  <a:lnTo>
                    <a:pt x="0" y="173"/>
                  </a:lnTo>
                  <a:lnTo>
                    <a:pt x="2" y="141"/>
                  </a:lnTo>
                  <a:lnTo>
                    <a:pt x="10" y="112"/>
                  </a:lnTo>
                  <a:lnTo>
                    <a:pt x="23" y="86"/>
                  </a:lnTo>
                  <a:lnTo>
                    <a:pt x="40" y="62"/>
                  </a:lnTo>
                  <a:lnTo>
                    <a:pt x="61" y="41"/>
                  </a:lnTo>
                  <a:lnTo>
                    <a:pt x="85" y="24"/>
                  </a:lnTo>
                  <a:lnTo>
                    <a:pt x="112" y="10"/>
                  </a:lnTo>
                  <a:lnTo>
                    <a:pt x="141" y="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 sz="2016">
                <a:solidFill>
                  <a:prstClr val="black"/>
                </a:solidFill>
              </a:endParaRPr>
            </a:p>
          </p:txBody>
        </p:sp>
        <p:grpSp>
          <p:nvGrpSpPr>
            <p:cNvPr id="56" name="noun_project_1999.svg.eps"/>
            <p:cNvGrpSpPr>
              <a:grpSpLocks noChangeAspect="1"/>
            </p:cNvGrpSpPr>
            <p:nvPr/>
          </p:nvGrpSpPr>
          <p:grpSpPr bwMode="auto">
            <a:xfrm>
              <a:off x="11507499" y="4470278"/>
              <a:ext cx="553786" cy="340484"/>
              <a:chOff x="4899" y="3060"/>
              <a:chExt cx="49" cy="31"/>
            </a:xfrm>
            <a:solidFill>
              <a:schemeClr val="bg1">
                <a:lumMod val="85000"/>
              </a:schemeClr>
            </a:solidFill>
          </p:grpSpPr>
          <p:sp>
            <p:nvSpPr>
              <p:cNvPr id="90" name="Freeform 241"/>
              <p:cNvSpPr>
                <a:spLocks noChangeAspect="1" noEditPoints="1"/>
              </p:cNvSpPr>
              <p:nvPr/>
            </p:nvSpPr>
            <p:spPr bwMode="auto">
              <a:xfrm>
                <a:off x="4905" y="3060"/>
                <a:ext cx="37" cy="23"/>
              </a:xfrm>
              <a:custGeom>
                <a:avLst/>
                <a:gdLst>
                  <a:gd name="T0" fmla="*/ 2 w 2332"/>
                  <a:gd name="T1" fmla="*/ 2 h 1460"/>
                  <a:gd name="T2" fmla="*/ 2 w 2332"/>
                  <a:gd name="T3" fmla="*/ 21 h 1460"/>
                  <a:gd name="T4" fmla="*/ 35 w 2332"/>
                  <a:gd name="T5" fmla="*/ 21 h 1460"/>
                  <a:gd name="T6" fmla="*/ 35 w 2332"/>
                  <a:gd name="T7" fmla="*/ 2 h 1460"/>
                  <a:gd name="T8" fmla="*/ 2 w 2332"/>
                  <a:gd name="T9" fmla="*/ 2 h 1460"/>
                  <a:gd name="T10" fmla="*/ 1 w 2332"/>
                  <a:gd name="T11" fmla="*/ 0 h 1460"/>
                  <a:gd name="T12" fmla="*/ 36 w 2332"/>
                  <a:gd name="T13" fmla="*/ 0 h 1460"/>
                  <a:gd name="T14" fmla="*/ 36 w 2332"/>
                  <a:gd name="T15" fmla="*/ 0 h 1460"/>
                  <a:gd name="T16" fmla="*/ 36 w 2332"/>
                  <a:gd name="T17" fmla="*/ 0 h 1460"/>
                  <a:gd name="T18" fmla="*/ 36 w 2332"/>
                  <a:gd name="T19" fmla="*/ 0 h 1460"/>
                  <a:gd name="T20" fmla="*/ 37 w 2332"/>
                  <a:gd name="T21" fmla="*/ 1 h 1460"/>
                  <a:gd name="T22" fmla="*/ 37 w 2332"/>
                  <a:gd name="T23" fmla="*/ 1 h 1460"/>
                  <a:gd name="T24" fmla="*/ 37 w 2332"/>
                  <a:gd name="T25" fmla="*/ 1 h 1460"/>
                  <a:gd name="T26" fmla="*/ 37 w 2332"/>
                  <a:gd name="T27" fmla="*/ 1 h 1460"/>
                  <a:gd name="T28" fmla="*/ 37 w 2332"/>
                  <a:gd name="T29" fmla="*/ 22 h 1460"/>
                  <a:gd name="T30" fmla="*/ 37 w 2332"/>
                  <a:gd name="T31" fmla="*/ 22 h 1460"/>
                  <a:gd name="T32" fmla="*/ 37 w 2332"/>
                  <a:gd name="T33" fmla="*/ 22 h 1460"/>
                  <a:gd name="T34" fmla="*/ 37 w 2332"/>
                  <a:gd name="T35" fmla="*/ 22 h 1460"/>
                  <a:gd name="T36" fmla="*/ 36 w 2332"/>
                  <a:gd name="T37" fmla="*/ 23 h 1460"/>
                  <a:gd name="T38" fmla="*/ 36 w 2332"/>
                  <a:gd name="T39" fmla="*/ 23 h 1460"/>
                  <a:gd name="T40" fmla="*/ 36 w 2332"/>
                  <a:gd name="T41" fmla="*/ 23 h 1460"/>
                  <a:gd name="T42" fmla="*/ 36 w 2332"/>
                  <a:gd name="T43" fmla="*/ 23 h 1460"/>
                  <a:gd name="T44" fmla="*/ 1 w 2332"/>
                  <a:gd name="T45" fmla="*/ 23 h 1460"/>
                  <a:gd name="T46" fmla="*/ 1 w 2332"/>
                  <a:gd name="T47" fmla="*/ 23 h 1460"/>
                  <a:gd name="T48" fmla="*/ 1 w 2332"/>
                  <a:gd name="T49" fmla="*/ 23 h 1460"/>
                  <a:gd name="T50" fmla="*/ 1 w 2332"/>
                  <a:gd name="T51" fmla="*/ 23 h 1460"/>
                  <a:gd name="T52" fmla="*/ 0 w 2332"/>
                  <a:gd name="T53" fmla="*/ 22 h 1460"/>
                  <a:gd name="T54" fmla="*/ 0 w 2332"/>
                  <a:gd name="T55" fmla="*/ 22 h 1460"/>
                  <a:gd name="T56" fmla="*/ 0 w 2332"/>
                  <a:gd name="T57" fmla="*/ 22 h 1460"/>
                  <a:gd name="T58" fmla="*/ 0 w 2332"/>
                  <a:gd name="T59" fmla="*/ 22 h 1460"/>
                  <a:gd name="T60" fmla="*/ 0 w 2332"/>
                  <a:gd name="T61" fmla="*/ 1 h 1460"/>
                  <a:gd name="T62" fmla="*/ 0 w 2332"/>
                  <a:gd name="T63" fmla="*/ 1 h 1460"/>
                  <a:gd name="T64" fmla="*/ 0 w 2332"/>
                  <a:gd name="T65" fmla="*/ 1 h 1460"/>
                  <a:gd name="T66" fmla="*/ 0 w 2332"/>
                  <a:gd name="T67" fmla="*/ 1 h 1460"/>
                  <a:gd name="T68" fmla="*/ 1 w 2332"/>
                  <a:gd name="T69" fmla="*/ 0 h 1460"/>
                  <a:gd name="T70" fmla="*/ 1 w 2332"/>
                  <a:gd name="T71" fmla="*/ 0 h 1460"/>
                  <a:gd name="T72" fmla="*/ 1 w 2332"/>
                  <a:gd name="T73" fmla="*/ 0 h 1460"/>
                  <a:gd name="T74" fmla="*/ 1 w 2332"/>
                  <a:gd name="T75" fmla="*/ 0 h 14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32" h="1460">
                    <a:moveTo>
                      <a:pt x="124" y="122"/>
                    </a:moveTo>
                    <a:lnTo>
                      <a:pt x="124" y="1337"/>
                    </a:lnTo>
                    <a:lnTo>
                      <a:pt x="2208" y="1337"/>
                    </a:lnTo>
                    <a:lnTo>
                      <a:pt x="2208" y="122"/>
                    </a:lnTo>
                    <a:lnTo>
                      <a:pt x="124" y="122"/>
                    </a:lnTo>
                    <a:close/>
                    <a:moveTo>
                      <a:pt x="93" y="0"/>
                    </a:moveTo>
                    <a:lnTo>
                      <a:pt x="2239" y="0"/>
                    </a:lnTo>
                    <a:lnTo>
                      <a:pt x="2260" y="2"/>
                    </a:lnTo>
                    <a:lnTo>
                      <a:pt x="2279" y="9"/>
                    </a:lnTo>
                    <a:lnTo>
                      <a:pt x="2296" y="20"/>
                    </a:lnTo>
                    <a:lnTo>
                      <a:pt x="2311" y="34"/>
                    </a:lnTo>
                    <a:lnTo>
                      <a:pt x="2322" y="51"/>
                    </a:lnTo>
                    <a:lnTo>
                      <a:pt x="2329" y="70"/>
                    </a:lnTo>
                    <a:lnTo>
                      <a:pt x="2332" y="91"/>
                    </a:lnTo>
                    <a:lnTo>
                      <a:pt x="2332" y="1368"/>
                    </a:lnTo>
                    <a:lnTo>
                      <a:pt x="2329" y="1389"/>
                    </a:lnTo>
                    <a:lnTo>
                      <a:pt x="2322" y="1408"/>
                    </a:lnTo>
                    <a:lnTo>
                      <a:pt x="2311" y="1425"/>
                    </a:lnTo>
                    <a:lnTo>
                      <a:pt x="2296" y="1440"/>
                    </a:lnTo>
                    <a:lnTo>
                      <a:pt x="2279" y="1451"/>
                    </a:lnTo>
                    <a:lnTo>
                      <a:pt x="2260" y="1458"/>
                    </a:lnTo>
                    <a:lnTo>
                      <a:pt x="2239" y="1460"/>
                    </a:lnTo>
                    <a:lnTo>
                      <a:pt x="93" y="1460"/>
                    </a:lnTo>
                    <a:lnTo>
                      <a:pt x="71" y="1458"/>
                    </a:lnTo>
                    <a:lnTo>
                      <a:pt x="52" y="1451"/>
                    </a:lnTo>
                    <a:lnTo>
                      <a:pt x="35" y="1440"/>
                    </a:lnTo>
                    <a:lnTo>
                      <a:pt x="21" y="1425"/>
                    </a:lnTo>
                    <a:lnTo>
                      <a:pt x="10" y="1408"/>
                    </a:lnTo>
                    <a:lnTo>
                      <a:pt x="3" y="1389"/>
                    </a:lnTo>
                    <a:lnTo>
                      <a:pt x="0" y="1368"/>
                    </a:lnTo>
                    <a:lnTo>
                      <a:pt x="0" y="91"/>
                    </a:lnTo>
                    <a:lnTo>
                      <a:pt x="3" y="70"/>
                    </a:lnTo>
                    <a:lnTo>
                      <a:pt x="10" y="51"/>
                    </a:lnTo>
                    <a:lnTo>
                      <a:pt x="21" y="34"/>
                    </a:lnTo>
                    <a:lnTo>
                      <a:pt x="35" y="20"/>
                    </a:lnTo>
                    <a:lnTo>
                      <a:pt x="52" y="9"/>
                    </a:lnTo>
                    <a:lnTo>
                      <a:pt x="71" y="2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242"/>
              <p:cNvSpPr>
                <a:spLocks noChangeAspect="1" noEditPoints="1"/>
              </p:cNvSpPr>
              <p:nvPr/>
            </p:nvSpPr>
            <p:spPr bwMode="auto">
              <a:xfrm>
                <a:off x="4899" y="3083"/>
                <a:ext cx="49" cy="8"/>
              </a:xfrm>
              <a:custGeom>
                <a:avLst/>
                <a:gdLst>
                  <a:gd name="T0" fmla="*/ 21 w 3067"/>
                  <a:gd name="T1" fmla="*/ 6 h 517"/>
                  <a:gd name="T2" fmla="*/ 21 w 3067"/>
                  <a:gd name="T3" fmla="*/ 6 h 517"/>
                  <a:gd name="T4" fmla="*/ 21 w 3067"/>
                  <a:gd name="T5" fmla="*/ 6 h 517"/>
                  <a:gd name="T6" fmla="*/ 21 w 3067"/>
                  <a:gd name="T7" fmla="*/ 6 h 517"/>
                  <a:gd name="T8" fmla="*/ 21 w 3067"/>
                  <a:gd name="T9" fmla="*/ 7 h 517"/>
                  <a:gd name="T10" fmla="*/ 22 w 3067"/>
                  <a:gd name="T11" fmla="*/ 7 h 517"/>
                  <a:gd name="T12" fmla="*/ 27 w 3067"/>
                  <a:gd name="T13" fmla="*/ 7 h 517"/>
                  <a:gd name="T14" fmla="*/ 28 w 3067"/>
                  <a:gd name="T15" fmla="*/ 7 h 517"/>
                  <a:gd name="T16" fmla="*/ 28 w 3067"/>
                  <a:gd name="T17" fmla="*/ 6 h 517"/>
                  <a:gd name="T18" fmla="*/ 28 w 3067"/>
                  <a:gd name="T19" fmla="*/ 6 h 517"/>
                  <a:gd name="T20" fmla="*/ 28 w 3067"/>
                  <a:gd name="T21" fmla="*/ 6 h 517"/>
                  <a:gd name="T22" fmla="*/ 28 w 3067"/>
                  <a:gd name="T23" fmla="*/ 6 h 517"/>
                  <a:gd name="T24" fmla="*/ 21 w 3067"/>
                  <a:gd name="T25" fmla="*/ 6 h 517"/>
                  <a:gd name="T26" fmla="*/ 18 w 3067"/>
                  <a:gd name="T27" fmla="*/ 3 h 517"/>
                  <a:gd name="T28" fmla="*/ 17 w 3067"/>
                  <a:gd name="T29" fmla="*/ 5 h 517"/>
                  <a:gd name="T30" fmla="*/ 32 w 3067"/>
                  <a:gd name="T31" fmla="*/ 5 h 517"/>
                  <a:gd name="T32" fmla="*/ 31 w 3067"/>
                  <a:gd name="T33" fmla="*/ 3 h 517"/>
                  <a:gd name="T34" fmla="*/ 18 w 3067"/>
                  <a:gd name="T35" fmla="*/ 3 h 517"/>
                  <a:gd name="T36" fmla="*/ 7 w 3067"/>
                  <a:gd name="T37" fmla="*/ 0 h 517"/>
                  <a:gd name="T38" fmla="*/ 42 w 3067"/>
                  <a:gd name="T39" fmla="*/ 0 h 517"/>
                  <a:gd name="T40" fmla="*/ 42 w 3067"/>
                  <a:gd name="T41" fmla="*/ 0 h 517"/>
                  <a:gd name="T42" fmla="*/ 42 w 3067"/>
                  <a:gd name="T43" fmla="*/ 0 h 517"/>
                  <a:gd name="T44" fmla="*/ 43 w 3067"/>
                  <a:gd name="T45" fmla="*/ 0 h 517"/>
                  <a:gd name="T46" fmla="*/ 43 w 3067"/>
                  <a:gd name="T47" fmla="*/ 0 h 517"/>
                  <a:gd name="T48" fmla="*/ 43 w 3067"/>
                  <a:gd name="T49" fmla="*/ 0 h 517"/>
                  <a:gd name="T50" fmla="*/ 49 w 3067"/>
                  <a:gd name="T51" fmla="*/ 6 h 517"/>
                  <a:gd name="T52" fmla="*/ 49 w 3067"/>
                  <a:gd name="T53" fmla="*/ 7 h 517"/>
                  <a:gd name="T54" fmla="*/ 49 w 3067"/>
                  <a:gd name="T55" fmla="*/ 7 h 517"/>
                  <a:gd name="T56" fmla="*/ 49 w 3067"/>
                  <a:gd name="T57" fmla="*/ 7 h 517"/>
                  <a:gd name="T58" fmla="*/ 49 w 3067"/>
                  <a:gd name="T59" fmla="*/ 7 h 517"/>
                  <a:gd name="T60" fmla="*/ 49 w 3067"/>
                  <a:gd name="T61" fmla="*/ 7 h 517"/>
                  <a:gd name="T62" fmla="*/ 49 w 3067"/>
                  <a:gd name="T63" fmla="*/ 7 h 517"/>
                  <a:gd name="T64" fmla="*/ 49 w 3067"/>
                  <a:gd name="T65" fmla="*/ 7 h 517"/>
                  <a:gd name="T66" fmla="*/ 49 w 3067"/>
                  <a:gd name="T67" fmla="*/ 7 h 517"/>
                  <a:gd name="T68" fmla="*/ 49 w 3067"/>
                  <a:gd name="T69" fmla="*/ 8 h 517"/>
                  <a:gd name="T70" fmla="*/ 48 w 3067"/>
                  <a:gd name="T71" fmla="*/ 8 h 517"/>
                  <a:gd name="T72" fmla="*/ 48 w 3067"/>
                  <a:gd name="T73" fmla="*/ 8 h 517"/>
                  <a:gd name="T74" fmla="*/ 48 w 3067"/>
                  <a:gd name="T75" fmla="*/ 8 h 517"/>
                  <a:gd name="T76" fmla="*/ 48 w 3067"/>
                  <a:gd name="T77" fmla="*/ 8 h 517"/>
                  <a:gd name="T78" fmla="*/ 1 w 3067"/>
                  <a:gd name="T79" fmla="*/ 8 h 517"/>
                  <a:gd name="T80" fmla="*/ 1 w 3067"/>
                  <a:gd name="T81" fmla="*/ 8 h 517"/>
                  <a:gd name="T82" fmla="*/ 1 w 3067"/>
                  <a:gd name="T83" fmla="*/ 8 h 517"/>
                  <a:gd name="T84" fmla="*/ 1 w 3067"/>
                  <a:gd name="T85" fmla="*/ 8 h 517"/>
                  <a:gd name="T86" fmla="*/ 0 w 3067"/>
                  <a:gd name="T87" fmla="*/ 8 h 517"/>
                  <a:gd name="T88" fmla="*/ 0 w 3067"/>
                  <a:gd name="T89" fmla="*/ 7 h 517"/>
                  <a:gd name="T90" fmla="*/ 0 w 3067"/>
                  <a:gd name="T91" fmla="*/ 7 h 517"/>
                  <a:gd name="T92" fmla="*/ 0 w 3067"/>
                  <a:gd name="T93" fmla="*/ 7 h 517"/>
                  <a:gd name="T94" fmla="*/ 0 w 3067"/>
                  <a:gd name="T95" fmla="*/ 7 h 517"/>
                  <a:gd name="T96" fmla="*/ 0 w 3067"/>
                  <a:gd name="T97" fmla="*/ 7 h 517"/>
                  <a:gd name="T98" fmla="*/ 0 w 3067"/>
                  <a:gd name="T99" fmla="*/ 7 h 517"/>
                  <a:gd name="T100" fmla="*/ 0 w 3067"/>
                  <a:gd name="T101" fmla="*/ 7 h 517"/>
                  <a:gd name="T102" fmla="*/ 0 w 3067"/>
                  <a:gd name="T103" fmla="*/ 7 h 517"/>
                  <a:gd name="T104" fmla="*/ 0 w 3067"/>
                  <a:gd name="T105" fmla="*/ 6 h 517"/>
                  <a:gd name="T106" fmla="*/ 6 w 3067"/>
                  <a:gd name="T107" fmla="*/ 0 h 517"/>
                  <a:gd name="T108" fmla="*/ 6 w 3067"/>
                  <a:gd name="T109" fmla="*/ 0 h 517"/>
                  <a:gd name="T110" fmla="*/ 6 w 3067"/>
                  <a:gd name="T111" fmla="*/ 0 h 517"/>
                  <a:gd name="T112" fmla="*/ 7 w 3067"/>
                  <a:gd name="T113" fmla="*/ 0 h 517"/>
                  <a:gd name="T114" fmla="*/ 7 w 3067"/>
                  <a:gd name="T115" fmla="*/ 0 h 517"/>
                  <a:gd name="T116" fmla="*/ 7 w 3067"/>
                  <a:gd name="T117" fmla="*/ 0 h 5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67" h="517">
                    <a:moveTo>
                      <a:pt x="1320" y="366"/>
                    </a:moveTo>
                    <a:lnTo>
                      <a:pt x="1320" y="397"/>
                    </a:lnTo>
                    <a:lnTo>
                      <a:pt x="1322" y="408"/>
                    </a:lnTo>
                    <a:lnTo>
                      <a:pt x="1329" y="417"/>
                    </a:lnTo>
                    <a:lnTo>
                      <a:pt x="1338" y="423"/>
                    </a:lnTo>
                    <a:lnTo>
                      <a:pt x="1350" y="426"/>
                    </a:lnTo>
                    <a:lnTo>
                      <a:pt x="1718" y="426"/>
                    </a:lnTo>
                    <a:lnTo>
                      <a:pt x="1730" y="423"/>
                    </a:lnTo>
                    <a:lnTo>
                      <a:pt x="1739" y="417"/>
                    </a:lnTo>
                    <a:lnTo>
                      <a:pt x="1747" y="408"/>
                    </a:lnTo>
                    <a:lnTo>
                      <a:pt x="1749" y="397"/>
                    </a:lnTo>
                    <a:lnTo>
                      <a:pt x="1749" y="366"/>
                    </a:lnTo>
                    <a:lnTo>
                      <a:pt x="1320" y="366"/>
                    </a:lnTo>
                    <a:close/>
                    <a:moveTo>
                      <a:pt x="1130" y="224"/>
                    </a:moveTo>
                    <a:lnTo>
                      <a:pt x="1069" y="324"/>
                    </a:lnTo>
                    <a:lnTo>
                      <a:pt x="1999" y="324"/>
                    </a:lnTo>
                    <a:lnTo>
                      <a:pt x="1937" y="224"/>
                    </a:lnTo>
                    <a:lnTo>
                      <a:pt x="1130" y="224"/>
                    </a:lnTo>
                    <a:close/>
                    <a:moveTo>
                      <a:pt x="445" y="0"/>
                    </a:moveTo>
                    <a:lnTo>
                      <a:pt x="2623" y="0"/>
                    </a:lnTo>
                    <a:lnTo>
                      <a:pt x="2638" y="2"/>
                    </a:lnTo>
                    <a:lnTo>
                      <a:pt x="2656" y="7"/>
                    </a:lnTo>
                    <a:lnTo>
                      <a:pt x="2673" y="13"/>
                    </a:lnTo>
                    <a:lnTo>
                      <a:pt x="2689" y="22"/>
                    </a:lnTo>
                    <a:lnTo>
                      <a:pt x="2702" y="32"/>
                    </a:lnTo>
                    <a:lnTo>
                      <a:pt x="3067" y="366"/>
                    </a:lnTo>
                    <a:lnTo>
                      <a:pt x="3067" y="426"/>
                    </a:lnTo>
                    <a:lnTo>
                      <a:pt x="3067" y="428"/>
                    </a:lnTo>
                    <a:lnTo>
                      <a:pt x="3067" y="432"/>
                    </a:lnTo>
                    <a:lnTo>
                      <a:pt x="3066" y="440"/>
                    </a:lnTo>
                    <a:lnTo>
                      <a:pt x="3064" y="449"/>
                    </a:lnTo>
                    <a:lnTo>
                      <a:pt x="3060" y="460"/>
                    </a:lnTo>
                    <a:lnTo>
                      <a:pt x="3056" y="471"/>
                    </a:lnTo>
                    <a:lnTo>
                      <a:pt x="3049" y="483"/>
                    </a:lnTo>
                    <a:lnTo>
                      <a:pt x="3040" y="493"/>
                    </a:lnTo>
                    <a:lnTo>
                      <a:pt x="3028" y="503"/>
                    </a:lnTo>
                    <a:lnTo>
                      <a:pt x="3013" y="510"/>
                    </a:lnTo>
                    <a:lnTo>
                      <a:pt x="2996" y="515"/>
                    </a:lnTo>
                    <a:lnTo>
                      <a:pt x="2974" y="517"/>
                    </a:lnTo>
                    <a:lnTo>
                      <a:pt x="93" y="517"/>
                    </a:lnTo>
                    <a:lnTo>
                      <a:pt x="72" y="515"/>
                    </a:lnTo>
                    <a:lnTo>
                      <a:pt x="54" y="510"/>
                    </a:lnTo>
                    <a:lnTo>
                      <a:pt x="40" y="503"/>
                    </a:lnTo>
                    <a:lnTo>
                      <a:pt x="29" y="493"/>
                    </a:lnTo>
                    <a:lnTo>
                      <a:pt x="19" y="483"/>
                    </a:lnTo>
                    <a:lnTo>
                      <a:pt x="12" y="471"/>
                    </a:lnTo>
                    <a:lnTo>
                      <a:pt x="7" y="460"/>
                    </a:lnTo>
                    <a:lnTo>
                      <a:pt x="4" y="449"/>
                    </a:lnTo>
                    <a:lnTo>
                      <a:pt x="2" y="440"/>
                    </a:lnTo>
                    <a:lnTo>
                      <a:pt x="1" y="432"/>
                    </a:lnTo>
                    <a:lnTo>
                      <a:pt x="0" y="428"/>
                    </a:lnTo>
                    <a:lnTo>
                      <a:pt x="0" y="426"/>
                    </a:lnTo>
                    <a:lnTo>
                      <a:pt x="0" y="366"/>
                    </a:lnTo>
                    <a:lnTo>
                      <a:pt x="366" y="32"/>
                    </a:lnTo>
                    <a:lnTo>
                      <a:pt x="380" y="22"/>
                    </a:lnTo>
                    <a:lnTo>
                      <a:pt x="395" y="13"/>
                    </a:lnTo>
                    <a:lnTo>
                      <a:pt x="412" y="7"/>
                    </a:lnTo>
                    <a:lnTo>
                      <a:pt x="429" y="2"/>
                    </a:lnTo>
                    <a:lnTo>
                      <a:pt x="4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noun_project_0414.svg.eps"/>
            <p:cNvSpPr>
              <a:spLocks noEditPoints="1"/>
            </p:cNvSpPr>
            <p:nvPr/>
          </p:nvSpPr>
          <p:spPr bwMode="auto">
            <a:xfrm>
              <a:off x="11621848" y="3497820"/>
              <a:ext cx="229585" cy="441785"/>
            </a:xfrm>
            <a:custGeom>
              <a:avLst/>
              <a:gdLst>
                <a:gd name="T0" fmla="*/ 145156 w 1762"/>
                <a:gd name="T1" fmla="*/ 525992 h 3456"/>
                <a:gd name="T2" fmla="*/ 132795 w 1762"/>
                <a:gd name="T3" fmla="*/ 534811 h 3456"/>
                <a:gd name="T4" fmla="*/ 126261 w 1762"/>
                <a:gd name="T5" fmla="*/ 548569 h 3456"/>
                <a:gd name="T6" fmla="*/ 127497 w 1762"/>
                <a:gd name="T7" fmla="*/ 564268 h 3456"/>
                <a:gd name="T8" fmla="*/ 136503 w 1762"/>
                <a:gd name="T9" fmla="*/ 576792 h 3456"/>
                <a:gd name="T10" fmla="*/ 150277 w 1762"/>
                <a:gd name="T11" fmla="*/ 583318 h 3456"/>
                <a:gd name="T12" fmla="*/ 165994 w 1762"/>
                <a:gd name="T13" fmla="*/ 581907 h 3456"/>
                <a:gd name="T14" fmla="*/ 178532 w 1762"/>
                <a:gd name="T15" fmla="*/ 573264 h 3456"/>
                <a:gd name="T16" fmla="*/ 185065 w 1762"/>
                <a:gd name="T17" fmla="*/ 559329 h 3456"/>
                <a:gd name="T18" fmla="*/ 183653 w 1762"/>
                <a:gd name="T19" fmla="*/ 543454 h 3456"/>
                <a:gd name="T20" fmla="*/ 175000 w 1762"/>
                <a:gd name="T21" fmla="*/ 531107 h 3456"/>
                <a:gd name="T22" fmla="*/ 161049 w 1762"/>
                <a:gd name="T23" fmla="*/ 524581 h 3456"/>
                <a:gd name="T24" fmla="*/ 24016 w 1762"/>
                <a:gd name="T25" fmla="*/ 502885 h 3456"/>
                <a:gd name="T26" fmla="*/ 24016 w 1762"/>
                <a:gd name="T27" fmla="*/ 106715 h 3456"/>
                <a:gd name="T28" fmla="*/ 127497 w 1762"/>
                <a:gd name="T29" fmla="*/ 52564 h 3456"/>
                <a:gd name="T30" fmla="*/ 126261 w 1762"/>
                <a:gd name="T31" fmla="*/ 59443 h 3456"/>
                <a:gd name="T32" fmla="*/ 132265 w 1762"/>
                <a:gd name="T33" fmla="*/ 63324 h 3456"/>
                <a:gd name="T34" fmla="*/ 183653 w 1762"/>
                <a:gd name="T35" fmla="*/ 61560 h 3456"/>
                <a:gd name="T36" fmla="*/ 185065 w 1762"/>
                <a:gd name="T37" fmla="*/ 54504 h 3456"/>
                <a:gd name="T38" fmla="*/ 179238 w 1762"/>
                <a:gd name="T39" fmla="*/ 50624 h 3456"/>
                <a:gd name="T40" fmla="*/ 102245 w 1762"/>
                <a:gd name="T41" fmla="*/ 48507 h 3456"/>
                <a:gd name="T42" fmla="*/ 97301 w 1762"/>
                <a:gd name="T43" fmla="*/ 53446 h 3456"/>
                <a:gd name="T44" fmla="*/ 98537 w 1762"/>
                <a:gd name="T45" fmla="*/ 60149 h 3456"/>
                <a:gd name="T46" fmla="*/ 104541 w 1762"/>
                <a:gd name="T47" fmla="*/ 63324 h 3456"/>
                <a:gd name="T48" fmla="*/ 110898 w 1762"/>
                <a:gd name="T49" fmla="*/ 60149 h 3456"/>
                <a:gd name="T50" fmla="*/ 111781 w 1762"/>
                <a:gd name="T51" fmla="*/ 53446 h 3456"/>
                <a:gd name="T52" fmla="*/ 107013 w 1762"/>
                <a:gd name="T53" fmla="*/ 48507 h 3456"/>
                <a:gd name="T54" fmla="*/ 263471 w 1762"/>
                <a:gd name="T55" fmla="*/ 0 h 3456"/>
                <a:gd name="T56" fmla="*/ 283602 w 1762"/>
                <a:gd name="T57" fmla="*/ 4410 h 3456"/>
                <a:gd name="T58" fmla="*/ 299495 w 1762"/>
                <a:gd name="T59" fmla="*/ 16404 h 3456"/>
                <a:gd name="T60" fmla="*/ 309208 w 1762"/>
                <a:gd name="T61" fmla="*/ 34043 h 3456"/>
                <a:gd name="T62" fmla="*/ 311150 w 1762"/>
                <a:gd name="T63" fmla="*/ 561799 h 3456"/>
                <a:gd name="T64" fmla="*/ 306735 w 1762"/>
                <a:gd name="T65" fmla="*/ 581907 h 3456"/>
                <a:gd name="T66" fmla="*/ 294727 w 1762"/>
                <a:gd name="T67" fmla="*/ 597958 h 3456"/>
                <a:gd name="T68" fmla="*/ 277245 w 1762"/>
                <a:gd name="T69" fmla="*/ 607483 h 3456"/>
                <a:gd name="T70" fmla="*/ 48032 w 1762"/>
                <a:gd name="T71" fmla="*/ 609600 h 3456"/>
                <a:gd name="T72" fmla="*/ 27724 w 1762"/>
                <a:gd name="T73" fmla="*/ 605190 h 3456"/>
                <a:gd name="T74" fmla="*/ 11831 w 1762"/>
                <a:gd name="T75" fmla="*/ 593196 h 3456"/>
                <a:gd name="T76" fmla="*/ 1942 w 1762"/>
                <a:gd name="T77" fmla="*/ 575557 h 3456"/>
                <a:gd name="T78" fmla="*/ 0 w 1762"/>
                <a:gd name="T79" fmla="*/ 47801 h 3456"/>
                <a:gd name="T80" fmla="*/ 4415 w 1762"/>
                <a:gd name="T81" fmla="*/ 27693 h 3456"/>
                <a:gd name="T82" fmla="*/ 16423 w 1762"/>
                <a:gd name="T83" fmla="*/ 11642 h 3456"/>
                <a:gd name="T84" fmla="*/ 34082 w 1762"/>
                <a:gd name="T85" fmla="*/ 2117 h 3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62" h="3456">
                  <a:moveTo>
                    <a:pt x="882" y="2971"/>
                  </a:moveTo>
                  <a:lnTo>
                    <a:pt x="851" y="2974"/>
                  </a:lnTo>
                  <a:lnTo>
                    <a:pt x="822" y="2982"/>
                  </a:lnTo>
                  <a:lnTo>
                    <a:pt x="796" y="2994"/>
                  </a:lnTo>
                  <a:lnTo>
                    <a:pt x="773" y="3011"/>
                  </a:lnTo>
                  <a:lnTo>
                    <a:pt x="752" y="3032"/>
                  </a:lnTo>
                  <a:lnTo>
                    <a:pt x="735" y="3055"/>
                  </a:lnTo>
                  <a:lnTo>
                    <a:pt x="722" y="3081"/>
                  </a:lnTo>
                  <a:lnTo>
                    <a:pt x="715" y="3110"/>
                  </a:lnTo>
                  <a:lnTo>
                    <a:pt x="712" y="3141"/>
                  </a:lnTo>
                  <a:lnTo>
                    <a:pt x="715" y="3171"/>
                  </a:lnTo>
                  <a:lnTo>
                    <a:pt x="722" y="3199"/>
                  </a:lnTo>
                  <a:lnTo>
                    <a:pt x="735" y="3226"/>
                  </a:lnTo>
                  <a:lnTo>
                    <a:pt x="752" y="3250"/>
                  </a:lnTo>
                  <a:lnTo>
                    <a:pt x="773" y="3270"/>
                  </a:lnTo>
                  <a:lnTo>
                    <a:pt x="796" y="3286"/>
                  </a:lnTo>
                  <a:lnTo>
                    <a:pt x="822" y="3299"/>
                  </a:lnTo>
                  <a:lnTo>
                    <a:pt x="851" y="3307"/>
                  </a:lnTo>
                  <a:lnTo>
                    <a:pt x="882" y="3309"/>
                  </a:lnTo>
                  <a:lnTo>
                    <a:pt x="912" y="3307"/>
                  </a:lnTo>
                  <a:lnTo>
                    <a:pt x="940" y="3299"/>
                  </a:lnTo>
                  <a:lnTo>
                    <a:pt x="967" y="3286"/>
                  </a:lnTo>
                  <a:lnTo>
                    <a:pt x="991" y="3270"/>
                  </a:lnTo>
                  <a:lnTo>
                    <a:pt x="1011" y="3250"/>
                  </a:lnTo>
                  <a:lnTo>
                    <a:pt x="1027" y="3226"/>
                  </a:lnTo>
                  <a:lnTo>
                    <a:pt x="1040" y="3199"/>
                  </a:lnTo>
                  <a:lnTo>
                    <a:pt x="1048" y="3171"/>
                  </a:lnTo>
                  <a:lnTo>
                    <a:pt x="1051" y="3141"/>
                  </a:lnTo>
                  <a:lnTo>
                    <a:pt x="1048" y="3110"/>
                  </a:lnTo>
                  <a:lnTo>
                    <a:pt x="1040" y="3081"/>
                  </a:lnTo>
                  <a:lnTo>
                    <a:pt x="1027" y="3055"/>
                  </a:lnTo>
                  <a:lnTo>
                    <a:pt x="1011" y="3032"/>
                  </a:lnTo>
                  <a:lnTo>
                    <a:pt x="991" y="3011"/>
                  </a:lnTo>
                  <a:lnTo>
                    <a:pt x="967" y="2994"/>
                  </a:lnTo>
                  <a:lnTo>
                    <a:pt x="940" y="2982"/>
                  </a:lnTo>
                  <a:lnTo>
                    <a:pt x="912" y="2974"/>
                  </a:lnTo>
                  <a:lnTo>
                    <a:pt x="882" y="2971"/>
                  </a:lnTo>
                  <a:close/>
                  <a:moveTo>
                    <a:pt x="136" y="605"/>
                  </a:moveTo>
                  <a:lnTo>
                    <a:pt x="136" y="2851"/>
                  </a:lnTo>
                  <a:lnTo>
                    <a:pt x="1627" y="2851"/>
                  </a:lnTo>
                  <a:lnTo>
                    <a:pt x="1627" y="605"/>
                  </a:lnTo>
                  <a:lnTo>
                    <a:pt x="136" y="605"/>
                  </a:lnTo>
                  <a:close/>
                  <a:moveTo>
                    <a:pt x="749" y="287"/>
                  </a:moveTo>
                  <a:lnTo>
                    <a:pt x="734" y="290"/>
                  </a:lnTo>
                  <a:lnTo>
                    <a:pt x="722" y="298"/>
                  </a:lnTo>
                  <a:lnTo>
                    <a:pt x="715" y="309"/>
                  </a:lnTo>
                  <a:lnTo>
                    <a:pt x="712" y="324"/>
                  </a:lnTo>
                  <a:lnTo>
                    <a:pt x="715" y="337"/>
                  </a:lnTo>
                  <a:lnTo>
                    <a:pt x="722" y="349"/>
                  </a:lnTo>
                  <a:lnTo>
                    <a:pt x="734" y="357"/>
                  </a:lnTo>
                  <a:lnTo>
                    <a:pt x="749" y="359"/>
                  </a:lnTo>
                  <a:lnTo>
                    <a:pt x="1015" y="359"/>
                  </a:lnTo>
                  <a:lnTo>
                    <a:pt x="1029" y="357"/>
                  </a:lnTo>
                  <a:lnTo>
                    <a:pt x="1040" y="349"/>
                  </a:lnTo>
                  <a:lnTo>
                    <a:pt x="1048" y="337"/>
                  </a:lnTo>
                  <a:lnTo>
                    <a:pt x="1051" y="324"/>
                  </a:lnTo>
                  <a:lnTo>
                    <a:pt x="1048" y="309"/>
                  </a:lnTo>
                  <a:lnTo>
                    <a:pt x="1040" y="298"/>
                  </a:lnTo>
                  <a:lnTo>
                    <a:pt x="1029" y="290"/>
                  </a:lnTo>
                  <a:lnTo>
                    <a:pt x="1015" y="287"/>
                  </a:lnTo>
                  <a:lnTo>
                    <a:pt x="749" y="287"/>
                  </a:lnTo>
                  <a:close/>
                  <a:moveTo>
                    <a:pt x="592" y="273"/>
                  </a:moveTo>
                  <a:lnTo>
                    <a:pt x="579" y="275"/>
                  </a:lnTo>
                  <a:lnTo>
                    <a:pt x="567" y="282"/>
                  </a:lnTo>
                  <a:lnTo>
                    <a:pt x="558" y="291"/>
                  </a:lnTo>
                  <a:lnTo>
                    <a:pt x="551" y="303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8" y="341"/>
                  </a:lnTo>
                  <a:lnTo>
                    <a:pt x="567" y="351"/>
                  </a:lnTo>
                  <a:lnTo>
                    <a:pt x="579" y="357"/>
                  </a:lnTo>
                  <a:lnTo>
                    <a:pt x="592" y="359"/>
                  </a:lnTo>
                  <a:lnTo>
                    <a:pt x="606" y="357"/>
                  </a:lnTo>
                  <a:lnTo>
                    <a:pt x="619" y="351"/>
                  </a:lnTo>
                  <a:lnTo>
                    <a:pt x="628" y="341"/>
                  </a:lnTo>
                  <a:lnTo>
                    <a:pt x="633" y="330"/>
                  </a:lnTo>
                  <a:lnTo>
                    <a:pt x="636" y="316"/>
                  </a:lnTo>
                  <a:lnTo>
                    <a:pt x="633" y="303"/>
                  </a:lnTo>
                  <a:lnTo>
                    <a:pt x="628" y="291"/>
                  </a:lnTo>
                  <a:lnTo>
                    <a:pt x="619" y="282"/>
                  </a:lnTo>
                  <a:lnTo>
                    <a:pt x="606" y="275"/>
                  </a:lnTo>
                  <a:lnTo>
                    <a:pt x="592" y="273"/>
                  </a:lnTo>
                  <a:close/>
                  <a:moveTo>
                    <a:pt x="272" y="0"/>
                  </a:moveTo>
                  <a:lnTo>
                    <a:pt x="1492" y="0"/>
                  </a:lnTo>
                  <a:lnTo>
                    <a:pt x="1532" y="3"/>
                  </a:lnTo>
                  <a:lnTo>
                    <a:pt x="1570" y="12"/>
                  </a:lnTo>
                  <a:lnTo>
                    <a:pt x="1606" y="25"/>
                  </a:lnTo>
                  <a:lnTo>
                    <a:pt x="1639" y="44"/>
                  </a:lnTo>
                  <a:lnTo>
                    <a:pt x="1669" y="66"/>
                  </a:lnTo>
                  <a:lnTo>
                    <a:pt x="1696" y="93"/>
                  </a:lnTo>
                  <a:lnTo>
                    <a:pt x="1719" y="124"/>
                  </a:lnTo>
                  <a:lnTo>
                    <a:pt x="1737" y="157"/>
                  </a:lnTo>
                  <a:lnTo>
                    <a:pt x="1751" y="193"/>
                  </a:lnTo>
                  <a:lnTo>
                    <a:pt x="1760" y="230"/>
                  </a:lnTo>
                  <a:lnTo>
                    <a:pt x="1762" y="271"/>
                  </a:lnTo>
                  <a:lnTo>
                    <a:pt x="1762" y="3185"/>
                  </a:lnTo>
                  <a:lnTo>
                    <a:pt x="1760" y="3226"/>
                  </a:lnTo>
                  <a:lnTo>
                    <a:pt x="1751" y="3263"/>
                  </a:lnTo>
                  <a:lnTo>
                    <a:pt x="1737" y="3299"/>
                  </a:lnTo>
                  <a:lnTo>
                    <a:pt x="1719" y="3332"/>
                  </a:lnTo>
                  <a:lnTo>
                    <a:pt x="1696" y="3363"/>
                  </a:lnTo>
                  <a:lnTo>
                    <a:pt x="1669" y="3390"/>
                  </a:lnTo>
                  <a:lnTo>
                    <a:pt x="1639" y="3412"/>
                  </a:lnTo>
                  <a:lnTo>
                    <a:pt x="1606" y="3431"/>
                  </a:lnTo>
                  <a:lnTo>
                    <a:pt x="1570" y="3444"/>
                  </a:lnTo>
                  <a:lnTo>
                    <a:pt x="1532" y="3453"/>
                  </a:lnTo>
                  <a:lnTo>
                    <a:pt x="1492" y="3456"/>
                  </a:lnTo>
                  <a:lnTo>
                    <a:pt x="272" y="3456"/>
                  </a:lnTo>
                  <a:lnTo>
                    <a:pt x="232" y="3453"/>
                  </a:lnTo>
                  <a:lnTo>
                    <a:pt x="193" y="3444"/>
                  </a:lnTo>
                  <a:lnTo>
                    <a:pt x="157" y="3431"/>
                  </a:lnTo>
                  <a:lnTo>
                    <a:pt x="124" y="3412"/>
                  </a:lnTo>
                  <a:lnTo>
                    <a:pt x="93" y="3390"/>
                  </a:lnTo>
                  <a:lnTo>
                    <a:pt x="67" y="3363"/>
                  </a:lnTo>
                  <a:lnTo>
                    <a:pt x="44" y="3332"/>
                  </a:lnTo>
                  <a:lnTo>
                    <a:pt x="25" y="3299"/>
                  </a:lnTo>
                  <a:lnTo>
                    <a:pt x="11" y="3263"/>
                  </a:lnTo>
                  <a:lnTo>
                    <a:pt x="3" y="3226"/>
                  </a:lnTo>
                  <a:lnTo>
                    <a:pt x="0" y="3185"/>
                  </a:lnTo>
                  <a:lnTo>
                    <a:pt x="0" y="271"/>
                  </a:lnTo>
                  <a:lnTo>
                    <a:pt x="3" y="230"/>
                  </a:lnTo>
                  <a:lnTo>
                    <a:pt x="11" y="193"/>
                  </a:lnTo>
                  <a:lnTo>
                    <a:pt x="25" y="157"/>
                  </a:lnTo>
                  <a:lnTo>
                    <a:pt x="44" y="124"/>
                  </a:lnTo>
                  <a:lnTo>
                    <a:pt x="67" y="93"/>
                  </a:lnTo>
                  <a:lnTo>
                    <a:pt x="93" y="66"/>
                  </a:lnTo>
                  <a:lnTo>
                    <a:pt x="124" y="44"/>
                  </a:lnTo>
                  <a:lnTo>
                    <a:pt x="157" y="25"/>
                  </a:lnTo>
                  <a:lnTo>
                    <a:pt x="193" y="12"/>
                  </a:lnTo>
                  <a:lnTo>
                    <a:pt x="232" y="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 sz="2016">
                <a:solidFill>
                  <a:prstClr val="black"/>
                </a:solidFill>
              </a:endParaRPr>
            </a:p>
          </p:txBody>
        </p:sp>
        <p:sp>
          <p:nvSpPr>
            <p:cNvPr id="58" name="noun_project_1506.svg.eps"/>
            <p:cNvSpPr>
              <a:spLocks noEditPoints="1"/>
            </p:cNvSpPr>
            <p:nvPr/>
          </p:nvSpPr>
          <p:spPr bwMode="auto">
            <a:xfrm>
              <a:off x="11494623" y="3058416"/>
              <a:ext cx="219060" cy="380279"/>
            </a:xfrm>
            <a:custGeom>
              <a:avLst/>
              <a:gdLst>
                <a:gd name="T0" fmla="*/ 19679165 w 1954"/>
                <a:gd name="T1" fmla="*/ 57706925 h 3409"/>
                <a:gd name="T2" fmla="*/ 18319942 w 1954"/>
                <a:gd name="T3" fmla="*/ 58183217 h 3409"/>
                <a:gd name="T4" fmla="*/ 17211478 w 1954"/>
                <a:gd name="T5" fmla="*/ 59094216 h 3409"/>
                <a:gd name="T6" fmla="*/ 16479589 w 1954"/>
                <a:gd name="T7" fmla="*/ 60336606 h 3409"/>
                <a:gd name="T8" fmla="*/ 16228540 w 1954"/>
                <a:gd name="T9" fmla="*/ 61786060 h 3409"/>
                <a:gd name="T10" fmla="*/ 16479589 w 1954"/>
                <a:gd name="T11" fmla="*/ 63256091 h 3409"/>
                <a:gd name="T12" fmla="*/ 17211478 w 1954"/>
                <a:gd name="T13" fmla="*/ 64477759 h 3409"/>
                <a:gd name="T14" fmla="*/ 18319942 w 1954"/>
                <a:gd name="T15" fmla="*/ 65388759 h 3409"/>
                <a:gd name="T16" fmla="*/ 19679165 w 1954"/>
                <a:gd name="T17" fmla="*/ 65906493 h 3409"/>
                <a:gd name="T18" fmla="*/ 21185027 w 1954"/>
                <a:gd name="T19" fmla="*/ 65906493 h 3409"/>
                <a:gd name="T20" fmla="*/ 22544250 w 1954"/>
                <a:gd name="T21" fmla="*/ 65388759 h 3409"/>
                <a:gd name="T22" fmla="*/ 23652713 w 1954"/>
                <a:gd name="T23" fmla="*/ 64477759 h 3409"/>
                <a:gd name="T24" fmla="*/ 24384603 w 1954"/>
                <a:gd name="T25" fmla="*/ 63256091 h 3409"/>
                <a:gd name="T26" fmla="*/ 24635652 w 1954"/>
                <a:gd name="T27" fmla="*/ 61786060 h 3409"/>
                <a:gd name="T28" fmla="*/ 24384603 w 1954"/>
                <a:gd name="T29" fmla="*/ 60336606 h 3409"/>
                <a:gd name="T30" fmla="*/ 23652713 w 1954"/>
                <a:gd name="T31" fmla="*/ 59094216 h 3409"/>
                <a:gd name="T32" fmla="*/ 22544250 w 1954"/>
                <a:gd name="T33" fmla="*/ 58183217 h 3409"/>
                <a:gd name="T34" fmla="*/ 21185027 w 1954"/>
                <a:gd name="T35" fmla="*/ 57706925 h 3409"/>
                <a:gd name="T36" fmla="*/ 5332772 w 1954"/>
                <a:gd name="T37" fmla="*/ 9711041 h 3409"/>
                <a:gd name="T38" fmla="*/ 35531420 w 1954"/>
                <a:gd name="T39" fmla="*/ 54124803 h 3409"/>
                <a:gd name="T40" fmla="*/ 5332772 w 1954"/>
                <a:gd name="T41" fmla="*/ 9711041 h 3409"/>
                <a:gd name="T42" fmla="*/ 32227144 w 1954"/>
                <a:gd name="T43" fmla="*/ 0 h 3409"/>
                <a:gd name="T44" fmla="*/ 34360194 w 1954"/>
                <a:gd name="T45" fmla="*/ 289948 h 3409"/>
                <a:gd name="T46" fmla="*/ 36284279 w 1954"/>
                <a:gd name="T47" fmla="*/ 1035324 h 3409"/>
                <a:gd name="T48" fmla="*/ 37957313 w 1954"/>
                <a:gd name="T49" fmla="*/ 2215551 h 3409"/>
                <a:gd name="T50" fmla="*/ 39316681 w 1954"/>
                <a:gd name="T51" fmla="*/ 3747745 h 3409"/>
                <a:gd name="T52" fmla="*/ 40278651 w 1954"/>
                <a:gd name="T53" fmla="*/ 5590608 h 3409"/>
                <a:gd name="T54" fmla="*/ 40801429 w 1954"/>
                <a:gd name="T55" fmla="*/ 7640392 h 3409"/>
                <a:gd name="T56" fmla="*/ 40864192 w 1954"/>
                <a:gd name="T57" fmla="*/ 61848079 h 3409"/>
                <a:gd name="T58" fmla="*/ 40592318 w 1954"/>
                <a:gd name="T59" fmla="*/ 64001467 h 3409"/>
                <a:gd name="T60" fmla="*/ 39839460 w 1954"/>
                <a:gd name="T61" fmla="*/ 65947934 h 3409"/>
                <a:gd name="T62" fmla="*/ 38668379 w 1954"/>
                <a:gd name="T63" fmla="*/ 67645751 h 3409"/>
                <a:gd name="T64" fmla="*/ 37162517 w 1954"/>
                <a:gd name="T65" fmla="*/ 69012322 h 3409"/>
                <a:gd name="T66" fmla="*/ 35343133 w 1954"/>
                <a:gd name="T67" fmla="*/ 69985484 h 3409"/>
                <a:gd name="T68" fmla="*/ 33293669 w 1954"/>
                <a:gd name="T69" fmla="*/ 70503074 h 3409"/>
                <a:gd name="T70" fmla="*/ 8637048 w 1954"/>
                <a:gd name="T71" fmla="*/ 70585958 h 3409"/>
                <a:gd name="T72" fmla="*/ 6503997 w 1954"/>
                <a:gd name="T73" fmla="*/ 70296009 h 3409"/>
                <a:gd name="T74" fmla="*/ 4579913 w 1954"/>
                <a:gd name="T75" fmla="*/ 69550633 h 3409"/>
                <a:gd name="T76" fmla="*/ 2906878 w 1954"/>
                <a:gd name="T77" fmla="*/ 68370407 h 3409"/>
                <a:gd name="T78" fmla="*/ 1547510 w 1954"/>
                <a:gd name="T79" fmla="*/ 66838213 h 3409"/>
                <a:gd name="T80" fmla="*/ 606509 w 1954"/>
                <a:gd name="T81" fmla="*/ 64995350 h 3409"/>
                <a:gd name="T82" fmla="*/ 62762 w 1954"/>
                <a:gd name="T83" fmla="*/ 62945566 h 3409"/>
                <a:gd name="T84" fmla="*/ 0 w 1954"/>
                <a:gd name="T85" fmla="*/ 8737879 h 3409"/>
                <a:gd name="T86" fmla="*/ 271874 w 1954"/>
                <a:gd name="T87" fmla="*/ 6584491 h 3409"/>
                <a:gd name="T88" fmla="*/ 1024732 w 1954"/>
                <a:gd name="T89" fmla="*/ 4638023 h 3409"/>
                <a:gd name="T90" fmla="*/ 2195813 w 1954"/>
                <a:gd name="T91" fmla="*/ 2940206 h 3409"/>
                <a:gd name="T92" fmla="*/ 3701675 w 1954"/>
                <a:gd name="T93" fmla="*/ 1573636 h 3409"/>
                <a:gd name="T94" fmla="*/ 5521059 w 1954"/>
                <a:gd name="T95" fmla="*/ 600474 h 3409"/>
                <a:gd name="T96" fmla="*/ 7570523 w 1954"/>
                <a:gd name="T97" fmla="*/ 82884 h 3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4" h="3409">
                  <a:moveTo>
                    <a:pt x="977" y="2783"/>
                  </a:moveTo>
                  <a:lnTo>
                    <a:pt x="941" y="2787"/>
                  </a:lnTo>
                  <a:lnTo>
                    <a:pt x="907" y="2795"/>
                  </a:lnTo>
                  <a:lnTo>
                    <a:pt x="876" y="2810"/>
                  </a:lnTo>
                  <a:lnTo>
                    <a:pt x="847" y="2830"/>
                  </a:lnTo>
                  <a:lnTo>
                    <a:pt x="823" y="2854"/>
                  </a:lnTo>
                  <a:lnTo>
                    <a:pt x="803" y="2883"/>
                  </a:lnTo>
                  <a:lnTo>
                    <a:pt x="788" y="2914"/>
                  </a:lnTo>
                  <a:lnTo>
                    <a:pt x="779" y="2948"/>
                  </a:lnTo>
                  <a:lnTo>
                    <a:pt x="776" y="2984"/>
                  </a:lnTo>
                  <a:lnTo>
                    <a:pt x="779" y="3020"/>
                  </a:lnTo>
                  <a:lnTo>
                    <a:pt x="788" y="3055"/>
                  </a:lnTo>
                  <a:lnTo>
                    <a:pt x="803" y="3086"/>
                  </a:lnTo>
                  <a:lnTo>
                    <a:pt x="823" y="3114"/>
                  </a:lnTo>
                  <a:lnTo>
                    <a:pt x="847" y="3138"/>
                  </a:lnTo>
                  <a:lnTo>
                    <a:pt x="876" y="3158"/>
                  </a:lnTo>
                  <a:lnTo>
                    <a:pt x="907" y="3173"/>
                  </a:lnTo>
                  <a:lnTo>
                    <a:pt x="941" y="3183"/>
                  </a:lnTo>
                  <a:lnTo>
                    <a:pt x="977" y="3186"/>
                  </a:lnTo>
                  <a:lnTo>
                    <a:pt x="1013" y="3183"/>
                  </a:lnTo>
                  <a:lnTo>
                    <a:pt x="1048" y="3173"/>
                  </a:lnTo>
                  <a:lnTo>
                    <a:pt x="1078" y="3158"/>
                  </a:lnTo>
                  <a:lnTo>
                    <a:pt x="1107" y="3138"/>
                  </a:lnTo>
                  <a:lnTo>
                    <a:pt x="1131" y="3114"/>
                  </a:lnTo>
                  <a:lnTo>
                    <a:pt x="1151" y="3086"/>
                  </a:lnTo>
                  <a:lnTo>
                    <a:pt x="1166" y="3055"/>
                  </a:lnTo>
                  <a:lnTo>
                    <a:pt x="1175" y="3020"/>
                  </a:lnTo>
                  <a:lnTo>
                    <a:pt x="1178" y="2984"/>
                  </a:lnTo>
                  <a:lnTo>
                    <a:pt x="1175" y="2948"/>
                  </a:lnTo>
                  <a:lnTo>
                    <a:pt x="1166" y="2914"/>
                  </a:lnTo>
                  <a:lnTo>
                    <a:pt x="1151" y="2883"/>
                  </a:lnTo>
                  <a:lnTo>
                    <a:pt x="1131" y="2854"/>
                  </a:lnTo>
                  <a:lnTo>
                    <a:pt x="1107" y="2830"/>
                  </a:lnTo>
                  <a:lnTo>
                    <a:pt x="1078" y="2810"/>
                  </a:lnTo>
                  <a:lnTo>
                    <a:pt x="1048" y="2795"/>
                  </a:lnTo>
                  <a:lnTo>
                    <a:pt x="1013" y="2787"/>
                  </a:lnTo>
                  <a:lnTo>
                    <a:pt x="977" y="2783"/>
                  </a:lnTo>
                  <a:close/>
                  <a:moveTo>
                    <a:pt x="255" y="469"/>
                  </a:moveTo>
                  <a:lnTo>
                    <a:pt x="255" y="2614"/>
                  </a:lnTo>
                  <a:lnTo>
                    <a:pt x="1699" y="2614"/>
                  </a:lnTo>
                  <a:lnTo>
                    <a:pt x="1699" y="469"/>
                  </a:lnTo>
                  <a:lnTo>
                    <a:pt x="255" y="469"/>
                  </a:lnTo>
                  <a:close/>
                  <a:moveTo>
                    <a:pt x="413" y="0"/>
                  </a:moveTo>
                  <a:lnTo>
                    <a:pt x="1541" y="0"/>
                  </a:lnTo>
                  <a:lnTo>
                    <a:pt x="1592" y="4"/>
                  </a:lnTo>
                  <a:lnTo>
                    <a:pt x="1643" y="14"/>
                  </a:lnTo>
                  <a:lnTo>
                    <a:pt x="1690" y="29"/>
                  </a:lnTo>
                  <a:lnTo>
                    <a:pt x="1735" y="50"/>
                  </a:lnTo>
                  <a:lnTo>
                    <a:pt x="1777" y="76"/>
                  </a:lnTo>
                  <a:lnTo>
                    <a:pt x="1815" y="107"/>
                  </a:lnTo>
                  <a:lnTo>
                    <a:pt x="1849" y="142"/>
                  </a:lnTo>
                  <a:lnTo>
                    <a:pt x="1880" y="181"/>
                  </a:lnTo>
                  <a:lnTo>
                    <a:pt x="1905" y="224"/>
                  </a:lnTo>
                  <a:lnTo>
                    <a:pt x="1926" y="270"/>
                  </a:lnTo>
                  <a:lnTo>
                    <a:pt x="1941" y="318"/>
                  </a:lnTo>
                  <a:lnTo>
                    <a:pt x="1951" y="369"/>
                  </a:lnTo>
                  <a:lnTo>
                    <a:pt x="1954" y="422"/>
                  </a:lnTo>
                  <a:lnTo>
                    <a:pt x="1954" y="2987"/>
                  </a:lnTo>
                  <a:lnTo>
                    <a:pt x="1951" y="3040"/>
                  </a:lnTo>
                  <a:lnTo>
                    <a:pt x="1941" y="3091"/>
                  </a:lnTo>
                  <a:lnTo>
                    <a:pt x="1926" y="3139"/>
                  </a:lnTo>
                  <a:lnTo>
                    <a:pt x="1905" y="3185"/>
                  </a:lnTo>
                  <a:lnTo>
                    <a:pt x="1880" y="3228"/>
                  </a:lnTo>
                  <a:lnTo>
                    <a:pt x="1849" y="3267"/>
                  </a:lnTo>
                  <a:lnTo>
                    <a:pt x="1815" y="3302"/>
                  </a:lnTo>
                  <a:lnTo>
                    <a:pt x="1777" y="3333"/>
                  </a:lnTo>
                  <a:lnTo>
                    <a:pt x="1735" y="3359"/>
                  </a:lnTo>
                  <a:lnTo>
                    <a:pt x="1690" y="3380"/>
                  </a:lnTo>
                  <a:lnTo>
                    <a:pt x="1643" y="3395"/>
                  </a:lnTo>
                  <a:lnTo>
                    <a:pt x="1592" y="3405"/>
                  </a:lnTo>
                  <a:lnTo>
                    <a:pt x="1541" y="3409"/>
                  </a:lnTo>
                  <a:lnTo>
                    <a:pt x="413" y="3409"/>
                  </a:lnTo>
                  <a:lnTo>
                    <a:pt x="362" y="3405"/>
                  </a:lnTo>
                  <a:lnTo>
                    <a:pt x="311" y="3395"/>
                  </a:lnTo>
                  <a:lnTo>
                    <a:pt x="264" y="3380"/>
                  </a:lnTo>
                  <a:lnTo>
                    <a:pt x="219" y="3359"/>
                  </a:lnTo>
                  <a:lnTo>
                    <a:pt x="177" y="3333"/>
                  </a:lnTo>
                  <a:lnTo>
                    <a:pt x="139" y="3302"/>
                  </a:lnTo>
                  <a:lnTo>
                    <a:pt x="105" y="3267"/>
                  </a:lnTo>
                  <a:lnTo>
                    <a:pt x="74" y="3228"/>
                  </a:lnTo>
                  <a:lnTo>
                    <a:pt x="49" y="3185"/>
                  </a:lnTo>
                  <a:lnTo>
                    <a:pt x="29" y="3139"/>
                  </a:lnTo>
                  <a:lnTo>
                    <a:pt x="13" y="3091"/>
                  </a:lnTo>
                  <a:lnTo>
                    <a:pt x="3" y="3040"/>
                  </a:lnTo>
                  <a:lnTo>
                    <a:pt x="0" y="2987"/>
                  </a:lnTo>
                  <a:lnTo>
                    <a:pt x="0" y="422"/>
                  </a:lnTo>
                  <a:lnTo>
                    <a:pt x="3" y="369"/>
                  </a:lnTo>
                  <a:lnTo>
                    <a:pt x="13" y="318"/>
                  </a:lnTo>
                  <a:lnTo>
                    <a:pt x="29" y="270"/>
                  </a:lnTo>
                  <a:lnTo>
                    <a:pt x="49" y="224"/>
                  </a:lnTo>
                  <a:lnTo>
                    <a:pt x="74" y="181"/>
                  </a:lnTo>
                  <a:lnTo>
                    <a:pt x="105" y="142"/>
                  </a:lnTo>
                  <a:lnTo>
                    <a:pt x="139" y="107"/>
                  </a:lnTo>
                  <a:lnTo>
                    <a:pt x="177" y="76"/>
                  </a:lnTo>
                  <a:lnTo>
                    <a:pt x="219" y="50"/>
                  </a:lnTo>
                  <a:lnTo>
                    <a:pt x="264" y="29"/>
                  </a:lnTo>
                  <a:lnTo>
                    <a:pt x="311" y="14"/>
                  </a:lnTo>
                  <a:lnTo>
                    <a:pt x="362" y="4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 sz="2016">
                <a:solidFill>
                  <a:prstClr val="black"/>
                </a:solidFill>
              </a:endParaRPr>
            </a:p>
          </p:txBody>
        </p:sp>
        <p:grpSp>
          <p:nvGrpSpPr>
            <p:cNvPr id="59" name="noun_project_3633.svg.eps"/>
            <p:cNvGrpSpPr>
              <a:grpSpLocks/>
            </p:cNvGrpSpPr>
            <p:nvPr/>
          </p:nvGrpSpPr>
          <p:grpSpPr bwMode="auto">
            <a:xfrm>
              <a:off x="11501703" y="4883776"/>
              <a:ext cx="558712" cy="455200"/>
              <a:chOff x="4317" y="2498"/>
              <a:chExt cx="384" cy="348"/>
            </a:xfrm>
            <a:solidFill>
              <a:schemeClr val="bg1">
                <a:lumMod val="85000"/>
              </a:schemeClr>
            </a:solidFill>
          </p:grpSpPr>
          <p:sp>
            <p:nvSpPr>
              <p:cNvPr id="65" name="Freeform 284"/>
              <p:cNvSpPr>
                <a:spLocks noEditPoints="1"/>
              </p:cNvSpPr>
              <p:nvPr/>
            </p:nvSpPr>
            <p:spPr bwMode="auto">
              <a:xfrm>
                <a:off x="4389" y="2750"/>
                <a:ext cx="206" cy="96"/>
              </a:xfrm>
              <a:custGeom>
                <a:avLst/>
                <a:gdLst>
                  <a:gd name="T0" fmla="*/ 163 w 1858"/>
                  <a:gd name="T1" fmla="*/ 92 h 866"/>
                  <a:gd name="T2" fmla="*/ 201 w 1858"/>
                  <a:gd name="T3" fmla="*/ 87 h 866"/>
                  <a:gd name="T4" fmla="*/ 177 w 1858"/>
                  <a:gd name="T5" fmla="*/ 79 h 866"/>
                  <a:gd name="T6" fmla="*/ 149 w 1858"/>
                  <a:gd name="T7" fmla="*/ 91 h 866"/>
                  <a:gd name="T8" fmla="*/ 146 w 1858"/>
                  <a:gd name="T9" fmla="*/ 91 h 866"/>
                  <a:gd name="T10" fmla="*/ 60 w 1858"/>
                  <a:gd name="T11" fmla="*/ 80 h 866"/>
                  <a:gd name="T12" fmla="*/ 33 w 1858"/>
                  <a:gd name="T13" fmla="*/ 79 h 866"/>
                  <a:gd name="T14" fmla="*/ 4 w 1858"/>
                  <a:gd name="T15" fmla="*/ 80 h 866"/>
                  <a:gd name="T16" fmla="*/ 200 w 1858"/>
                  <a:gd name="T17" fmla="*/ 77 h 866"/>
                  <a:gd name="T18" fmla="*/ 171 w 1858"/>
                  <a:gd name="T19" fmla="*/ 66 h 866"/>
                  <a:gd name="T20" fmla="*/ 133 w 1858"/>
                  <a:gd name="T21" fmla="*/ 66 h 866"/>
                  <a:gd name="T22" fmla="*/ 118 w 1858"/>
                  <a:gd name="T23" fmla="*/ 76 h 866"/>
                  <a:gd name="T24" fmla="*/ 115 w 1858"/>
                  <a:gd name="T25" fmla="*/ 77 h 866"/>
                  <a:gd name="T26" fmla="*/ 102 w 1858"/>
                  <a:gd name="T27" fmla="*/ 76 h 866"/>
                  <a:gd name="T28" fmla="*/ 88 w 1858"/>
                  <a:gd name="T29" fmla="*/ 66 h 866"/>
                  <a:gd name="T30" fmla="*/ 50 w 1858"/>
                  <a:gd name="T31" fmla="*/ 66 h 866"/>
                  <a:gd name="T32" fmla="*/ 36 w 1858"/>
                  <a:gd name="T33" fmla="*/ 76 h 866"/>
                  <a:gd name="T34" fmla="*/ 33 w 1858"/>
                  <a:gd name="T35" fmla="*/ 67 h 866"/>
                  <a:gd name="T36" fmla="*/ 167 w 1858"/>
                  <a:gd name="T37" fmla="*/ 64 h 866"/>
                  <a:gd name="T38" fmla="*/ 164 w 1858"/>
                  <a:gd name="T39" fmla="*/ 64 h 866"/>
                  <a:gd name="T40" fmla="*/ 151 w 1858"/>
                  <a:gd name="T41" fmla="*/ 63 h 866"/>
                  <a:gd name="T42" fmla="*/ 136 w 1858"/>
                  <a:gd name="T43" fmla="*/ 53 h 866"/>
                  <a:gd name="T44" fmla="*/ 98 w 1858"/>
                  <a:gd name="T45" fmla="*/ 53 h 866"/>
                  <a:gd name="T46" fmla="*/ 83 w 1858"/>
                  <a:gd name="T47" fmla="*/ 54 h 866"/>
                  <a:gd name="T48" fmla="*/ 70 w 1858"/>
                  <a:gd name="T49" fmla="*/ 64 h 866"/>
                  <a:gd name="T50" fmla="*/ 67 w 1858"/>
                  <a:gd name="T51" fmla="*/ 64 h 866"/>
                  <a:gd name="T52" fmla="*/ 54 w 1858"/>
                  <a:gd name="T53" fmla="*/ 54 h 866"/>
                  <a:gd name="T54" fmla="*/ 39 w 1858"/>
                  <a:gd name="T55" fmla="*/ 53 h 866"/>
                  <a:gd name="T56" fmla="*/ 136 w 1858"/>
                  <a:gd name="T57" fmla="*/ 51 h 866"/>
                  <a:gd name="T58" fmla="*/ 119 w 1858"/>
                  <a:gd name="T59" fmla="*/ 50 h 866"/>
                  <a:gd name="T60" fmla="*/ 202 w 1858"/>
                  <a:gd name="T61" fmla="*/ 40 h 866"/>
                  <a:gd name="T62" fmla="*/ 163 w 1858"/>
                  <a:gd name="T63" fmla="*/ 39 h 866"/>
                  <a:gd name="T64" fmla="*/ 149 w 1858"/>
                  <a:gd name="T65" fmla="*/ 50 h 866"/>
                  <a:gd name="T66" fmla="*/ 122 w 1858"/>
                  <a:gd name="T67" fmla="*/ 51 h 866"/>
                  <a:gd name="T68" fmla="*/ 105 w 1858"/>
                  <a:gd name="T69" fmla="*/ 50 h 866"/>
                  <a:gd name="T70" fmla="*/ 91 w 1858"/>
                  <a:gd name="T71" fmla="*/ 40 h 866"/>
                  <a:gd name="T72" fmla="*/ 53 w 1858"/>
                  <a:gd name="T73" fmla="*/ 39 h 866"/>
                  <a:gd name="T74" fmla="*/ 38 w 1858"/>
                  <a:gd name="T75" fmla="*/ 50 h 866"/>
                  <a:gd name="T76" fmla="*/ 26 w 1858"/>
                  <a:gd name="T77" fmla="*/ 51 h 866"/>
                  <a:gd name="T78" fmla="*/ 23 w 1858"/>
                  <a:gd name="T79" fmla="*/ 50 h 866"/>
                  <a:gd name="T80" fmla="*/ 201 w 1858"/>
                  <a:gd name="T81" fmla="*/ 26 h 866"/>
                  <a:gd name="T82" fmla="*/ 157 w 1858"/>
                  <a:gd name="T83" fmla="*/ 26 h 866"/>
                  <a:gd name="T84" fmla="*/ 142 w 1858"/>
                  <a:gd name="T85" fmla="*/ 36 h 866"/>
                  <a:gd name="T86" fmla="*/ 129 w 1858"/>
                  <a:gd name="T87" fmla="*/ 37 h 866"/>
                  <a:gd name="T88" fmla="*/ 126 w 1858"/>
                  <a:gd name="T89" fmla="*/ 37 h 866"/>
                  <a:gd name="T90" fmla="*/ 112 w 1858"/>
                  <a:gd name="T91" fmla="*/ 26 h 866"/>
                  <a:gd name="T92" fmla="*/ 74 w 1858"/>
                  <a:gd name="T93" fmla="*/ 26 h 866"/>
                  <a:gd name="T94" fmla="*/ 59 w 1858"/>
                  <a:gd name="T95" fmla="*/ 36 h 866"/>
                  <a:gd name="T96" fmla="*/ 47 w 1858"/>
                  <a:gd name="T97" fmla="*/ 37 h 866"/>
                  <a:gd name="T98" fmla="*/ 43 w 1858"/>
                  <a:gd name="T99" fmla="*/ 37 h 866"/>
                  <a:gd name="T100" fmla="*/ 29 w 1858"/>
                  <a:gd name="T101" fmla="*/ 26 h 866"/>
                  <a:gd name="T102" fmla="*/ 190 w 1858"/>
                  <a:gd name="T103" fmla="*/ 18 h 866"/>
                  <a:gd name="T104" fmla="*/ 186 w 1858"/>
                  <a:gd name="T105" fmla="*/ 24 h 866"/>
                  <a:gd name="T106" fmla="*/ 172 w 1858"/>
                  <a:gd name="T107" fmla="*/ 18 h 866"/>
                  <a:gd name="T108" fmla="*/ 133 w 1858"/>
                  <a:gd name="T109" fmla="*/ 23 h 866"/>
                  <a:gd name="T110" fmla="*/ 130 w 1858"/>
                  <a:gd name="T111" fmla="*/ 18 h 866"/>
                  <a:gd name="T112" fmla="*/ 90 w 1858"/>
                  <a:gd name="T113" fmla="*/ 18 h 866"/>
                  <a:gd name="T114" fmla="*/ 87 w 1858"/>
                  <a:gd name="T115" fmla="*/ 23 h 866"/>
                  <a:gd name="T116" fmla="*/ 49 w 1858"/>
                  <a:gd name="T117" fmla="*/ 18 h 866"/>
                  <a:gd name="T118" fmla="*/ 44 w 1858"/>
                  <a:gd name="T119" fmla="*/ 24 h 866"/>
                  <a:gd name="T120" fmla="*/ 30 w 1858"/>
                  <a:gd name="T121" fmla="*/ 18 h 866"/>
                  <a:gd name="T122" fmla="*/ 206 w 1858"/>
                  <a:gd name="T123" fmla="*/ 90 h 8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58" h="866">
                    <a:moveTo>
                      <a:pt x="1598" y="779"/>
                    </a:moveTo>
                    <a:lnTo>
                      <a:pt x="1595" y="779"/>
                    </a:lnTo>
                    <a:lnTo>
                      <a:pt x="1591" y="780"/>
                    </a:lnTo>
                    <a:lnTo>
                      <a:pt x="1589" y="782"/>
                    </a:lnTo>
                    <a:lnTo>
                      <a:pt x="1589" y="784"/>
                    </a:lnTo>
                    <a:lnTo>
                      <a:pt x="1589" y="828"/>
                    </a:lnTo>
                    <a:lnTo>
                      <a:pt x="1589" y="830"/>
                    </a:lnTo>
                    <a:lnTo>
                      <a:pt x="1591" y="831"/>
                    </a:lnTo>
                    <a:lnTo>
                      <a:pt x="1595" y="834"/>
                    </a:lnTo>
                    <a:lnTo>
                      <a:pt x="1598" y="834"/>
                    </a:lnTo>
                    <a:lnTo>
                      <a:pt x="1684" y="834"/>
                    </a:lnTo>
                    <a:lnTo>
                      <a:pt x="1687" y="834"/>
                    </a:lnTo>
                    <a:lnTo>
                      <a:pt x="1691" y="833"/>
                    </a:lnTo>
                    <a:lnTo>
                      <a:pt x="1693" y="831"/>
                    </a:lnTo>
                    <a:lnTo>
                      <a:pt x="1695" y="829"/>
                    </a:lnTo>
                    <a:lnTo>
                      <a:pt x="1695" y="828"/>
                    </a:lnTo>
                    <a:lnTo>
                      <a:pt x="1695" y="784"/>
                    </a:lnTo>
                    <a:lnTo>
                      <a:pt x="1694" y="782"/>
                    </a:lnTo>
                    <a:lnTo>
                      <a:pt x="1692" y="780"/>
                    </a:lnTo>
                    <a:lnTo>
                      <a:pt x="1688" y="779"/>
                    </a:lnTo>
                    <a:lnTo>
                      <a:pt x="1684" y="779"/>
                    </a:lnTo>
                    <a:lnTo>
                      <a:pt x="1598" y="779"/>
                    </a:lnTo>
                    <a:close/>
                    <a:moveTo>
                      <a:pt x="1476" y="778"/>
                    </a:moveTo>
                    <a:lnTo>
                      <a:pt x="1472" y="778"/>
                    </a:lnTo>
                    <a:lnTo>
                      <a:pt x="1469" y="779"/>
                    </a:lnTo>
                    <a:lnTo>
                      <a:pt x="1466" y="781"/>
                    </a:lnTo>
                    <a:lnTo>
                      <a:pt x="1465" y="783"/>
                    </a:lnTo>
                    <a:lnTo>
                      <a:pt x="1465" y="826"/>
                    </a:lnTo>
                    <a:lnTo>
                      <a:pt x="1466" y="828"/>
                    </a:lnTo>
                    <a:lnTo>
                      <a:pt x="1469" y="830"/>
                    </a:lnTo>
                    <a:lnTo>
                      <a:pt x="1472" y="831"/>
                    </a:lnTo>
                    <a:lnTo>
                      <a:pt x="1476" y="833"/>
                    </a:lnTo>
                    <a:lnTo>
                      <a:pt x="1562" y="833"/>
                    </a:lnTo>
                    <a:lnTo>
                      <a:pt x="1565" y="831"/>
                    </a:lnTo>
                    <a:lnTo>
                      <a:pt x="1569" y="830"/>
                    </a:lnTo>
                    <a:lnTo>
                      <a:pt x="1571" y="828"/>
                    </a:lnTo>
                    <a:lnTo>
                      <a:pt x="1571" y="826"/>
                    </a:lnTo>
                    <a:lnTo>
                      <a:pt x="1571" y="783"/>
                    </a:lnTo>
                    <a:lnTo>
                      <a:pt x="1571" y="781"/>
                    </a:lnTo>
                    <a:lnTo>
                      <a:pt x="1569" y="779"/>
                    </a:lnTo>
                    <a:lnTo>
                      <a:pt x="1565" y="778"/>
                    </a:lnTo>
                    <a:lnTo>
                      <a:pt x="1562" y="778"/>
                    </a:lnTo>
                    <a:lnTo>
                      <a:pt x="1476" y="778"/>
                    </a:lnTo>
                    <a:close/>
                    <a:moveTo>
                      <a:pt x="1721" y="777"/>
                    </a:moveTo>
                    <a:lnTo>
                      <a:pt x="1717" y="778"/>
                    </a:lnTo>
                    <a:lnTo>
                      <a:pt x="1714" y="779"/>
                    </a:lnTo>
                    <a:lnTo>
                      <a:pt x="1712" y="781"/>
                    </a:lnTo>
                    <a:lnTo>
                      <a:pt x="1710" y="783"/>
                    </a:lnTo>
                    <a:lnTo>
                      <a:pt x="1710" y="826"/>
                    </a:lnTo>
                    <a:lnTo>
                      <a:pt x="1712" y="828"/>
                    </a:lnTo>
                    <a:lnTo>
                      <a:pt x="1714" y="830"/>
                    </a:lnTo>
                    <a:lnTo>
                      <a:pt x="1717" y="831"/>
                    </a:lnTo>
                    <a:lnTo>
                      <a:pt x="1721" y="831"/>
                    </a:lnTo>
                    <a:lnTo>
                      <a:pt x="1807" y="831"/>
                    </a:lnTo>
                    <a:lnTo>
                      <a:pt x="1811" y="831"/>
                    </a:lnTo>
                    <a:lnTo>
                      <a:pt x="1814" y="830"/>
                    </a:lnTo>
                    <a:lnTo>
                      <a:pt x="1816" y="828"/>
                    </a:lnTo>
                    <a:lnTo>
                      <a:pt x="1817" y="826"/>
                    </a:lnTo>
                    <a:lnTo>
                      <a:pt x="1817" y="783"/>
                    </a:lnTo>
                    <a:lnTo>
                      <a:pt x="1816" y="781"/>
                    </a:lnTo>
                    <a:lnTo>
                      <a:pt x="1814" y="779"/>
                    </a:lnTo>
                    <a:lnTo>
                      <a:pt x="1811" y="778"/>
                    </a:lnTo>
                    <a:lnTo>
                      <a:pt x="1807" y="777"/>
                    </a:lnTo>
                    <a:lnTo>
                      <a:pt x="1721" y="777"/>
                    </a:lnTo>
                    <a:close/>
                    <a:moveTo>
                      <a:pt x="580" y="718"/>
                    </a:moveTo>
                    <a:lnTo>
                      <a:pt x="577" y="718"/>
                    </a:lnTo>
                    <a:lnTo>
                      <a:pt x="574" y="721"/>
                    </a:lnTo>
                    <a:lnTo>
                      <a:pt x="572" y="723"/>
                    </a:lnTo>
                    <a:lnTo>
                      <a:pt x="570" y="726"/>
                    </a:lnTo>
                    <a:lnTo>
                      <a:pt x="570" y="729"/>
                    </a:lnTo>
                    <a:lnTo>
                      <a:pt x="570" y="819"/>
                    </a:lnTo>
                    <a:lnTo>
                      <a:pt x="570" y="822"/>
                    </a:lnTo>
                    <a:lnTo>
                      <a:pt x="572" y="825"/>
                    </a:lnTo>
                    <a:lnTo>
                      <a:pt x="574" y="827"/>
                    </a:lnTo>
                    <a:lnTo>
                      <a:pt x="577" y="828"/>
                    </a:lnTo>
                    <a:lnTo>
                      <a:pt x="580" y="829"/>
                    </a:lnTo>
                    <a:lnTo>
                      <a:pt x="1152" y="829"/>
                    </a:lnTo>
                    <a:lnTo>
                      <a:pt x="1155" y="828"/>
                    </a:lnTo>
                    <a:lnTo>
                      <a:pt x="1159" y="827"/>
                    </a:lnTo>
                    <a:lnTo>
                      <a:pt x="1161" y="825"/>
                    </a:lnTo>
                    <a:lnTo>
                      <a:pt x="1163" y="822"/>
                    </a:lnTo>
                    <a:lnTo>
                      <a:pt x="1163" y="819"/>
                    </a:lnTo>
                    <a:lnTo>
                      <a:pt x="1163" y="729"/>
                    </a:lnTo>
                    <a:lnTo>
                      <a:pt x="1163" y="726"/>
                    </a:lnTo>
                    <a:lnTo>
                      <a:pt x="1161" y="723"/>
                    </a:lnTo>
                    <a:lnTo>
                      <a:pt x="1159" y="721"/>
                    </a:lnTo>
                    <a:lnTo>
                      <a:pt x="1155" y="718"/>
                    </a:lnTo>
                    <a:lnTo>
                      <a:pt x="1152" y="718"/>
                    </a:lnTo>
                    <a:lnTo>
                      <a:pt x="580" y="718"/>
                    </a:lnTo>
                    <a:close/>
                    <a:moveTo>
                      <a:pt x="1598" y="716"/>
                    </a:moveTo>
                    <a:lnTo>
                      <a:pt x="1595" y="717"/>
                    </a:lnTo>
                    <a:lnTo>
                      <a:pt x="1591" y="718"/>
                    </a:lnTo>
                    <a:lnTo>
                      <a:pt x="1589" y="721"/>
                    </a:lnTo>
                    <a:lnTo>
                      <a:pt x="1589" y="723"/>
                    </a:lnTo>
                    <a:lnTo>
                      <a:pt x="1589" y="766"/>
                    </a:lnTo>
                    <a:lnTo>
                      <a:pt x="1589" y="768"/>
                    </a:lnTo>
                    <a:lnTo>
                      <a:pt x="1591" y="770"/>
                    </a:lnTo>
                    <a:lnTo>
                      <a:pt x="1595" y="771"/>
                    </a:lnTo>
                    <a:lnTo>
                      <a:pt x="1598" y="771"/>
                    </a:lnTo>
                    <a:lnTo>
                      <a:pt x="1684" y="771"/>
                    </a:lnTo>
                    <a:lnTo>
                      <a:pt x="1688" y="771"/>
                    </a:lnTo>
                    <a:lnTo>
                      <a:pt x="1692" y="770"/>
                    </a:lnTo>
                    <a:lnTo>
                      <a:pt x="1694" y="768"/>
                    </a:lnTo>
                    <a:lnTo>
                      <a:pt x="1695" y="766"/>
                    </a:lnTo>
                    <a:lnTo>
                      <a:pt x="1695" y="723"/>
                    </a:lnTo>
                    <a:lnTo>
                      <a:pt x="1694" y="721"/>
                    </a:lnTo>
                    <a:lnTo>
                      <a:pt x="1692" y="718"/>
                    </a:lnTo>
                    <a:lnTo>
                      <a:pt x="1688" y="717"/>
                    </a:lnTo>
                    <a:lnTo>
                      <a:pt x="1684" y="716"/>
                    </a:lnTo>
                    <a:lnTo>
                      <a:pt x="1598" y="716"/>
                    </a:lnTo>
                    <a:close/>
                    <a:moveTo>
                      <a:pt x="1349" y="715"/>
                    </a:moveTo>
                    <a:lnTo>
                      <a:pt x="1346" y="716"/>
                    </a:lnTo>
                    <a:lnTo>
                      <a:pt x="1344" y="718"/>
                    </a:lnTo>
                    <a:lnTo>
                      <a:pt x="1342" y="721"/>
                    </a:lnTo>
                    <a:lnTo>
                      <a:pt x="1340" y="724"/>
                    </a:lnTo>
                    <a:lnTo>
                      <a:pt x="1340" y="727"/>
                    </a:lnTo>
                    <a:lnTo>
                      <a:pt x="1340" y="816"/>
                    </a:lnTo>
                    <a:lnTo>
                      <a:pt x="1340" y="820"/>
                    </a:lnTo>
                    <a:lnTo>
                      <a:pt x="1342" y="823"/>
                    </a:lnTo>
                    <a:lnTo>
                      <a:pt x="1344" y="825"/>
                    </a:lnTo>
                    <a:lnTo>
                      <a:pt x="1346" y="826"/>
                    </a:lnTo>
                    <a:lnTo>
                      <a:pt x="1349" y="827"/>
                    </a:lnTo>
                    <a:lnTo>
                      <a:pt x="1435" y="827"/>
                    </a:lnTo>
                    <a:lnTo>
                      <a:pt x="1438" y="826"/>
                    </a:lnTo>
                    <a:lnTo>
                      <a:pt x="1441" y="825"/>
                    </a:lnTo>
                    <a:lnTo>
                      <a:pt x="1443" y="823"/>
                    </a:lnTo>
                    <a:lnTo>
                      <a:pt x="1445" y="820"/>
                    </a:lnTo>
                    <a:lnTo>
                      <a:pt x="1445" y="816"/>
                    </a:lnTo>
                    <a:lnTo>
                      <a:pt x="1445" y="727"/>
                    </a:lnTo>
                    <a:lnTo>
                      <a:pt x="1445" y="724"/>
                    </a:lnTo>
                    <a:lnTo>
                      <a:pt x="1443" y="721"/>
                    </a:lnTo>
                    <a:lnTo>
                      <a:pt x="1441" y="718"/>
                    </a:lnTo>
                    <a:lnTo>
                      <a:pt x="1438" y="716"/>
                    </a:lnTo>
                    <a:lnTo>
                      <a:pt x="1435" y="715"/>
                    </a:lnTo>
                    <a:lnTo>
                      <a:pt x="1349" y="715"/>
                    </a:lnTo>
                    <a:close/>
                    <a:moveTo>
                      <a:pt x="1201" y="715"/>
                    </a:moveTo>
                    <a:lnTo>
                      <a:pt x="1197" y="716"/>
                    </a:lnTo>
                    <a:lnTo>
                      <a:pt x="1194" y="718"/>
                    </a:lnTo>
                    <a:lnTo>
                      <a:pt x="1191" y="721"/>
                    </a:lnTo>
                    <a:lnTo>
                      <a:pt x="1190" y="724"/>
                    </a:lnTo>
                    <a:lnTo>
                      <a:pt x="1189" y="727"/>
                    </a:lnTo>
                    <a:lnTo>
                      <a:pt x="1189" y="816"/>
                    </a:lnTo>
                    <a:lnTo>
                      <a:pt x="1190" y="820"/>
                    </a:lnTo>
                    <a:lnTo>
                      <a:pt x="1191" y="823"/>
                    </a:lnTo>
                    <a:lnTo>
                      <a:pt x="1194" y="825"/>
                    </a:lnTo>
                    <a:lnTo>
                      <a:pt x="1197" y="826"/>
                    </a:lnTo>
                    <a:lnTo>
                      <a:pt x="1201" y="827"/>
                    </a:lnTo>
                    <a:lnTo>
                      <a:pt x="1306" y="827"/>
                    </a:lnTo>
                    <a:lnTo>
                      <a:pt x="1310" y="826"/>
                    </a:lnTo>
                    <a:lnTo>
                      <a:pt x="1314" y="825"/>
                    </a:lnTo>
                    <a:lnTo>
                      <a:pt x="1317" y="823"/>
                    </a:lnTo>
                    <a:lnTo>
                      <a:pt x="1318" y="820"/>
                    </a:lnTo>
                    <a:lnTo>
                      <a:pt x="1319" y="816"/>
                    </a:lnTo>
                    <a:lnTo>
                      <a:pt x="1319" y="727"/>
                    </a:lnTo>
                    <a:lnTo>
                      <a:pt x="1318" y="724"/>
                    </a:lnTo>
                    <a:lnTo>
                      <a:pt x="1317" y="721"/>
                    </a:lnTo>
                    <a:lnTo>
                      <a:pt x="1314" y="718"/>
                    </a:lnTo>
                    <a:lnTo>
                      <a:pt x="1310" y="716"/>
                    </a:lnTo>
                    <a:lnTo>
                      <a:pt x="1306" y="715"/>
                    </a:lnTo>
                    <a:lnTo>
                      <a:pt x="1201" y="715"/>
                    </a:lnTo>
                    <a:close/>
                    <a:moveTo>
                      <a:pt x="429" y="715"/>
                    </a:moveTo>
                    <a:lnTo>
                      <a:pt x="424" y="716"/>
                    </a:lnTo>
                    <a:lnTo>
                      <a:pt x="421" y="718"/>
                    </a:lnTo>
                    <a:lnTo>
                      <a:pt x="418" y="721"/>
                    </a:lnTo>
                    <a:lnTo>
                      <a:pt x="416" y="724"/>
                    </a:lnTo>
                    <a:lnTo>
                      <a:pt x="416" y="727"/>
                    </a:lnTo>
                    <a:lnTo>
                      <a:pt x="416" y="816"/>
                    </a:lnTo>
                    <a:lnTo>
                      <a:pt x="416" y="820"/>
                    </a:lnTo>
                    <a:lnTo>
                      <a:pt x="418" y="823"/>
                    </a:lnTo>
                    <a:lnTo>
                      <a:pt x="421" y="825"/>
                    </a:lnTo>
                    <a:lnTo>
                      <a:pt x="424" y="826"/>
                    </a:lnTo>
                    <a:lnTo>
                      <a:pt x="429" y="827"/>
                    </a:lnTo>
                    <a:lnTo>
                      <a:pt x="533" y="827"/>
                    </a:lnTo>
                    <a:lnTo>
                      <a:pt x="536" y="826"/>
                    </a:lnTo>
                    <a:lnTo>
                      <a:pt x="541" y="825"/>
                    </a:lnTo>
                    <a:lnTo>
                      <a:pt x="543" y="823"/>
                    </a:lnTo>
                    <a:lnTo>
                      <a:pt x="545" y="820"/>
                    </a:lnTo>
                    <a:lnTo>
                      <a:pt x="546" y="816"/>
                    </a:lnTo>
                    <a:lnTo>
                      <a:pt x="546" y="727"/>
                    </a:lnTo>
                    <a:lnTo>
                      <a:pt x="545" y="724"/>
                    </a:lnTo>
                    <a:lnTo>
                      <a:pt x="543" y="721"/>
                    </a:lnTo>
                    <a:lnTo>
                      <a:pt x="541" y="718"/>
                    </a:lnTo>
                    <a:lnTo>
                      <a:pt x="536" y="716"/>
                    </a:lnTo>
                    <a:lnTo>
                      <a:pt x="533" y="715"/>
                    </a:lnTo>
                    <a:lnTo>
                      <a:pt x="429" y="715"/>
                    </a:lnTo>
                    <a:close/>
                    <a:moveTo>
                      <a:pt x="297" y="715"/>
                    </a:moveTo>
                    <a:lnTo>
                      <a:pt x="293" y="716"/>
                    </a:lnTo>
                    <a:lnTo>
                      <a:pt x="290" y="718"/>
                    </a:lnTo>
                    <a:lnTo>
                      <a:pt x="288" y="721"/>
                    </a:lnTo>
                    <a:lnTo>
                      <a:pt x="286" y="724"/>
                    </a:lnTo>
                    <a:lnTo>
                      <a:pt x="286" y="727"/>
                    </a:lnTo>
                    <a:lnTo>
                      <a:pt x="286" y="816"/>
                    </a:lnTo>
                    <a:lnTo>
                      <a:pt x="286" y="820"/>
                    </a:lnTo>
                    <a:lnTo>
                      <a:pt x="288" y="823"/>
                    </a:lnTo>
                    <a:lnTo>
                      <a:pt x="290" y="825"/>
                    </a:lnTo>
                    <a:lnTo>
                      <a:pt x="293" y="826"/>
                    </a:lnTo>
                    <a:lnTo>
                      <a:pt x="297" y="827"/>
                    </a:lnTo>
                    <a:lnTo>
                      <a:pt x="383" y="827"/>
                    </a:lnTo>
                    <a:lnTo>
                      <a:pt x="386" y="826"/>
                    </a:lnTo>
                    <a:lnTo>
                      <a:pt x="388" y="825"/>
                    </a:lnTo>
                    <a:lnTo>
                      <a:pt x="391" y="823"/>
                    </a:lnTo>
                    <a:lnTo>
                      <a:pt x="392" y="820"/>
                    </a:lnTo>
                    <a:lnTo>
                      <a:pt x="392" y="816"/>
                    </a:lnTo>
                    <a:lnTo>
                      <a:pt x="392" y="727"/>
                    </a:lnTo>
                    <a:lnTo>
                      <a:pt x="392" y="724"/>
                    </a:lnTo>
                    <a:lnTo>
                      <a:pt x="391" y="721"/>
                    </a:lnTo>
                    <a:lnTo>
                      <a:pt x="388" y="718"/>
                    </a:lnTo>
                    <a:lnTo>
                      <a:pt x="386" y="716"/>
                    </a:lnTo>
                    <a:lnTo>
                      <a:pt x="383" y="715"/>
                    </a:lnTo>
                    <a:lnTo>
                      <a:pt x="297" y="715"/>
                    </a:lnTo>
                    <a:close/>
                    <a:moveTo>
                      <a:pt x="172" y="715"/>
                    </a:moveTo>
                    <a:lnTo>
                      <a:pt x="169" y="716"/>
                    </a:lnTo>
                    <a:lnTo>
                      <a:pt x="166" y="718"/>
                    </a:lnTo>
                    <a:lnTo>
                      <a:pt x="164" y="721"/>
                    </a:lnTo>
                    <a:lnTo>
                      <a:pt x="162" y="724"/>
                    </a:lnTo>
                    <a:lnTo>
                      <a:pt x="162" y="727"/>
                    </a:lnTo>
                    <a:lnTo>
                      <a:pt x="162" y="816"/>
                    </a:lnTo>
                    <a:lnTo>
                      <a:pt x="162" y="820"/>
                    </a:lnTo>
                    <a:lnTo>
                      <a:pt x="164" y="823"/>
                    </a:lnTo>
                    <a:lnTo>
                      <a:pt x="166" y="825"/>
                    </a:lnTo>
                    <a:lnTo>
                      <a:pt x="169" y="826"/>
                    </a:lnTo>
                    <a:lnTo>
                      <a:pt x="172" y="827"/>
                    </a:lnTo>
                    <a:lnTo>
                      <a:pt x="258" y="827"/>
                    </a:lnTo>
                    <a:lnTo>
                      <a:pt x="261" y="826"/>
                    </a:lnTo>
                    <a:lnTo>
                      <a:pt x="263" y="825"/>
                    </a:lnTo>
                    <a:lnTo>
                      <a:pt x="266" y="823"/>
                    </a:lnTo>
                    <a:lnTo>
                      <a:pt x="267" y="820"/>
                    </a:lnTo>
                    <a:lnTo>
                      <a:pt x="267" y="816"/>
                    </a:lnTo>
                    <a:lnTo>
                      <a:pt x="267" y="727"/>
                    </a:lnTo>
                    <a:lnTo>
                      <a:pt x="267" y="724"/>
                    </a:lnTo>
                    <a:lnTo>
                      <a:pt x="266" y="721"/>
                    </a:lnTo>
                    <a:lnTo>
                      <a:pt x="263" y="718"/>
                    </a:lnTo>
                    <a:lnTo>
                      <a:pt x="261" y="716"/>
                    </a:lnTo>
                    <a:lnTo>
                      <a:pt x="258" y="715"/>
                    </a:lnTo>
                    <a:lnTo>
                      <a:pt x="172" y="715"/>
                    </a:lnTo>
                    <a:close/>
                    <a:moveTo>
                      <a:pt x="47" y="715"/>
                    </a:moveTo>
                    <a:lnTo>
                      <a:pt x="44" y="716"/>
                    </a:lnTo>
                    <a:lnTo>
                      <a:pt x="41" y="718"/>
                    </a:lnTo>
                    <a:lnTo>
                      <a:pt x="39" y="721"/>
                    </a:lnTo>
                    <a:lnTo>
                      <a:pt x="38" y="724"/>
                    </a:lnTo>
                    <a:lnTo>
                      <a:pt x="37" y="727"/>
                    </a:lnTo>
                    <a:lnTo>
                      <a:pt x="37" y="816"/>
                    </a:lnTo>
                    <a:lnTo>
                      <a:pt x="38" y="820"/>
                    </a:lnTo>
                    <a:lnTo>
                      <a:pt x="39" y="823"/>
                    </a:lnTo>
                    <a:lnTo>
                      <a:pt x="41" y="825"/>
                    </a:lnTo>
                    <a:lnTo>
                      <a:pt x="44" y="826"/>
                    </a:lnTo>
                    <a:lnTo>
                      <a:pt x="47" y="827"/>
                    </a:lnTo>
                    <a:lnTo>
                      <a:pt x="133" y="827"/>
                    </a:lnTo>
                    <a:lnTo>
                      <a:pt x="136" y="826"/>
                    </a:lnTo>
                    <a:lnTo>
                      <a:pt x="140" y="825"/>
                    </a:lnTo>
                    <a:lnTo>
                      <a:pt x="142" y="823"/>
                    </a:lnTo>
                    <a:lnTo>
                      <a:pt x="143" y="820"/>
                    </a:lnTo>
                    <a:lnTo>
                      <a:pt x="144" y="816"/>
                    </a:lnTo>
                    <a:lnTo>
                      <a:pt x="144" y="727"/>
                    </a:lnTo>
                    <a:lnTo>
                      <a:pt x="143" y="724"/>
                    </a:lnTo>
                    <a:lnTo>
                      <a:pt x="142" y="721"/>
                    </a:lnTo>
                    <a:lnTo>
                      <a:pt x="140" y="718"/>
                    </a:lnTo>
                    <a:lnTo>
                      <a:pt x="136" y="716"/>
                    </a:lnTo>
                    <a:lnTo>
                      <a:pt x="133" y="715"/>
                    </a:lnTo>
                    <a:lnTo>
                      <a:pt x="47" y="715"/>
                    </a:lnTo>
                    <a:close/>
                    <a:moveTo>
                      <a:pt x="1589" y="594"/>
                    </a:moveTo>
                    <a:lnTo>
                      <a:pt x="1577" y="595"/>
                    </a:lnTo>
                    <a:lnTo>
                      <a:pt x="1568" y="599"/>
                    </a:lnTo>
                    <a:lnTo>
                      <a:pt x="1565" y="604"/>
                    </a:lnTo>
                    <a:lnTo>
                      <a:pt x="1565" y="687"/>
                    </a:lnTo>
                    <a:lnTo>
                      <a:pt x="1568" y="692"/>
                    </a:lnTo>
                    <a:lnTo>
                      <a:pt x="1577" y="696"/>
                    </a:lnTo>
                    <a:lnTo>
                      <a:pt x="1589" y="697"/>
                    </a:lnTo>
                    <a:lnTo>
                      <a:pt x="1790" y="697"/>
                    </a:lnTo>
                    <a:lnTo>
                      <a:pt x="1803" y="696"/>
                    </a:lnTo>
                    <a:lnTo>
                      <a:pt x="1811" y="692"/>
                    </a:lnTo>
                    <a:lnTo>
                      <a:pt x="1814" y="687"/>
                    </a:lnTo>
                    <a:lnTo>
                      <a:pt x="1814" y="604"/>
                    </a:lnTo>
                    <a:lnTo>
                      <a:pt x="1811" y="599"/>
                    </a:lnTo>
                    <a:lnTo>
                      <a:pt x="1803" y="595"/>
                    </a:lnTo>
                    <a:lnTo>
                      <a:pt x="1790" y="594"/>
                    </a:lnTo>
                    <a:lnTo>
                      <a:pt x="1589" y="594"/>
                    </a:lnTo>
                    <a:close/>
                    <a:moveTo>
                      <a:pt x="1451" y="594"/>
                    </a:moveTo>
                    <a:lnTo>
                      <a:pt x="1448" y="594"/>
                    </a:lnTo>
                    <a:lnTo>
                      <a:pt x="1444" y="596"/>
                    </a:lnTo>
                    <a:lnTo>
                      <a:pt x="1442" y="598"/>
                    </a:lnTo>
                    <a:lnTo>
                      <a:pt x="1441" y="601"/>
                    </a:lnTo>
                    <a:lnTo>
                      <a:pt x="1440" y="604"/>
                    </a:lnTo>
                    <a:lnTo>
                      <a:pt x="1440" y="687"/>
                    </a:lnTo>
                    <a:lnTo>
                      <a:pt x="1441" y="690"/>
                    </a:lnTo>
                    <a:lnTo>
                      <a:pt x="1442" y="693"/>
                    </a:lnTo>
                    <a:lnTo>
                      <a:pt x="1444" y="695"/>
                    </a:lnTo>
                    <a:lnTo>
                      <a:pt x="1448" y="697"/>
                    </a:lnTo>
                    <a:lnTo>
                      <a:pt x="1451" y="697"/>
                    </a:lnTo>
                    <a:lnTo>
                      <a:pt x="1537" y="697"/>
                    </a:lnTo>
                    <a:lnTo>
                      <a:pt x="1540" y="697"/>
                    </a:lnTo>
                    <a:lnTo>
                      <a:pt x="1543" y="695"/>
                    </a:lnTo>
                    <a:lnTo>
                      <a:pt x="1545" y="693"/>
                    </a:lnTo>
                    <a:lnTo>
                      <a:pt x="1547" y="690"/>
                    </a:lnTo>
                    <a:lnTo>
                      <a:pt x="1547" y="687"/>
                    </a:lnTo>
                    <a:lnTo>
                      <a:pt x="1547" y="604"/>
                    </a:lnTo>
                    <a:lnTo>
                      <a:pt x="1547" y="601"/>
                    </a:lnTo>
                    <a:lnTo>
                      <a:pt x="1545" y="598"/>
                    </a:lnTo>
                    <a:lnTo>
                      <a:pt x="1543" y="596"/>
                    </a:lnTo>
                    <a:lnTo>
                      <a:pt x="1540" y="594"/>
                    </a:lnTo>
                    <a:lnTo>
                      <a:pt x="1537" y="594"/>
                    </a:lnTo>
                    <a:lnTo>
                      <a:pt x="1451" y="594"/>
                    </a:lnTo>
                    <a:close/>
                    <a:moveTo>
                      <a:pt x="1326" y="594"/>
                    </a:moveTo>
                    <a:lnTo>
                      <a:pt x="1323" y="594"/>
                    </a:lnTo>
                    <a:lnTo>
                      <a:pt x="1320" y="596"/>
                    </a:lnTo>
                    <a:lnTo>
                      <a:pt x="1318" y="598"/>
                    </a:lnTo>
                    <a:lnTo>
                      <a:pt x="1317" y="601"/>
                    </a:lnTo>
                    <a:lnTo>
                      <a:pt x="1316" y="604"/>
                    </a:lnTo>
                    <a:lnTo>
                      <a:pt x="1316" y="687"/>
                    </a:lnTo>
                    <a:lnTo>
                      <a:pt x="1317" y="690"/>
                    </a:lnTo>
                    <a:lnTo>
                      <a:pt x="1318" y="693"/>
                    </a:lnTo>
                    <a:lnTo>
                      <a:pt x="1320" y="695"/>
                    </a:lnTo>
                    <a:lnTo>
                      <a:pt x="1323" y="697"/>
                    </a:lnTo>
                    <a:lnTo>
                      <a:pt x="1326" y="697"/>
                    </a:lnTo>
                    <a:lnTo>
                      <a:pt x="1412" y="697"/>
                    </a:lnTo>
                    <a:lnTo>
                      <a:pt x="1415" y="697"/>
                    </a:lnTo>
                    <a:lnTo>
                      <a:pt x="1418" y="695"/>
                    </a:lnTo>
                    <a:lnTo>
                      <a:pt x="1420" y="693"/>
                    </a:lnTo>
                    <a:lnTo>
                      <a:pt x="1421" y="690"/>
                    </a:lnTo>
                    <a:lnTo>
                      <a:pt x="1422" y="687"/>
                    </a:lnTo>
                    <a:lnTo>
                      <a:pt x="1422" y="604"/>
                    </a:lnTo>
                    <a:lnTo>
                      <a:pt x="1421" y="601"/>
                    </a:lnTo>
                    <a:lnTo>
                      <a:pt x="1420" y="598"/>
                    </a:lnTo>
                    <a:lnTo>
                      <a:pt x="1418" y="596"/>
                    </a:lnTo>
                    <a:lnTo>
                      <a:pt x="1415" y="594"/>
                    </a:lnTo>
                    <a:lnTo>
                      <a:pt x="1412" y="594"/>
                    </a:lnTo>
                    <a:lnTo>
                      <a:pt x="1326" y="594"/>
                    </a:lnTo>
                    <a:close/>
                    <a:moveTo>
                      <a:pt x="1201" y="594"/>
                    </a:moveTo>
                    <a:lnTo>
                      <a:pt x="1198" y="594"/>
                    </a:lnTo>
                    <a:lnTo>
                      <a:pt x="1196" y="596"/>
                    </a:lnTo>
                    <a:lnTo>
                      <a:pt x="1193" y="598"/>
                    </a:lnTo>
                    <a:lnTo>
                      <a:pt x="1192" y="601"/>
                    </a:lnTo>
                    <a:lnTo>
                      <a:pt x="1192" y="604"/>
                    </a:lnTo>
                    <a:lnTo>
                      <a:pt x="1192" y="687"/>
                    </a:lnTo>
                    <a:lnTo>
                      <a:pt x="1192" y="690"/>
                    </a:lnTo>
                    <a:lnTo>
                      <a:pt x="1193" y="693"/>
                    </a:lnTo>
                    <a:lnTo>
                      <a:pt x="1196" y="695"/>
                    </a:lnTo>
                    <a:lnTo>
                      <a:pt x="1198" y="697"/>
                    </a:lnTo>
                    <a:lnTo>
                      <a:pt x="1201" y="697"/>
                    </a:lnTo>
                    <a:lnTo>
                      <a:pt x="1287" y="697"/>
                    </a:lnTo>
                    <a:lnTo>
                      <a:pt x="1291" y="697"/>
                    </a:lnTo>
                    <a:lnTo>
                      <a:pt x="1294" y="695"/>
                    </a:lnTo>
                    <a:lnTo>
                      <a:pt x="1296" y="693"/>
                    </a:lnTo>
                    <a:lnTo>
                      <a:pt x="1298" y="690"/>
                    </a:lnTo>
                    <a:lnTo>
                      <a:pt x="1298" y="687"/>
                    </a:lnTo>
                    <a:lnTo>
                      <a:pt x="1298" y="604"/>
                    </a:lnTo>
                    <a:lnTo>
                      <a:pt x="1298" y="601"/>
                    </a:lnTo>
                    <a:lnTo>
                      <a:pt x="1296" y="598"/>
                    </a:lnTo>
                    <a:lnTo>
                      <a:pt x="1294" y="596"/>
                    </a:lnTo>
                    <a:lnTo>
                      <a:pt x="1291" y="594"/>
                    </a:lnTo>
                    <a:lnTo>
                      <a:pt x="1287" y="594"/>
                    </a:lnTo>
                    <a:lnTo>
                      <a:pt x="1201" y="594"/>
                    </a:lnTo>
                    <a:close/>
                    <a:moveTo>
                      <a:pt x="1077" y="594"/>
                    </a:moveTo>
                    <a:lnTo>
                      <a:pt x="1074" y="594"/>
                    </a:lnTo>
                    <a:lnTo>
                      <a:pt x="1072" y="596"/>
                    </a:lnTo>
                    <a:lnTo>
                      <a:pt x="1068" y="598"/>
                    </a:lnTo>
                    <a:lnTo>
                      <a:pt x="1067" y="601"/>
                    </a:lnTo>
                    <a:lnTo>
                      <a:pt x="1067" y="604"/>
                    </a:lnTo>
                    <a:lnTo>
                      <a:pt x="1067" y="687"/>
                    </a:lnTo>
                    <a:lnTo>
                      <a:pt x="1067" y="690"/>
                    </a:lnTo>
                    <a:lnTo>
                      <a:pt x="1068" y="693"/>
                    </a:lnTo>
                    <a:lnTo>
                      <a:pt x="1072" y="695"/>
                    </a:lnTo>
                    <a:lnTo>
                      <a:pt x="1074" y="697"/>
                    </a:lnTo>
                    <a:lnTo>
                      <a:pt x="1077" y="697"/>
                    </a:lnTo>
                    <a:lnTo>
                      <a:pt x="1163" y="697"/>
                    </a:lnTo>
                    <a:lnTo>
                      <a:pt x="1166" y="697"/>
                    </a:lnTo>
                    <a:lnTo>
                      <a:pt x="1169" y="695"/>
                    </a:lnTo>
                    <a:lnTo>
                      <a:pt x="1171" y="693"/>
                    </a:lnTo>
                    <a:lnTo>
                      <a:pt x="1173" y="690"/>
                    </a:lnTo>
                    <a:lnTo>
                      <a:pt x="1173" y="687"/>
                    </a:lnTo>
                    <a:lnTo>
                      <a:pt x="1173" y="604"/>
                    </a:lnTo>
                    <a:lnTo>
                      <a:pt x="1173" y="601"/>
                    </a:lnTo>
                    <a:lnTo>
                      <a:pt x="1171" y="598"/>
                    </a:lnTo>
                    <a:lnTo>
                      <a:pt x="1169" y="596"/>
                    </a:lnTo>
                    <a:lnTo>
                      <a:pt x="1166" y="594"/>
                    </a:lnTo>
                    <a:lnTo>
                      <a:pt x="1163" y="594"/>
                    </a:lnTo>
                    <a:lnTo>
                      <a:pt x="1077" y="594"/>
                    </a:lnTo>
                    <a:close/>
                    <a:moveTo>
                      <a:pt x="953" y="594"/>
                    </a:moveTo>
                    <a:lnTo>
                      <a:pt x="949" y="594"/>
                    </a:lnTo>
                    <a:lnTo>
                      <a:pt x="947" y="596"/>
                    </a:lnTo>
                    <a:lnTo>
                      <a:pt x="945" y="598"/>
                    </a:lnTo>
                    <a:lnTo>
                      <a:pt x="943" y="601"/>
                    </a:lnTo>
                    <a:lnTo>
                      <a:pt x="943" y="604"/>
                    </a:lnTo>
                    <a:lnTo>
                      <a:pt x="943" y="687"/>
                    </a:lnTo>
                    <a:lnTo>
                      <a:pt x="943" y="690"/>
                    </a:lnTo>
                    <a:lnTo>
                      <a:pt x="945" y="693"/>
                    </a:lnTo>
                    <a:lnTo>
                      <a:pt x="947" y="695"/>
                    </a:lnTo>
                    <a:lnTo>
                      <a:pt x="949" y="697"/>
                    </a:lnTo>
                    <a:lnTo>
                      <a:pt x="953" y="697"/>
                    </a:lnTo>
                    <a:lnTo>
                      <a:pt x="1038" y="697"/>
                    </a:lnTo>
                    <a:lnTo>
                      <a:pt x="1041" y="697"/>
                    </a:lnTo>
                    <a:lnTo>
                      <a:pt x="1044" y="695"/>
                    </a:lnTo>
                    <a:lnTo>
                      <a:pt x="1046" y="693"/>
                    </a:lnTo>
                    <a:lnTo>
                      <a:pt x="1049" y="690"/>
                    </a:lnTo>
                    <a:lnTo>
                      <a:pt x="1049" y="687"/>
                    </a:lnTo>
                    <a:lnTo>
                      <a:pt x="1049" y="604"/>
                    </a:lnTo>
                    <a:lnTo>
                      <a:pt x="1049" y="601"/>
                    </a:lnTo>
                    <a:lnTo>
                      <a:pt x="1046" y="598"/>
                    </a:lnTo>
                    <a:lnTo>
                      <a:pt x="1044" y="596"/>
                    </a:lnTo>
                    <a:lnTo>
                      <a:pt x="1041" y="594"/>
                    </a:lnTo>
                    <a:lnTo>
                      <a:pt x="1038" y="594"/>
                    </a:lnTo>
                    <a:lnTo>
                      <a:pt x="953" y="594"/>
                    </a:lnTo>
                    <a:close/>
                    <a:moveTo>
                      <a:pt x="829" y="594"/>
                    </a:moveTo>
                    <a:lnTo>
                      <a:pt x="824" y="594"/>
                    </a:lnTo>
                    <a:lnTo>
                      <a:pt x="822" y="596"/>
                    </a:lnTo>
                    <a:lnTo>
                      <a:pt x="820" y="598"/>
                    </a:lnTo>
                    <a:lnTo>
                      <a:pt x="818" y="601"/>
                    </a:lnTo>
                    <a:lnTo>
                      <a:pt x="818" y="604"/>
                    </a:lnTo>
                    <a:lnTo>
                      <a:pt x="818" y="687"/>
                    </a:lnTo>
                    <a:lnTo>
                      <a:pt x="818" y="690"/>
                    </a:lnTo>
                    <a:lnTo>
                      <a:pt x="820" y="693"/>
                    </a:lnTo>
                    <a:lnTo>
                      <a:pt x="822" y="695"/>
                    </a:lnTo>
                    <a:lnTo>
                      <a:pt x="824" y="697"/>
                    </a:lnTo>
                    <a:lnTo>
                      <a:pt x="829" y="697"/>
                    </a:lnTo>
                    <a:lnTo>
                      <a:pt x="913" y="697"/>
                    </a:lnTo>
                    <a:lnTo>
                      <a:pt x="918" y="697"/>
                    </a:lnTo>
                    <a:lnTo>
                      <a:pt x="920" y="695"/>
                    </a:lnTo>
                    <a:lnTo>
                      <a:pt x="922" y="693"/>
                    </a:lnTo>
                    <a:lnTo>
                      <a:pt x="924" y="690"/>
                    </a:lnTo>
                    <a:lnTo>
                      <a:pt x="924" y="687"/>
                    </a:lnTo>
                    <a:lnTo>
                      <a:pt x="924" y="604"/>
                    </a:lnTo>
                    <a:lnTo>
                      <a:pt x="924" y="601"/>
                    </a:lnTo>
                    <a:lnTo>
                      <a:pt x="922" y="598"/>
                    </a:lnTo>
                    <a:lnTo>
                      <a:pt x="920" y="596"/>
                    </a:lnTo>
                    <a:lnTo>
                      <a:pt x="918" y="594"/>
                    </a:lnTo>
                    <a:lnTo>
                      <a:pt x="913" y="594"/>
                    </a:lnTo>
                    <a:lnTo>
                      <a:pt x="829" y="594"/>
                    </a:lnTo>
                    <a:close/>
                    <a:moveTo>
                      <a:pt x="704" y="594"/>
                    </a:moveTo>
                    <a:lnTo>
                      <a:pt x="701" y="594"/>
                    </a:lnTo>
                    <a:lnTo>
                      <a:pt x="698" y="596"/>
                    </a:lnTo>
                    <a:lnTo>
                      <a:pt x="696" y="598"/>
                    </a:lnTo>
                    <a:lnTo>
                      <a:pt x="694" y="601"/>
                    </a:lnTo>
                    <a:lnTo>
                      <a:pt x="694" y="604"/>
                    </a:lnTo>
                    <a:lnTo>
                      <a:pt x="694" y="687"/>
                    </a:lnTo>
                    <a:lnTo>
                      <a:pt x="694" y="690"/>
                    </a:lnTo>
                    <a:lnTo>
                      <a:pt x="696" y="693"/>
                    </a:lnTo>
                    <a:lnTo>
                      <a:pt x="698" y="695"/>
                    </a:lnTo>
                    <a:lnTo>
                      <a:pt x="701" y="697"/>
                    </a:lnTo>
                    <a:lnTo>
                      <a:pt x="704" y="697"/>
                    </a:lnTo>
                    <a:lnTo>
                      <a:pt x="790" y="697"/>
                    </a:lnTo>
                    <a:lnTo>
                      <a:pt x="793" y="697"/>
                    </a:lnTo>
                    <a:lnTo>
                      <a:pt x="795" y="695"/>
                    </a:lnTo>
                    <a:lnTo>
                      <a:pt x="797" y="693"/>
                    </a:lnTo>
                    <a:lnTo>
                      <a:pt x="799" y="690"/>
                    </a:lnTo>
                    <a:lnTo>
                      <a:pt x="799" y="687"/>
                    </a:lnTo>
                    <a:lnTo>
                      <a:pt x="799" y="604"/>
                    </a:lnTo>
                    <a:lnTo>
                      <a:pt x="799" y="601"/>
                    </a:lnTo>
                    <a:lnTo>
                      <a:pt x="797" y="598"/>
                    </a:lnTo>
                    <a:lnTo>
                      <a:pt x="795" y="596"/>
                    </a:lnTo>
                    <a:lnTo>
                      <a:pt x="793" y="594"/>
                    </a:lnTo>
                    <a:lnTo>
                      <a:pt x="790" y="594"/>
                    </a:lnTo>
                    <a:lnTo>
                      <a:pt x="704" y="594"/>
                    </a:lnTo>
                    <a:close/>
                    <a:moveTo>
                      <a:pt x="579" y="594"/>
                    </a:moveTo>
                    <a:lnTo>
                      <a:pt x="576" y="594"/>
                    </a:lnTo>
                    <a:lnTo>
                      <a:pt x="573" y="596"/>
                    </a:lnTo>
                    <a:lnTo>
                      <a:pt x="571" y="598"/>
                    </a:lnTo>
                    <a:lnTo>
                      <a:pt x="569" y="601"/>
                    </a:lnTo>
                    <a:lnTo>
                      <a:pt x="569" y="604"/>
                    </a:lnTo>
                    <a:lnTo>
                      <a:pt x="569" y="687"/>
                    </a:lnTo>
                    <a:lnTo>
                      <a:pt x="569" y="690"/>
                    </a:lnTo>
                    <a:lnTo>
                      <a:pt x="571" y="693"/>
                    </a:lnTo>
                    <a:lnTo>
                      <a:pt x="573" y="695"/>
                    </a:lnTo>
                    <a:lnTo>
                      <a:pt x="576" y="697"/>
                    </a:lnTo>
                    <a:lnTo>
                      <a:pt x="579" y="697"/>
                    </a:lnTo>
                    <a:lnTo>
                      <a:pt x="665" y="697"/>
                    </a:lnTo>
                    <a:lnTo>
                      <a:pt x="668" y="697"/>
                    </a:lnTo>
                    <a:lnTo>
                      <a:pt x="671" y="695"/>
                    </a:lnTo>
                    <a:lnTo>
                      <a:pt x="674" y="693"/>
                    </a:lnTo>
                    <a:lnTo>
                      <a:pt x="675" y="690"/>
                    </a:lnTo>
                    <a:lnTo>
                      <a:pt x="675" y="687"/>
                    </a:lnTo>
                    <a:lnTo>
                      <a:pt x="675" y="604"/>
                    </a:lnTo>
                    <a:lnTo>
                      <a:pt x="675" y="601"/>
                    </a:lnTo>
                    <a:lnTo>
                      <a:pt x="674" y="598"/>
                    </a:lnTo>
                    <a:lnTo>
                      <a:pt x="671" y="596"/>
                    </a:lnTo>
                    <a:lnTo>
                      <a:pt x="668" y="594"/>
                    </a:lnTo>
                    <a:lnTo>
                      <a:pt x="665" y="594"/>
                    </a:lnTo>
                    <a:lnTo>
                      <a:pt x="579" y="594"/>
                    </a:lnTo>
                    <a:close/>
                    <a:moveTo>
                      <a:pt x="455" y="594"/>
                    </a:moveTo>
                    <a:lnTo>
                      <a:pt x="452" y="594"/>
                    </a:lnTo>
                    <a:lnTo>
                      <a:pt x="448" y="596"/>
                    </a:lnTo>
                    <a:lnTo>
                      <a:pt x="446" y="598"/>
                    </a:lnTo>
                    <a:lnTo>
                      <a:pt x="445" y="601"/>
                    </a:lnTo>
                    <a:lnTo>
                      <a:pt x="444" y="604"/>
                    </a:lnTo>
                    <a:lnTo>
                      <a:pt x="444" y="687"/>
                    </a:lnTo>
                    <a:lnTo>
                      <a:pt x="445" y="690"/>
                    </a:lnTo>
                    <a:lnTo>
                      <a:pt x="446" y="693"/>
                    </a:lnTo>
                    <a:lnTo>
                      <a:pt x="448" y="695"/>
                    </a:lnTo>
                    <a:lnTo>
                      <a:pt x="452" y="697"/>
                    </a:lnTo>
                    <a:lnTo>
                      <a:pt x="455" y="697"/>
                    </a:lnTo>
                    <a:lnTo>
                      <a:pt x="541" y="697"/>
                    </a:lnTo>
                    <a:lnTo>
                      <a:pt x="544" y="697"/>
                    </a:lnTo>
                    <a:lnTo>
                      <a:pt x="547" y="695"/>
                    </a:lnTo>
                    <a:lnTo>
                      <a:pt x="549" y="693"/>
                    </a:lnTo>
                    <a:lnTo>
                      <a:pt x="550" y="690"/>
                    </a:lnTo>
                    <a:lnTo>
                      <a:pt x="551" y="687"/>
                    </a:lnTo>
                    <a:lnTo>
                      <a:pt x="551" y="604"/>
                    </a:lnTo>
                    <a:lnTo>
                      <a:pt x="550" y="601"/>
                    </a:lnTo>
                    <a:lnTo>
                      <a:pt x="549" y="598"/>
                    </a:lnTo>
                    <a:lnTo>
                      <a:pt x="547" y="596"/>
                    </a:lnTo>
                    <a:lnTo>
                      <a:pt x="544" y="594"/>
                    </a:lnTo>
                    <a:lnTo>
                      <a:pt x="541" y="594"/>
                    </a:lnTo>
                    <a:lnTo>
                      <a:pt x="455" y="594"/>
                    </a:lnTo>
                    <a:close/>
                    <a:moveTo>
                      <a:pt x="330" y="594"/>
                    </a:moveTo>
                    <a:lnTo>
                      <a:pt x="327" y="594"/>
                    </a:lnTo>
                    <a:lnTo>
                      <a:pt x="324" y="596"/>
                    </a:lnTo>
                    <a:lnTo>
                      <a:pt x="322" y="598"/>
                    </a:lnTo>
                    <a:lnTo>
                      <a:pt x="321" y="601"/>
                    </a:lnTo>
                    <a:lnTo>
                      <a:pt x="320" y="604"/>
                    </a:lnTo>
                    <a:lnTo>
                      <a:pt x="320" y="687"/>
                    </a:lnTo>
                    <a:lnTo>
                      <a:pt x="321" y="690"/>
                    </a:lnTo>
                    <a:lnTo>
                      <a:pt x="322" y="693"/>
                    </a:lnTo>
                    <a:lnTo>
                      <a:pt x="324" y="695"/>
                    </a:lnTo>
                    <a:lnTo>
                      <a:pt x="327" y="697"/>
                    </a:lnTo>
                    <a:lnTo>
                      <a:pt x="330" y="697"/>
                    </a:lnTo>
                    <a:lnTo>
                      <a:pt x="416" y="697"/>
                    </a:lnTo>
                    <a:lnTo>
                      <a:pt x="419" y="697"/>
                    </a:lnTo>
                    <a:lnTo>
                      <a:pt x="422" y="695"/>
                    </a:lnTo>
                    <a:lnTo>
                      <a:pt x="424" y="693"/>
                    </a:lnTo>
                    <a:lnTo>
                      <a:pt x="425" y="690"/>
                    </a:lnTo>
                    <a:lnTo>
                      <a:pt x="427" y="687"/>
                    </a:lnTo>
                    <a:lnTo>
                      <a:pt x="427" y="604"/>
                    </a:lnTo>
                    <a:lnTo>
                      <a:pt x="425" y="601"/>
                    </a:lnTo>
                    <a:lnTo>
                      <a:pt x="424" y="598"/>
                    </a:lnTo>
                    <a:lnTo>
                      <a:pt x="422" y="596"/>
                    </a:lnTo>
                    <a:lnTo>
                      <a:pt x="419" y="594"/>
                    </a:lnTo>
                    <a:lnTo>
                      <a:pt x="416" y="594"/>
                    </a:lnTo>
                    <a:lnTo>
                      <a:pt x="330" y="594"/>
                    </a:lnTo>
                    <a:close/>
                    <a:moveTo>
                      <a:pt x="67" y="594"/>
                    </a:moveTo>
                    <a:lnTo>
                      <a:pt x="55" y="595"/>
                    </a:lnTo>
                    <a:lnTo>
                      <a:pt x="45" y="599"/>
                    </a:lnTo>
                    <a:lnTo>
                      <a:pt x="42" y="604"/>
                    </a:lnTo>
                    <a:lnTo>
                      <a:pt x="42" y="687"/>
                    </a:lnTo>
                    <a:lnTo>
                      <a:pt x="45" y="692"/>
                    </a:lnTo>
                    <a:lnTo>
                      <a:pt x="55" y="696"/>
                    </a:lnTo>
                    <a:lnTo>
                      <a:pt x="67" y="697"/>
                    </a:lnTo>
                    <a:lnTo>
                      <a:pt x="274" y="697"/>
                    </a:lnTo>
                    <a:lnTo>
                      <a:pt x="286" y="696"/>
                    </a:lnTo>
                    <a:lnTo>
                      <a:pt x="296" y="692"/>
                    </a:lnTo>
                    <a:lnTo>
                      <a:pt x="299" y="687"/>
                    </a:lnTo>
                    <a:lnTo>
                      <a:pt x="299" y="604"/>
                    </a:lnTo>
                    <a:lnTo>
                      <a:pt x="296" y="599"/>
                    </a:lnTo>
                    <a:lnTo>
                      <a:pt x="286" y="595"/>
                    </a:lnTo>
                    <a:lnTo>
                      <a:pt x="274" y="594"/>
                    </a:lnTo>
                    <a:lnTo>
                      <a:pt x="67" y="594"/>
                    </a:lnTo>
                    <a:close/>
                    <a:moveTo>
                      <a:pt x="1643" y="477"/>
                    </a:moveTo>
                    <a:lnTo>
                      <a:pt x="1634" y="479"/>
                    </a:lnTo>
                    <a:lnTo>
                      <a:pt x="1628" y="482"/>
                    </a:lnTo>
                    <a:lnTo>
                      <a:pt x="1625" y="487"/>
                    </a:lnTo>
                    <a:lnTo>
                      <a:pt x="1625" y="571"/>
                    </a:lnTo>
                    <a:lnTo>
                      <a:pt x="1628" y="576"/>
                    </a:lnTo>
                    <a:lnTo>
                      <a:pt x="1634" y="579"/>
                    </a:lnTo>
                    <a:lnTo>
                      <a:pt x="1643" y="581"/>
                    </a:lnTo>
                    <a:lnTo>
                      <a:pt x="1798" y="581"/>
                    </a:lnTo>
                    <a:lnTo>
                      <a:pt x="1808" y="579"/>
                    </a:lnTo>
                    <a:lnTo>
                      <a:pt x="1814" y="576"/>
                    </a:lnTo>
                    <a:lnTo>
                      <a:pt x="1817" y="571"/>
                    </a:lnTo>
                    <a:lnTo>
                      <a:pt x="1817" y="487"/>
                    </a:lnTo>
                    <a:lnTo>
                      <a:pt x="1814" y="482"/>
                    </a:lnTo>
                    <a:lnTo>
                      <a:pt x="1808" y="479"/>
                    </a:lnTo>
                    <a:lnTo>
                      <a:pt x="1798" y="477"/>
                    </a:lnTo>
                    <a:lnTo>
                      <a:pt x="1643" y="477"/>
                    </a:lnTo>
                    <a:close/>
                    <a:moveTo>
                      <a:pt x="1510" y="477"/>
                    </a:moveTo>
                    <a:lnTo>
                      <a:pt x="1507" y="478"/>
                    </a:lnTo>
                    <a:lnTo>
                      <a:pt x="1504" y="479"/>
                    </a:lnTo>
                    <a:lnTo>
                      <a:pt x="1502" y="482"/>
                    </a:lnTo>
                    <a:lnTo>
                      <a:pt x="1501" y="484"/>
                    </a:lnTo>
                    <a:lnTo>
                      <a:pt x="1500" y="487"/>
                    </a:lnTo>
                    <a:lnTo>
                      <a:pt x="1500" y="571"/>
                    </a:lnTo>
                    <a:lnTo>
                      <a:pt x="1501" y="574"/>
                    </a:lnTo>
                    <a:lnTo>
                      <a:pt x="1502" y="577"/>
                    </a:lnTo>
                    <a:lnTo>
                      <a:pt x="1504" y="579"/>
                    </a:lnTo>
                    <a:lnTo>
                      <a:pt x="1507" y="580"/>
                    </a:lnTo>
                    <a:lnTo>
                      <a:pt x="1510" y="581"/>
                    </a:lnTo>
                    <a:lnTo>
                      <a:pt x="1596" y="581"/>
                    </a:lnTo>
                    <a:lnTo>
                      <a:pt x="1599" y="580"/>
                    </a:lnTo>
                    <a:lnTo>
                      <a:pt x="1603" y="579"/>
                    </a:lnTo>
                    <a:lnTo>
                      <a:pt x="1605" y="577"/>
                    </a:lnTo>
                    <a:lnTo>
                      <a:pt x="1606" y="574"/>
                    </a:lnTo>
                    <a:lnTo>
                      <a:pt x="1607" y="571"/>
                    </a:lnTo>
                    <a:lnTo>
                      <a:pt x="1607" y="487"/>
                    </a:lnTo>
                    <a:lnTo>
                      <a:pt x="1606" y="484"/>
                    </a:lnTo>
                    <a:lnTo>
                      <a:pt x="1605" y="482"/>
                    </a:lnTo>
                    <a:lnTo>
                      <a:pt x="1603" y="479"/>
                    </a:lnTo>
                    <a:lnTo>
                      <a:pt x="1599" y="478"/>
                    </a:lnTo>
                    <a:lnTo>
                      <a:pt x="1596" y="477"/>
                    </a:lnTo>
                    <a:lnTo>
                      <a:pt x="1510" y="477"/>
                    </a:lnTo>
                    <a:close/>
                    <a:moveTo>
                      <a:pt x="1386" y="477"/>
                    </a:moveTo>
                    <a:lnTo>
                      <a:pt x="1383" y="478"/>
                    </a:lnTo>
                    <a:lnTo>
                      <a:pt x="1380" y="479"/>
                    </a:lnTo>
                    <a:lnTo>
                      <a:pt x="1377" y="482"/>
                    </a:lnTo>
                    <a:lnTo>
                      <a:pt x="1376" y="484"/>
                    </a:lnTo>
                    <a:lnTo>
                      <a:pt x="1375" y="487"/>
                    </a:lnTo>
                    <a:lnTo>
                      <a:pt x="1375" y="571"/>
                    </a:lnTo>
                    <a:lnTo>
                      <a:pt x="1376" y="574"/>
                    </a:lnTo>
                    <a:lnTo>
                      <a:pt x="1377" y="577"/>
                    </a:lnTo>
                    <a:lnTo>
                      <a:pt x="1380" y="579"/>
                    </a:lnTo>
                    <a:lnTo>
                      <a:pt x="1383" y="580"/>
                    </a:lnTo>
                    <a:lnTo>
                      <a:pt x="1386" y="581"/>
                    </a:lnTo>
                    <a:lnTo>
                      <a:pt x="1472" y="581"/>
                    </a:lnTo>
                    <a:lnTo>
                      <a:pt x="1475" y="580"/>
                    </a:lnTo>
                    <a:lnTo>
                      <a:pt x="1478" y="579"/>
                    </a:lnTo>
                    <a:lnTo>
                      <a:pt x="1480" y="577"/>
                    </a:lnTo>
                    <a:lnTo>
                      <a:pt x="1481" y="574"/>
                    </a:lnTo>
                    <a:lnTo>
                      <a:pt x="1482" y="571"/>
                    </a:lnTo>
                    <a:lnTo>
                      <a:pt x="1482" y="487"/>
                    </a:lnTo>
                    <a:lnTo>
                      <a:pt x="1481" y="484"/>
                    </a:lnTo>
                    <a:lnTo>
                      <a:pt x="1480" y="482"/>
                    </a:lnTo>
                    <a:lnTo>
                      <a:pt x="1478" y="479"/>
                    </a:lnTo>
                    <a:lnTo>
                      <a:pt x="1475" y="478"/>
                    </a:lnTo>
                    <a:lnTo>
                      <a:pt x="1472" y="477"/>
                    </a:lnTo>
                    <a:lnTo>
                      <a:pt x="1386" y="477"/>
                    </a:lnTo>
                    <a:close/>
                    <a:moveTo>
                      <a:pt x="1261" y="477"/>
                    </a:moveTo>
                    <a:lnTo>
                      <a:pt x="1258" y="478"/>
                    </a:lnTo>
                    <a:lnTo>
                      <a:pt x="1256" y="479"/>
                    </a:lnTo>
                    <a:lnTo>
                      <a:pt x="1253" y="482"/>
                    </a:lnTo>
                    <a:lnTo>
                      <a:pt x="1252" y="484"/>
                    </a:lnTo>
                    <a:lnTo>
                      <a:pt x="1252" y="487"/>
                    </a:lnTo>
                    <a:lnTo>
                      <a:pt x="1252" y="571"/>
                    </a:lnTo>
                    <a:lnTo>
                      <a:pt x="1252" y="574"/>
                    </a:lnTo>
                    <a:lnTo>
                      <a:pt x="1253" y="577"/>
                    </a:lnTo>
                    <a:lnTo>
                      <a:pt x="1256" y="579"/>
                    </a:lnTo>
                    <a:lnTo>
                      <a:pt x="1258" y="580"/>
                    </a:lnTo>
                    <a:lnTo>
                      <a:pt x="1261" y="581"/>
                    </a:lnTo>
                    <a:lnTo>
                      <a:pt x="1347" y="581"/>
                    </a:lnTo>
                    <a:lnTo>
                      <a:pt x="1350" y="580"/>
                    </a:lnTo>
                    <a:lnTo>
                      <a:pt x="1353" y="579"/>
                    </a:lnTo>
                    <a:lnTo>
                      <a:pt x="1355" y="577"/>
                    </a:lnTo>
                    <a:lnTo>
                      <a:pt x="1358" y="574"/>
                    </a:lnTo>
                    <a:lnTo>
                      <a:pt x="1358" y="571"/>
                    </a:lnTo>
                    <a:lnTo>
                      <a:pt x="1358" y="487"/>
                    </a:lnTo>
                    <a:lnTo>
                      <a:pt x="1358" y="484"/>
                    </a:lnTo>
                    <a:lnTo>
                      <a:pt x="1355" y="482"/>
                    </a:lnTo>
                    <a:lnTo>
                      <a:pt x="1353" y="479"/>
                    </a:lnTo>
                    <a:lnTo>
                      <a:pt x="1350" y="478"/>
                    </a:lnTo>
                    <a:lnTo>
                      <a:pt x="1347" y="477"/>
                    </a:lnTo>
                    <a:lnTo>
                      <a:pt x="1261" y="477"/>
                    </a:lnTo>
                    <a:close/>
                    <a:moveTo>
                      <a:pt x="1137" y="477"/>
                    </a:moveTo>
                    <a:lnTo>
                      <a:pt x="1133" y="478"/>
                    </a:lnTo>
                    <a:lnTo>
                      <a:pt x="1131" y="479"/>
                    </a:lnTo>
                    <a:lnTo>
                      <a:pt x="1129" y="482"/>
                    </a:lnTo>
                    <a:lnTo>
                      <a:pt x="1127" y="484"/>
                    </a:lnTo>
                    <a:lnTo>
                      <a:pt x="1127" y="487"/>
                    </a:lnTo>
                    <a:lnTo>
                      <a:pt x="1127" y="571"/>
                    </a:lnTo>
                    <a:lnTo>
                      <a:pt x="1127" y="574"/>
                    </a:lnTo>
                    <a:lnTo>
                      <a:pt x="1129" y="577"/>
                    </a:lnTo>
                    <a:lnTo>
                      <a:pt x="1131" y="579"/>
                    </a:lnTo>
                    <a:lnTo>
                      <a:pt x="1133" y="580"/>
                    </a:lnTo>
                    <a:lnTo>
                      <a:pt x="1137" y="581"/>
                    </a:lnTo>
                    <a:lnTo>
                      <a:pt x="1222" y="581"/>
                    </a:lnTo>
                    <a:lnTo>
                      <a:pt x="1226" y="580"/>
                    </a:lnTo>
                    <a:lnTo>
                      <a:pt x="1229" y="579"/>
                    </a:lnTo>
                    <a:lnTo>
                      <a:pt x="1231" y="577"/>
                    </a:lnTo>
                    <a:lnTo>
                      <a:pt x="1233" y="574"/>
                    </a:lnTo>
                    <a:lnTo>
                      <a:pt x="1233" y="571"/>
                    </a:lnTo>
                    <a:lnTo>
                      <a:pt x="1233" y="487"/>
                    </a:lnTo>
                    <a:lnTo>
                      <a:pt x="1233" y="484"/>
                    </a:lnTo>
                    <a:lnTo>
                      <a:pt x="1231" y="482"/>
                    </a:lnTo>
                    <a:lnTo>
                      <a:pt x="1229" y="479"/>
                    </a:lnTo>
                    <a:lnTo>
                      <a:pt x="1226" y="478"/>
                    </a:lnTo>
                    <a:lnTo>
                      <a:pt x="1222" y="477"/>
                    </a:lnTo>
                    <a:lnTo>
                      <a:pt x="1137" y="477"/>
                    </a:lnTo>
                    <a:close/>
                    <a:moveTo>
                      <a:pt x="1013" y="477"/>
                    </a:moveTo>
                    <a:lnTo>
                      <a:pt x="1009" y="478"/>
                    </a:lnTo>
                    <a:lnTo>
                      <a:pt x="1007" y="479"/>
                    </a:lnTo>
                    <a:lnTo>
                      <a:pt x="1005" y="482"/>
                    </a:lnTo>
                    <a:lnTo>
                      <a:pt x="1003" y="484"/>
                    </a:lnTo>
                    <a:lnTo>
                      <a:pt x="1003" y="487"/>
                    </a:lnTo>
                    <a:lnTo>
                      <a:pt x="1003" y="571"/>
                    </a:lnTo>
                    <a:lnTo>
                      <a:pt x="1003" y="574"/>
                    </a:lnTo>
                    <a:lnTo>
                      <a:pt x="1005" y="577"/>
                    </a:lnTo>
                    <a:lnTo>
                      <a:pt x="1007" y="579"/>
                    </a:lnTo>
                    <a:lnTo>
                      <a:pt x="1009" y="580"/>
                    </a:lnTo>
                    <a:lnTo>
                      <a:pt x="1013" y="581"/>
                    </a:lnTo>
                    <a:lnTo>
                      <a:pt x="1098" y="581"/>
                    </a:lnTo>
                    <a:lnTo>
                      <a:pt x="1101" y="580"/>
                    </a:lnTo>
                    <a:lnTo>
                      <a:pt x="1104" y="579"/>
                    </a:lnTo>
                    <a:lnTo>
                      <a:pt x="1106" y="577"/>
                    </a:lnTo>
                    <a:lnTo>
                      <a:pt x="1108" y="574"/>
                    </a:lnTo>
                    <a:lnTo>
                      <a:pt x="1108" y="571"/>
                    </a:lnTo>
                    <a:lnTo>
                      <a:pt x="1108" y="487"/>
                    </a:lnTo>
                    <a:lnTo>
                      <a:pt x="1108" y="484"/>
                    </a:lnTo>
                    <a:lnTo>
                      <a:pt x="1106" y="482"/>
                    </a:lnTo>
                    <a:lnTo>
                      <a:pt x="1104" y="479"/>
                    </a:lnTo>
                    <a:lnTo>
                      <a:pt x="1101" y="478"/>
                    </a:lnTo>
                    <a:lnTo>
                      <a:pt x="1098" y="477"/>
                    </a:lnTo>
                    <a:lnTo>
                      <a:pt x="1013" y="477"/>
                    </a:lnTo>
                    <a:close/>
                    <a:moveTo>
                      <a:pt x="888" y="477"/>
                    </a:moveTo>
                    <a:lnTo>
                      <a:pt x="884" y="478"/>
                    </a:lnTo>
                    <a:lnTo>
                      <a:pt x="882" y="479"/>
                    </a:lnTo>
                    <a:lnTo>
                      <a:pt x="880" y="482"/>
                    </a:lnTo>
                    <a:lnTo>
                      <a:pt x="878" y="484"/>
                    </a:lnTo>
                    <a:lnTo>
                      <a:pt x="878" y="487"/>
                    </a:lnTo>
                    <a:lnTo>
                      <a:pt x="878" y="571"/>
                    </a:lnTo>
                    <a:lnTo>
                      <a:pt x="878" y="574"/>
                    </a:lnTo>
                    <a:lnTo>
                      <a:pt x="880" y="577"/>
                    </a:lnTo>
                    <a:lnTo>
                      <a:pt x="882" y="579"/>
                    </a:lnTo>
                    <a:lnTo>
                      <a:pt x="884" y="580"/>
                    </a:lnTo>
                    <a:lnTo>
                      <a:pt x="888" y="581"/>
                    </a:lnTo>
                    <a:lnTo>
                      <a:pt x="973" y="581"/>
                    </a:lnTo>
                    <a:lnTo>
                      <a:pt x="977" y="580"/>
                    </a:lnTo>
                    <a:lnTo>
                      <a:pt x="979" y="579"/>
                    </a:lnTo>
                    <a:lnTo>
                      <a:pt x="982" y="577"/>
                    </a:lnTo>
                    <a:lnTo>
                      <a:pt x="984" y="574"/>
                    </a:lnTo>
                    <a:lnTo>
                      <a:pt x="984" y="571"/>
                    </a:lnTo>
                    <a:lnTo>
                      <a:pt x="984" y="487"/>
                    </a:lnTo>
                    <a:lnTo>
                      <a:pt x="984" y="484"/>
                    </a:lnTo>
                    <a:lnTo>
                      <a:pt x="982" y="482"/>
                    </a:lnTo>
                    <a:lnTo>
                      <a:pt x="979" y="479"/>
                    </a:lnTo>
                    <a:lnTo>
                      <a:pt x="977" y="478"/>
                    </a:lnTo>
                    <a:lnTo>
                      <a:pt x="973" y="477"/>
                    </a:lnTo>
                    <a:lnTo>
                      <a:pt x="888" y="477"/>
                    </a:lnTo>
                    <a:close/>
                    <a:moveTo>
                      <a:pt x="764" y="477"/>
                    </a:moveTo>
                    <a:lnTo>
                      <a:pt x="761" y="478"/>
                    </a:lnTo>
                    <a:lnTo>
                      <a:pt x="757" y="479"/>
                    </a:lnTo>
                    <a:lnTo>
                      <a:pt x="755" y="482"/>
                    </a:lnTo>
                    <a:lnTo>
                      <a:pt x="753" y="484"/>
                    </a:lnTo>
                    <a:lnTo>
                      <a:pt x="753" y="487"/>
                    </a:lnTo>
                    <a:lnTo>
                      <a:pt x="753" y="571"/>
                    </a:lnTo>
                    <a:lnTo>
                      <a:pt x="753" y="574"/>
                    </a:lnTo>
                    <a:lnTo>
                      <a:pt x="755" y="577"/>
                    </a:lnTo>
                    <a:lnTo>
                      <a:pt x="757" y="579"/>
                    </a:lnTo>
                    <a:lnTo>
                      <a:pt x="761" y="580"/>
                    </a:lnTo>
                    <a:lnTo>
                      <a:pt x="764" y="581"/>
                    </a:lnTo>
                    <a:lnTo>
                      <a:pt x="849" y="581"/>
                    </a:lnTo>
                    <a:lnTo>
                      <a:pt x="853" y="580"/>
                    </a:lnTo>
                    <a:lnTo>
                      <a:pt x="855" y="579"/>
                    </a:lnTo>
                    <a:lnTo>
                      <a:pt x="857" y="577"/>
                    </a:lnTo>
                    <a:lnTo>
                      <a:pt x="859" y="574"/>
                    </a:lnTo>
                    <a:lnTo>
                      <a:pt x="859" y="571"/>
                    </a:lnTo>
                    <a:lnTo>
                      <a:pt x="859" y="487"/>
                    </a:lnTo>
                    <a:lnTo>
                      <a:pt x="859" y="484"/>
                    </a:lnTo>
                    <a:lnTo>
                      <a:pt x="857" y="482"/>
                    </a:lnTo>
                    <a:lnTo>
                      <a:pt x="855" y="479"/>
                    </a:lnTo>
                    <a:lnTo>
                      <a:pt x="853" y="478"/>
                    </a:lnTo>
                    <a:lnTo>
                      <a:pt x="849" y="477"/>
                    </a:lnTo>
                    <a:lnTo>
                      <a:pt x="764" y="477"/>
                    </a:lnTo>
                    <a:close/>
                    <a:moveTo>
                      <a:pt x="639" y="477"/>
                    </a:moveTo>
                    <a:lnTo>
                      <a:pt x="636" y="478"/>
                    </a:lnTo>
                    <a:lnTo>
                      <a:pt x="633" y="479"/>
                    </a:lnTo>
                    <a:lnTo>
                      <a:pt x="631" y="482"/>
                    </a:lnTo>
                    <a:lnTo>
                      <a:pt x="629" y="484"/>
                    </a:lnTo>
                    <a:lnTo>
                      <a:pt x="629" y="487"/>
                    </a:lnTo>
                    <a:lnTo>
                      <a:pt x="629" y="571"/>
                    </a:lnTo>
                    <a:lnTo>
                      <a:pt x="629" y="574"/>
                    </a:lnTo>
                    <a:lnTo>
                      <a:pt x="631" y="577"/>
                    </a:lnTo>
                    <a:lnTo>
                      <a:pt x="633" y="579"/>
                    </a:lnTo>
                    <a:lnTo>
                      <a:pt x="636" y="580"/>
                    </a:lnTo>
                    <a:lnTo>
                      <a:pt x="639" y="581"/>
                    </a:lnTo>
                    <a:lnTo>
                      <a:pt x="725" y="581"/>
                    </a:lnTo>
                    <a:lnTo>
                      <a:pt x="728" y="580"/>
                    </a:lnTo>
                    <a:lnTo>
                      <a:pt x="730" y="579"/>
                    </a:lnTo>
                    <a:lnTo>
                      <a:pt x="733" y="577"/>
                    </a:lnTo>
                    <a:lnTo>
                      <a:pt x="734" y="574"/>
                    </a:lnTo>
                    <a:lnTo>
                      <a:pt x="734" y="571"/>
                    </a:lnTo>
                    <a:lnTo>
                      <a:pt x="734" y="487"/>
                    </a:lnTo>
                    <a:lnTo>
                      <a:pt x="734" y="484"/>
                    </a:lnTo>
                    <a:lnTo>
                      <a:pt x="733" y="482"/>
                    </a:lnTo>
                    <a:lnTo>
                      <a:pt x="730" y="479"/>
                    </a:lnTo>
                    <a:lnTo>
                      <a:pt x="728" y="478"/>
                    </a:lnTo>
                    <a:lnTo>
                      <a:pt x="725" y="477"/>
                    </a:lnTo>
                    <a:lnTo>
                      <a:pt x="639" y="477"/>
                    </a:lnTo>
                    <a:close/>
                    <a:moveTo>
                      <a:pt x="514" y="477"/>
                    </a:moveTo>
                    <a:lnTo>
                      <a:pt x="511" y="478"/>
                    </a:lnTo>
                    <a:lnTo>
                      <a:pt x="508" y="479"/>
                    </a:lnTo>
                    <a:lnTo>
                      <a:pt x="506" y="482"/>
                    </a:lnTo>
                    <a:lnTo>
                      <a:pt x="504" y="484"/>
                    </a:lnTo>
                    <a:lnTo>
                      <a:pt x="504" y="487"/>
                    </a:lnTo>
                    <a:lnTo>
                      <a:pt x="504" y="571"/>
                    </a:lnTo>
                    <a:lnTo>
                      <a:pt x="504" y="574"/>
                    </a:lnTo>
                    <a:lnTo>
                      <a:pt x="506" y="577"/>
                    </a:lnTo>
                    <a:lnTo>
                      <a:pt x="508" y="579"/>
                    </a:lnTo>
                    <a:lnTo>
                      <a:pt x="511" y="580"/>
                    </a:lnTo>
                    <a:lnTo>
                      <a:pt x="514" y="581"/>
                    </a:lnTo>
                    <a:lnTo>
                      <a:pt x="600" y="581"/>
                    </a:lnTo>
                    <a:lnTo>
                      <a:pt x="603" y="580"/>
                    </a:lnTo>
                    <a:lnTo>
                      <a:pt x="606" y="579"/>
                    </a:lnTo>
                    <a:lnTo>
                      <a:pt x="609" y="577"/>
                    </a:lnTo>
                    <a:lnTo>
                      <a:pt x="610" y="574"/>
                    </a:lnTo>
                    <a:lnTo>
                      <a:pt x="611" y="571"/>
                    </a:lnTo>
                    <a:lnTo>
                      <a:pt x="611" y="487"/>
                    </a:lnTo>
                    <a:lnTo>
                      <a:pt x="610" y="484"/>
                    </a:lnTo>
                    <a:lnTo>
                      <a:pt x="609" y="482"/>
                    </a:lnTo>
                    <a:lnTo>
                      <a:pt x="606" y="479"/>
                    </a:lnTo>
                    <a:lnTo>
                      <a:pt x="603" y="478"/>
                    </a:lnTo>
                    <a:lnTo>
                      <a:pt x="600" y="477"/>
                    </a:lnTo>
                    <a:lnTo>
                      <a:pt x="514" y="477"/>
                    </a:lnTo>
                    <a:close/>
                    <a:moveTo>
                      <a:pt x="390" y="477"/>
                    </a:moveTo>
                    <a:lnTo>
                      <a:pt x="387" y="478"/>
                    </a:lnTo>
                    <a:lnTo>
                      <a:pt x="384" y="479"/>
                    </a:lnTo>
                    <a:lnTo>
                      <a:pt x="381" y="482"/>
                    </a:lnTo>
                    <a:lnTo>
                      <a:pt x="380" y="484"/>
                    </a:lnTo>
                    <a:lnTo>
                      <a:pt x="379" y="487"/>
                    </a:lnTo>
                    <a:lnTo>
                      <a:pt x="379" y="571"/>
                    </a:lnTo>
                    <a:lnTo>
                      <a:pt x="380" y="574"/>
                    </a:lnTo>
                    <a:lnTo>
                      <a:pt x="381" y="577"/>
                    </a:lnTo>
                    <a:lnTo>
                      <a:pt x="384" y="579"/>
                    </a:lnTo>
                    <a:lnTo>
                      <a:pt x="387" y="580"/>
                    </a:lnTo>
                    <a:lnTo>
                      <a:pt x="390" y="581"/>
                    </a:lnTo>
                    <a:lnTo>
                      <a:pt x="476" y="581"/>
                    </a:lnTo>
                    <a:lnTo>
                      <a:pt x="479" y="580"/>
                    </a:lnTo>
                    <a:lnTo>
                      <a:pt x="482" y="579"/>
                    </a:lnTo>
                    <a:lnTo>
                      <a:pt x="484" y="577"/>
                    </a:lnTo>
                    <a:lnTo>
                      <a:pt x="485" y="574"/>
                    </a:lnTo>
                    <a:lnTo>
                      <a:pt x="486" y="571"/>
                    </a:lnTo>
                    <a:lnTo>
                      <a:pt x="486" y="487"/>
                    </a:lnTo>
                    <a:lnTo>
                      <a:pt x="485" y="484"/>
                    </a:lnTo>
                    <a:lnTo>
                      <a:pt x="484" y="482"/>
                    </a:lnTo>
                    <a:lnTo>
                      <a:pt x="482" y="479"/>
                    </a:lnTo>
                    <a:lnTo>
                      <a:pt x="479" y="478"/>
                    </a:lnTo>
                    <a:lnTo>
                      <a:pt x="476" y="477"/>
                    </a:lnTo>
                    <a:lnTo>
                      <a:pt x="390" y="477"/>
                    </a:lnTo>
                    <a:close/>
                    <a:moveTo>
                      <a:pt x="267" y="477"/>
                    </a:moveTo>
                    <a:lnTo>
                      <a:pt x="264" y="478"/>
                    </a:lnTo>
                    <a:lnTo>
                      <a:pt x="262" y="479"/>
                    </a:lnTo>
                    <a:lnTo>
                      <a:pt x="260" y="482"/>
                    </a:lnTo>
                    <a:lnTo>
                      <a:pt x="258" y="484"/>
                    </a:lnTo>
                    <a:lnTo>
                      <a:pt x="258" y="487"/>
                    </a:lnTo>
                    <a:lnTo>
                      <a:pt x="258" y="571"/>
                    </a:lnTo>
                    <a:lnTo>
                      <a:pt x="258" y="574"/>
                    </a:lnTo>
                    <a:lnTo>
                      <a:pt x="260" y="577"/>
                    </a:lnTo>
                    <a:lnTo>
                      <a:pt x="262" y="579"/>
                    </a:lnTo>
                    <a:lnTo>
                      <a:pt x="264" y="580"/>
                    </a:lnTo>
                    <a:lnTo>
                      <a:pt x="267" y="581"/>
                    </a:lnTo>
                    <a:lnTo>
                      <a:pt x="353" y="581"/>
                    </a:lnTo>
                    <a:lnTo>
                      <a:pt x="356" y="580"/>
                    </a:lnTo>
                    <a:lnTo>
                      <a:pt x="359" y="579"/>
                    </a:lnTo>
                    <a:lnTo>
                      <a:pt x="362" y="577"/>
                    </a:lnTo>
                    <a:lnTo>
                      <a:pt x="364" y="574"/>
                    </a:lnTo>
                    <a:lnTo>
                      <a:pt x="364" y="571"/>
                    </a:lnTo>
                    <a:lnTo>
                      <a:pt x="364" y="487"/>
                    </a:lnTo>
                    <a:lnTo>
                      <a:pt x="364" y="484"/>
                    </a:lnTo>
                    <a:lnTo>
                      <a:pt x="362" y="482"/>
                    </a:lnTo>
                    <a:lnTo>
                      <a:pt x="359" y="479"/>
                    </a:lnTo>
                    <a:lnTo>
                      <a:pt x="356" y="478"/>
                    </a:lnTo>
                    <a:lnTo>
                      <a:pt x="353" y="477"/>
                    </a:lnTo>
                    <a:lnTo>
                      <a:pt x="267" y="477"/>
                    </a:lnTo>
                    <a:close/>
                    <a:moveTo>
                      <a:pt x="62" y="477"/>
                    </a:moveTo>
                    <a:lnTo>
                      <a:pt x="52" y="479"/>
                    </a:lnTo>
                    <a:lnTo>
                      <a:pt x="45" y="482"/>
                    </a:lnTo>
                    <a:lnTo>
                      <a:pt x="42" y="487"/>
                    </a:lnTo>
                    <a:lnTo>
                      <a:pt x="42" y="571"/>
                    </a:lnTo>
                    <a:lnTo>
                      <a:pt x="45" y="576"/>
                    </a:lnTo>
                    <a:lnTo>
                      <a:pt x="52" y="579"/>
                    </a:lnTo>
                    <a:lnTo>
                      <a:pt x="62" y="581"/>
                    </a:lnTo>
                    <a:lnTo>
                      <a:pt x="222" y="581"/>
                    </a:lnTo>
                    <a:lnTo>
                      <a:pt x="233" y="579"/>
                    </a:lnTo>
                    <a:lnTo>
                      <a:pt x="239" y="576"/>
                    </a:lnTo>
                    <a:lnTo>
                      <a:pt x="242" y="571"/>
                    </a:lnTo>
                    <a:lnTo>
                      <a:pt x="242" y="487"/>
                    </a:lnTo>
                    <a:lnTo>
                      <a:pt x="239" y="482"/>
                    </a:lnTo>
                    <a:lnTo>
                      <a:pt x="233" y="479"/>
                    </a:lnTo>
                    <a:lnTo>
                      <a:pt x="222" y="477"/>
                    </a:lnTo>
                    <a:lnTo>
                      <a:pt x="62" y="477"/>
                    </a:lnTo>
                    <a:close/>
                    <a:moveTo>
                      <a:pt x="1228" y="355"/>
                    </a:moveTo>
                    <a:lnTo>
                      <a:pt x="1225" y="356"/>
                    </a:lnTo>
                    <a:lnTo>
                      <a:pt x="1221" y="357"/>
                    </a:lnTo>
                    <a:lnTo>
                      <a:pt x="1219" y="359"/>
                    </a:lnTo>
                    <a:lnTo>
                      <a:pt x="1218" y="362"/>
                    </a:lnTo>
                    <a:lnTo>
                      <a:pt x="1217" y="366"/>
                    </a:lnTo>
                    <a:lnTo>
                      <a:pt x="1217" y="448"/>
                    </a:lnTo>
                    <a:lnTo>
                      <a:pt x="1218" y="451"/>
                    </a:lnTo>
                    <a:lnTo>
                      <a:pt x="1219" y="455"/>
                    </a:lnTo>
                    <a:lnTo>
                      <a:pt x="1221" y="457"/>
                    </a:lnTo>
                    <a:lnTo>
                      <a:pt x="1225" y="459"/>
                    </a:lnTo>
                    <a:lnTo>
                      <a:pt x="1228" y="459"/>
                    </a:lnTo>
                    <a:lnTo>
                      <a:pt x="1314" y="459"/>
                    </a:lnTo>
                    <a:lnTo>
                      <a:pt x="1317" y="459"/>
                    </a:lnTo>
                    <a:lnTo>
                      <a:pt x="1320" y="457"/>
                    </a:lnTo>
                    <a:lnTo>
                      <a:pt x="1322" y="455"/>
                    </a:lnTo>
                    <a:lnTo>
                      <a:pt x="1323" y="451"/>
                    </a:lnTo>
                    <a:lnTo>
                      <a:pt x="1324" y="448"/>
                    </a:lnTo>
                    <a:lnTo>
                      <a:pt x="1324" y="366"/>
                    </a:lnTo>
                    <a:lnTo>
                      <a:pt x="1323" y="362"/>
                    </a:lnTo>
                    <a:lnTo>
                      <a:pt x="1322" y="359"/>
                    </a:lnTo>
                    <a:lnTo>
                      <a:pt x="1320" y="357"/>
                    </a:lnTo>
                    <a:lnTo>
                      <a:pt x="1317" y="356"/>
                    </a:lnTo>
                    <a:lnTo>
                      <a:pt x="1314" y="355"/>
                    </a:lnTo>
                    <a:lnTo>
                      <a:pt x="1228" y="355"/>
                    </a:lnTo>
                    <a:close/>
                    <a:moveTo>
                      <a:pt x="978" y="355"/>
                    </a:moveTo>
                    <a:lnTo>
                      <a:pt x="975" y="356"/>
                    </a:lnTo>
                    <a:lnTo>
                      <a:pt x="972" y="357"/>
                    </a:lnTo>
                    <a:lnTo>
                      <a:pt x="970" y="359"/>
                    </a:lnTo>
                    <a:lnTo>
                      <a:pt x="969" y="362"/>
                    </a:lnTo>
                    <a:lnTo>
                      <a:pt x="968" y="366"/>
                    </a:lnTo>
                    <a:lnTo>
                      <a:pt x="968" y="448"/>
                    </a:lnTo>
                    <a:lnTo>
                      <a:pt x="969" y="451"/>
                    </a:lnTo>
                    <a:lnTo>
                      <a:pt x="970" y="455"/>
                    </a:lnTo>
                    <a:lnTo>
                      <a:pt x="972" y="457"/>
                    </a:lnTo>
                    <a:lnTo>
                      <a:pt x="975" y="459"/>
                    </a:lnTo>
                    <a:lnTo>
                      <a:pt x="978" y="459"/>
                    </a:lnTo>
                    <a:lnTo>
                      <a:pt x="1064" y="459"/>
                    </a:lnTo>
                    <a:lnTo>
                      <a:pt x="1067" y="459"/>
                    </a:lnTo>
                    <a:lnTo>
                      <a:pt x="1071" y="457"/>
                    </a:lnTo>
                    <a:lnTo>
                      <a:pt x="1073" y="455"/>
                    </a:lnTo>
                    <a:lnTo>
                      <a:pt x="1075" y="451"/>
                    </a:lnTo>
                    <a:lnTo>
                      <a:pt x="1075" y="448"/>
                    </a:lnTo>
                    <a:lnTo>
                      <a:pt x="1075" y="366"/>
                    </a:lnTo>
                    <a:lnTo>
                      <a:pt x="1075" y="362"/>
                    </a:lnTo>
                    <a:lnTo>
                      <a:pt x="1073" y="359"/>
                    </a:lnTo>
                    <a:lnTo>
                      <a:pt x="1071" y="357"/>
                    </a:lnTo>
                    <a:lnTo>
                      <a:pt x="1067" y="356"/>
                    </a:lnTo>
                    <a:lnTo>
                      <a:pt x="1064" y="355"/>
                    </a:lnTo>
                    <a:lnTo>
                      <a:pt x="978" y="355"/>
                    </a:lnTo>
                    <a:close/>
                    <a:moveTo>
                      <a:pt x="1726" y="355"/>
                    </a:moveTo>
                    <a:lnTo>
                      <a:pt x="1723" y="355"/>
                    </a:lnTo>
                    <a:lnTo>
                      <a:pt x="1720" y="357"/>
                    </a:lnTo>
                    <a:lnTo>
                      <a:pt x="1718" y="359"/>
                    </a:lnTo>
                    <a:lnTo>
                      <a:pt x="1716" y="362"/>
                    </a:lnTo>
                    <a:lnTo>
                      <a:pt x="1716" y="366"/>
                    </a:lnTo>
                    <a:lnTo>
                      <a:pt x="1716" y="448"/>
                    </a:lnTo>
                    <a:lnTo>
                      <a:pt x="1716" y="451"/>
                    </a:lnTo>
                    <a:lnTo>
                      <a:pt x="1718" y="455"/>
                    </a:lnTo>
                    <a:lnTo>
                      <a:pt x="1720" y="457"/>
                    </a:lnTo>
                    <a:lnTo>
                      <a:pt x="1723" y="459"/>
                    </a:lnTo>
                    <a:lnTo>
                      <a:pt x="1726" y="459"/>
                    </a:lnTo>
                    <a:lnTo>
                      <a:pt x="1812" y="459"/>
                    </a:lnTo>
                    <a:lnTo>
                      <a:pt x="1815" y="459"/>
                    </a:lnTo>
                    <a:lnTo>
                      <a:pt x="1818" y="457"/>
                    </a:lnTo>
                    <a:lnTo>
                      <a:pt x="1820" y="455"/>
                    </a:lnTo>
                    <a:lnTo>
                      <a:pt x="1821" y="451"/>
                    </a:lnTo>
                    <a:lnTo>
                      <a:pt x="1823" y="448"/>
                    </a:lnTo>
                    <a:lnTo>
                      <a:pt x="1823" y="366"/>
                    </a:lnTo>
                    <a:lnTo>
                      <a:pt x="1821" y="362"/>
                    </a:lnTo>
                    <a:lnTo>
                      <a:pt x="1820" y="359"/>
                    </a:lnTo>
                    <a:lnTo>
                      <a:pt x="1818" y="357"/>
                    </a:lnTo>
                    <a:lnTo>
                      <a:pt x="1815" y="355"/>
                    </a:lnTo>
                    <a:lnTo>
                      <a:pt x="1812" y="355"/>
                    </a:lnTo>
                    <a:lnTo>
                      <a:pt x="1726" y="355"/>
                    </a:lnTo>
                    <a:close/>
                    <a:moveTo>
                      <a:pt x="1602" y="355"/>
                    </a:moveTo>
                    <a:lnTo>
                      <a:pt x="1598" y="355"/>
                    </a:lnTo>
                    <a:lnTo>
                      <a:pt x="1595" y="357"/>
                    </a:lnTo>
                    <a:lnTo>
                      <a:pt x="1593" y="359"/>
                    </a:lnTo>
                    <a:lnTo>
                      <a:pt x="1592" y="362"/>
                    </a:lnTo>
                    <a:lnTo>
                      <a:pt x="1591" y="366"/>
                    </a:lnTo>
                    <a:lnTo>
                      <a:pt x="1591" y="448"/>
                    </a:lnTo>
                    <a:lnTo>
                      <a:pt x="1592" y="451"/>
                    </a:lnTo>
                    <a:lnTo>
                      <a:pt x="1593" y="455"/>
                    </a:lnTo>
                    <a:lnTo>
                      <a:pt x="1595" y="457"/>
                    </a:lnTo>
                    <a:lnTo>
                      <a:pt x="1598" y="459"/>
                    </a:lnTo>
                    <a:lnTo>
                      <a:pt x="1602" y="459"/>
                    </a:lnTo>
                    <a:lnTo>
                      <a:pt x="1687" y="459"/>
                    </a:lnTo>
                    <a:lnTo>
                      <a:pt x="1691" y="459"/>
                    </a:lnTo>
                    <a:lnTo>
                      <a:pt x="1694" y="457"/>
                    </a:lnTo>
                    <a:lnTo>
                      <a:pt x="1696" y="455"/>
                    </a:lnTo>
                    <a:lnTo>
                      <a:pt x="1697" y="451"/>
                    </a:lnTo>
                    <a:lnTo>
                      <a:pt x="1698" y="448"/>
                    </a:lnTo>
                    <a:lnTo>
                      <a:pt x="1698" y="366"/>
                    </a:lnTo>
                    <a:lnTo>
                      <a:pt x="1697" y="362"/>
                    </a:lnTo>
                    <a:lnTo>
                      <a:pt x="1696" y="359"/>
                    </a:lnTo>
                    <a:lnTo>
                      <a:pt x="1694" y="357"/>
                    </a:lnTo>
                    <a:lnTo>
                      <a:pt x="1691" y="355"/>
                    </a:lnTo>
                    <a:lnTo>
                      <a:pt x="1687" y="355"/>
                    </a:lnTo>
                    <a:lnTo>
                      <a:pt x="1602" y="355"/>
                    </a:lnTo>
                    <a:close/>
                    <a:moveTo>
                      <a:pt x="1477" y="355"/>
                    </a:moveTo>
                    <a:lnTo>
                      <a:pt x="1474" y="355"/>
                    </a:lnTo>
                    <a:lnTo>
                      <a:pt x="1471" y="357"/>
                    </a:lnTo>
                    <a:lnTo>
                      <a:pt x="1469" y="359"/>
                    </a:lnTo>
                    <a:lnTo>
                      <a:pt x="1467" y="362"/>
                    </a:lnTo>
                    <a:lnTo>
                      <a:pt x="1466" y="366"/>
                    </a:lnTo>
                    <a:lnTo>
                      <a:pt x="1466" y="448"/>
                    </a:lnTo>
                    <a:lnTo>
                      <a:pt x="1467" y="451"/>
                    </a:lnTo>
                    <a:lnTo>
                      <a:pt x="1469" y="455"/>
                    </a:lnTo>
                    <a:lnTo>
                      <a:pt x="1471" y="457"/>
                    </a:lnTo>
                    <a:lnTo>
                      <a:pt x="1474" y="459"/>
                    </a:lnTo>
                    <a:lnTo>
                      <a:pt x="1477" y="459"/>
                    </a:lnTo>
                    <a:lnTo>
                      <a:pt x="1563" y="459"/>
                    </a:lnTo>
                    <a:lnTo>
                      <a:pt x="1566" y="459"/>
                    </a:lnTo>
                    <a:lnTo>
                      <a:pt x="1569" y="457"/>
                    </a:lnTo>
                    <a:lnTo>
                      <a:pt x="1571" y="455"/>
                    </a:lnTo>
                    <a:lnTo>
                      <a:pt x="1572" y="451"/>
                    </a:lnTo>
                    <a:lnTo>
                      <a:pt x="1573" y="448"/>
                    </a:lnTo>
                    <a:lnTo>
                      <a:pt x="1573" y="366"/>
                    </a:lnTo>
                    <a:lnTo>
                      <a:pt x="1572" y="362"/>
                    </a:lnTo>
                    <a:lnTo>
                      <a:pt x="1571" y="359"/>
                    </a:lnTo>
                    <a:lnTo>
                      <a:pt x="1569" y="357"/>
                    </a:lnTo>
                    <a:lnTo>
                      <a:pt x="1566" y="355"/>
                    </a:lnTo>
                    <a:lnTo>
                      <a:pt x="1563" y="355"/>
                    </a:lnTo>
                    <a:lnTo>
                      <a:pt x="1477" y="355"/>
                    </a:lnTo>
                    <a:close/>
                    <a:moveTo>
                      <a:pt x="1352" y="355"/>
                    </a:moveTo>
                    <a:lnTo>
                      <a:pt x="1349" y="355"/>
                    </a:lnTo>
                    <a:lnTo>
                      <a:pt x="1346" y="357"/>
                    </a:lnTo>
                    <a:lnTo>
                      <a:pt x="1344" y="359"/>
                    </a:lnTo>
                    <a:lnTo>
                      <a:pt x="1343" y="362"/>
                    </a:lnTo>
                    <a:lnTo>
                      <a:pt x="1342" y="366"/>
                    </a:lnTo>
                    <a:lnTo>
                      <a:pt x="1342" y="448"/>
                    </a:lnTo>
                    <a:lnTo>
                      <a:pt x="1343" y="451"/>
                    </a:lnTo>
                    <a:lnTo>
                      <a:pt x="1344" y="455"/>
                    </a:lnTo>
                    <a:lnTo>
                      <a:pt x="1346" y="457"/>
                    </a:lnTo>
                    <a:lnTo>
                      <a:pt x="1349" y="459"/>
                    </a:lnTo>
                    <a:lnTo>
                      <a:pt x="1352" y="459"/>
                    </a:lnTo>
                    <a:lnTo>
                      <a:pt x="1438" y="459"/>
                    </a:lnTo>
                    <a:lnTo>
                      <a:pt x="1441" y="459"/>
                    </a:lnTo>
                    <a:lnTo>
                      <a:pt x="1444" y="457"/>
                    </a:lnTo>
                    <a:lnTo>
                      <a:pt x="1447" y="455"/>
                    </a:lnTo>
                    <a:lnTo>
                      <a:pt x="1448" y="451"/>
                    </a:lnTo>
                    <a:lnTo>
                      <a:pt x="1449" y="448"/>
                    </a:lnTo>
                    <a:lnTo>
                      <a:pt x="1449" y="366"/>
                    </a:lnTo>
                    <a:lnTo>
                      <a:pt x="1448" y="362"/>
                    </a:lnTo>
                    <a:lnTo>
                      <a:pt x="1447" y="359"/>
                    </a:lnTo>
                    <a:lnTo>
                      <a:pt x="1444" y="357"/>
                    </a:lnTo>
                    <a:lnTo>
                      <a:pt x="1441" y="355"/>
                    </a:lnTo>
                    <a:lnTo>
                      <a:pt x="1438" y="355"/>
                    </a:lnTo>
                    <a:lnTo>
                      <a:pt x="1352" y="355"/>
                    </a:lnTo>
                    <a:close/>
                    <a:moveTo>
                      <a:pt x="1103" y="355"/>
                    </a:moveTo>
                    <a:lnTo>
                      <a:pt x="1100" y="355"/>
                    </a:lnTo>
                    <a:lnTo>
                      <a:pt x="1097" y="357"/>
                    </a:lnTo>
                    <a:lnTo>
                      <a:pt x="1095" y="359"/>
                    </a:lnTo>
                    <a:lnTo>
                      <a:pt x="1094" y="362"/>
                    </a:lnTo>
                    <a:lnTo>
                      <a:pt x="1093" y="366"/>
                    </a:lnTo>
                    <a:lnTo>
                      <a:pt x="1093" y="448"/>
                    </a:lnTo>
                    <a:lnTo>
                      <a:pt x="1094" y="451"/>
                    </a:lnTo>
                    <a:lnTo>
                      <a:pt x="1095" y="455"/>
                    </a:lnTo>
                    <a:lnTo>
                      <a:pt x="1097" y="457"/>
                    </a:lnTo>
                    <a:lnTo>
                      <a:pt x="1100" y="459"/>
                    </a:lnTo>
                    <a:lnTo>
                      <a:pt x="1103" y="459"/>
                    </a:lnTo>
                    <a:lnTo>
                      <a:pt x="1189" y="459"/>
                    </a:lnTo>
                    <a:lnTo>
                      <a:pt x="1192" y="459"/>
                    </a:lnTo>
                    <a:lnTo>
                      <a:pt x="1195" y="457"/>
                    </a:lnTo>
                    <a:lnTo>
                      <a:pt x="1197" y="455"/>
                    </a:lnTo>
                    <a:lnTo>
                      <a:pt x="1198" y="451"/>
                    </a:lnTo>
                    <a:lnTo>
                      <a:pt x="1199" y="448"/>
                    </a:lnTo>
                    <a:lnTo>
                      <a:pt x="1199" y="366"/>
                    </a:lnTo>
                    <a:lnTo>
                      <a:pt x="1198" y="362"/>
                    </a:lnTo>
                    <a:lnTo>
                      <a:pt x="1197" y="359"/>
                    </a:lnTo>
                    <a:lnTo>
                      <a:pt x="1195" y="357"/>
                    </a:lnTo>
                    <a:lnTo>
                      <a:pt x="1192" y="355"/>
                    </a:lnTo>
                    <a:lnTo>
                      <a:pt x="1189" y="355"/>
                    </a:lnTo>
                    <a:lnTo>
                      <a:pt x="1103" y="355"/>
                    </a:lnTo>
                    <a:close/>
                    <a:moveTo>
                      <a:pt x="854" y="355"/>
                    </a:moveTo>
                    <a:lnTo>
                      <a:pt x="851" y="355"/>
                    </a:lnTo>
                    <a:lnTo>
                      <a:pt x="849" y="357"/>
                    </a:lnTo>
                    <a:lnTo>
                      <a:pt x="845" y="359"/>
                    </a:lnTo>
                    <a:lnTo>
                      <a:pt x="844" y="362"/>
                    </a:lnTo>
                    <a:lnTo>
                      <a:pt x="844" y="366"/>
                    </a:lnTo>
                    <a:lnTo>
                      <a:pt x="844" y="448"/>
                    </a:lnTo>
                    <a:lnTo>
                      <a:pt x="844" y="451"/>
                    </a:lnTo>
                    <a:lnTo>
                      <a:pt x="845" y="455"/>
                    </a:lnTo>
                    <a:lnTo>
                      <a:pt x="849" y="457"/>
                    </a:lnTo>
                    <a:lnTo>
                      <a:pt x="851" y="459"/>
                    </a:lnTo>
                    <a:lnTo>
                      <a:pt x="854" y="459"/>
                    </a:lnTo>
                    <a:lnTo>
                      <a:pt x="940" y="459"/>
                    </a:lnTo>
                    <a:lnTo>
                      <a:pt x="943" y="459"/>
                    </a:lnTo>
                    <a:lnTo>
                      <a:pt x="946" y="457"/>
                    </a:lnTo>
                    <a:lnTo>
                      <a:pt x="948" y="455"/>
                    </a:lnTo>
                    <a:lnTo>
                      <a:pt x="950" y="451"/>
                    </a:lnTo>
                    <a:lnTo>
                      <a:pt x="950" y="448"/>
                    </a:lnTo>
                    <a:lnTo>
                      <a:pt x="950" y="366"/>
                    </a:lnTo>
                    <a:lnTo>
                      <a:pt x="950" y="362"/>
                    </a:lnTo>
                    <a:lnTo>
                      <a:pt x="948" y="359"/>
                    </a:lnTo>
                    <a:lnTo>
                      <a:pt x="946" y="357"/>
                    </a:lnTo>
                    <a:lnTo>
                      <a:pt x="943" y="355"/>
                    </a:lnTo>
                    <a:lnTo>
                      <a:pt x="940" y="355"/>
                    </a:lnTo>
                    <a:lnTo>
                      <a:pt x="854" y="355"/>
                    </a:lnTo>
                    <a:close/>
                    <a:moveTo>
                      <a:pt x="730" y="355"/>
                    </a:moveTo>
                    <a:lnTo>
                      <a:pt x="726" y="355"/>
                    </a:lnTo>
                    <a:lnTo>
                      <a:pt x="724" y="357"/>
                    </a:lnTo>
                    <a:lnTo>
                      <a:pt x="722" y="359"/>
                    </a:lnTo>
                    <a:lnTo>
                      <a:pt x="720" y="362"/>
                    </a:lnTo>
                    <a:lnTo>
                      <a:pt x="720" y="366"/>
                    </a:lnTo>
                    <a:lnTo>
                      <a:pt x="720" y="448"/>
                    </a:lnTo>
                    <a:lnTo>
                      <a:pt x="720" y="451"/>
                    </a:lnTo>
                    <a:lnTo>
                      <a:pt x="722" y="455"/>
                    </a:lnTo>
                    <a:lnTo>
                      <a:pt x="724" y="457"/>
                    </a:lnTo>
                    <a:lnTo>
                      <a:pt x="726" y="459"/>
                    </a:lnTo>
                    <a:lnTo>
                      <a:pt x="730" y="459"/>
                    </a:lnTo>
                    <a:lnTo>
                      <a:pt x="815" y="459"/>
                    </a:lnTo>
                    <a:lnTo>
                      <a:pt x="818" y="459"/>
                    </a:lnTo>
                    <a:lnTo>
                      <a:pt x="821" y="457"/>
                    </a:lnTo>
                    <a:lnTo>
                      <a:pt x="823" y="455"/>
                    </a:lnTo>
                    <a:lnTo>
                      <a:pt x="826" y="451"/>
                    </a:lnTo>
                    <a:lnTo>
                      <a:pt x="826" y="448"/>
                    </a:lnTo>
                    <a:lnTo>
                      <a:pt x="826" y="366"/>
                    </a:lnTo>
                    <a:lnTo>
                      <a:pt x="826" y="362"/>
                    </a:lnTo>
                    <a:lnTo>
                      <a:pt x="823" y="359"/>
                    </a:lnTo>
                    <a:lnTo>
                      <a:pt x="821" y="357"/>
                    </a:lnTo>
                    <a:lnTo>
                      <a:pt x="818" y="355"/>
                    </a:lnTo>
                    <a:lnTo>
                      <a:pt x="815" y="355"/>
                    </a:lnTo>
                    <a:lnTo>
                      <a:pt x="730" y="355"/>
                    </a:lnTo>
                    <a:close/>
                    <a:moveTo>
                      <a:pt x="606" y="355"/>
                    </a:moveTo>
                    <a:lnTo>
                      <a:pt x="601" y="355"/>
                    </a:lnTo>
                    <a:lnTo>
                      <a:pt x="599" y="357"/>
                    </a:lnTo>
                    <a:lnTo>
                      <a:pt x="597" y="359"/>
                    </a:lnTo>
                    <a:lnTo>
                      <a:pt x="595" y="362"/>
                    </a:lnTo>
                    <a:lnTo>
                      <a:pt x="595" y="366"/>
                    </a:lnTo>
                    <a:lnTo>
                      <a:pt x="595" y="448"/>
                    </a:lnTo>
                    <a:lnTo>
                      <a:pt x="595" y="451"/>
                    </a:lnTo>
                    <a:lnTo>
                      <a:pt x="597" y="455"/>
                    </a:lnTo>
                    <a:lnTo>
                      <a:pt x="599" y="457"/>
                    </a:lnTo>
                    <a:lnTo>
                      <a:pt x="601" y="459"/>
                    </a:lnTo>
                    <a:lnTo>
                      <a:pt x="606" y="459"/>
                    </a:lnTo>
                    <a:lnTo>
                      <a:pt x="690" y="459"/>
                    </a:lnTo>
                    <a:lnTo>
                      <a:pt x="694" y="459"/>
                    </a:lnTo>
                    <a:lnTo>
                      <a:pt x="697" y="457"/>
                    </a:lnTo>
                    <a:lnTo>
                      <a:pt x="699" y="455"/>
                    </a:lnTo>
                    <a:lnTo>
                      <a:pt x="701" y="451"/>
                    </a:lnTo>
                    <a:lnTo>
                      <a:pt x="701" y="448"/>
                    </a:lnTo>
                    <a:lnTo>
                      <a:pt x="701" y="366"/>
                    </a:lnTo>
                    <a:lnTo>
                      <a:pt x="701" y="362"/>
                    </a:lnTo>
                    <a:lnTo>
                      <a:pt x="699" y="359"/>
                    </a:lnTo>
                    <a:lnTo>
                      <a:pt x="697" y="357"/>
                    </a:lnTo>
                    <a:lnTo>
                      <a:pt x="694" y="355"/>
                    </a:lnTo>
                    <a:lnTo>
                      <a:pt x="690" y="355"/>
                    </a:lnTo>
                    <a:lnTo>
                      <a:pt x="606" y="355"/>
                    </a:lnTo>
                    <a:close/>
                    <a:moveTo>
                      <a:pt x="481" y="355"/>
                    </a:moveTo>
                    <a:lnTo>
                      <a:pt x="478" y="355"/>
                    </a:lnTo>
                    <a:lnTo>
                      <a:pt x="475" y="357"/>
                    </a:lnTo>
                    <a:lnTo>
                      <a:pt x="473" y="359"/>
                    </a:lnTo>
                    <a:lnTo>
                      <a:pt x="470" y="362"/>
                    </a:lnTo>
                    <a:lnTo>
                      <a:pt x="470" y="366"/>
                    </a:lnTo>
                    <a:lnTo>
                      <a:pt x="470" y="448"/>
                    </a:lnTo>
                    <a:lnTo>
                      <a:pt x="470" y="451"/>
                    </a:lnTo>
                    <a:lnTo>
                      <a:pt x="473" y="455"/>
                    </a:lnTo>
                    <a:lnTo>
                      <a:pt x="475" y="457"/>
                    </a:lnTo>
                    <a:lnTo>
                      <a:pt x="478" y="459"/>
                    </a:lnTo>
                    <a:lnTo>
                      <a:pt x="481" y="459"/>
                    </a:lnTo>
                    <a:lnTo>
                      <a:pt x="566" y="459"/>
                    </a:lnTo>
                    <a:lnTo>
                      <a:pt x="570" y="459"/>
                    </a:lnTo>
                    <a:lnTo>
                      <a:pt x="572" y="457"/>
                    </a:lnTo>
                    <a:lnTo>
                      <a:pt x="574" y="455"/>
                    </a:lnTo>
                    <a:lnTo>
                      <a:pt x="576" y="451"/>
                    </a:lnTo>
                    <a:lnTo>
                      <a:pt x="576" y="448"/>
                    </a:lnTo>
                    <a:lnTo>
                      <a:pt x="576" y="366"/>
                    </a:lnTo>
                    <a:lnTo>
                      <a:pt x="576" y="362"/>
                    </a:lnTo>
                    <a:lnTo>
                      <a:pt x="574" y="359"/>
                    </a:lnTo>
                    <a:lnTo>
                      <a:pt x="572" y="357"/>
                    </a:lnTo>
                    <a:lnTo>
                      <a:pt x="570" y="355"/>
                    </a:lnTo>
                    <a:lnTo>
                      <a:pt x="566" y="355"/>
                    </a:lnTo>
                    <a:lnTo>
                      <a:pt x="481" y="355"/>
                    </a:lnTo>
                    <a:close/>
                    <a:moveTo>
                      <a:pt x="356" y="355"/>
                    </a:moveTo>
                    <a:lnTo>
                      <a:pt x="353" y="355"/>
                    </a:lnTo>
                    <a:lnTo>
                      <a:pt x="350" y="357"/>
                    </a:lnTo>
                    <a:lnTo>
                      <a:pt x="348" y="359"/>
                    </a:lnTo>
                    <a:lnTo>
                      <a:pt x="346" y="362"/>
                    </a:lnTo>
                    <a:lnTo>
                      <a:pt x="346" y="366"/>
                    </a:lnTo>
                    <a:lnTo>
                      <a:pt x="346" y="448"/>
                    </a:lnTo>
                    <a:lnTo>
                      <a:pt x="346" y="451"/>
                    </a:lnTo>
                    <a:lnTo>
                      <a:pt x="348" y="455"/>
                    </a:lnTo>
                    <a:lnTo>
                      <a:pt x="350" y="457"/>
                    </a:lnTo>
                    <a:lnTo>
                      <a:pt x="353" y="459"/>
                    </a:lnTo>
                    <a:lnTo>
                      <a:pt x="356" y="459"/>
                    </a:lnTo>
                    <a:lnTo>
                      <a:pt x="442" y="459"/>
                    </a:lnTo>
                    <a:lnTo>
                      <a:pt x="445" y="459"/>
                    </a:lnTo>
                    <a:lnTo>
                      <a:pt x="447" y="457"/>
                    </a:lnTo>
                    <a:lnTo>
                      <a:pt x="451" y="455"/>
                    </a:lnTo>
                    <a:lnTo>
                      <a:pt x="452" y="451"/>
                    </a:lnTo>
                    <a:lnTo>
                      <a:pt x="452" y="448"/>
                    </a:lnTo>
                    <a:lnTo>
                      <a:pt x="452" y="366"/>
                    </a:lnTo>
                    <a:lnTo>
                      <a:pt x="452" y="362"/>
                    </a:lnTo>
                    <a:lnTo>
                      <a:pt x="451" y="359"/>
                    </a:lnTo>
                    <a:lnTo>
                      <a:pt x="447" y="357"/>
                    </a:lnTo>
                    <a:lnTo>
                      <a:pt x="445" y="355"/>
                    </a:lnTo>
                    <a:lnTo>
                      <a:pt x="442" y="355"/>
                    </a:lnTo>
                    <a:lnTo>
                      <a:pt x="356" y="355"/>
                    </a:lnTo>
                    <a:close/>
                    <a:moveTo>
                      <a:pt x="232" y="355"/>
                    </a:moveTo>
                    <a:lnTo>
                      <a:pt x="229" y="355"/>
                    </a:lnTo>
                    <a:lnTo>
                      <a:pt x="225" y="357"/>
                    </a:lnTo>
                    <a:lnTo>
                      <a:pt x="223" y="359"/>
                    </a:lnTo>
                    <a:lnTo>
                      <a:pt x="221" y="362"/>
                    </a:lnTo>
                    <a:lnTo>
                      <a:pt x="221" y="366"/>
                    </a:lnTo>
                    <a:lnTo>
                      <a:pt x="221" y="448"/>
                    </a:lnTo>
                    <a:lnTo>
                      <a:pt x="221" y="451"/>
                    </a:lnTo>
                    <a:lnTo>
                      <a:pt x="223" y="455"/>
                    </a:lnTo>
                    <a:lnTo>
                      <a:pt x="225" y="457"/>
                    </a:lnTo>
                    <a:lnTo>
                      <a:pt x="229" y="459"/>
                    </a:lnTo>
                    <a:lnTo>
                      <a:pt x="232" y="459"/>
                    </a:lnTo>
                    <a:lnTo>
                      <a:pt x="318" y="459"/>
                    </a:lnTo>
                    <a:lnTo>
                      <a:pt x="321" y="459"/>
                    </a:lnTo>
                    <a:lnTo>
                      <a:pt x="323" y="457"/>
                    </a:lnTo>
                    <a:lnTo>
                      <a:pt x="326" y="455"/>
                    </a:lnTo>
                    <a:lnTo>
                      <a:pt x="327" y="451"/>
                    </a:lnTo>
                    <a:lnTo>
                      <a:pt x="328" y="448"/>
                    </a:lnTo>
                    <a:lnTo>
                      <a:pt x="328" y="366"/>
                    </a:lnTo>
                    <a:lnTo>
                      <a:pt x="327" y="362"/>
                    </a:lnTo>
                    <a:lnTo>
                      <a:pt x="326" y="359"/>
                    </a:lnTo>
                    <a:lnTo>
                      <a:pt x="323" y="357"/>
                    </a:lnTo>
                    <a:lnTo>
                      <a:pt x="321" y="355"/>
                    </a:lnTo>
                    <a:lnTo>
                      <a:pt x="318" y="355"/>
                    </a:lnTo>
                    <a:lnTo>
                      <a:pt x="232" y="355"/>
                    </a:lnTo>
                    <a:close/>
                    <a:moveTo>
                      <a:pt x="56" y="355"/>
                    </a:moveTo>
                    <a:lnTo>
                      <a:pt x="51" y="355"/>
                    </a:lnTo>
                    <a:lnTo>
                      <a:pt x="46" y="357"/>
                    </a:lnTo>
                    <a:lnTo>
                      <a:pt x="42" y="359"/>
                    </a:lnTo>
                    <a:lnTo>
                      <a:pt x="40" y="362"/>
                    </a:lnTo>
                    <a:lnTo>
                      <a:pt x="39" y="366"/>
                    </a:lnTo>
                    <a:lnTo>
                      <a:pt x="39" y="448"/>
                    </a:lnTo>
                    <a:lnTo>
                      <a:pt x="40" y="451"/>
                    </a:lnTo>
                    <a:lnTo>
                      <a:pt x="42" y="455"/>
                    </a:lnTo>
                    <a:lnTo>
                      <a:pt x="46" y="457"/>
                    </a:lnTo>
                    <a:lnTo>
                      <a:pt x="51" y="459"/>
                    </a:lnTo>
                    <a:lnTo>
                      <a:pt x="56" y="459"/>
                    </a:lnTo>
                    <a:lnTo>
                      <a:pt x="190" y="459"/>
                    </a:lnTo>
                    <a:lnTo>
                      <a:pt x="194" y="459"/>
                    </a:lnTo>
                    <a:lnTo>
                      <a:pt x="199" y="457"/>
                    </a:lnTo>
                    <a:lnTo>
                      <a:pt x="202" y="455"/>
                    </a:lnTo>
                    <a:lnTo>
                      <a:pt x="204" y="451"/>
                    </a:lnTo>
                    <a:lnTo>
                      <a:pt x="206" y="448"/>
                    </a:lnTo>
                    <a:lnTo>
                      <a:pt x="206" y="366"/>
                    </a:lnTo>
                    <a:lnTo>
                      <a:pt x="204" y="362"/>
                    </a:lnTo>
                    <a:lnTo>
                      <a:pt x="202" y="359"/>
                    </a:lnTo>
                    <a:lnTo>
                      <a:pt x="199" y="357"/>
                    </a:lnTo>
                    <a:lnTo>
                      <a:pt x="194" y="355"/>
                    </a:lnTo>
                    <a:lnTo>
                      <a:pt x="190" y="355"/>
                    </a:lnTo>
                    <a:lnTo>
                      <a:pt x="56" y="355"/>
                    </a:lnTo>
                    <a:close/>
                    <a:moveTo>
                      <a:pt x="1664" y="234"/>
                    </a:moveTo>
                    <a:lnTo>
                      <a:pt x="1659" y="234"/>
                    </a:lnTo>
                    <a:lnTo>
                      <a:pt x="1655" y="236"/>
                    </a:lnTo>
                    <a:lnTo>
                      <a:pt x="1652" y="238"/>
                    </a:lnTo>
                    <a:lnTo>
                      <a:pt x="1649" y="240"/>
                    </a:lnTo>
                    <a:lnTo>
                      <a:pt x="1649" y="244"/>
                    </a:lnTo>
                    <a:lnTo>
                      <a:pt x="1649" y="327"/>
                    </a:lnTo>
                    <a:lnTo>
                      <a:pt x="1649" y="330"/>
                    </a:lnTo>
                    <a:lnTo>
                      <a:pt x="1652" y="333"/>
                    </a:lnTo>
                    <a:lnTo>
                      <a:pt x="1655" y="335"/>
                    </a:lnTo>
                    <a:lnTo>
                      <a:pt x="1659" y="336"/>
                    </a:lnTo>
                    <a:lnTo>
                      <a:pt x="1664" y="337"/>
                    </a:lnTo>
                    <a:lnTo>
                      <a:pt x="1801" y="337"/>
                    </a:lnTo>
                    <a:lnTo>
                      <a:pt x="1806" y="336"/>
                    </a:lnTo>
                    <a:lnTo>
                      <a:pt x="1810" y="335"/>
                    </a:lnTo>
                    <a:lnTo>
                      <a:pt x="1814" y="333"/>
                    </a:lnTo>
                    <a:lnTo>
                      <a:pt x="1816" y="330"/>
                    </a:lnTo>
                    <a:lnTo>
                      <a:pt x="1817" y="327"/>
                    </a:lnTo>
                    <a:lnTo>
                      <a:pt x="1817" y="244"/>
                    </a:lnTo>
                    <a:lnTo>
                      <a:pt x="1816" y="240"/>
                    </a:lnTo>
                    <a:lnTo>
                      <a:pt x="1814" y="238"/>
                    </a:lnTo>
                    <a:lnTo>
                      <a:pt x="1810" y="236"/>
                    </a:lnTo>
                    <a:lnTo>
                      <a:pt x="1806" y="234"/>
                    </a:lnTo>
                    <a:lnTo>
                      <a:pt x="1801" y="234"/>
                    </a:lnTo>
                    <a:lnTo>
                      <a:pt x="1664" y="234"/>
                    </a:lnTo>
                    <a:close/>
                    <a:moveTo>
                      <a:pt x="1542" y="234"/>
                    </a:moveTo>
                    <a:lnTo>
                      <a:pt x="1539" y="234"/>
                    </a:lnTo>
                    <a:lnTo>
                      <a:pt x="1536" y="235"/>
                    </a:lnTo>
                    <a:lnTo>
                      <a:pt x="1533" y="238"/>
                    </a:lnTo>
                    <a:lnTo>
                      <a:pt x="1532" y="240"/>
                    </a:lnTo>
                    <a:lnTo>
                      <a:pt x="1531" y="243"/>
                    </a:lnTo>
                    <a:lnTo>
                      <a:pt x="1531" y="327"/>
                    </a:lnTo>
                    <a:lnTo>
                      <a:pt x="1532" y="330"/>
                    </a:lnTo>
                    <a:lnTo>
                      <a:pt x="1533" y="333"/>
                    </a:lnTo>
                    <a:lnTo>
                      <a:pt x="1536" y="335"/>
                    </a:lnTo>
                    <a:lnTo>
                      <a:pt x="1539" y="336"/>
                    </a:lnTo>
                    <a:lnTo>
                      <a:pt x="1542" y="337"/>
                    </a:lnTo>
                    <a:lnTo>
                      <a:pt x="1628" y="337"/>
                    </a:lnTo>
                    <a:lnTo>
                      <a:pt x="1631" y="336"/>
                    </a:lnTo>
                    <a:lnTo>
                      <a:pt x="1634" y="335"/>
                    </a:lnTo>
                    <a:lnTo>
                      <a:pt x="1636" y="333"/>
                    </a:lnTo>
                    <a:lnTo>
                      <a:pt x="1637" y="330"/>
                    </a:lnTo>
                    <a:lnTo>
                      <a:pt x="1638" y="327"/>
                    </a:lnTo>
                    <a:lnTo>
                      <a:pt x="1638" y="243"/>
                    </a:lnTo>
                    <a:lnTo>
                      <a:pt x="1637" y="240"/>
                    </a:lnTo>
                    <a:lnTo>
                      <a:pt x="1636" y="238"/>
                    </a:lnTo>
                    <a:lnTo>
                      <a:pt x="1634" y="235"/>
                    </a:lnTo>
                    <a:lnTo>
                      <a:pt x="1631" y="234"/>
                    </a:lnTo>
                    <a:lnTo>
                      <a:pt x="1628" y="234"/>
                    </a:lnTo>
                    <a:lnTo>
                      <a:pt x="1542" y="234"/>
                    </a:lnTo>
                    <a:close/>
                    <a:moveTo>
                      <a:pt x="1417" y="234"/>
                    </a:moveTo>
                    <a:lnTo>
                      <a:pt x="1414" y="234"/>
                    </a:lnTo>
                    <a:lnTo>
                      <a:pt x="1411" y="235"/>
                    </a:lnTo>
                    <a:lnTo>
                      <a:pt x="1409" y="238"/>
                    </a:lnTo>
                    <a:lnTo>
                      <a:pt x="1408" y="240"/>
                    </a:lnTo>
                    <a:lnTo>
                      <a:pt x="1407" y="243"/>
                    </a:lnTo>
                    <a:lnTo>
                      <a:pt x="1407" y="327"/>
                    </a:lnTo>
                    <a:lnTo>
                      <a:pt x="1408" y="330"/>
                    </a:lnTo>
                    <a:lnTo>
                      <a:pt x="1409" y="333"/>
                    </a:lnTo>
                    <a:lnTo>
                      <a:pt x="1411" y="335"/>
                    </a:lnTo>
                    <a:lnTo>
                      <a:pt x="1414" y="336"/>
                    </a:lnTo>
                    <a:lnTo>
                      <a:pt x="1417" y="337"/>
                    </a:lnTo>
                    <a:lnTo>
                      <a:pt x="1503" y="337"/>
                    </a:lnTo>
                    <a:lnTo>
                      <a:pt x="1506" y="336"/>
                    </a:lnTo>
                    <a:lnTo>
                      <a:pt x="1509" y="335"/>
                    </a:lnTo>
                    <a:lnTo>
                      <a:pt x="1511" y="333"/>
                    </a:lnTo>
                    <a:lnTo>
                      <a:pt x="1513" y="330"/>
                    </a:lnTo>
                    <a:lnTo>
                      <a:pt x="1514" y="327"/>
                    </a:lnTo>
                    <a:lnTo>
                      <a:pt x="1514" y="243"/>
                    </a:lnTo>
                    <a:lnTo>
                      <a:pt x="1513" y="240"/>
                    </a:lnTo>
                    <a:lnTo>
                      <a:pt x="1511" y="238"/>
                    </a:lnTo>
                    <a:lnTo>
                      <a:pt x="1509" y="235"/>
                    </a:lnTo>
                    <a:lnTo>
                      <a:pt x="1506" y="234"/>
                    </a:lnTo>
                    <a:lnTo>
                      <a:pt x="1503" y="234"/>
                    </a:lnTo>
                    <a:lnTo>
                      <a:pt x="1417" y="234"/>
                    </a:lnTo>
                    <a:close/>
                    <a:moveTo>
                      <a:pt x="1293" y="234"/>
                    </a:moveTo>
                    <a:lnTo>
                      <a:pt x="1289" y="234"/>
                    </a:lnTo>
                    <a:lnTo>
                      <a:pt x="1286" y="235"/>
                    </a:lnTo>
                    <a:lnTo>
                      <a:pt x="1284" y="238"/>
                    </a:lnTo>
                    <a:lnTo>
                      <a:pt x="1283" y="240"/>
                    </a:lnTo>
                    <a:lnTo>
                      <a:pt x="1282" y="243"/>
                    </a:lnTo>
                    <a:lnTo>
                      <a:pt x="1282" y="327"/>
                    </a:lnTo>
                    <a:lnTo>
                      <a:pt x="1283" y="330"/>
                    </a:lnTo>
                    <a:lnTo>
                      <a:pt x="1284" y="333"/>
                    </a:lnTo>
                    <a:lnTo>
                      <a:pt x="1286" y="335"/>
                    </a:lnTo>
                    <a:lnTo>
                      <a:pt x="1289" y="336"/>
                    </a:lnTo>
                    <a:lnTo>
                      <a:pt x="1293" y="337"/>
                    </a:lnTo>
                    <a:lnTo>
                      <a:pt x="1378" y="337"/>
                    </a:lnTo>
                    <a:lnTo>
                      <a:pt x="1382" y="336"/>
                    </a:lnTo>
                    <a:lnTo>
                      <a:pt x="1385" y="335"/>
                    </a:lnTo>
                    <a:lnTo>
                      <a:pt x="1387" y="333"/>
                    </a:lnTo>
                    <a:lnTo>
                      <a:pt x="1388" y="330"/>
                    </a:lnTo>
                    <a:lnTo>
                      <a:pt x="1389" y="327"/>
                    </a:lnTo>
                    <a:lnTo>
                      <a:pt x="1389" y="243"/>
                    </a:lnTo>
                    <a:lnTo>
                      <a:pt x="1388" y="240"/>
                    </a:lnTo>
                    <a:lnTo>
                      <a:pt x="1387" y="238"/>
                    </a:lnTo>
                    <a:lnTo>
                      <a:pt x="1385" y="235"/>
                    </a:lnTo>
                    <a:lnTo>
                      <a:pt x="1382" y="234"/>
                    </a:lnTo>
                    <a:lnTo>
                      <a:pt x="1378" y="234"/>
                    </a:lnTo>
                    <a:lnTo>
                      <a:pt x="1293" y="234"/>
                    </a:lnTo>
                    <a:close/>
                    <a:moveTo>
                      <a:pt x="1168" y="234"/>
                    </a:moveTo>
                    <a:lnTo>
                      <a:pt x="1165" y="234"/>
                    </a:lnTo>
                    <a:lnTo>
                      <a:pt x="1162" y="235"/>
                    </a:lnTo>
                    <a:lnTo>
                      <a:pt x="1160" y="238"/>
                    </a:lnTo>
                    <a:lnTo>
                      <a:pt x="1159" y="240"/>
                    </a:lnTo>
                    <a:lnTo>
                      <a:pt x="1157" y="243"/>
                    </a:lnTo>
                    <a:lnTo>
                      <a:pt x="1157" y="327"/>
                    </a:lnTo>
                    <a:lnTo>
                      <a:pt x="1159" y="330"/>
                    </a:lnTo>
                    <a:lnTo>
                      <a:pt x="1160" y="333"/>
                    </a:lnTo>
                    <a:lnTo>
                      <a:pt x="1162" y="335"/>
                    </a:lnTo>
                    <a:lnTo>
                      <a:pt x="1165" y="336"/>
                    </a:lnTo>
                    <a:lnTo>
                      <a:pt x="1168" y="337"/>
                    </a:lnTo>
                    <a:lnTo>
                      <a:pt x="1254" y="337"/>
                    </a:lnTo>
                    <a:lnTo>
                      <a:pt x="1257" y="336"/>
                    </a:lnTo>
                    <a:lnTo>
                      <a:pt x="1260" y="335"/>
                    </a:lnTo>
                    <a:lnTo>
                      <a:pt x="1262" y="333"/>
                    </a:lnTo>
                    <a:lnTo>
                      <a:pt x="1263" y="330"/>
                    </a:lnTo>
                    <a:lnTo>
                      <a:pt x="1264" y="327"/>
                    </a:lnTo>
                    <a:lnTo>
                      <a:pt x="1264" y="243"/>
                    </a:lnTo>
                    <a:lnTo>
                      <a:pt x="1263" y="240"/>
                    </a:lnTo>
                    <a:lnTo>
                      <a:pt x="1262" y="238"/>
                    </a:lnTo>
                    <a:lnTo>
                      <a:pt x="1260" y="235"/>
                    </a:lnTo>
                    <a:lnTo>
                      <a:pt x="1257" y="234"/>
                    </a:lnTo>
                    <a:lnTo>
                      <a:pt x="1254" y="234"/>
                    </a:lnTo>
                    <a:lnTo>
                      <a:pt x="1168" y="234"/>
                    </a:lnTo>
                    <a:close/>
                    <a:moveTo>
                      <a:pt x="1043" y="234"/>
                    </a:moveTo>
                    <a:lnTo>
                      <a:pt x="1040" y="234"/>
                    </a:lnTo>
                    <a:lnTo>
                      <a:pt x="1037" y="235"/>
                    </a:lnTo>
                    <a:lnTo>
                      <a:pt x="1035" y="238"/>
                    </a:lnTo>
                    <a:lnTo>
                      <a:pt x="1034" y="240"/>
                    </a:lnTo>
                    <a:lnTo>
                      <a:pt x="1033" y="243"/>
                    </a:lnTo>
                    <a:lnTo>
                      <a:pt x="1033" y="327"/>
                    </a:lnTo>
                    <a:lnTo>
                      <a:pt x="1034" y="330"/>
                    </a:lnTo>
                    <a:lnTo>
                      <a:pt x="1035" y="333"/>
                    </a:lnTo>
                    <a:lnTo>
                      <a:pt x="1037" y="335"/>
                    </a:lnTo>
                    <a:lnTo>
                      <a:pt x="1040" y="336"/>
                    </a:lnTo>
                    <a:lnTo>
                      <a:pt x="1043" y="337"/>
                    </a:lnTo>
                    <a:lnTo>
                      <a:pt x="1129" y="337"/>
                    </a:lnTo>
                    <a:lnTo>
                      <a:pt x="1132" y="336"/>
                    </a:lnTo>
                    <a:lnTo>
                      <a:pt x="1136" y="335"/>
                    </a:lnTo>
                    <a:lnTo>
                      <a:pt x="1138" y="333"/>
                    </a:lnTo>
                    <a:lnTo>
                      <a:pt x="1140" y="330"/>
                    </a:lnTo>
                    <a:lnTo>
                      <a:pt x="1140" y="327"/>
                    </a:lnTo>
                    <a:lnTo>
                      <a:pt x="1140" y="243"/>
                    </a:lnTo>
                    <a:lnTo>
                      <a:pt x="1140" y="240"/>
                    </a:lnTo>
                    <a:lnTo>
                      <a:pt x="1138" y="238"/>
                    </a:lnTo>
                    <a:lnTo>
                      <a:pt x="1136" y="235"/>
                    </a:lnTo>
                    <a:lnTo>
                      <a:pt x="1132" y="234"/>
                    </a:lnTo>
                    <a:lnTo>
                      <a:pt x="1129" y="234"/>
                    </a:lnTo>
                    <a:lnTo>
                      <a:pt x="1043" y="234"/>
                    </a:lnTo>
                    <a:close/>
                    <a:moveTo>
                      <a:pt x="919" y="234"/>
                    </a:moveTo>
                    <a:lnTo>
                      <a:pt x="916" y="234"/>
                    </a:lnTo>
                    <a:lnTo>
                      <a:pt x="913" y="236"/>
                    </a:lnTo>
                    <a:lnTo>
                      <a:pt x="910" y="238"/>
                    </a:lnTo>
                    <a:lnTo>
                      <a:pt x="909" y="240"/>
                    </a:lnTo>
                    <a:lnTo>
                      <a:pt x="908" y="244"/>
                    </a:lnTo>
                    <a:lnTo>
                      <a:pt x="908" y="327"/>
                    </a:lnTo>
                    <a:lnTo>
                      <a:pt x="909" y="330"/>
                    </a:lnTo>
                    <a:lnTo>
                      <a:pt x="910" y="333"/>
                    </a:lnTo>
                    <a:lnTo>
                      <a:pt x="913" y="335"/>
                    </a:lnTo>
                    <a:lnTo>
                      <a:pt x="916" y="336"/>
                    </a:lnTo>
                    <a:lnTo>
                      <a:pt x="919" y="337"/>
                    </a:lnTo>
                    <a:lnTo>
                      <a:pt x="1005" y="337"/>
                    </a:lnTo>
                    <a:lnTo>
                      <a:pt x="1008" y="336"/>
                    </a:lnTo>
                    <a:lnTo>
                      <a:pt x="1011" y="335"/>
                    </a:lnTo>
                    <a:lnTo>
                      <a:pt x="1013" y="333"/>
                    </a:lnTo>
                    <a:lnTo>
                      <a:pt x="1014" y="330"/>
                    </a:lnTo>
                    <a:lnTo>
                      <a:pt x="1015" y="327"/>
                    </a:lnTo>
                    <a:lnTo>
                      <a:pt x="1015" y="244"/>
                    </a:lnTo>
                    <a:lnTo>
                      <a:pt x="1014" y="240"/>
                    </a:lnTo>
                    <a:lnTo>
                      <a:pt x="1013" y="238"/>
                    </a:lnTo>
                    <a:lnTo>
                      <a:pt x="1011" y="236"/>
                    </a:lnTo>
                    <a:lnTo>
                      <a:pt x="1008" y="234"/>
                    </a:lnTo>
                    <a:lnTo>
                      <a:pt x="1005" y="234"/>
                    </a:lnTo>
                    <a:lnTo>
                      <a:pt x="919" y="234"/>
                    </a:lnTo>
                    <a:close/>
                    <a:moveTo>
                      <a:pt x="795" y="234"/>
                    </a:moveTo>
                    <a:lnTo>
                      <a:pt x="791" y="234"/>
                    </a:lnTo>
                    <a:lnTo>
                      <a:pt x="789" y="236"/>
                    </a:lnTo>
                    <a:lnTo>
                      <a:pt x="786" y="238"/>
                    </a:lnTo>
                    <a:lnTo>
                      <a:pt x="785" y="240"/>
                    </a:lnTo>
                    <a:lnTo>
                      <a:pt x="785" y="244"/>
                    </a:lnTo>
                    <a:lnTo>
                      <a:pt x="785" y="327"/>
                    </a:lnTo>
                    <a:lnTo>
                      <a:pt x="785" y="330"/>
                    </a:lnTo>
                    <a:lnTo>
                      <a:pt x="786" y="333"/>
                    </a:lnTo>
                    <a:lnTo>
                      <a:pt x="789" y="335"/>
                    </a:lnTo>
                    <a:lnTo>
                      <a:pt x="791" y="336"/>
                    </a:lnTo>
                    <a:lnTo>
                      <a:pt x="795" y="337"/>
                    </a:lnTo>
                    <a:lnTo>
                      <a:pt x="880" y="337"/>
                    </a:lnTo>
                    <a:lnTo>
                      <a:pt x="883" y="336"/>
                    </a:lnTo>
                    <a:lnTo>
                      <a:pt x="886" y="335"/>
                    </a:lnTo>
                    <a:lnTo>
                      <a:pt x="888" y="333"/>
                    </a:lnTo>
                    <a:lnTo>
                      <a:pt x="890" y="330"/>
                    </a:lnTo>
                    <a:lnTo>
                      <a:pt x="890" y="327"/>
                    </a:lnTo>
                    <a:lnTo>
                      <a:pt x="890" y="244"/>
                    </a:lnTo>
                    <a:lnTo>
                      <a:pt x="890" y="240"/>
                    </a:lnTo>
                    <a:lnTo>
                      <a:pt x="888" y="238"/>
                    </a:lnTo>
                    <a:lnTo>
                      <a:pt x="886" y="236"/>
                    </a:lnTo>
                    <a:lnTo>
                      <a:pt x="883" y="234"/>
                    </a:lnTo>
                    <a:lnTo>
                      <a:pt x="880" y="234"/>
                    </a:lnTo>
                    <a:lnTo>
                      <a:pt x="795" y="234"/>
                    </a:lnTo>
                    <a:close/>
                    <a:moveTo>
                      <a:pt x="669" y="234"/>
                    </a:moveTo>
                    <a:lnTo>
                      <a:pt x="666" y="234"/>
                    </a:lnTo>
                    <a:lnTo>
                      <a:pt x="664" y="236"/>
                    </a:lnTo>
                    <a:lnTo>
                      <a:pt x="662" y="238"/>
                    </a:lnTo>
                    <a:lnTo>
                      <a:pt x="660" y="240"/>
                    </a:lnTo>
                    <a:lnTo>
                      <a:pt x="660" y="244"/>
                    </a:lnTo>
                    <a:lnTo>
                      <a:pt x="660" y="327"/>
                    </a:lnTo>
                    <a:lnTo>
                      <a:pt x="660" y="330"/>
                    </a:lnTo>
                    <a:lnTo>
                      <a:pt x="662" y="333"/>
                    </a:lnTo>
                    <a:lnTo>
                      <a:pt x="664" y="335"/>
                    </a:lnTo>
                    <a:lnTo>
                      <a:pt x="666" y="336"/>
                    </a:lnTo>
                    <a:lnTo>
                      <a:pt x="669" y="337"/>
                    </a:lnTo>
                    <a:lnTo>
                      <a:pt x="755" y="337"/>
                    </a:lnTo>
                    <a:lnTo>
                      <a:pt x="758" y="336"/>
                    </a:lnTo>
                    <a:lnTo>
                      <a:pt x="762" y="335"/>
                    </a:lnTo>
                    <a:lnTo>
                      <a:pt x="764" y="333"/>
                    </a:lnTo>
                    <a:lnTo>
                      <a:pt x="766" y="330"/>
                    </a:lnTo>
                    <a:lnTo>
                      <a:pt x="766" y="327"/>
                    </a:lnTo>
                    <a:lnTo>
                      <a:pt x="766" y="244"/>
                    </a:lnTo>
                    <a:lnTo>
                      <a:pt x="766" y="240"/>
                    </a:lnTo>
                    <a:lnTo>
                      <a:pt x="764" y="238"/>
                    </a:lnTo>
                    <a:lnTo>
                      <a:pt x="762" y="236"/>
                    </a:lnTo>
                    <a:lnTo>
                      <a:pt x="758" y="234"/>
                    </a:lnTo>
                    <a:lnTo>
                      <a:pt x="755" y="234"/>
                    </a:lnTo>
                    <a:lnTo>
                      <a:pt x="669" y="234"/>
                    </a:lnTo>
                    <a:close/>
                    <a:moveTo>
                      <a:pt x="546" y="234"/>
                    </a:moveTo>
                    <a:lnTo>
                      <a:pt x="542" y="234"/>
                    </a:lnTo>
                    <a:lnTo>
                      <a:pt x="540" y="236"/>
                    </a:lnTo>
                    <a:lnTo>
                      <a:pt x="538" y="238"/>
                    </a:lnTo>
                    <a:lnTo>
                      <a:pt x="535" y="240"/>
                    </a:lnTo>
                    <a:lnTo>
                      <a:pt x="535" y="244"/>
                    </a:lnTo>
                    <a:lnTo>
                      <a:pt x="535" y="327"/>
                    </a:lnTo>
                    <a:lnTo>
                      <a:pt x="535" y="330"/>
                    </a:lnTo>
                    <a:lnTo>
                      <a:pt x="538" y="333"/>
                    </a:lnTo>
                    <a:lnTo>
                      <a:pt x="540" y="335"/>
                    </a:lnTo>
                    <a:lnTo>
                      <a:pt x="542" y="336"/>
                    </a:lnTo>
                    <a:lnTo>
                      <a:pt x="546" y="337"/>
                    </a:lnTo>
                    <a:lnTo>
                      <a:pt x="631" y="337"/>
                    </a:lnTo>
                    <a:lnTo>
                      <a:pt x="635" y="336"/>
                    </a:lnTo>
                    <a:lnTo>
                      <a:pt x="637" y="335"/>
                    </a:lnTo>
                    <a:lnTo>
                      <a:pt x="639" y="333"/>
                    </a:lnTo>
                    <a:lnTo>
                      <a:pt x="641" y="330"/>
                    </a:lnTo>
                    <a:lnTo>
                      <a:pt x="641" y="327"/>
                    </a:lnTo>
                    <a:lnTo>
                      <a:pt x="641" y="244"/>
                    </a:lnTo>
                    <a:lnTo>
                      <a:pt x="641" y="240"/>
                    </a:lnTo>
                    <a:lnTo>
                      <a:pt x="639" y="238"/>
                    </a:lnTo>
                    <a:lnTo>
                      <a:pt x="637" y="236"/>
                    </a:lnTo>
                    <a:lnTo>
                      <a:pt x="635" y="234"/>
                    </a:lnTo>
                    <a:lnTo>
                      <a:pt x="631" y="234"/>
                    </a:lnTo>
                    <a:lnTo>
                      <a:pt x="546" y="234"/>
                    </a:lnTo>
                    <a:close/>
                    <a:moveTo>
                      <a:pt x="421" y="234"/>
                    </a:moveTo>
                    <a:lnTo>
                      <a:pt x="418" y="234"/>
                    </a:lnTo>
                    <a:lnTo>
                      <a:pt x="415" y="236"/>
                    </a:lnTo>
                    <a:lnTo>
                      <a:pt x="413" y="238"/>
                    </a:lnTo>
                    <a:lnTo>
                      <a:pt x="411" y="240"/>
                    </a:lnTo>
                    <a:lnTo>
                      <a:pt x="411" y="244"/>
                    </a:lnTo>
                    <a:lnTo>
                      <a:pt x="411" y="327"/>
                    </a:lnTo>
                    <a:lnTo>
                      <a:pt x="411" y="330"/>
                    </a:lnTo>
                    <a:lnTo>
                      <a:pt x="413" y="333"/>
                    </a:lnTo>
                    <a:lnTo>
                      <a:pt x="415" y="335"/>
                    </a:lnTo>
                    <a:lnTo>
                      <a:pt x="418" y="336"/>
                    </a:lnTo>
                    <a:lnTo>
                      <a:pt x="421" y="337"/>
                    </a:lnTo>
                    <a:lnTo>
                      <a:pt x="506" y="337"/>
                    </a:lnTo>
                    <a:lnTo>
                      <a:pt x="510" y="336"/>
                    </a:lnTo>
                    <a:lnTo>
                      <a:pt x="512" y="335"/>
                    </a:lnTo>
                    <a:lnTo>
                      <a:pt x="516" y="333"/>
                    </a:lnTo>
                    <a:lnTo>
                      <a:pt x="517" y="330"/>
                    </a:lnTo>
                    <a:lnTo>
                      <a:pt x="517" y="327"/>
                    </a:lnTo>
                    <a:lnTo>
                      <a:pt x="517" y="244"/>
                    </a:lnTo>
                    <a:lnTo>
                      <a:pt x="517" y="240"/>
                    </a:lnTo>
                    <a:lnTo>
                      <a:pt x="516" y="238"/>
                    </a:lnTo>
                    <a:lnTo>
                      <a:pt x="512" y="236"/>
                    </a:lnTo>
                    <a:lnTo>
                      <a:pt x="510" y="234"/>
                    </a:lnTo>
                    <a:lnTo>
                      <a:pt x="506" y="234"/>
                    </a:lnTo>
                    <a:lnTo>
                      <a:pt x="421" y="234"/>
                    </a:lnTo>
                    <a:close/>
                    <a:moveTo>
                      <a:pt x="297" y="234"/>
                    </a:moveTo>
                    <a:lnTo>
                      <a:pt x="293" y="234"/>
                    </a:lnTo>
                    <a:lnTo>
                      <a:pt x="290" y="236"/>
                    </a:lnTo>
                    <a:lnTo>
                      <a:pt x="288" y="238"/>
                    </a:lnTo>
                    <a:lnTo>
                      <a:pt x="286" y="240"/>
                    </a:lnTo>
                    <a:lnTo>
                      <a:pt x="286" y="244"/>
                    </a:lnTo>
                    <a:lnTo>
                      <a:pt x="286" y="327"/>
                    </a:lnTo>
                    <a:lnTo>
                      <a:pt x="286" y="330"/>
                    </a:lnTo>
                    <a:lnTo>
                      <a:pt x="288" y="333"/>
                    </a:lnTo>
                    <a:lnTo>
                      <a:pt x="290" y="335"/>
                    </a:lnTo>
                    <a:lnTo>
                      <a:pt x="293" y="336"/>
                    </a:lnTo>
                    <a:lnTo>
                      <a:pt x="297" y="337"/>
                    </a:lnTo>
                    <a:lnTo>
                      <a:pt x="383" y="337"/>
                    </a:lnTo>
                    <a:lnTo>
                      <a:pt x="386" y="336"/>
                    </a:lnTo>
                    <a:lnTo>
                      <a:pt x="388" y="335"/>
                    </a:lnTo>
                    <a:lnTo>
                      <a:pt x="391" y="333"/>
                    </a:lnTo>
                    <a:lnTo>
                      <a:pt x="392" y="330"/>
                    </a:lnTo>
                    <a:lnTo>
                      <a:pt x="392" y="327"/>
                    </a:lnTo>
                    <a:lnTo>
                      <a:pt x="392" y="244"/>
                    </a:lnTo>
                    <a:lnTo>
                      <a:pt x="392" y="240"/>
                    </a:lnTo>
                    <a:lnTo>
                      <a:pt x="391" y="238"/>
                    </a:lnTo>
                    <a:lnTo>
                      <a:pt x="388" y="236"/>
                    </a:lnTo>
                    <a:lnTo>
                      <a:pt x="386" y="234"/>
                    </a:lnTo>
                    <a:lnTo>
                      <a:pt x="383" y="234"/>
                    </a:lnTo>
                    <a:lnTo>
                      <a:pt x="297" y="234"/>
                    </a:lnTo>
                    <a:close/>
                    <a:moveTo>
                      <a:pt x="172" y="234"/>
                    </a:moveTo>
                    <a:lnTo>
                      <a:pt x="169" y="234"/>
                    </a:lnTo>
                    <a:lnTo>
                      <a:pt x="166" y="236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2" y="244"/>
                    </a:lnTo>
                    <a:lnTo>
                      <a:pt x="162" y="327"/>
                    </a:lnTo>
                    <a:lnTo>
                      <a:pt x="162" y="330"/>
                    </a:lnTo>
                    <a:lnTo>
                      <a:pt x="164" y="333"/>
                    </a:lnTo>
                    <a:lnTo>
                      <a:pt x="166" y="335"/>
                    </a:lnTo>
                    <a:lnTo>
                      <a:pt x="169" y="336"/>
                    </a:lnTo>
                    <a:lnTo>
                      <a:pt x="172" y="337"/>
                    </a:lnTo>
                    <a:lnTo>
                      <a:pt x="258" y="337"/>
                    </a:lnTo>
                    <a:lnTo>
                      <a:pt x="261" y="336"/>
                    </a:lnTo>
                    <a:lnTo>
                      <a:pt x="263" y="335"/>
                    </a:lnTo>
                    <a:lnTo>
                      <a:pt x="266" y="333"/>
                    </a:lnTo>
                    <a:lnTo>
                      <a:pt x="267" y="330"/>
                    </a:lnTo>
                    <a:lnTo>
                      <a:pt x="267" y="327"/>
                    </a:lnTo>
                    <a:lnTo>
                      <a:pt x="267" y="244"/>
                    </a:lnTo>
                    <a:lnTo>
                      <a:pt x="267" y="240"/>
                    </a:lnTo>
                    <a:lnTo>
                      <a:pt x="266" y="238"/>
                    </a:lnTo>
                    <a:lnTo>
                      <a:pt x="263" y="236"/>
                    </a:lnTo>
                    <a:lnTo>
                      <a:pt x="261" y="234"/>
                    </a:lnTo>
                    <a:lnTo>
                      <a:pt x="258" y="234"/>
                    </a:lnTo>
                    <a:lnTo>
                      <a:pt x="172" y="234"/>
                    </a:lnTo>
                    <a:close/>
                    <a:moveTo>
                      <a:pt x="47" y="234"/>
                    </a:moveTo>
                    <a:lnTo>
                      <a:pt x="44" y="234"/>
                    </a:lnTo>
                    <a:lnTo>
                      <a:pt x="41" y="236"/>
                    </a:lnTo>
                    <a:lnTo>
                      <a:pt x="39" y="238"/>
                    </a:lnTo>
                    <a:lnTo>
                      <a:pt x="38" y="240"/>
                    </a:lnTo>
                    <a:lnTo>
                      <a:pt x="37" y="244"/>
                    </a:lnTo>
                    <a:lnTo>
                      <a:pt x="37" y="327"/>
                    </a:lnTo>
                    <a:lnTo>
                      <a:pt x="38" y="330"/>
                    </a:lnTo>
                    <a:lnTo>
                      <a:pt x="39" y="333"/>
                    </a:lnTo>
                    <a:lnTo>
                      <a:pt x="41" y="335"/>
                    </a:lnTo>
                    <a:lnTo>
                      <a:pt x="44" y="336"/>
                    </a:lnTo>
                    <a:lnTo>
                      <a:pt x="47" y="337"/>
                    </a:lnTo>
                    <a:lnTo>
                      <a:pt x="133" y="337"/>
                    </a:lnTo>
                    <a:lnTo>
                      <a:pt x="136" y="336"/>
                    </a:lnTo>
                    <a:lnTo>
                      <a:pt x="140" y="335"/>
                    </a:lnTo>
                    <a:lnTo>
                      <a:pt x="142" y="333"/>
                    </a:lnTo>
                    <a:lnTo>
                      <a:pt x="143" y="330"/>
                    </a:lnTo>
                    <a:lnTo>
                      <a:pt x="144" y="327"/>
                    </a:lnTo>
                    <a:lnTo>
                      <a:pt x="144" y="244"/>
                    </a:lnTo>
                    <a:lnTo>
                      <a:pt x="143" y="240"/>
                    </a:lnTo>
                    <a:lnTo>
                      <a:pt x="142" y="238"/>
                    </a:lnTo>
                    <a:lnTo>
                      <a:pt x="140" y="236"/>
                    </a:lnTo>
                    <a:lnTo>
                      <a:pt x="136" y="234"/>
                    </a:lnTo>
                    <a:lnTo>
                      <a:pt x="133" y="234"/>
                    </a:lnTo>
                    <a:lnTo>
                      <a:pt x="47" y="234"/>
                    </a:lnTo>
                    <a:close/>
                    <a:moveTo>
                      <a:pt x="1718" y="158"/>
                    </a:moveTo>
                    <a:lnTo>
                      <a:pt x="1714" y="158"/>
                    </a:lnTo>
                    <a:lnTo>
                      <a:pt x="1710" y="159"/>
                    </a:lnTo>
                    <a:lnTo>
                      <a:pt x="1708" y="161"/>
                    </a:lnTo>
                    <a:lnTo>
                      <a:pt x="1707" y="164"/>
                    </a:lnTo>
                    <a:lnTo>
                      <a:pt x="1707" y="207"/>
                    </a:lnTo>
                    <a:lnTo>
                      <a:pt x="1708" y="209"/>
                    </a:lnTo>
                    <a:lnTo>
                      <a:pt x="1710" y="211"/>
                    </a:lnTo>
                    <a:lnTo>
                      <a:pt x="1714" y="212"/>
                    </a:lnTo>
                    <a:lnTo>
                      <a:pt x="1718" y="212"/>
                    </a:lnTo>
                    <a:lnTo>
                      <a:pt x="1804" y="212"/>
                    </a:lnTo>
                    <a:lnTo>
                      <a:pt x="1808" y="212"/>
                    </a:lnTo>
                    <a:lnTo>
                      <a:pt x="1811" y="211"/>
                    </a:lnTo>
                    <a:lnTo>
                      <a:pt x="1813" y="209"/>
                    </a:lnTo>
                    <a:lnTo>
                      <a:pt x="1814" y="207"/>
                    </a:lnTo>
                    <a:lnTo>
                      <a:pt x="1814" y="164"/>
                    </a:lnTo>
                    <a:lnTo>
                      <a:pt x="1813" y="161"/>
                    </a:lnTo>
                    <a:lnTo>
                      <a:pt x="1811" y="159"/>
                    </a:lnTo>
                    <a:lnTo>
                      <a:pt x="1808" y="158"/>
                    </a:lnTo>
                    <a:lnTo>
                      <a:pt x="1804" y="158"/>
                    </a:lnTo>
                    <a:lnTo>
                      <a:pt x="1718" y="158"/>
                    </a:lnTo>
                    <a:close/>
                    <a:moveTo>
                      <a:pt x="1590" y="158"/>
                    </a:moveTo>
                    <a:lnTo>
                      <a:pt x="1586" y="158"/>
                    </a:lnTo>
                    <a:lnTo>
                      <a:pt x="1583" y="159"/>
                    </a:lnTo>
                    <a:lnTo>
                      <a:pt x="1581" y="161"/>
                    </a:lnTo>
                    <a:lnTo>
                      <a:pt x="1580" y="164"/>
                    </a:lnTo>
                    <a:lnTo>
                      <a:pt x="1580" y="207"/>
                    </a:lnTo>
                    <a:lnTo>
                      <a:pt x="1581" y="209"/>
                    </a:lnTo>
                    <a:lnTo>
                      <a:pt x="1583" y="211"/>
                    </a:lnTo>
                    <a:lnTo>
                      <a:pt x="1586" y="212"/>
                    </a:lnTo>
                    <a:lnTo>
                      <a:pt x="1590" y="212"/>
                    </a:lnTo>
                    <a:lnTo>
                      <a:pt x="1675" y="212"/>
                    </a:lnTo>
                    <a:lnTo>
                      <a:pt x="1679" y="212"/>
                    </a:lnTo>
                    <a:lnTo>
                      <a:pt x="1683" y="211"/>
                    </a:lnTo>
                    <a:lnTo>
                      <a:pt x="1685" y="209"/>
                    </a:lnTo>
                    <a:lnTo>
                      <a:pt x="1685" y="207"/>
                    </a:lnTo>
                    <a:lnTo>
                      <a:pt x="1685" y="164"/>
                    </a:lnTo>
                    <a:lnTo>
                      <a:pt x="1685" y="161"/>
                    </a:lnTo>
                    <a:lnTo>
                      <a:pt x="1683" y="159"/>
                    </a:lnTo>
                    <a:lnTo>
                      <a:pt x="1679" y="158"/>
                    </a:lnTo>
                    <a:lnTo>
                      <a:pt x="1675" y="158"/>
                    </a:lnTo>
                    <a:lnTo>
                      <a:pt x="1590" y="158"/>
                    </a:lnTo>
                    <a:close/>
                    <a:moveTo>
                      <a:pt x="1462" y="158"/>
                    </a:moveTo>
                    <a:lnTo>
                      <a:pt x="1458" y="158"/>
                    </a:lnTo>
                    <a:lnTo>
                      <a:pt x="1455" y="159"/>
                    </a:lnTo>
                    <a:lnTo>
                      <a:pt x="1452" y="161"/>
                    </a:lnTo>
                    <a:lnTo>
                      <a:pt x="1452" y="164"/>
                    </a:lnTo>
                    <a:lnTo>
                      <a:pt x="1452" y="207"/>
                    </a:lnTo>
                    <a:lnTo>
                      <a:pt x="1452" y="209"/>
                    </a:lnTo>
                    <a:lnTo>
                      <a:pt x="1455" y="211"/>
                    </a:lnTo>
                    <a:lnTo>
                      <a:pt x="1458" y="212"/>
                    </a:lnTo>
                    <a:lnTo>
                      <a:pt x="1462" y="212"/>
                    </a:lnTo>
                    <a:lnTo>
                      <a:pt x="1547" y="212"/>
                    </a:lnTo>
                    <a:lnTo>
                      <a:pt x="1551" y="212"/>
                    </a:lnTo>
                    <a:lnTo>
                      <a:pt x="1554" y="211"/>
                    </a:lnTo>
                    <a:lnTo>
                      <a:pt x="1557" y="209"/>
                    </a:lnTo>
                    <a:lnTo>
                      <a:pt x="1558" y="207"/>
                    </a:lnTo>
                    <a:lnTo>
                      <a:pt x="1558" y="164"/>
                    </a:lnTo>
                    <a:lnTo>
                      <a:pt x="1557" y="161"/>
                    </a:lnTo>
                    <a:lnTo>
                      <a:pt x="1554" y="159"/>
                    </a:lnTo>
                    <a:lnTo>
                      <a:pt x="1551" y="158"/>
                    </a:lnTo>
                    <a:lnTo>
                      <a:pt x="1547" y="158"/>
                    </a:lnTo>
                    <a:lnTo>
                      <a:pt x="1462" y="158"/>
                    </a:lnTo>
                    <a:close/>
                    <a:moveTo>
                      <a:pt x="1333" y="158"/>
                    </a:moveTo>
                    <a:lnTo>
                      <a:pt x="1329" y="158"/>
                    </a:lnTo>
                    <a:lnTo>
                      <a:pt x="1326" y="159"/>
                    </a:lnTo>
                    <a:lnTo>
                      <a:pt x="1324" y="161"/>
                    </a:lnTo>
                    <a:lnTo>
                      <a:pt x="1324" y="164"/>
                    </a:lnTo>
                    <a:lnTo>
                      <a:pt x="1324" y="207"/>
                    </a:lnTo>
                    <a:lnTo>
                      <a:pt x="1324" y="209"/>
                    </a:lnTo>
                    <a:lnTo>
                      <a:pt x="1326" y="211"/>
                    </a:lnTo>
                    <a:lnTo>
                      <a:pt x="1329" y="212"/>
                    </a:lnTo>
                    <a:lnTo>
                      <a:pt x="1333" y="212"/>
                    </a:lnTo>
                    <a:lnTo>
                      <a:pt x="1419" y="212"/>
                    </a:lnTo>
                    <a:lnTo>
                      <a:pt x="1424" y="212"/>
                    </a:lnTo>
                    <a:lnTo>
                      <a:pt x="1427" y="211"/>
                    </a:lnTo>
                    <a:lnTo>
                      <a:pt x="1429" y="209"/>
                    </a:lnTo>
                    <a:lnTo>
                      <a:pt x="1430" y="207"/>
                    </a:lnTo>
                    <a:lnTo>
                      <a:pt x="1430" y="164"/>
                    </a:lnTo>
                    <a:lnTo>
                      <a:pt x="1429" y="161"/>
                    </a:lnTo>
                    <a:lnTo>
                      <a:pt x="1427" y="159"/>
                    </a:lnTo>
                    <a:lnTo>
                      <a:pt x="1424" y="158"/>
                    </a:lnTo>
                    <a:lnTo>
                      <a:pt x="1419" y="158"/>
                    </a:lnTo>
                    <a:lnTo>
                      <a:pt x="1333" y="158"/>
                    </a:lnTo>
                    <a:close/>
                    <a:moveTo>
                      <a:pt x="1206" y="158"/>
                    </a:moveTo>
                    <a:lnTo>
                      <a:pt x="1201" y="158"/>
                    </a:lnTo>
                    <a:lnTo>
                      <a:pt x="1198" y="159"/>
                    </a:lnTo>
                    <a:lnTo>
                      <a:pt x="1196" y="161"/>
                    </a:lnTo>
                    <a:lnTo>
                      <a:pt x="1195" y="164"/>
                    </a:lnTo>
                    <a:lnTo>
                      <a:pt x="1195" y="207"/>
                    </a:lnTo>
                    <a:lnTo>
                      <a:pt x="1196" y="209"/>
                    </a:lnTo>
                    <a:lnTo>
                      <a:pt x="1198" y="211"/>
                    </a:lnTo>
                    <a:lnTo>
                      <a:pt x="1201" y="212"/>
                    </a:lnTo>
                    <a:lnTo>
                      <a:pt x="1206" y="212"/>
                    </a:lnTo>
                    <a:lnTo>
                      <a:pt x="1292" y="212"/>
                    </a:lnTo>
                    <a:lnTo>
                      <a:pt x="1296" y="212"/>
                    </a:lnTo>
                    <a:lnTo>
                      <a:pt x="1299" y="211"/>
                    </a:lnTo>
                    <a:lnTo>
                      <a:pt x="1301" y="209"/>
                    </a:lnTo>
                    <a:lnTo>
                      <a:pt x="1302" y="207"/>
                    </a:lnTo>
                    <a:lnTo>
                      <a:pt x="1302" y="164"/>
                    </a:lnTo>
                    <a:lnTo>
                      <a:pt x="1301" y="161"/>
                    </a:lnTo>
                    <a:lnTo>
                      <a:pt x="1299" y="159"/>
                    </a:lnTo>
                    <a:lnTo>
                      <a:pt x="1296" y="158"/>
                    </a:lnTo>
                    <a:lnTo>
                      <a:pt x="1292" y="158"/>
                    </a:lnTo>
                    <a:lnTo>
                      <a:pt x="1206" y="158"/>
                    </a:lnTo>
                    <a:close/>
                    <a:moveTo>
                      <a:pt x="1078" y="158"/>
                    </a:moveTo>
                    <a:lnTo>
                      <a:pt x="1074" y="158"/>
                    </a:lnTo>
                    <a:lnTo>
                      <a:pt x="1071" y="159"/>
                    </a:lnTo>
                    <a:lnTo>
                      <a:pt x="1068" y="161"/>
                    </a:lnTo>
                    <a:lnTo>
                      <a:pt x="1067" y="164"/>
                    </a:lnTo>
                    <a:lnTo>
                      <a:pt x="1067" y="207"/>
                    </a:lnTo>
                    <a:lnTo>
                      <a:pt x="1068" y="209"/>
                    </a:lnTo>
                    <a:lnTo>
                      <a:pt x="1071" y="211"/>
                    </a:lnTo>
                    <a:lnTo>
                      <a:pt x="1074" y="212"/>
                    </a:lnTo>
                    <a:lnTo>
                      <a:pt x="1078" y="212"/>
                    </a:lnTo>
                    <a:lnTo>
                      <a:pt x="1164" y="212"/>
                    </a:lnTo>
                    <a:lnTo>
                      <a:pt x="1168" y="212"/>
                    </a:lnTo>
                    <a:lnTo>
                      <a:pt x="1171" y="211"/>
                    </a:lnTo>
                    <a:lnTo>
                      <a:pt x="1173" y="209"/>
                    </a:lnTo>
                    <a:lnTo>
                      <a:pt x="1174" y="207"/>
                    </a:lnTo>
                    <a:lnTo>
                      <a:pt x="1174" y="164"/>
                    </a:lnTo>
                    <a:lnTo>
                      <a:pt x="1173" y="161"/>
                    </a:lnTo>
                    <a:lnTo>
                      <a:pt x="1171" y="159"/>
                    </a:lnTo>
                    <a:lnTo>
                      <a:pt x="1168" y="158"/>
                    </a:lnTo>
                    <a:lnTo>
                      <a:pt x="1164" y="158"/>
                    </a:lnTo>
                    <a:lnTo>
                      <a:pt x="1078" y="158"/>
                    </a:lnTo>
                    <a:close/>
                    <a:moveTo>
                      <a:pt x="950" y="158"/>
                    </a:moveTo>
                    <a:lnTo>
                      <a:pt x="946" y="158"/>
                    </a:lnTo>
                    <a:lnTo>
                      <a:pt x="943" y="159"/>
                    </a:lnTo>
                    <a:lnTo>
                      <a:pt x="941" y="161"/>
                    </a:lnTo>
                    <a:lnTo>
                      <a:pt x="940" y="164"/>
                    </a:lnTo>
                    <a:lnTo>
                      <a:pt x="940" y="207"/>
                    </a:lnTo>
                    <a:lnTo>
                      <a:pt x="941" y="209"/>
                    </a:lnTo>
                    <a:lnTo>
                      <a:pt x="943" y="211"/>
                    </a:lnTo>
                    <a:lnTo>
                      <a:pt x="946" y="212"/>
                    </a:lnTo>
                    <a:lnTo>
                      <a:pt x="950" y="212"/>
                    </a:lnTo>
                    <a:lnTo>
                      <a:pt x="1035" y="212"/>
                    </a:lnTo>
                    <a:lnTo>
                      <a:pt x="1039" y="212"/>
                    </a:lnTo>
                    <a:lnTo>
                      <a:pt x="1042" y="211"/>
                    </a:lnTo>
                    <a:lnTo>
                      <a:pt x="1045" y="209"/>
                    </a:lnTo>
                    <a:lnTo>
                      <a:pt x="1045" y="207"/>
                    </a:lnTo>
                    <a:lnTo>
                      <a:pt x="1045" y="164"/>
                    </a:lnTo>
                    <a:lnTo>
                      <a:pt x="1045" y="161"/>
                    </a:lnTo>
                    <a:lnTo>
                      <a:pt x="1042" y="159"/>
                    </a:lnTo>
                    <a:lnTo>
                      <a:pt x="1039" y="158"/>
                    </a:lnTo>
                    <a:lnTo>
                      <a:pt x="1035" y="158"/>
                    </a:lnTo>
                    <a:lnTo>
                      <a:pt x="950" y="158"/>
                    </a:lnTo>
                    <a:close/>
                    <a:moveTo>
                      <a:pt x="821" y="158"/>
                    </a:moveTo>
                    <a:lnTo>
                      <a:pt x="818" y="158"/>
                    </a:lnTo>
                    <a:lnTo>
                      <a:pt x="814" y="159"/>
                    </a:lnTo>
                    <a:lnTo>
                      <a:pt x="812" y="161"/>
                    </a:lnTo>
                    <a:lnTo>
                      <a:pt x="811" y="164"/>
                    </a:lnTo>
                    <a:lnTo>
                      <a:pt x="811" y="207"/>
                    </a:lnTo>
                    <a:lnTo>
                      <a:pt x="812" y="209"/>
                    </a:lnTo>
                    <a:lnTo>
                      <a:pt x="814" y="211"/>
                    </a:lnTo>
                    <a:lnTo>
                      <a:pt x="818" y="212"/>
                    </a:lnTo>
                    <a:lnTo>
                      <a:pt x="821" y="212"/>
                    </a:lnTo>
                    <a:lnTo>
                      <a:pt x="907" y="212"/>
                    </a:lnTo>
                    <a:lnTo>
                      <a:pt x="911" y="212"/>
                    </a:lnTo>
                    <a:lnTo>
                      <a:pt x="915" y="211"/>
                    </a:lnTo>
                    <a:lnTo>
                      <a:pt x="917" y="209"/>
                    </a:lnTo>
                    <a:lnTo>
                      <a:pt x="918" y="207"/>
                    </a:lnTo>
                    <a:lnTo>
                      <a:pt x="918" y="164"/>
                    </a:lnTo>
                    <a:lnTo>
                      <a:pt x="917" y="161"/>
                    </a:lnTo>
                    <a:lnTo>
                      <a:pt x="915" y="159"/>
                    </a:lnTo>
                    <a:lnTo>
                      <a:pt x="911" y="158"/>
                    </a:lnTo>
                    <a:lnTo>
                      <a:pt x="907" y="158"/>
                    </a:lnTo>
                    <a:lnTo>
                      <a:pt x="821" y="158"/>
                    </a:lnTo>
                    <a:close/>
                    <a:moveTo>
                      <a:pt x="694" y="158"/>
                    </a:moveTo>
                    <a:lnTo>
                      <a:pt x="689" y="158"/>
                    </a:lnTo>
                    <a:lnTo>
                      <a:pt x="686" y="159"/>
                    </a:lnTo>
                    <a:lnTo>
                      <a:pt x="684" y="161"/>
                    </a:lnTo>
                    <a:lnTo>
                      <a:pt x="683" y="164"/>
                    </a:lnTo>
                    <a:lnTo>
                      <a:pt x="683" y="207"/>
                    </a:lnTo>
                    <a:lnTo>
                      <a:pt x="684" y="209"/>
                    </a:lnTo>
                    <a:lnTo>
                      <a:pt x="686" y="211"/>
                    </a:lnTo>
                    <a:lnTo>
                      <a:pt x="689" y="212"/>
                    </a:lnTo>
                    <a:lnTo>
                      <a:pt x="694" y="212"/>
                    </a:lnTo>
                    <a:lnTo>
                      <a:pt x="779" y="212"/>
                    </a:lnTo>
                    <a:lnTo>
                      <a:pt x="784" y="212"/>
                    </a:lnTo>
                    <a:lnTo>
                      <a:pt x="787" y="211"/>
                    </a:lnTo>
                    <a:lnTo>
                      <a:pt x="789" y="209"/>
                    </a:lnTo>
                    <a:lnTo>
                      <a:pt x="790" y="207"/>
                    </a:lnTo>
                    <a:lnTo>
                      <a:pt x="790" y="164"/>
                    </a:lnTo>
                    <a:lnTo>
                      <a:pt x="789" y="161"/>
                    </a:lnTo>
                    <a:lnTo>
                      <a:pt x="787" y="159"/>
                    </a:lnTo>
                    <a:lnTo>
                      <a:pt x="784" y="158"/>
                    </a:lnTo>
                    <a:lnTo>
                      <a:pt x="779" y="158"/>
                    </a:lnTo>
                    <a:lnTo>
                      <a:pt x="694" y="158"/>
                    </a:lnTo>
                    <a:close/>
                    <a:moveTo>
                      <a:pt x="573" y="158"/>
                    </a:moveTo>
                    <a:lnTo>
                      <a:pt x="569" y="158"/>
                    </a:lnTo>
                    <a:lnTo>
                      <a:pt x="566" y="159"/>
                    </a:lnTo>
                    <a:lnTo>
                      <a:pt x="563" y="161"/>
                    </a:lnTo>
                    <a:lnTo>
                      <a:pt x="563" y="164"/>
                    </a:lnTo>
                    <a:lnTo>
                      <a:pt x="563" y="207"/>
                    </a:lnTo>
                    <a:lnTo>
                      <a:pt x="563" y="209"/>
                    </a:lnTo>
                    <a:lnTo>
                      <a:pt x="566" y="211"/>
                    </a:lnTo>
                    <a:lnTo>
                      <a:pt x="569" y="212"/>
                    </a:lnTo>
                    <a:lnTo>
                      <a:pt x="573" y="212"/>
                    </a:lnTo>
                    <a:lnTo>
                      <a:pt x="658" y="212"/>
                    </a:lnTo>
                    <a:lnTo>
                      <a:pt x="662" y="212"/>
                    </a:lnTo>
                    <a:lnTo>
                      <a:pt x="665" y="211"/>
                    </a:lnTo>
                    <a:lnTo>
                      <a:pt x="668" y="209"/>
                    </a:lnTo>
                    <a:lnTo>
                      <a:pt x="668" y="207"/>
                    </a:lnTo>
                    <a:lnTo>
                      <a:pt x="668" y="164"/>
                    </a:lnTo>
                    <a:lnTo>
                      <a:pt x="668" y="161"/>
                    </a:lnTo>
                    <a:lnTo>
                      <a:pt x="665" y="159"/>
                    </a:lnTo>
                    <a:lnTo>
                      <a:pt x="662" y="158"/>
                    </a:lnTo>
                    <a:lnTo>
                      <a:pt x="658" y="158"/>
                    </a:lnTo>
                    <a:lnTo>
                      <a:pt x="573" y="158"/>
                    </a:lnTo>
                    <a:close/>
                    <a:moveTo>
                      <a:pt x="443" y="158"/>
                    </a:moveTo>
                    <a:lnTo>
                      <a:pt x="439" y="158"/>
                    </a:lnTo>
                    <a:lnTo>
                      <a:pt x="436" y="159"/>
                    </a:lnTo>
                    <a:lnTo>
                      <a:pt x="434" y="161"/>
                    </a:lnTo>
                    <a:lnTo>
                      <a:pt x="433" y="164"/>
                    </a:lnTo>
                    <a:lnTo>
                      <a:pt x="433" y="207"/>
                    </a:lnTo>
                    <a:lnTo>
                      <a:pt x="434" y="209"/>
                    </a:lnTo>
                    <a:lnTo>
                      <a:pt x="436" y="211"/>
                    </a:lnTo>
                    <a:lnTo>
                      <a:pt x="439" y="212"/>
                    </a:lnTo>
                    <a:lnTo>
                      <a:pt x="443" y="212"/>
                    </a:lnTo>
                    <a:lnTo>
                      <a:pt x="529" y="212"/>
                    </a:lnTo>
                    <a:lnTo>
                      <a:pt x="532" y="212"/>
                    </a:lnTo>
                    <a:lnTo>
                      <a:pt x="536" y="211"/>
                    </a:lnTo>
                    <a:lnTo>
                      <a:pt x="539" y="209"/>
                    </a:lnTo>
                    <a:lnTo>
                      <a:pt x="539" y="207"/>
                    </a:lnTo>
                    <a:lnTo>
                      <a:pt x="539" y="164"/>
                    </a:lnTo>
                    <a:lnTo>
                      <a:pt x="539" y="161"/>
                    </a:lnTo>
                    <a:lnTo>
                      <a:pt x="535" y="159"/>
                    </a:lnTo>
                    <a:lnTo>
                      <a:pt x="532" y="158"/>
                    </a:lnTo>
                    <a:lnTo>
                      <a:pt x="529" y="158"/>
                    </a:lnTo>
                    <a:lnTo>
                      <a:pt x="443" y="158"/>
                    </a:lnTo>
                    <a:close/>
                    <a:moveTo>
                      <a:pt x="313" y="158"/>
                    </a:moveTo>
                    <a:lnTo>
                      <a:pt x="309" y="158"/>
                    </a:lnTo>
                    <a:lnTo>
                      <a:pt x="306" y="159"/>
                    </a:lnTo>
                    <a:lnTo>
                      <a:pt x="304" y="161"/>
                    </a:lnTo>
                    <a:lnTo>
                      <a:pt x="303" y="164"/>
                    </a:lnTo>
                    <a:lnTo>
                      <a:pt x="303" y="207"/>
                    </a:lnTo>
                    <a:lnTo>
                      <a:pt x="304" y="209"/>
                    </a:lnTo>
                    <a:lnTo>
                      <a:pt x="306" y="211"/>
                    </a:lnTo>
                    <a:lnTo>
                      <a:pt x="309" y="212"/>
                    </a:lnTo>
                    <a:lnTo>
                      <a:pt x="313" y="212"/>
                    </a:lnTo>
                    <a:lnTo>
                      <a:pt x="399" y="212"/>
                    </a:lnTo>
                    <a:lnTo>
                      <a:pt x="403" y="212"/>
                    </a:lnTo>
                    <a:lnTo>
                      <a:pt x="407" y="211"/>
                    </a:lnTo>
                    <a:lnTo>
                      <a:pt x="409" y="209"/>
                    </a:lnTo>
                    <a:lnTo>
                      <a:pt x="410" y="207"/>
                    </a:lnTo>
                    <a:lnTo>
                      <a:pt x="410" y="164"/>
                    </a:lnTo>
                    <a:lnTo>
                      <a:pt x="409" y="161"/>
                    </a:lnTo>
                    <a:lnTo>
                      <a:pt x="407" y="159"/>
                    </a:lnTo>
                    <a:lnTo>
                      <a:pt x="403" y="158"/>
                    </a:lnTo>
                    <a:lnTo>
                      <a:pt x="399" y="158"/>
                    </a:lnTo>
                    <a:lnTo>
                      <a:pt x="313" y="158"/>
                    </a:lnTo>
                    <a:close/>
                    <a:moveTo>
                      <a:pt x="184" y="158"/>
                    </a:moveTo>
                    <a:lnTo>
                      <a:pt x="179" y="158"/>
                    </a:lnTo>
                    <a:lnTo>
                      <a:pt x="176" y="159"/>
                    </a:lnTo>
                    <a:lnTo>
                      <a:pt x="174" y="161"/>
                    </a:lnTo>
                    <a:lnTo>
                      <a:pt x="173" y="164"/>
                    </a:lnTo>
                    <a:lnTo>
                      <a:pt x="173" y="207"/>
                    </a:lnTo>
                    <a:lnTo>
                      <a:pt x="174" y="209"/>
                    </a:lnTo>
                    <a:lnTo>
                      <a:pt x="176" y="211"/>
                    </a:lnTo>
                    <a:lnTo>
                      <a:pt x="179" y="212"/>
                    </a:lnTo>
                    <a:lnTo>
                      <a:pt x="184" y="212"/>
                    </a:lnTo>
                    <a:lnTo>
                      <a:pt x="269" y="212"/>
                    </a:lnTo>
                    <a:lnTo>
                      <a:pt x="274" y="212"/>
                    </a:lnTo>
                    <a:lnTo>
                      <a:pt x="277" y="211"/>
                    </a:lnTo>
                    <a:lnTo>
                      <a:pt x="279" y="209"/>
                    </a:lnTo>
                    <a:lnTo>
                      <a:pt x="280" y="207"/>
                    </a:lnTo>
                    <a:lnTo>
                      <a:pt x="280" y="164"/>
                    </a:lnTo>
                    <a:lnTo>
                      <a:pt x="279" y="161"/>
                    </a:lnTo>
                    <a:lnTo>
                      <a:pt x="277" y="159"/>
                    </a:lnTo>
                    <a:lnTo>
                      <a:pt x="274" y="158"/>
                    </a:lnTo>
                    <a:lnTo>
                      <a:pt x="269" y="158"/>
                    </a:lnTo>
                    <a:lnTo>
                      <a:pt x="184" y="158"/>
                    </a:lnTo>
                    <a:close/>
                    <a:moveTo>
                      <a:pt x="54" y="158"/>
                    </a:moveTo>
                    <a:lnTo>
                      <a:pt x="49" y="158"/>
                    </a:lnTo>
                    <a:lnTo>
                      <a:pt x="46" y="159"/>
                    </a:lnTo>
                    <a:lnTo>
                      <a:pt x="44" y="161"/>
                    </a:lnTo>
                    <a:lnTo>
                      <a:pt x="43" y="164"/>
                    </a:lnTo>
                    <a:lnTo>
                      <a:pt x="43" y="207"/>
                    </a:lnTo>
                    <a:lnTo>
                      <a:pt x="44" y="209"/>
                    </a:lnTo>
                    <a:lnTo>
                      <a:pt x="46" y="211"/>
                    </a:lnTo>
                    <a:lnTo>
                      <a:pt x="49" y="212"/>
                    </a:lnTo>
                    <a:lnTo>
                      <a:pt x="54" y="212"/>
                    </a:lnTo>
                    <a:lnTo>
                      <a:pt x="140" y="212"/>
                    </a:lnTo>
                    <a:lnTo>
                      <a:pt x="144" y="212"/>
                    </a:lnTo>
                    <a:lnTo>
                      <a:pt x="147" y="211"/>
                    </a:lnTo>
                    <a:lnTo>
                      <a:pt x="149" y="209"/>
                    </a:lnTo>
                    <a:lnTo>
                      <a:pt x="150" y="207"/>
                    </a:lnTo>
                    <a:lnTo>
                      <a:pt x="150" y="164"/>
                    </a:lnTo>
                    <a:lnTo>
                      <a:pt x="149" y="161"/>
                    </a:lnTo>
                    <a:lnTo>
                      <a:pt x="147" y="159"/>
                    </a:lnTo>
                    <a:lnTo>
                      <a:pt x="144" y="158"/>
                    </a:lnTo>
                    <a:lnTo>
                      <a:pt x="140" y="158"/>
                    </a:lnTo>
                    <a:lnTo>
                      <a:pt x="54" y="158"/>
                    </a:lnTo>
                    <a:close/>
                    <a:moveTo>
                      <a:pt x="58" y="0"/>
                    </a:moveTo>
                    <a:lnTo>
                      <a:pt x="1802" y="0"/>
                    </a:lnTo>
                    <a:lnTo>
                      <a:pt x="1819" y="3"/>
                    </a:lnTo>
                    <a:lnTo>
                      <a:pt x="1835" y="11"/>
                    </a:lnTo>
                    <a:lnTo>
                      <a:pt x="1848" y="23"/>
                    </a:lnTo>
                    <a:lnTo>
                      <a:pt x="1855" y="39"/>
                    </a:lnTo>
                    <a:lnTo>
                      <a:pt x="1858" y="57"/>
                    </a:lnTo>
                    <a:lnTo>
                      <a:pt x="1858" y="810"/>
                    </a:lnTo>
                    <a:lnTo>
                      <a:pt x="1855" y="827"/>
                    </a:lnTo>
                    <a:lnTo>
                      <a:pt x="1848" y="843"/>
                    </a:lnTo>
                    <a:lnTo>
                      <a:pt x="1835" y="856"/>
                    </a:lnTo>
                    <a:lnTo>
                      <a:pt x="1819" y="863"/>
                    </a:lnTo>
                    <a:lnTo>
                      <a:pt x="1802" y="866"/>
                    </a:lnTo>
                    <a:lnTo>
                      <a:pt x="58" y="866"/>
                    </a:lnTo>
                    <a:lnTo>
                      <a:pt x="40" y="863"/>
                    </a:lnTo>
                    <a:lnTo>
                      <a:pt x="24" y="856"/>
                    </a:lnTo>
                    <a:lnTo>
                      <a:pt x="12" y="843"/>
                    </a:lnTo>
                    <a:lnTo>
                      <a:pt x="3" y="827"/>
                    </a:lnTo>
                    <a:lnTo>
                      <a:pt x="0" y="810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85"/>
              <p:cNvSpPr>
                <a:spLocks noEditPoints="1"/>
              </p:cNvSpPr>
              <p:nvPr/>
            </p:nvSpPr>
            <p:spPr bwMode="auto">
              <a:xfrm>
                <a:off x="4317" y="2498"/>
                <a:ext cx="348" cy="219"/>
              </a:xfrm>
              <a:custGeom>
                <a:avLst/>
                <a:gdLst>
                  <a:gd name="T0" fmla="*/ 22 w 3134"/>
                  <a:gd name="T1" fmla="*/ 23 h 1975"/>
                  <a:gd name="T2" fmla="*/ 22 w 3134"/>
                  <a:gd name="T3" fmla="*/ 196 h 1975"/>
                  <a:gd name="T4" fmla="*/ 326 w 3134"/>
                  <a:gd name="T5" fmla="*/ 196 h 1975"/>
                  <a:gd name="T6" fmla="*/ 326 w 3134"/>
                  <a:gd name="T7" fmla="*/ 23 h 1975"/>
                  <a:gd name="T8" fmla="*/ 22 w 3134"/>
                  <a:gd name="T9" fmla="*/ 23 h 1975"/>
                  <a:gd name="T10" fmla="*/ 12 w 3134"/>
                  <a:gd name="T11" fmla="*/ 0 h 1975"/>
                  <a:gd name="T12" fmla="*/ 337 w 3134"/>
                  <a:gd name="T13" fmla="*/ 0 h 1975"/>
                  <a:gd name="T14" fmla="*/ 339 w 3134"/>
                  <a:gd name="T15" fmla="*/ 0 h 1975"/>
                  <a:gd name="T16" fmla="*/ 342 w 3134"/>
                  <a:gd name="T17" fmla="*/ 1 h 1975"/>
                  <a:gd name="T18" fmla="*/ 344 w 3134"/>
                  <a:gd name="T19" fmla="*/ 2 h 1975"/>
                  <a:gd name="T20" fmla="*/ 345 w 3134"/>
                  <a:gd name="T21" fmla="*/ 4 h 1975"/>
                  <a:gd name="T22" fmla="*/ 347 w 3134"/>
                  <a:gd name="T23" fmla="*/ 6 h 1975"/>
                  <a:gd name="T24" fmla="*/ 348 w 3134"/>
                  <a:gd name="T25" fmla="*/ 9 h 1975"/>
                  <a:gd name="T26" fmla="*/ 348 w 3134"/>
                  <a:gd name="T27" fmla="*/ 11 h 1975"/>
                  <a:gd name="T28" fmla="*/ 348 w 3134"/>
                  <a:gd name="T29" fmla="*/ 207 h 1975"/>
                  <a:gd name="T30" fmla="*/ 348 w 3134"/>
                  <a:gd name="T31" fmla="*/ 210 h 1975"/>
                  <a:gd name="T32" fmla="*/ 347 w 3134"/>
                  <a:gd name="T33" fmla="*/ 213 h 1975"/>
                  <a:gd name="T34" fmla="*/ 345 w 3134"/>
                  <a:gd name="T35" fmla="*/ 215 h 1975"/>
                  <a:gd name="T36" fmla="*/ 344 w 3134"/>
                  <a:gd name="T37" fmla="*/ 217 h 1975"/>
                  <a:gd name="T38" fmla="*/ 342 w 3134"/>
                  <a:gd name="T39" fmla="*/ 218 h 1975"/>
                  <a:gd name="T40" fmla="*/ 339 w 3134"/>
                  <a:gd name="T41" fmla="*/ 219 h 1975"/>
                  <a:gd name="T42" fmla="*/ 337 w 3134"/>
                  <a:gd name="T43" fmla="*/ 219 h 1975"/>
                  <a:gd name="T44" fmla="*/ 12 w 3134"/>
                  <a:gd name="T45" fmla="*/ 219 h 1975"/>
                  <a:gd name="T46" fmla="*/ 9 w 3134"/>
                  <a:gd name="T47" fmla="*/ 219 h 1975"/>
                  <a:gd name="T48" fmla="*/ 6 w 3134"/>
                  <a:gd name="T49" fmla="*/ 218 h 1975"/>
                  <a:gd name="T50" fmla="*/ 4 w 3134"/>
                  <a:gd name="T51" fmla="*/ 217 h 1975"/>
                  <a:gd name="T52" fmla="*/ 3 w 3134"/>
                  <a:gd name="T53" fmla="*/ 215 h 1975"/>
                  <a:gd name="T54" fmla="*/ 1 w 3134"/>
                  <a:gd name="T55" fmla="*/ 213 h 1975"/>
                  <a:gd name="T56" fmla="*/ 0 w 3134"/>
                  <a:gd name="T57" fmla="*/ 210 h 1975"/>
                  <a:gd name="T58" fmla="*/ 0 w 3134"/>
                  <a:gd name="T59" fmla="*/ 207 h 1975"/>
                  <a:gd name="T60" fmla="*/ 0 w 3134"/>
                  <a:gd name="T61" fmla="*/ 11 h 1975"/>
                  <a:gd name="T62" fmla="*/ 0 w 3134"/>
                  <a:gd name="T63" fmla="*/ 9 h 1975"/>
                  <a:gd name="T64" fmla="*/ 1 w 3134"/>
                  <a:gd name="T65" fmla="*/ 6 h 1975"/>
                  <a:gd name="T66" fmla="*/ 3 w 3134"/>
                  <a:gd name="T67" fmla="*/ 4 h 1975"/>
                  <a:gd name="T68" fmla="*/ 4 w 3134"/>
                  <a:gd name="T69" fmla="*/ 2 h 1975"/>
                  <a:gd name="T70" fmla="*/ 6 w 3134"/>
                  <a:gd name="T71" fmla="*/ 1 h 1975"/>
                  <a:gd name="T72" fmla="*/ 9 w 3134"/>
                  <a:gd name="T73" fmla="*/ 0 h 1975"/>
                  <a:gd name="T74" fmla="*/ 12 w 3134"/>
                  <a:gd name="T75" fmla="*/ 0 h 19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34" h="1975">
                    <a:moveTo>
                      <a:pt x="201" y="211"/>
                    </a:moveTo>
                    <a:lnTo>
                      <a:pt x="201" y="1764"/>
                    </a:lnTo>
                    <a:lnTo>
                      <a:pt x="2933" y="1764"/>
                    </a:lnTo>
                    <a:lnTo>
                      <a:pt x="2933" y="211"/>
                    </a:lnTo>
                    <a:lnTo>
                      <a:pt x="201" y="211"/>
                    </a:lnTo>
                    <a:close/>
                    <a:moveTo>
                      <a:pt x="104" y="0"/>
                    </a:moveTo>
                    <a:lnTo>
                      <a:pt x="3031" y="0"/>
                    </a:lnTo>
                    <a:lnTo>
                      <a:pt x="3054" y="2"/>
                    </a:lnTo>
                    <a:lnTo>
                      <a:pt x="3076" y="10"/>
                    </a:lnTo>
                    <a:lnTo>
                      <a:pt x="3096" y="22"/>
                    </a:lnTo>
                    <a:lnTo>
                      <a:pt x="3111" y="38"/>
                    </a:lnTo>
                    <a:lnTo>
                      <a:pt x="3124" y="57"/>
                    </a:lnTo>
                    <a:lnTo>
                      <a:pt x="3131" y="79"/>
                    </a:lnTo>
                    <a:lnTo>
                      <a:pt x="3134" y="103"/>
                    </a:lnTo>
                    <a:lnTo>
                      <a:pt x="3134" y="1871"/>
                    </a:lnTo>
                    <a:lnTo>
                      <a:pt x="3131" y="1896"/>
                    </a:lnTo>
                    <a:lnTo>
                      <a:pt x="3124" y="1918"/>
                    </a:lnTo>
                    <a:lnTo>
                      <a:pt x="3111" y="1936"/>
                    </a:lnTo>
                    <a:lnTo>
                      <a:pt x="3096" y="1953"/>
                    </a:lnTo>
                    <a:lnTo>
                      <a:pt x="3076" y="1965"/>
                    </a:lnTo>
                    <a:lnTo>
                      <a:pt x="3054" y="1973"/>
                    </a:lnTo>
                    <a:lnTo>
                      <a:pt x="3031" y="1975"/>
                    </a:lnTo>
                    <a:lnTo>
                      <a:pt x="104" y="1975"/>
                    </a:lnTo>
                    <a:lnTo>
                      <a:pt x="80" y="1973"/>
                    </a:lnTo>
                    <a:lnTo>
                      <a:pt x="58" y="1965"/>
                    </a:lnTo>
                    <a:lnTo>
                      <a:pt x="39" y="1953"/>
                    </a:lnTo>
                    <a:lnTo>
                      <a:pt x="23" y="1936"/>
                    </a:lnTo>
                    <a:lnTo>
                      <a:pt x="10" y="1918"/>
                    </a:lnTo>
                    <a:lnTo>
                      <a:pt x="3" y="1896"/>
                    </a:lnTo>
                    <a:lnTo>
                      <a:pt x="0" y="1871"/>
                    </a:lnTo>
                    <a:lnTo>
                      <a:pt x="0" y="103"/>
                    </a:lnTo>
                    <a:lnTo>
                      <a:pt x="3" y="79"/>
                    </a:lnTo>
                    <a:lnTo>
                      <a:pt x="10" y="57"/>
                    </a:lnTo>
                    <a:lnTo>
                      <a:pt x="23" y="38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2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86"/>
              <p:cNvSpPr>
                <a:spLocks/>
              </p:cNvSpPr>
              <p:nvPr/>
            </p:nvSpPr>
            <p:spPr bwMode="auto">
              <a:xfrm>
                <a:off x="4455" y="2722"/>
                <a:ext cx="72" cy="22"/>
              </a:xfrm>
              <a:custGeom>
                <a:avLst/>
                <a:gdLst>
                  <a:gd name="T0" fmla="*/ 0 w 644"/>
                  <a:gd name="T1" fmla="*/ 0 h 194"/>
                  <a:gd name="T2" fmla="*/ 72 w 644"/>
                  <a:gd name="T3" fmla="*/ 0 h 194"/>
                  <a:gd name="T4" fmla="*/ 72 w 644"/>
                  <a:gd name="T5" fmla="*/ 16 h 194"/>
                  <a:gd name="T6" fmla="*/ 72 w 644"/>
                  <a:gd name="T7" fmla="*/ 17 h 194"/>
                  <a:gd name="T8" fmla="*/ 71 w 644"/>
                  <a:gd name="T9" fmla="*/ 19 h 194"/>
                  <a:gd name="T10" fmla="*/ 69 w 644"/>
                  <a:gd name="T11" fmla="*/ 20 h 194"/>
                  <a:gd name="T12" fmla="*/ 68 w 644"/>
                  <a:gd name="T13" fmla="*/ 21 h 194"/>
                  <a:gd name="T14" fmla="*/ 66 w 644"/>
                  <a:gd name="T15" fmla="*/ 22 h 194"/>
                  <a:gd name="T16" fmla="*/ 63 w 644"/>
                  <a:gd name="T17" fmla="*/ 22 h 194"/>
                  <a:gd name="T18" fmla="*/ 9 w 644"/>
                  <a:gd name="T19" fmla="*/ 22 h 194"/>
                  <a:gd name="T20" fmla="*/ 6 w 644"/>
                  <a:gd name="T21" fmla="*/ 22 h 194"/>
                  <a:gd name="T22" fmla="*/ 4 w 644"/>
                  <a:gd name="T23" fmla="*/ 21 h 194"/>
                  <a:gd name="T24" fmla="*/ 3 w 644"/>
                  <a:gd name="T25" fmla="*/ 20 h 194"/>
                  <a:gd name="T26" fmla="*/ 1 w 644"/>
                  <a:gd name="T27" fmla="*/ 19 h 194"/>
                  <a:gd name="T28" fmla="*/ 0 w 644"/>
                  <a:gd name="T29" fmla="*/ 17 h 194"/>
                  <a:gd name="T30" fmla="*/ 0 w 644"/>
                  <a:gd name="T31" fmla="*/ 16 h 194"/>
                  <a:gd name="T32" fmla="*/ 0 w 644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4" h="19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139"/>
                    </a:lnTo>
                    <a:lnTo>
                      <a:pt x="641" y="154"/>
                    </a:lnTo>
                    <a:lnTo>
                      <a:pt x="633" y="167"/>
                    </a:lnTo>
                    <a:lnTo>
                      <a:pt x="621" y="178"/>
                    </a:lnTo>
                    <a:lnTo>
                      <a:pt x="606" y="186"/>
                    </a:lnTo>
                    <a:lnTo>
                      <a:pt x="587" y="192"/>
                    </a:lnTo>
                    <a:lnTo>
                      <a:pt x="566" y="194"/>
                    </a:lnTo>
                    <a:lnTo>
                      <a:pt x="78" y="194"/>
                    </a:lnTo>
                    <a:lnTo>
                      <a:pt x="58" y="192"/>
                    </a:lnTo>
                    <a:lnTo>
                      <a:pt x="39" y="186"/>
                    </a:lnTo>
                    <a:lnTo>
                      <a:pt x="23" y="178"/>
                    </a:lnTo>
                    <a:lnTo>
                      <a:pt x="11" y="167"/>
                    </a:lnTo>
                    <a:lnTo>
                      <a:pt x="3" y="154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87"/>
              <p:cNvSpPr>
                <a:spLocks/>
              </p:cNvSpPr>
              <p:nvPr/>
            </p:nvSpPr>
            <p:spPr bwMode="auto">
              <a:xfrm>
                <a:off x="4495" y="2667"/>
                <a:ext cx="206" cy="95"/>
              </a:xfrm>
              <a:custGeom>
                <a:avLst/>
                <a:gdLst>
                  <a:gd name="T0" fmla="*/ 160 w 1852"/>
                  <a:gd name="T1" fmla="*/ 0 h 854"/>
                  <a:gd name="T2" fmla="*/ 162 w 1852"/>
                  <a:gd name="T3" fmla="*/ 1 h 854"/>
                  <a:gd name="T4" fmla="*/ 165 w 1852"/>
                  <a:gd name="T5" fmla="*/ 3 h 854"/>
                  <a:gd name="T6" fmla="*/ 170 w 1852"/>
                  <a:gd name="T7" fmla="*/ 8 h 854"/>
                  <a:gd name="T8" fmla="*/ 177 w 1852"/>
                  <a:gd name="T9" fmla="*/ 15 h 854"/>
                  <a:gd name="T10" fmla="*/ 187 w 1852"/>
                  <a:gd name="T11" fmla="*/ 26 h 854"/>
                  <a:gd name="T12" fmla="*/ 199 w 1852"/>
                  <a:gd name="T13" fmla="*/ 42 h 854"/>
                  <a:gd name="T14" fmla="*/ 204 w 1852"/>
                  <a:gd name="T15" fmla="*/ 51 h 854"/>
                  <a:gd name="T16" fmla="*/ 206 w 1852"/>
                  <a:gd name="T17" fmla="*/ 59 h 854"/>
                  <a:gd name="T18" fmla="*/ 204 w 1852"/>
                  <a:gd name="T19" fmla="*/ 66 h 854"/>
                  <a:gd name="T20" fmla="*/ 199 w 1852"/>
                  <a:gd name="T21" fmla="*/ 71 h 854"/>
                  <a:gd name="T22" fmla="*/ 189 w 1852"/>
                  <a:gd name="T23" fmla="*/ 74 h 854"/>
                  <a:gd name="T24" fmla="*/ 175 w 1852"/>
                  <a:gd name="T25" fmla="*/ 77 h 854"/>
                  <a:gd name="T26" fmla="*/ 156 w 1852"/>
                  <a:gd name="T27" fmla="*/ 77 h 854"/>
                  <a:gd name="T28" fmla="*/ 130 w 1852"/>
                  <a:gd name="T29" fmla="*/ 75 h 854"/>
                  <a:gd name="T30" fmla="*/ 105 w 1852"/>
                  <a:gd name="T31" fmla="*/ 72 h 854"/>
                  <a:gd name="T32" fmla="*/ 83 w 1852"/>
                  <a:gd name="T33" fmla="*/ 72 h 854"/>
                  <a:gd name="T34" fmla="*/ 61 w 1852"/>
                  <a:gd name="T35" fmla="*/ 76 h 854"/>
                  <a:gd name="T36" fmla="*/ 40 w 1852"/>
                  <a:gd name="T37" fmla="*/ 81 h 854"/>
                  <a:gd name="T38" fmla="*/ 23 w 1852"/>
                  <a:gd name="T39" fmla="*/ 86 h 854"/>
                  <a:gd name="T40" fmla="*/ 9 w 1852"/>
                  <a:gd name="T41" fmla="*/ 91 h 854"/>
                  <a:gd name="T42" fmla="*/ 3 w 1852"/>
                  <a:gd name="T43" fmla="*/ 94 h 854"/>
                  <a:gd name="T44" fmla="*/ 1 w 1852"/>
                  <a:gd name="T45" fmla="*/ 95 h 854"/>
                  <a:gd name="T46" fmla="*/ 1 w 1852"/>
                  <a:gd name="T47" fmla="*/ 93 h 854"/>
                  <a:gd name="T48" fmla="*/ 7 w 1852"/>
                  <a:gd name="T49" fmla="*/ 90 h 854"/>
                  <a:gd name="T50" fmla="*/ 18 w 1852"/>
                  <a:gd name="T51" fmla="*/ 86 h 854"/>
                  <a:gd name="T52" fmla="*/ 31 w 1852"/>
                  <a:gd name="T53" fmla="*/ 82 h 854"/>
                  <a:gd name="T54" fmla="*/ 48 w 1852"/>
                  <a:gd name="T55" fmla="*/ 77 h 854"/>
                  <a:gd name="T56" fmla="*/ 66 w 1852"/>
                  <a:gd name="T57" fmla="*/ 73 h 854"/>
                  <a:gd name="T58" fmla="*/ 85 w 1852"/>
                  <a:gd name="T59" fmla="*/ 70 h 854"/>
                  <a:gd name="T60" fmla="*/ 105 w 1852"/>
                  <a:gd name="T61" fmla="*/ 70 h 854"/>
                  <a:gd name="T62" fmla="*/ 130 w 1852"/>
                  <a:gd name="T63" fmla="*/ 73 h 854"/>
                  <a:gd name="T64" fmla="*/ 156 w 1852"/>
                  <a:gd name="T65" fmla="*/ 75 h 854"/>
                  <a:gd name="T66" fmla="*/ 175 w 1852"/>
                  <a:gd name="T67" fmla="*/ 75 h 854"/>
                  <a:gd name="T68" fmla="*/ 189 w 1852"/>
                  <a:gd name="T69" fmla="*/ 73 h 854"/>
                  <a:gd name="T70" fmla="*/ 199 w 1852"/>
                  <a:gd name="T71" fmla="*/ 69 h 854"/>
                  <a:gd name="T72" fmla="*/ 204 w 1852"/>
                  <a:gd name="T73" fmla="*/ 63 h 854"/>
                  <a:gd name="T74" fmla="*/ 204 w 1852"/>
                  <a:gd name="T75" fmla="*/ 57 h 854"/>
                  <a:gd name="T76" fmla="*/ 201 w 1852"/>
                  <a:gd name="T77" fmla="*/ 49 h 854"/>
                  <a:gd name="T78" fmla="*/ 193 w 1852"/>
                  <a:gd name="T79" fmla="*/ 37 h 854"/>
                  <a:gd name="T80" fmla="*/ 182 w 1852"/>
                  <a:gd name="T81" fmla="*/ 23 h 854"/>
                  <a:gd name="T82" fmla="*/ 174 w 1852"/>
                  <a:gd name="T83" fmla="*/ 14 h 854"/>
                  <a:gd name="T84" fmla="*/ 167 w 1852"/>
                  <a:gd name="T85" fmla="*/ 7 h 854"/>
                  <a:gd name="T86" fmla="*/ 163 w 1852"/>
                  <a:gd name="T87" fmla="*/ 4 h 854"/>
                  <a:gd name="T88" fmla="*/ 161 w 1852"/>
                  <a:gd name="T89" fmla="*/ 2 h 854"/>
                  <a:gd name="T90" fmla="*/ 160 w 1852"/>
                  <a:gd name="T91" fmla="*/ 2 h 854"/>
                  <a:gd name="T92" fmla="*/ 160 w 1852"/>
                  <a:gd name="T93" fmla="*/ 0 h 8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852" h="854">
                    <a:moveTo>
                      <a:pt x="1437" y="0"/>
                    </a:moveTo>
                    <a:lnTo>
                      <a:pt x="1438" y="0"/>
                    </a:lnTo>
                    <a:lnTo>
                      <a:pt x="1441" y="1"/>
                    </a:lnTo>
                    <a:lnTo>
                      <a:pt x="1445" y="2"/>
                    </a:lnTo>
                    <a:lnTo>
                      <a:pt x="1450" y="5"/>
                    </a:lnTo>
                    <a:lnTo>
                      <a:pt x="1456" y="8"/>
                    </a:lnTo>
                    <a:lnTo>
                      <a:pt x="1465" y="13"/>
                    </a:lnTo>
                    <a:lnTo>
                      <a:pt x="1474" y="21"/>
                    </a:lnTo>
                    <a:lnTo>
                      <a:pt x="1485" y="29"/>
                    </a:lnTo>
                    <a:lnTo>
                      <a:pt x="1498" y="41"/>
                    </a:lnTo>
                    <a:lnTo>
                      <a:pt x="1514" y="54"/>
                    </a:lnTo>
                    <a:lnTo>
                      <a:pt x="1530" y="70"/>
                    </a:lnTo>
                    <a:lnTo>
                      <a:pt x="1549" y="89"/>
                    </a:lnTo>
                    <a:lnTo>
                      <a:pt x="1570" y="111"/>
                    </a:lnTo>
                    <a:lnTo>
                      <a:pt x="1593" y="137"/>
                    </a:lnTo>
                    <a:lnTo>
                      <a:pt x="1620" y="166"/>
                    </a:lnTo>
                    <a:lnTo>
                      <a:pt x="1647" y="200"/>
                    </a:lnTo>
                    <a:lnTo>
                      <a:pt x="1677" y="236"/>
                    </a:lnTo>
                    <a:lnTo>
                      <a:pt x="1711" y="278"/>
                    </a:lnTo>
                    <a:lnTo>
                      <a:pt x="1746" y="324"/>
                    </a:lnTo>
                    <a:lnTo>
                      <a:pt x="1785" y="376"/>
                    </a:lnTo>
                    <a:lnTo>
                      <a:pt x="1806" y="406"/>
                    </a:lnTo>
                    <a:lnTo>
                      <a:pt x="1823" y="434"/>
                    </a:lnTo>
                    <a:lnTo>
                      <a:pt x="1835" y="461"/>
                    </a:lnTo>
                    <a:lnTo>
                      <a:pt x="1845" y="487"/>
                    </a:lnTo>
                    <a:lnTo>
                      <a:pt x="1850" y="511"/>
                    </a:lnTo>
                    <a:lnTo>
                      <a:pt x="1852" y="533"/>
                    </a:lnTo>
                    <a:lnTo>
                      <a:pt x="1850" y="555"/>
                    </a:lnTo>
                    <a:lnTo>
                      <a:pt x="1844" y="575"/>
                    </a:lnTo>
                    <a:lnTo>
                      <a:pt x="1834" y="593"/>
                    </a:lnTo>
                    <a:lnTo>
                      <a:pt x="1822" y="610"/>
                    </a:lnTo>
                    <a:lnTo>
                      <a:pt x="1805" y="625"/>
                    </a:lnTo>
                    <a:lnTo>
                      <a:pt x="1786" y="637"/>
                    </a:lnTo>
                    <a:lnTo>
                      <a:pt x="1764" y="649"/>
                    </a:lnTo>
                    <a:lnTo>
                      <a:pt x="1739" y="658"/>
                    </a:lnTo>
                    <a:lnTo>
                      <a:pt x="1703" y="669"/>
                    </a:lnTo>
                    <a:lnTo>
                      <a:pt x="1663" y="678"/>
                    </a:lnTo>
                    <a:lnTo>
                      <a:pt x="1620" y="684"/>
                    </a:lnTo>
                    <a:lnTo>
                      <a:pt x="1573" y="689"/>
                    </a:lnTo>
                    <a:lnTo>
                      <a:pt x="1524" y="691"/>
                    </a:lnTo>
                    <a:lnTo>
                      <a:pt x="1473" y="692"/>
                    </a:lnTo>
                    <a:lnTo>
                      <a:pt x="1400" y="690"/>
                    </a:lnTo>
                    <a:lnTo>
                      <a:pt x="1323" y="687"/>
                    </a:lnTo>
                    <a:lnTo>
                      <a:pt x="1246" y="680"/>
                    </a:lnTo>
                    <a:lnTo>
                      <a:pt x="1167" y="672"/>
                    </a:lnTo>
                    <a:lnTo>
                      <a:pt x="1090" y="662"/>
                    </a:lnTo>
                    <a:lnTo>
                      <a:pt x="1014" y="653"/>
                    </a:lnTo>
                    <a:lnTo>
                      <a:pt x="945" y="646"/>
                    </a:lnTo>
                    <a:lnTo>
                      <a:pt x="874" y="644"/>
                    </a:lnTo>
                    <a:lnTo>
                      <a:pt x="808" y="645"/>
                    </a:lnTo>
                    <a:lnTo>
                      <a:pt x="742" y="650"/>
                    </a:lnTo>
                    <a:lnTo>
                      <a:pt x="676" y="658"/>
                    </a:lnTo>
                    <a:lnTo>
                      <a:pt x="610" y="669"/>
                    </a:lnTo>
                    <a:lnTo>
                      <a:pt x="545" y="680"/>
                    </a:lnTo>
                    <a:lnTo>
                      <a:pt x="482" y="695"/>
                    </a:lnTo>
                    <a:lnTo>
                      <a:pt x="420" y="711"/>
                    </a:lnTo>
                    <a:lnTo>
                      <a:pt x="362" y="726"/>
                    </a:lnTo>
                    <a:lnTo>
                      <a:pt x="305" y="743"/>
                    </a:lnTo>
                    <a:lnTo>
                      <a:pt x="253" y="760"/>
                    </a:lnTo>
                    <a:lnTo>
                      <a:pt x="204" y="777"/>
                    </a:lnTo>
                    <a:lnTo>
                      <a:pt x="160" y="793"/>
                    </a:lnTo>
                    <a:lnTo>
                      <a:pt x="120" y="808"/>
                    </a:lnTo>
                    <a:lnTo>
                      <a:pt x="85" y="822"/>
                    </a:lnTo>
                    <a:lnTo>
                      <a:pt x="62" y="831"/>
                    </a:lnTo>
                    <a:lnTo>
                      <a:pt x="42" y="839"/>
                    </a:lnTo>
                    <a:lnTo>
                      <a:pt x="28" y="846"/>
                    </a:lnTo>
                    <a:lnTo>
                      <a:pt x="16" y="850"/>
                    </a:lnTo>
                    <a:lnTo>
                      <a:pt x="9" y="853"/>
                    </a:lnTo>
                    <a:lnTo>
                      <a:pt x="7" y="854"/>
                    </a:lnTo>
                    <a:lnTo>
                      <a:pt x="0" y="840"/>
                    </a:lnTo>
                    <a:lnTo>
                      <a:pt x="4" y="839"/>
                    </a:lnTo>
                    <a:lnTo>
                      <a:pt x="12" y="835"/>
                    </a:lnTo>
                    <a:lnTo>
                      <a:pt x="26" y="830"/>
                    </a:lnTo>
                    <a:lnTo>
                      <a:pt x="43" y="822"/>
                    </a:lnTo>
                    <a:lnTo>
                      <a:pt x="66" y="812"/>
                    </a:lnTo>
                    <a:lnTo>
                      <a:pt x="94" y="802"/>
                    </a:lnTo>
                    <a:lnTo>
                      <a:pt x="124" y="789"/>
                    </a:lnTo>
                    <a:lnTo>
                      <a:pt x="160" y="777"/>
                    </a:lnTo>
                    <a:lnTo>
                      <a:pt x="197" y="763"/>
                    </a:lnTo>
                    <a:lnTo>
                      <a:pt x="239" y="748"/>
                    </a:lnTo>
                    <a:lnTo>
                      <a:pt x="283" y="735"/>
                    </a:lnTo>
                    <a:lnTo>
                      <a:pt x="330" y="720"/>
                    </a:lnTo>
                    <a:lnTo>
                      <a:pt x="378" y="705"/>
                    </a:lnTo>
                    <a:lnTo>
                      <a:pt x="430" y="692"/>
                    </a:lnTo>
                    <a:lnTo>
                      <a:pt x="482" y="679"/>
                    </a:lnTo>
                    <a:lnTo>
                      <a:pt x="537" y="667"/>
                    </a:lnTo>
                    <a:lnTo>
                      <a:pt x="592" y="656"/>
                    </a:lnTo>
                    <a:lnTo>
                      <a:pt x="648" y="647"/>
                    </a:lnTo>
                    <a:lnTo>
                      <a:pt x="704" y="638"/>
                    </a:lnTo>
                    <a:lnTo>
                      <a:pt x="761" y="633"/>
                    </a:lnTo>
                    <a:lnTo>
                      <a:pt x="818" y="629"/>
                    </a:lnTo>
                    <a:lnTo>
                      <a:pt x="874" y="628"/>
                    </a:lnTo>
                    <a:lnTo>
                      <a:pt x="946" y="630"/>
                    </a:lnTo>
                    <a:lnTo>
                      <a:pt x="1017" y="637"/>
                    </a:lnTo>
                    <a:lnTo>
                      <a:pt x="1092" y="648"/>
                    </a:lnTo>
                    <a:lnTo>
                      <a:pt x="1169" y="657"/>
                    </a:lnTo>
                    <a:lnTo>
                      <a:pt x="1247" y="665"/>
                    </a:lnTo>
                    <a:lnTo>
                      <a:pt x="1324" y="671"/>
                    </a:lnTo>
                    <a:lnTo>
                      <a:pt x="1400" y="675"/>
                    </a:lnTo>
                    <a:lnTo>
                      <a:pt x="1473" y="676"/>
                    </a:lnTo>
                    <a:lnTo>
                      <a:pt x="1524" y="675"/>
                    </a:lnTo>
                    <a:lnTo>
                      <a:pt x="1572" y="673"/>
                    </a:lnTo>
                    <a:lnTo>
                      <a:pt x="1618" y="669"/>
                    </a:lnTo>
                    <a:lnTo>
                      <a:pt x="1660" y="662"/>
                    </a:lnTo>
                    <a:lnTo>
                      <a:pt x="1699" y="654"/>
                    </a:lnTo>
                    <a:lnTo>
                      <a:pt x="1734" y="644"/>
                    </a:lnTo>
                    <a:lnTo>
                      <a:pt x="1764" y="631"/>
                    </a:lnTo>
                    <a:lnTo>
                      <a:pt x="1790" y="616"/>
                    </a:lnTo>
                    <a:lnTo>
                      <a:pt x="1810" y="600"/>
                    </a:lnTo>
                    <a:lnTo>
                      <a:pt x="1822" y="585"/>
                    </a:lnTo>
                    <a:lnTo>
                      <a:pt x="1830" y="569"/>
                    </a:lnTo>
                    <a:lnTo>
                      <a:pt x="1835" y="552"/>
                    </a:lnTo>
                    <a:lnTo>
                      <a:pt x="1836" y="533"/>
                    </a:lnTo>
                    <a:lnTo>
                      <a:pt x="1835" y="513"/>
                    </a:lnTo>
                    <a:lnTo>
                      <a:pt x="1830" y="491"/>
                    </a:lnTo>
                    <a:lnTo>
                      <a:pt x="1822" y="468"/>
                    </a:lnTo>
                    <a:lnTo>
                      <a:pt x="1809" y="442"/>
                    </a:lnTo>
                    <a:lnTo>
                      <a:pt x="1792" y="414"/>
                    </a:lnTo>
                    <a:lnTo>
                      <a:pt x="1772" y="385"/>
                    </a:lnTo>
                    <a:lnTo>
                      <a:pt x="1735" y="335"/>
                    </a:lnTo>
                    <a:lnTo>
                      <a:pt x="1699" y="289"/>
                    </a:lnTo>
                    <a:lnTo>
                      <a:pt x="1667" y="247"/>
                    </a:lnTo>
                    <a:lnTo>
                      <a:pt x="1636" y="210"/>
                    </a:lnTo>
                    <a:lnTo>
                      <a:pt x="1608" y="177"/>
                    </a:lnTo>
                    <a:lnTo>
                      <a:pt x="1583" y="147"/>
                    </a:lnTo>
                    <a:lnTo>
                      <a:pt x="1560" y="122"/>
                    </a:lnTo>
                    <a:lnTo>
                      <a:pt x="1539" y="100"/>
                    </a:lnTo>
                    <a:lnTo>
                      <a:pt x="1520" y="81"/>
                    </a:lnTo>
                    <a:lnTo>
                      <a:pt x="1503" y="66"/>
                    </a:lnTo>
                    <a:lnTo>
                      <a:pt x="1489" y="53"/>
                    </a:lnTo>
                    <a:lnTo>
                      <a:pt x="1476" y="42"/>
                    </a:lnTo>
                    <a:lnTo>
                      <a:pt x="1466" y="33"/>
                    </a:lnTo>
                    <a:lnTo>
                      <a:pt x="1456" y="27"/>
                    </a:lnTo>
                    <a:lnTo>
                      <a:pt x="1449" y="22"/>
                    </a:lnTo>
                    <a:lnTo>
                      <a:pt x="1443" y="19"/>
                    </a:lnTo>
                    <a:lnTo>
                      <a:pt x="1438" y="17"/>
                    </a:lnTo>
                    <a:lnTo>
                      <a:pt x="1436" y="16"/>
                    </a:lnTo>
                    <a:lnTo>
                      <a:pt x="1434" y="14"/>
                    </a:lnTo>
                    <a:lnTo>
                      <a:pt x="1435" y="11"/>
                    </a:lnTo>
                    <a:lnTo>
                      <a:pt x="14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88"/>
              <p:cNvSpPr>
                <a:spLocks noEditPoints="1"/>
              </p:cNvSpPr>
              <p:nvPr/>
            </p:nvSpPr>
            <p:spPr bwMode="auto">
              <a:xfrm>
                <a:off x="4620" y="2769"/>
                <a:ext cx="37" cy="62"/>
              </a:xfrm>
              <a:custGeom>
                <a:avLst/>
                <a:gdLst>
                  <a:gd name="T0" fmla="*/ 19 w 337"/>
                  <a:gd name="T1" fmla="*/ 16 h 558"/>
                  <a:gd name="T2" fmla="*/ 17 w 337"/>
                  <a:gd name="T3" fmla="*/ 16 h 558"/>
                  <a:gd name="T4" fmla="*/ 17 w 337"/>
                  <a:gd name="T5" fmla="*/ 17 h 558"/>
                  <a:gd name="T6" fmla="*/ 17 w 337"/>
                  <a:gd name="T7" fmla="*/ 18 h 558"/>
                  <a:gd name="T8" fmla="*/ 17 w 337"/>
                  <a:gd name="T9" fmla="*/ 19 h 558"/>
                  <a:gd name="T10" fmla="*/ 17 w 337"/>
                  <a:gd name="T11" fmla="*/ 20 h 558"/>
                  <a:gd name="T12" fmla="*/ 19 w 337"/>
                  <a:gd name="T13" fmla="*/ 20 h 558"/>
                  <a:gd name="T14" fmla="*/ 20 w 337"/>
                  <a:gd name="T15" fmla="*/ 20 h 558"/>
                  <a:gd name="T16" fmla="*/ 20 w 337"/>
                  <a:gd name="T17" fmla="*/ 19 h 558"/>
                  <a:gd name="T18" fmla="*/ 21 w 337"/>
                  <a:gd name="T19" fmla="*/ 18 h 558"/>
                  <a:gd name="T20" fmla="*/ 20 w 337"/>
                  <a:gd name="T21" fmla="*/ 17 h 558"/>
                  <a:gd name="T22" fmla="*/ 20 w 337"/>
                  <a:gd name="T23" fmla="*/ 16 h 558"/>
                  <a:gd name="T24" fmla="*/ 19 w 337"/>
                  <a:gd name="T25" fmla="*/ 16 h 558"/>
                  <a:gd name="T26" fmla="*/ 17 w 337"/>
                  <a:gd name="T27" fmla="*/ 0 h 558"/>
                  <a:gd name="T28" fmla="*/ 20 w 337"/>
                  <a:gd name="T29" fmla="*/ 0 h 558"/>
                  <a:gd name="T30" fmla="*/ 23 w 337"/>
                  <a:gd name="T31" fmla="*/ 0 h 558"/>
                  <a:gd name="T32" fmla="*/ 27 w 337"/>
                  <a:gd name="T33" fmla="*/ 1 h 558"/>
                  <a:gd name="T34" fmla="*/ 29 w 337"/>
                  <a:gd name="T35" fmla="*/ 3 h 558"/>
                  <a:gd name="T36" fmla="*/ 32 w 337"/>
                  <a:gd name="T37" fmla="*/ 5 h 558"/>
                  <a:gd name="T38" fmla="*/ 34 w 337"/>
                  <a:gd name="T39" fmla="*/ 8 h 558"/>
                  <a:gd name="T40" fmla="*/ 36 w 337"/>
                  <a:gd name="T41" fmla="*/ 11 h 558"/>
                  <a:gd name="T42" fmla="*/ 37 w 337"/>
                  <a:gd name="T43" fmla="*/ 14 h 558"/>
                  <a:gd name="T44" fmla="*/ 37 w 337"/>
                  <a:gd name="T45" fmla="*/ 17 h 558"/>
                  <a:gd name="T46" fmla="*/ 37 w 337"/>
                  <a:gd name="T47" fmla="*/ 45 h 558"/>
                  <a:gd name="T48" fmla="*/ 37 w 337"/>
                  <a:gd name="T49" fmla="*/ 48 h 558"/>
                  <a:gd name="T50" fmla="*/ 36 w 337"/>
                  <a:gd name="T51" fmla="*/ 51 h 558"/>
                  <a:gd name="T52" fmla="*/ 34 w 337"/>
                  <a:gd name="T53" fmla="*/ 54 h 558"/>
                  <a:gd name="T54" fmla="*/ 32 w 337"/>
                  <a:gd name="T55" fmla="*/ 57 h 558"/>
                  <a:gd name="T56" fmla="*/ 29 w 337"/>
                  <a:gd name="T57" fmla="*/ 59 h 558"/>
                  <a:gd name="T58" fmla="*/ 27 w 337"/>
                  <a:gd name="T59" fmla="*/ 61 h 558"/>
                  <a:gd name="T60" fmla="*/ 23 w 337"/>
                  <a:gd name="T61" fmla="*/ 62 h 558"/>
                  <a:gd name="T62" fmla="*/ 20 w 337"/>
                  <a:gd name="T63" fmla="*/ 62 h 558"/>
                  <a:gd name="T64" fmla="*/ 17 w 337"/>
                  <a:gd name="T65" fmla="*/ 62 h 558"/>
                  <a:gd name="T66" fmla="*/ 14 w 337"/>
                  <a:gd name="T67" fmla="*/ 62 h 558"/>
                  <a:gd name="T68" fmla="*/ 10 w 337"/>
                  <a:gd name="T69" fmla="*/ 61 h 558"/>
                  <a:gd name="T70" fmla="*/ 8 w 337"/>
                  <a:gd name="T71" fmla="*/ 59 h 558"/>
                  <a:gd name="T72" fmla="*/ 5 w 337"/>
                  <a:gd name="T73" fmla="*/ 57 h 558"/>
                  <a:gd name="T74" fmla="*/ 3 w 337"/>
                  <a:gd name="T75" fmla="*/ 54 h 558"/>
                  <a:gd name="T76" fmla="*/ 1 w 337"/>
                  <a:gd name="T77" fmla="*/ 51 h 558"/>
                  <a:gd name="T78" fmla="*/ 0 w 337"/>
                  <a:gd name="T79" fmla="*/ 48 h 558"/>
                  <a:gd name="T80" fmla="*/ 0 w 337"/>
                  <a:gd name="T81" fmla="*/ 45 h 558"/>
                  <a:gd name="T82" fmla="*/ 0 w 337"/>
                  <a:gd name="T83" fmla="*/ 17 h 558"/>
                  <a:gd name="T84" fmla="*/ 0 w 337"/>
                  <a:gd name="T85" fmla="*/ 14 h 558"/>
                  <a:gd name="T86" fmla="*/ 1 w 337"/>
                  <a:gd name="T87" fmla="*/ 11 h 558"/>
                  <a:gd name="T88" fmla="*/ 3 w 337"/>
                  <a:gd name="T89" fmla="*/ 8 h 558"/>
                  <a:gd name="T90" fmla="*/ 5 w 337"/>
                  <a:gd name="T91" fmla="*/ 5 h 558"/>
                  <a:gd name="T92" fmla="*/ 8 w 337"/>
                  <a:gd name="T93" fmla="*/ 3 h 558"/>
                  <a:gd name="T94" fmla="*/ 10 w 337"/>
                  <a:gd name="T95" fmla="*/ 1 h 558"/>
                  <a:gd name="T96" fmla="*/ 14 w 337"/>
                  <a:gd name="T97" fmla="*/ 0 h 558"/>
                  <a:gd name="T98" fmla="*/ 17 w 337"/>
                  <a:gd name="T99" fmla="*/ 0 h 5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37" h="558">
                    <a:moveTo>
                      <a:pt x="169" y="141"/>
                    </a:moveTo>
                    <a:lnTo>
                      <a:pt x="159" y="143"/>
                    </a:lnTo>
                    <a:lnTo>
                      <a:pt x="153" y="151"/>
                    </a:lnTo>
                    <a:lnTo>
                      <a:pt x="151" y="159"/>
                    </a:lnTo>
                    <a:lnTo>
                      <a:pt x="153" y="168"/>
                    </a:lnTo>
                    <a:lnTo>
                      <a:pt x="159" y="176"/>
                    </a:lnTo>
                    <a:lnTo>
                      <a:pt x="169" y="178"/>
                    </a:lnTo>
                    <a:lnTo>
                      <a:pt x="178" y="176"/>
                    </a:lnTo>
                    <a:lnTo>
                      <a:pt x="184" y="168"/>
                    </a:lnTo>
                    <a:lnTo>
                      <a:pt x="188" y="159"/>
                    </a:lnTo>
                    <a:lnTo>
                      <a:pt x="184" y="151"/>
                    </a:lnTo>
                    <a:lnTo>
                      <a:pt x="178" y="143"/>
                    </a:lnTo>
                    <a:lnTo>
                      <a:pt x="169" y="141"/>
                    </a:lnTo>
                    <a:close/>
                    <a:moveTo>
                      <a:pt x="157" y="0"/>
                    </a:moveTo>
                    <a:lnTo>
                      <a:pt x="180" y="0"/>
                    </a:lnTo>
                    <a:lnTo>
                      <a:pt x="213" y="3"/>
                    </a:lnTo>
                    <a:lnTo>
                      <a:pt x="242" y="12"/>
                    </a:lnTo>
                    <a:lnTo>
                      <a:pt x="268" y="26"/>
                    </a:lnTo>
                    <a:lnTo>
                      <a:pt x="291" y="46"/>
                    </a:lnTo>
                    <a:lnTo>
                      <a:pt x="311" y="69"/>
                    </a:lnTo>
                    <a:lnTo>
                      <a:pt x="326" y="96"/>
                    </a:lnTo>
                    <a:lnTo>
                      <a:pt x="334" y="126"/>
                    </a:lnTo>
                    <a:lnTo>
                      <a:pt x="337" y="157"/>
                    </a:lnTo>
                    <a:lnTo>
                      <a:pt x="337" y="401"/>
                    </a:lnTo>
                    <a:lnTo>
                      <a:pt x="334" y="432"/>
                    </a:lnTo>
                    <a:lnTo>
                      <a:pt x="326" y="462"/>
                    </a:lnTo>
                    <a:lnTo>
                      <a:pt x="311" y="489"/>
                    </a:lnTo>
                    <a:lnTo>
                      <a:pt x="291" y="512"/>
                    </a:lnTo>
                    <a:lnTo>
                      <a:pt x="268" y="531"/>
                    </a:lnTo>
                    <a:lnTo>
                      <a:pt x="242" y="545"/>
                    </a:lnTo>
                    <a:lnTo>
                      <a:pt x="213" y="555"/>
                    </a:lnTo>
                    <a:lnTo>
                      <a:pt x="180" y="558"/>
                    </a:lnTo>
                    <a:lnTo>
                      <a:pt x="157" y="558"/>
                    </a:lnTo>
                    <a:lnTo>
                      <a:pt x="126" y="555"/>
                    </a:lnTo>
                    <a:lnTo>
                      <a:pt x="95" y="545"/>
                    </a:lnTo>
                    <a:lnTo>
                      <a:pt x="69" y="531"/>
                    </a:lnTo>
                    <a:lnTo>
                      <a:pt x="46" y="512"/>
                    </a:lnTo>
                    <a:lnTo>
                      <a:pt x="26" y="489"/>
                    </a:lnTo>
                    <a:lnTo>
                      <a:pt x="12" y="462"/>
                    </a:lnTo>
                    <a:lnTo>
                      <a:pt x="3" y="432"/>
                    </a:lnTo>
                    <a:lnTo>
                      <a:pt x="0" y="401"/>
                    </a:lnTo>
                    <a:lnTo>
                      <a:pt x="0" y="157"/>
                    </a:lnTo>
                    <a:lnTo>
                      <a:pt x="3" y="126"/>
                    </a:lnTo>
                    <a:lnTo>
                      <a:pt x="12" y="96"/>
                    </a:lnTo>
                    <a:lnTo>
                      <a:pt x="26" y="69"/>
                    </a:lnTo>
                    <a:lnTo>
                      <a:pt x="46" y="46"/>
                    </a:lnTo>
                    <a:lnTo>
                      <a:pt x="69" y="26"/>
                    </a:lnTo>
                    <a:lnTo>
                      <a:pt x="95" y="12"/>
                    </a:lnTo>
                    <a:lnTo>
                      <a:pt x="126" y="3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0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11773794" y="3195009"/>
              <a:ext cx="445613" cy="231657"/>
            </a:xfrm>
            <a:custGeom>
              <a:avLst/>
              <a:gdLst>
                <a:gd name="T0" fmla="*/ 2152 w 2478"/>
                <a:gd name="T1" fmla="*/ 0 h 1171"/>
                <a:gd name="T2" fmla="*/ 2144 w 2478"/>
                <a:gd name="T3" fmla="*/ 1 h 1171"/>
                <a:gd name="T4" fmla="*/ 2141 w 2478"/>
                <a:gd name="T5" fmla="*/ 0 h 1171"/>
                <a:gd name="T6" fmla="*/ 337 w 2478"/>
                <a:gd name="T7" fmla="*/ 0 h 1171"/>
                <a:gd name="T8" fmla="*/ 333 w 2478"/>
                <a:gd name="T9" fmla="*/ 1 h 1171"/>
                <a:gd name="T10" fmla="*/ 326 w 2478"/>
                <a:gd name="T11" fmla="*/ 0 h 1171"/>
                <a:gd name="T12" fmla="*/ 0 w 2478"/>
                <a:gd name="T13" fmla="*/ 586 h 1171"/>
                <a:gd name="T14" fmla="*/ 326 w 2478"/>
                <a:gd name="T15" fmla="*/ 1171 h 1171"/>
                <a:gd name="T16" fmla="*/ 333 w 2478"/>
                <a:gd name="T17" fmla="*/ 1171 h 1171"/>
                <a:gd name="T18" fmla="*/ 337 w 2478"/>
                <a:gd name="T19" fmla="*/ 1171 h 1171"/>
                <a:gd name="T20" fmla="*/ 2141 w 2478"/>
                <a:gd name="T21" fmla="*/ 1171 h 1171"/>
                <a:gd name="T22" fmla="*/ 2144 w 2478"/>
                <a:gd name="T23" fmla="*/ 1171 h 1171"/>
                <a:gd name="T24" fmla="*/ 2152 w 2478"/>
                <a:gd name="T25" fmla="*/ 1171 h 1171"/>
                <a:gd name="T26" fmla="*/ 2478 w 2478"/>
                <a:gd name="T27" fmla="*/ 586 h 1171"/>
                <a:gd name="T28" fmla="*/ 2152 w 2478"/>
                <a:gd name="T29" fmla="*/ 0 h 1171"/>
                <a:gd name="T30" fmla="*/ 2169 w 2478"/>
                <a:gd name="T31" fmla="*/ 361 h 1171"/>
                <a:gd name="T32" fmla="*/ 2246 w 2478"/>
                <a:gd name="T33" fmla="*/ 439 h 1171"/>
                <a:gd name="T34" fmla="*/ 2169 w 2478"/>
                <a:gd name="T35" fmla="*/ 517 h 1171"/>
                <a:gd name="T36" fmla="*/ 2091 w 2478"/>
                <a:gd name="T37" fmla="*/ 439 h 1171"/>
                <a:gd name="T38" fmla="*/ 2169 w 2478"/>
                <a:gd name="T39" fmla="*/ 361 h 1171"/>
                <a:gd name="T40" fmla="*/ 533 w 2478"/>
                <a:gd name="T41" fmla="*/ 591 h 1171"/>
                <a:gd name="T42" fmla="*/ 461 w 2478"/>
                <a:gd name="T43" fmla="*/ 663 h 1171"/>
                <a:gd name="T44" fmla="*/ 387 w 2478"/>
                <a:gd name="T45" fmla="*/ 663 h 1171"/>
                <a:gd name="T46" fmla="*/ 387 w 2478"/>
                <a:gd name="T47" fmla="*/ 737 h 1171"/>
                <a:gd name="T48" fmla="*/ 314 w 2478"/>
                <a:gd name="T49" fmla="*/ 810 h 1171"/>
                <a:gd name="T50" fmla="*/ 304 w 2478"/>
                <a:gd name="T51" fmla="*/ 810 h 1171"/>
                <a:gd name="T52" fmla="*/ 231 w 2478"/>
                <a:gd name="T53" fmla="*/ 737 h 1171"/>
                <a:gd name="T54" fmla="*/ 231 w 2478"/>
                <a:gd name="T55" fmla="*/ 663 h 1171"/>
                <a:gd name="T56" fmla="*/ 157 w 2478"/>
                <a:gd name="T57" fmla="*/ 663 h 1171"/>
                <a:gd name="T58" fmla="*/ 85 w 2478"/>
                <a:gd name="T59" fmla="*/ 591 h 1171"/>
                <a:gd name="T60" fmla="*/ 85 w 2478"/>
                <a:gd name="T61" fmla="*/ 580 h 1171"/>
                <a:gd name="T62" fmla="*/ 157 w 2478"/>
                <a:gd name="T63" fmla="*/ 508 h 1171"/>
                <a:gd name="T64" fmla="*/ 231 w 2478"/>
                <a:gd name="T65" fmla="*/ 508 h 1171"/>
                <a:gd name="T66" fmla="*/ 231 w 2478"/>
                <a:gd name="T67" fmla="*/ 434 h 1171"/>
                <a:gd name="T68" fmla="*/ 304 w 2478"/>
                <a:gd name="T69" fmla="*/ 361 h 1171"/>
                <a:gd name="T70" fmla="*/ 314 w 2478"/>
                <a:gd name="T71" fmla="*/ 361 h 1171"/>
                <a:gd name="T72" fmla="*/ 387 w 2478"/>
                <a:gd name="T73" fmla="*/ 434 h 1171"/>
                <a:gd name="T74" fmla="*/ 387 w 2478"/>
                <a:gd name="T75" fmla="*/ 508 h 1171"/>
                <a:gd name="T76" fmla="*/ 461 w 2478"/>
                <a:gd name="T77" fmla="*/ 508 h 1171"/>
                <a:gd name="T78" fmla="*/ 533 w 2478"/>
                <a:gd name="T79" fmla="*/ 580 h 1171"/>
                <a:gd name="T80" fmla="*/ 533 w 2478"/>
                <a:gd name="T81" fmla="*/ 591 h 1171"/>
                <a:gd name="T82" fmla="*/ 1863 w 2478"/>
                <a:gd name="T83" fmla="*/ 1014 h 1171"/>
                <a:gd name="T84" fmla="*/ 615 w 2478"/>
                <a:gd name="T85" fmla="*/ 1014 h 1171"/>
                <a:gd name="T86" fmla="*/ 615 w 2478"/>
                <a:gd name="T87" fmla="*/ 157 h 1171"/>
                <a:gd name="T88" fmla="*/ 1863 w 2478"/>
                <a:gd name="T89" fmla="*/ 157 h 1171"/>
                <a:gd name="T90" fmla="*/ 1863 w 2478"/>
                <a:gd name="T91" fmla="*/ 1014 h 1171"/>
                <a:gd name="T92" fmla="*/ 2022 w 2478"/>
                <a:gd name="T93" fmla="*/ 663 h 1171"/>
                <a:gd name="T94" fmla="*/ 1944 w 2478"/>
                <a:gd name="T95" fmla="*/ 586 h 1171"/>
                <a:gd name="T96" fmla="*/ 2022 w 2478"/>
                <a:gd name="T97" fmla="*/ 508 h 1171"/>
                <a:gd name="T98" fmla="*/ 2100 w 2478"/>
                <a:gd name="T99" fmla="*/ 586 h 1171"/>
                <a:gd name="T100" fmla="*/ 2022 w 2478"/>
                <a:gd name="T101" fmla="*/ 663 h 1171"/>
                <a:gd name="T102" fmla="*/ 2169 w 2478"/>
                <a:gd name="T103" fmla="*/ 810 h 1171"/>
                <a:gd name="T104" fmla="*/ 2091 w 2478"/>
                <a:gd name="T105" fmla="*/ 732 h 1171"/>
                <a:gd name="T106" fmla="*/ 2169 w 2478"/>
                <a:gd name="T107" fmla="*/ 654 h 1171"/>
                <a:gd name="T108" fmla="*/ 2246 w 2478"/>
                <a:gd name="T109" fmla="*/ 732 h 1171"/>
                <a:gd name="T110" fmla="*/ 2169 w 2478"/>
                <a:gd name="T111" fmla="*/ 810 h 1171"/>
                <a:gd name="T112" fmla="*/ 2315 w 2478"/>
                <a:gd name="T113" fmla="*/ 663 h 1171"/>
                <a:gd name="T114" fmla="*/ 2237 w 2478"/>
                <a:gd name="T115" fmla="*/ 586 h 1171"/>
                <a:gd name="T116" fmla="*/ 2315 w 2478"/>
                <a:gd name="T117" fmla="*/ 508 h 1171"/>
                <a:gd name="T118" fmla="*/ 2393 w 2478"/>
                <a:gd name="T119" fmla="*/ 586 h 1171"/>
                <a:gd name="T120" fmla="*/ 2315 w 2478"/>
                <a:gd name="T121" fmla="*/ 663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78" h="1171">
                  <a:moveTo>
                    <a:pt x="2152" y="0"/>
                  </a:moveTo>
                  <a:cubicBezTo>
                    <a:pt x="2149" y="0"/>
                    <a:pt x="2147" y="0"/>
                    <a:pt x="2144" y="1"/>
                  </a:cubicBezTo>
                  <a:cubicBezTo>
                    <a:pt x="2143" y="0"/>
                    <a:pt x="2142" y="0"/>
                    <a:pt x="2141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36" y="0"/>
                    <a:pt x="335" y="0"/>
                    <a:pt x="333" y="1"/>
                  </a:cubicBezTo>
                  <a:cubicBezTo>
                    <a:pt x="331" y="0"/>
                    <a:pt x="328" y="0"/>
                    <a:pt x="326" y="0"/>
                  </a:cubicBezTo>
                  <a:cubicBezTo>
                    <a:pt x="146" y="0"/>
                    <a:pt x="0" y="249"/>
                    <a:pt x="0" y="586"/>
                  </a:cubicBezTo>
                  <a:cubicBezTo>
                    <a:pt x="0" y="923"/>
                    <a:pt x="146" y="1171"/>
                    <a:pt x="326" y="1171"/>
                  </a:cubicBezTo>
                  <a:cubicBezTo>
                    <a:pt x="328" y="1171"/>
                    <a:pt x="331" y="1171"/>
                    <a:pt x="333" y="1171"/>
                  </a:cubicBezTo>
                  <a:cubicBezTo>
                    <a:pt x="335" y="1171"/>
                    <a:pt x="336" y="1171"/>
                    <a:pt x="337" y="1171"/>
                  </a:cubicBezTo>
                  <a:cubicBezTo>
                    <a:pt x="2141" y="1171"/>
                    <a:pt x="2141" y="1171"/>
                    <a:pt x="2141" y="1171"/>
                  </a:cubicBezTo>
                  <a:cubicBezTo>
                    <a:pt x="2142" y="1171"/>
                    <a:pt x="2143" y="1171"/>
                    <a:pt x="2144" y="1171"/>
                  </a:cubicBezTo>
                  <a:cubicBezTo>
                    <a:pt x="2147" y="1171"/>
                    <a:pt x="2149" y="1171"/>
                    <a:pt x="2152" y="1171"/>
                  </a:cubicBezTo>
                  <a:cubicBezTo>
                    <a:pt x="2332" y="1171"/>
                    <a:pt x="2478" y="923"/>
                    <a:pt x="2478" y="586"/>
                  </a:cubicBezTo>
                  <a:cubicBezTo>
                    <a:pt x="2478" y="249"/>
                    <a:pt x="2332" y="0"/>
                    <a:pt x="2152" y="0"/>
                  </a:cubicBezTo>
                  <a:close/>
                  <a:moveTo>
                    <a:pt x="2169" y="361"/>
                  </a:moveTo>
                  <a:cubicBezTo>
                    <a:pt x="2212" y="361"/>
                    <a:pt x="2246" y="396"/>
                    <a:pt x="2246" y="439"/>
                  </a:cubicBezTo>
                  <a:cubicBezTo>
                    <a:pt x="2246" y="482"/>
                    <a:pt x="2212" y="517"/>
                    <a:pt x="2169" y="517"/>
                  </a:cubicBezTo>
                  <a:cubicBezTo>
                    <a:pt x="2126" y="517"/>
                    <a:pt x="2091" y="482"/>
                    <a:pt x="2091" y="439"/>
                  </a:cubicBezTo>
                  <a:cubicBezTo>
                    <a:pt x="2091" y="396"/>
                    <a:pt x="2126" y="361"/>
                    <a:pt x="2169" y="361"/>
                  </a:cubicBezTo>
                  <a:close/>
                  <a:moveTo>
                    <a:pt x="533" y="591"/>
                  </a:moveTo>
                  <a:cubicBezTo>
                    <a:pt x="533" y="631"/>
                    <a:pt x="501" y="663"/>
                    <a:pt x="461" y="663"/>
                  </a:cubicBezTo>
                  <a:cubicBezTo>
                    <a:pt x="387" y="663"/>
                    <a:pt x="387" y="663"/>
                    <a:pt x="387" y="663"/>
                  </a:cubicBezTo>
                  <a:cubicBezTo>
                    <a:pt x="387" y="737"/>
                    <a:pt x="387" y="737"/>
                    <a:pt x="387" y="737"/>
                  </a:cubicBezTo>
                  <a:cubicBezTo>
                    <a:pt x="387" y="777"/>
                    <a:pt x="354" y="810"/>
                    <a:pt x="314" y="810"/>
                  </a:cubicBezTo>
                  <a:cubicBezTo>
                    <a:pt x="304" y="810"/>
                    <a:pt x="304" y="810"/>
                    <a:pt x="304" y="810"/>
                  </a:cubicBezTo>
                  <a:cubicBezTo>
                    <a:pt x="264" y="810"/>
                    <a:pt x="231" y="777"/>
                    <a:pt x="231" y="737"/>
                  </a:cubicBezTo>
                  <a:cubicBezTo>
                    <a:pt x="231" y="663"/>
                    <a:pt x="231" y="663"/>
                    <a:pt x="231" y="663"/>
                  </a:cubicBezTo>
                  <a:cubicBezTo>
                    <a:pt x="157" y="663"/>
                    <a:pt x="157" y="663"/>
                    <a:pt x="157" y="663"/>
                  </a:cubicBezTo>
                  <a:cubicBezTo>
                    <a:pt x="117" y="663"/>
                    <a:pt x="85" y="631"/>
                    <a:pt x="85" y="591"/>
                  </a:cubicBezTo>
                  <a:cubicBezTo>
                    <a:pt x="85" y="580"/>
                    <a:pt x="85" y="580"/>
                    <a:pt x="85" y="580"/>
                  </a:cubicBezTo>
                  <a:cubicBezTo>
                    <a:pt x="85" y="540"/>
                    <a:pt x="117" y="508"/>
                    <a:pt x="157" y="508"/>
                  </a:cubicBezTo>
                  <a:cubicBezTo>
                    <a:pt x="231" y="508"/>
                    <a:pt x="231" y="508"/>
                    <a:pt x="231" y="508"/>
                  </a:cubicBezTo>
                  <a:cubicBezTo>
                    <a:pt x="231" y="434"/>
                    <a:pt x="231" y="434"/>
                    <a:pt x="231" y="434"/>
                  </a:cubicBezTo>
                  <a:cubicBezTo>
                    <a:pt x="231" y="394"/>
                    <a:pt x="264" y="361"/>
                    <a:pt x="304" y="361"/>
                  </a:cubicBezTo>
                  <a:cubicBezTo>
                    <a:pt x="314" y="361"/>
                    <a:pt x="314" y="361"/>
                    <a:pt x="314" y="361"/>
                  </a:cubicBezTo>
                  <a:cubicBezTo>
                    <a:pt x="354" y="361"/>
                    <a:pt x="387" y="394"/>
                    <a:pt x="387" y="434"/>
                  </a:cubicBezTo>
                  <a:cubicBezTo>
                    <a:pt x="387" y="508"/>
                    <a:pt x="387" y="508"/>
                    <a:pt x="387" y="508"/>
                  </a:cubicBezTo>
                  <a:cubicBezTo>
                    <a:pt x="461" y="508"/>
                    <a:pt x="461" y="508"/>
                    <a:pt x="461" y="508"/>
                  </a:cubicBezTo>
                  <a:cubicBezTo>
                    <a:pt x="501" y="508"/>
                    <a:pt x="533" y="540"/>
                    <a:pt x="533" y="580"/>
                  </a:cubicBezTo>
                  <a:lnTo>
                    <a:pt x="533" y="591"/>
                  </a:lnTo>
                  <a:close/>
                  <a:moveTo>
                    <a:pt x="1863" y="1014"/>
                  </a:moveTo>
                  <a:cubicBezTo>
                    <a:pt x="615" y="1014"/>
                    <a:pt x="615" y="1014"/>
                    <a:pt x="615" y="1014"/>
                  </a:cubicBezTo>
                  <a:cubicBezTo>
                    <a:pt x="615" y="157"/>
                    <a:pt x="615" y="157"/>
                    <a:pt x="615" y="157"/>
                  </a:cubicBezTo>
                  <a:cubicBezTo>
                    <a:pt x="1863" y="157"/>
                    <a:pt x="1863" y="157"/>
                    <a:pt x="1863" y="157"/>
                  </a:cubicBezTo>
                  <a:lnTo>
                    <a:pt x="1863" y="1014"/>
                  </a:lnTo>
                  <a:close/>
                  <a:moveTo>
                    <a:pt x="2022" y="663"/>
                  </a:moveTo>
                  <a:cubicBezTo>
                    <a:pt x="1979" y="663"/>
                    <a:pt x="1944" y="629"/>
                    <a:pt x="1944" y="586"/>
                  </a:cubicBezTo>
                  <a:cubicBezTo>
                    <a:pt x="1944" y="543"/>
                    <a:pt x="1979" y="508"/>
                    <a:pt x="2022" y="508"/>
                  </a:cubicBezTo>
                  <a:cubicBezTo>
                    <a:pt x="2065" y="508"/>
                    <a:pt x="2100" y="543"/>
                    <a:pt x="2100" y="586"/>
                  </a:cubicBezTo>
                  <a:cubicBezTo>
                    <a:pt x="2100" y="629"/>
                    <a:pt x="2065" y="663"/>
                    <a:pt x="2022" y="663"/>
                  </a:cubicBezTo>
                  <a:close/>
                  <a:moveTo>
                    <a:pt x="2169" y="810"/>
                  </a:moveTo>
                  <a:cubicBezTo>
                    <a:pt x="2126" y="810"/>
                    <a:pt x="2091" y="775"/>
                    <a:pt x="2091" y="732"/>
                  </a:cubicBezTo>
                  <a:cubicBezTo>
                    <a:pt x="2091" y="689"/>
                    <a:pt x="2126" y="654"/>
                    <a:pt x="2169" y="654"/>
                  </a:cubicBezTo>
                  <a:cubicBezTo>
                    <a:pt x="2212" y="654"/>
                    <a:pt x="2246" y="689"/>
                    <a:pt x="2246" y="732"/>
                  </a:cubicBezTo>
                  <a:cubicBezTo>
                    <a:pt x="2246" y="775"/>
                    <a:pt x="2212" y="810"/>
                    <a:pt x="2169" y="810"/>
                  </a:cubicBezTo>
                  <a:close/>
                  <a:moveTo>
                    <a:pt x="2315" y="663"/>
                  </a:moveTo>
                  <a:cubicBezTo>
                    <a:pt x="2272" y="663"/>
                    <a:pt x="2237" y="629"/>
                    <a:pt x="2237" y="586"/>
                  </a:cubicBezTo>
                  <a:cubicBezTo>
                    <a:pt x="2237" y="543"/>
                    <a:pt x="2272" y="508"/>
                    <a:pt x="2315" y="508"/>
                  </a:cubicBezTo>
                  <a:cubicBezTo>
                    <a:pt x="2358" y="508"/>
                    <a:pt x="2393" y="543"/>
                    <a:pt x="2393" y="586"/>
                  </a:cubicBezTo>
                  <a:cubicBezTo>
                    <a:pt x="2393" y="629"/>
                    <a:pt x="2358" y="663"/>
                    <a:pt x="2315" y="6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de-DE" sz="2016">
                <a:solidFill>
                  <a:prstClr val="black"/>
                </a:solidFill>
              </a:endParaRPr>
            </a:p>
          </p:txBody>
        </p:sp>
        <p:grpSp>
          <p:nvGrpSpPr>
            <p:cNvPr id="61" name="noun_project_0972.svg.eps"/>
            <p:cNvGrpSpPr>
              <a:grpSpLocks noChangeAspect="1"/>
            </p:cNvGrpSpPr>
            <p:nvPr/>
          </p:nvGrpSpPr>
          <p:grpSpPr bwMode="auto">
            <a:xfrm>
              <a:off x="11518080" y="5396726"/>
              <a:ext cx="525960" cy="333108"/>
              <a:chOff x="2866" y="819"/>
              <a:chExt cx="169" cy="107"/>
            </a:xfrm>
            <a:solidFill>
              <a:schemeClr val="bg1">
                <a:lumMod val="85000"/>
              </a:schemeClr>
            </a:solidFill>
          </p:grpSpPr>
          <p:sp>
            <p:nvSpPr>
              <p:cNvPr id="62" name="Freeform 20"/>
              <p:cNvSpPr>
                <a:spLocks noChangeAspect="1" noEditPoints="1"/>
              </p:cNvSpPr>
              <p:nvPr/>
            </p:nvSpPr>
            <p:spPr bwMode="auto">
              <a:xfrm>
                <a:off x="2866" y="819"/>
                <a:ext cx="169" cy="96"/>
              </a:xfrm>
              <a:custGeom>
                <a:avLst/>
                <a:gdLst>
                  <a:gd name="T0" fmla="*/ 13 w 3384"/>
                  <a:gd name="T1" fmla="*/ 8 h 1918"/>
                  <a:gd name="T2" fmla="*/ 11 w 3384"/>
                  <a:gd name="T3" fmla="*/ 8 h 1918"/>
                  <a:gd name="T4" fmla="*/ 9 w 3384"/>
                  <a:gd name="T5" fmla="*/ 8 h 1918"/>
                  <a:gd name="T6" fmla="*/ 8 w 3384"/>
                  <a:gd name="T7" fmla="*/ 10 h 1918"/>
                  <a:gd name="T8" fmla="*/ 8 w 3384"/>
                  <a:gd name="T9" fmla="*/ 12 h 1918"/>
                  <a:gd name="T10" fmla="*/ 8 w 3384"/>
                  <a:gd name="T11" fmla="*/ 15 h 1918"/>
                  <a:gd name="T12" fmla="*/ 8 w 3384"/>
                  <a:gd name="T13" fmla="*/ 72 h 1918"/>
                  <a:gd name="T14" fmla="*/ 8 w 3384"/>
                  <a:gd name="T15" fmla="*/ 74 h 1918"/>
                  <a:gd name="T16" fmla="*/ 8 w 3384"/>
                  <a:gd name="T17" fmla="*/ 76 h 1918"/>
                  <a:gd name="T18" fmla="*/ 10 w 3384"/>
                  <a:gd name="T19" fmla="*/ 76 h 1918"/>
                  <a:gd name="T20" fmla="*/ 12 w 3384"/>
                  <a:gd name="T21" fmla="*/ 77 h 1918"/>
                  <a:gd name="T22" fmla="*/ 15 w 3384"/>
                  <a:gd name="T23" fmla="*/ 77 h 1918"/>
                  <a:gd name="T24" fmla="*/ 156 w 3384"/>
                  <a:gd name="T25" fmla="*/ 77 h 1918"/>
                  <a:gd name="T26" fmla="*/ 158 w 3384"/>
                  <a:gd name="T27" fmla="*/ 77 h 1918"/>
                  <a:gd name="T28" fmla="*/ 160 w 3384"/>
                  <a:gd name="T29" fmla="*/ 76 h 1918"/>
                  <a:gd name="T30" fmla="*/ 161 w 3384"/>
                  <a:gd name="T31" fmla="*/ 75 h 1918"/>
                  <a:gd name="T32" fmla="*/ 161 w 3384"/>
                  <a:gd name="T33" fmla="*/ 73 h 1918"/>
                  <a:gd name="T34" fmla="*/ 161 w 3384"/>
                  <a:gd name="T35" fmla="*/ 70 h 1918"/>
                  <a:gd name="T36" fmla="*/ 161 w 3384"/>
                  <a:gd name="T37" fmla="*/ 13 h 1918"/>
                  <a:gd name="T38" fmla="*/ 161 w 3384"/>
                  <a:gd name="T39" fmla="*/ 10 h 1918"/>
                  <a:gd name="T40" fmla="*/ 161 w 3384"/>
                  <a:gd name="T41" fmla="*/ 9 h 1918"/>
                  <a:gd name="T42" fmla="*/ 159 w 3384"/>
                  <a:gd name="T43" fmla="*/ 8 h 1918"/>
                  <a:gd name="T44" fmla="*/ 157 w 3384"/>
                  <a:gd name="T45" fmla="*/ 8 h 1918"/>
                  <a:gd name="T46" fmla="*/ 154 w 3384"/>
                  <a:gd name="T47" fmla="*/ 8 h 1918"/>
                  <a:gd name="T48" fmla="*/ 8 w 3384"/>
                  <a:gd name="T49" fmla="*/ 0 h 1918"/>
                  <a:gd name="T50" fmla="*/ 163 w 3384"/>
                  <a:gd name="T51" fmla="*/ 0 h 1918"/>
                  <a:gd name="T52" fmla="*/ 166 w 3384"/>
                  <a:gd name="T53" fmla="*/ 1 h 1918"/>
                  <a:gd name="T54" fmla="*/ 168 w 3384"/>
                  <a:gd name="T55" fmla="*/ 3 h 1918"/>
                  <a:gd name="T56" fmla="*/ 169 w 3384"/>
                  <a:gd name="T57" fmla="*/ 6 h 1918"/>
                  <a:gd name="T58" fmla="*/ 169 w 3384"/>
                  <a:gd name="T59" fmla="*/ 88 h 1918"/>
                  <a:gd name="T60" fmla="*/ 168 w 3384"/>
                  <a:gd name="T61" fmla="*/ 91 h 1918"/>
                  <a:gd name="T62" fmla="*/ 167 w 3384"/>
                  <a:gd name="T63" fmla="*/ 94 h 1918"/>
                  <a:gd name="T64" fmla="*/ 164 w 3384"/>
                  <a:gd name="T65" fmla="*/ 95 h 1918"/>
                  <a:gd name="T66" fmla="*/ 161 w 3384"/>
                  <a:gd name="T67" fmla="*/ 96 h 1918"/>
                  <a:gd name="T68" fmla="*/ 6 w 3384"/>
                  <a:gd name="T69" fmla="*/ 96 h 1918"/>
                  <a:gd name="T70" fmla="*/ 3 w 3384"/>
                  <a:gd name="T71" fmla="*/ 95 h 1918"/>
                  <a:gd name="T72" fmla="*/ 1 w 3384"/>
                  <a:gd name="T73" fmla="*/ 93 h 1918"/>
                  <a:gd name="T74" fmla="*/ 0 w 3384"/>
                  <a:gd name="T75" fmla="*/ 90 h 1918"/>
                  <a:gd name="T76" fmla="*/ 0 w 3384"/>
                  <a:gd name="T77" fmla="*/ 8 h 1918"/>
                  <a:gd name="T78" fmla="*/ 1 w 3384"/>
                  <a:gd name="T79" fmla="*/ 5 h 1918"/>
                  <a:gd name="T80" fmla="*/ 2 w 3384"/>
                  <a:gd name="T81" fmla="*/ 2 h 1918"/>
                  <a:gd name="T82" fmla="*/ 5 w 3384"/>
                  <a:gd name="T83" fmla="*/ 1 h 1918"/>
                  <a:gd name="T84" fmla="*/ 8 w 3384"/>
                  <a:gd name="T85" fmla="*/ 0 h 19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84" h="1918">
                    <a:moveTo>
                      <a:pt x="307" y="154"/>
                    </a:moveTo>
                    <a:lnTo>
                      <a:pt x="269" y="154"/>
                    </a:lnTo>
                    <a:lnTo>
                      <a:pt x="238" y="155"/>
                    </a:lnTo>
                    <a:lnTo>
                      <a:pt x="213" y="157"/>
                    </a:lnTo>
                    <a:lnTo>
                      <a:pt x="193" y="161"/>
                    </a:lnTo>
                    <a:lnTo>
                      <a:pt x="178" y="167"/>
                    </a:lnTo>
                    <a:lnTo>
                      <a:pt x="167" y="176"/>
                    </a:lnTo>
                    <a:lnTo>
                      <a:pt x="161" y="190"/>
                    </a:lnTo>
                    <a:lnTo>
                      <a:pt x="157" y="208"/>
                    </a:lnTo>
                    <a:lnTo>
                      <a:pt x="154" y="230"/>
                    </a:lnTo>
                    <a:lnTo>
                      <a:pt x="154" y="258"/>
                    </a:lnTo>
                    <a:lnTo>
                      <a:pt x="154" y="292"/>
                    </a:lnTo>
                    <a:lnTo>
                      <a:pt x="154" y="1397"/>
                    </a:lnTo>
                    <a:lnTo>
                      <a:pt x="154" y="1430"/>
                    </a:lnTo>
                    <a:lnTo>
                      <a:pt x="154" y="1459"/>
                    </a:lnTo>
                    <a:lnTo>
                      <a:pt x="157" y="1482"/>
                    </a:lnTo>
                    <a:lnTo>
                      <a:pt x="161" y="1499"/>
                    </a:lnTo>
                    <a:lnTo>
                      <a:pt x="167" y="1512"/>
                    </a:lnTo>
                    <a:lnTo>
                      <a:pt x="178" y="1521"/>
                    </a:lnTo>
                    <a:lnTo>
                      <a:pt x="193" y="1528"/>
                    </a:lnTo>
                    <a:lnTo>
                      <a:pt x="213" y="1532"/>
                    </a:lnTo>
                    <a:lnTo>
                      <a:pt x="238" y="1534"/>
                    </a:lnTo>
                    <a:lnTo>
                      <a:pt x="269" y="1535"/>
                    </a:lnTo>
                    <a:lnTo>
                      <a:pt x="307" y="1535"/>
                    </a:lnTo>
                    <a:lnTo>
                      <a:pt x="3077" y="1535"/>
                    </a:lnTo>
                    <a:lnTo>
                      <a:pt x="3115" y="1535"/>
                    </a:lnTo>
                    <a:lnTo>
                      <a:pt x="3146" y="1534"/>
                    </a:lnTo>
                    <a:lnTo>
                      <a:pt x="3171" y="1532"/>
                    </a:lnTo>
                    <a:lnTo>
                      <a:pt x="3190" y="1528"/>
                    </a:lnTo>
                    <a:lnTo>
                      <a:pt x="3205" y="1521"/>
                    </a:lnTo>
                    <a:lnTo>
                      <a:pt x="3215" y="1512"/>
                    </a:lnTo>
                    <a:lnTo>
                      <a:pt x="3223" y="1499"/>
                    </a:lnTo>
                    <a:lnTo>
                      <a:pt x="3227" y="1482"/>
                    </a:lnTo>
                    <a:lnTo>
                      <a:pt x="3229" y="1459"/>
                    </a:lnTo>
                    <a:lnTo>
                      <a:pt x="3230" y="1430"/>
                    </a:lnTo>
                    <a:lnTo>
                      <a:pt x="3230" y="1397"/>
                    </a:lnTo>
                    <a:lnTo>
                      <a:pt x="3230" y="292"/>
                    </a:lnTo>
                    <a:lnTo>
                      <a:pt x="3230" y="258"/>
                    </a:lnTo>
                    <a:lnTo>
                      <a:pt x="3229" y="230"/>
                    </a:lnTo>
                    <a:lnTo>
                      <a:pt x="3227" y="208"/>
                    </a:lnTo>
                    <a:lnTo>
                      <a:pt x="3223" y="190"/>
                    </a:lnTo>
                    <a:lnTo>
                      <a:pt x="3215" y="176"/>
                    </a:lnTo>
                    <a:lnTo>
                      <a:pt x="3205" y="167"/>
                    </a:lnTo>
                    <a:lnTo>
                      <a:pt x="3190" y="161"/>
                    </a:lnTo>
                    <a:lnTo>
                      <a:pt x="3171" y="157"/>
                    </a:lnTo>
                    <a:lnTo>
                      <a:pt x="3146" y="155"/>
                    </a:lnTo>
                    <a:lnTo>
                      <a:pt x="3115" y="154"/>
                    </a:lnTo>
                    <a:lnTo>
                      <a:pt x="3077" y="154"/>
                    </a:lnTo>
                    <a:lnTo>
                      <a:pt x="307" y="154"/>
                    </a:lnTo>
                    <a:close/>
                    <a:moveTo>
                      <a:pt x="154" y="0"/>
                    </a:moveTo>
                    <a:lnTo>
                      <a:pt x="3230" y="0"/>
                    </a:lnTo>
                    <a:lnTo>
                      <a:pt x="3260" y="4"/>
                    </a:lnTo>
                    <a:lnTo>
                      <a:pt x="3290" y="13"/>
                    </a:lnTo>
                    <a:lnTo>
                      <a:pt x="3316" y="27"/>
                    </a:lnTo>
                    <a:lnTo>
                      <a:pt x="3339" y="45"/>
                    </a:lnTo>
                    <a:lnTo>
                      <a:pt x="3358" y="68"/>
                    </a:lnTo>
                    <a:lnTo>
                      <a:pt x="3372" y="95"/>
                    </a:lnTo>
                    <a:lnTo>
                      <a:pt x="3381" y="123"/>
                    </a:lnTo>
                    <a:lnTo>
                      <a:pt x="3384" y="154"/>
                    </a:lnTo>
                    <a:lnTo>
                      <a:pt x="3384" y="1764"/>
                    </a:lnTo>
                    <a:lnTo>
                      <a:pt x="3381" y="1795"/>
                    </a:lnTo>
                    <a:lnTo>
                      <a:pt x="3372" y="1825"/>
                    </a:lnTo>
                    <a:lnTo>
                      <a:pt x="3358" y="1851"/>
                    </a:lnTo>
                    <a:lnTo>
                      <a:pt x="3339" y="1873"/>
                    </a:lnTo>
                    <a:lnTo>
                      <a:pt x="3316" y="1892"/>
                    </a:lnTo>
                    <a:lnTo>
                      <a:pt x="3290" y="1906"/>
                    </a:lnTo>
                    <a:lnTo>
                      <a:pt x="3260" y="1915"/>
                    </a:lnTo>
                    <a:lnTo>
                      <a:pt x="3230" y="1918"/>
                    </a:lnTo>
                    <a:lnTo>
                      <a:pt x="154" y="1918"/>
                    </a:lnTo>
                    <a:lnTo>
                      <a:pt x="122" y="1915"/>
                    </a:lnTo>
                    <a:lnTo>
                      <a:pt x="94" y="1906"/>
                    </a:lnTo>
                    <a:lnTo>
                      <a:pt x="68" y="1892"/>
                    </a:lnTo>
                    <a:lnTo>
                      <a:pt x="45" y="1873"/>
                    </a:lnTo>
                    <a:lnTo>
                      <a:pt x="26" y="1851"/>
                    </a:lnTo>
                    <a:lnTo>
                      <a:pt x="12" y="1825"/>
                    </a:lnTo>
                    <a:lnTo>
                      <a:pt x="3" y="1795"/>
                    </a:lnTo>
                    <a:lnTo>
                      <a:pt x="0" y="1764"/>
                    </a:lnTo>
                    <a:lnTo>
                      <a:pt x="0" y="154"/>
                    </a:lnTo>
                    <a:lnTo>
                      <a:pt x="3" y="123"/>
                    </a:lnTo>
                    <a:lnTo>
                      <a:pt x="12" y="95"/>
                    </a:lnTo>
                    <a:lnTo>
                      <a:pt x="26" y="68"/>
                    </a:lnTo>
                    <a:lnTo>
                      <a:pt x="45" y="45"/>
                    </a:lnTo>
                    <a:lnTo>
                      <a:pt x="68" y="27"/>
                    </a:lnTo>
                    <a:lnTo>
                      <a:pt x="94" y="13"/>
                    </a:lnTo>
                    <a:lnTo>
                      <a:pt x="122" y="4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912" y="922"/>
                <a:ext cx="77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240"/>
              </a:p>
            </p:txBody>
          </p:sp>
          <p:sp>
            <p:nvSpPr>
              <p:cNvPr id="64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947" y="915"/>
                <a:ext cx="7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240"/>
              </a:p>
            </p:txBody>
          </p:sp>
        </p:grpSp>
      </p:grpSp>
      <p:graphicFrame>
        <p:nvGraphicFramePr>
          <p:cNvPr id="92" name="Diagramm 91"/>
          <p:cNvGraphicFramePr/>
          <p:nvPr>
            <p:extLst>
              <p:ext uri="{D42A27DB-BD31-4B8C-83A1-F6EECF244321}">
                <p14:modId xmlns:p14="http://schemas.microsoft.com/office/powerpoint/2010/main" val="485987805"/>
              </p:ext>
            </p:extLst>
          </p:nvPr>
        </p:nvGraphicFramePr>
        <p:xfrm>
          <a:off x="1065212" y="2362200"/>
          <a:ext cx="10322725" cy="387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Pfeil nach oben 93"/>
          <p:cNvSpPr>
            <a:spLocks/>
          </p:cNvSpPr>
          <p:nvPr/>
        </p:nvSpPr>
        <p:spPr>
          <a:xfrm rot="5400000" flipH="1">
            <a:off x="4466962" y="4466000"/>
            <a:ext cx="19026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95" name="Textfeld 94"/>
          <p:cNvSpPr txBox="1">
            <a:spLocks noChangeAspect="1"/>
          </p:cNvSpPr>
          <p:nvPr/>
        </p:nvSpPr>
        <p:spPr>
          <a:xfrm>
            <a:off x="4290502" y="4669025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+ 5</a:t>
            </a:r>
            <a:endParaRPr lang="de-DE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7" name="Pfeil nach oben 96"/>
          <p:cNvSpPr>
            <a:spLocks/>
          </p:cNvSpPr>
          <p:nvPr/>
        </p:nvSpPr>
        <p:spPr>
          <a:xfrm rot="5400000" flipH="1">
            <a:off x="2732632" y="4474511"/>
            <a:ext cx="19080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98" name="Textfeld 97"/>
          <p:cNvSpPr txBox="1">
            <a:spLocks noChangeAspect="1"/>
          </p:cNvSpPr>
          <p:nvPr/>
        </p:nvSpPr>
        <p:spPr>
          <a:xfrm>
            <a:off x="2556442" y="4669026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 </a:t>
            </a:r>
            <a:r>
              <a:rPr lang="de-DE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de-DE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99" name="Tabelle 98"/>
          <p:cNvGraphicFramePr>
            <a:graphicFrameLocks noGrp="1"/>
          </p:cNvGraphicFramePr>
          <p:nvPr>
            <p:extLst/>
          </p:nvPr>
        </p:nvGraphicFramePr>
        <p:xfrm>
          <a:off x="10038863" y="2607883"/>
          <a:ext cx="1189657" cy="3164266"/>
        </p:xfrm>
        <a:graphic>
          <a:graphicData uri="http://schemas.openxmlformats.org/drawingml/2006/table">
            <a:tbl>
              <a:tblPr/>
              <a:tblGrid>
                <a:gridCol w="1189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Weiß nicht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iPod </a:t>
                      </a:r>
                      <a:r>
                        <a:rPr lang="de-DE" sz="14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touch*</a:t>
                      </a:r>
                      <a:endParaRPr lang="de-DE" sz="14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Smartphone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Tablet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Laptop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8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PC / Desktop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TV-Gerät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1" name="Pfeil nach oben 100"/>
          <p:cNvSpPr>
            <a:spLocks/>
          </p:cNvSpPr>
          <p:nvPr/>
        </p:nvSpPr>
        <p:spPr>
          <a:xfrm rot="5400000" flipH="1">
            <a:off x="7875981" y="2577065"/>
            <a:ext cx="19026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102" name="Textfeld 101"/>
          <p:cNvSpPr txBox="1">
            <a:spLocks noChangeAspect="1"/>
          </p:cNvSpPr>
          <p:nvPr/>
        </p:nvSpPr>
        <p:spPr>
          <a:xfrm>
            <a:off x="7699521" y="2780090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+ 2</a:t>
            </a:r>
            <a:endParaRPr lang="de-DE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4" name="Pfeil nach oben 103"/>
          <p:cNvSpPr>
            <a:spLocks/>
          </p:cNvSpPr>
          <p:nvPr/>
        </p:nvSpPr>
        <p:spPr>
          <a:xfrm rot="5400000" flipH="1">
            <a:off x="6173956" y="4476289"/>
            <a:ext cx="19026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105" name="Textfeld 104"/>
          <p:cNvSpPr txBox="1">
            <a:spLocks noChangeAspect="1"/>
          </p:cNvSpPr>
          <p:nvPr/>
        </p:nvSpPr>
        <p:spPr>
          <a:xfrm>
            <a:off x="5997496" y="4679314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- 3</a:t>
            </a:r>
            <a:endParaRPr lang="de-DE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7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Wichtigstes Gerät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allgemein und zur Videonutzung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Bremen 2016 - 2018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Kantar TNS – Digitalisierungsbericht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* </a:t>
            </a:r>
            <a:r>
              <a:rPr lang="de-DE" dirty="0" smtClean="0"/>
              <a:t>oder tragb. Spielekonsole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0,590 </a:t>
            </a:r>
            <a:r>
              <a:rPr lang="de-DE" dirty="0"/>
              <a:t>/ </a:t>
            </a:r>
            <a:r>
              <a:rPr lang="de-DE" dirty="0" smtClean="0"/>
              <a:t>0,598 </a:t>
            </a:r>
            <a:r>
              <a:rPr lang="de-DE" dirty="0"/>
              <a:t>/ </a:t>
            </a:r>
            <a:r>
              <a:rPr lang="de-DE" dirty="0" smtClean="0"/>
              <a:t>0,573  </a:t>
            </a:r>
            <a:r>
              <a:rPr lang="de-DE" dirty="0"/>
              <a:t>Mio. Personen </a:t>
            </a:r>
            <a:r>
              <a:rPr lang="de-DE" dirty="0" smtClean="0"/>
              <a:t>in Bremen ab </a:t>
            </a:r>
            <a:r>
              <a:rPr lang="de-DE" dirty="0"/>
              <a:t>14 </a:t>
            </a:r>
            <a:r>
              <a:rPr lang="de-DE" dirty="0" smtClean="0"/>
              <a:t>Jahre</a:t>
            </a:r>
            <a:endParaRPr lang="de-DE" dirty="0"/>
          </a:p>
        </p:txBody>
      </p:sp>
      <p:grpSp>
        <p:nvGrpSpPr>
          <p:cNvPr id="52" name="Gruppieren 51"/>
          <p:cNvGrpSpPr/>
          <p:nvPr/>
        </p:nvGrpSpPr>
        <p:grpSpPr>
          <a:xfrm>
            <a:off x="12239673" y="3058416"/>
            <a:ext cx="724784" cy="2671418"/>
            <a:chOff x="11494623" y="3058416"/>
            <a:chExt cx="724784" cy="2671418"/>
          </a:xfrm>
        </p:grpSpPr>
        <p:sp>
          <p:nvSpPr>
            <p:cNvPr id="55" name="noun_project_0417.svg.eps"/>
            <p:cNvSpPr>
              <a:spLocks noEditPoints="1"/>
            </p:cNvSpPr>
            <p:nvPr/>
          </p:nvSpPr>
          <p:spPr bwMode="auto">
            <a:xfrm rot="5400000">
              <a:off x="11588310" y="3964062"/>
              <a:ext cx="339201" cy="461452"/>
            </a:xfrm>
            <a:custGeom>
              <a:avLst/>
              <a:gdLst>
                <a:gd name="T0" fmla="*/ 233189 w 2693"/>
                <a:gd name="T1" fmla="*/ 570442 h 3456"/>
                <a:gd name="T2" fmla="*/ 226491 w 2693"/>
                <a:gd name="T3" fmla="*/ 574499 h 3456"/>
                <a:gd name="T4" fmla="*/ 222613 w 2693"/>
                <a:gd name="T5" fmla="*/ 581201 h 3456"/>
                <a:gd name="T6" fmla="*/ 222613 w 2693"/>
                <a:gd name="T7" fmla="*/ 589315 h 3456"/>
                <a:gd name="T8" fmla="*/ 226491 w 2693"/>
                <a:gd name="T9" fmla="*/ 596018 h 3456"/>
                <a:gd name="T10" fmla="*/ 233189 w 2693"/>
                <a:gd name="T11" fmla="*/ 600075 h 3456"/>
                <a:gd name="T12" fmla="*/ 241297 w 2693"/>
                <a:gd name="T13" fmla="*/ 600075 h 3456"/>
                <a:gd name="T14" fmla="*/ 247995 w 2693"/>
                <a:gd name="T15" fmla="*/ 596018 h 3456"/>
                <a:gd name="T16" fmla="*/ 251872 w 2693"/>
                <a:gd name="T17" fmla="*/ 589315 h 3456"/>
                <a:gd name="T18" fmla="*/ 251872 w 2693"/>
                <a:gd name="T19" fmla="*/ 581201 h 3456"/>
                <a:gd name="T20" fmla="*/ 247995 w 2693"/>
                <a:gd name="T21" fmla="*/ 574499 h 3456"/>
                <a:gd name="T22" fmla="*/ 241297 w 2693"/>
                <a:gd name="T23" fmla="*/ 570442 h 3456"/>
                <a:gd name="T24" fmla="*/ 54992 w 2693"/>
                <a:gd name="T25" fmla="*/ 48683 h 3456"/>
                <a:gd name="T26" fmla="*/ 50586 w 2693"/>
                <a:gd name="T27" fmla="*/ 50624 h 3456"/>
                <a:gd name="T28" fmla="*/ 48647 w 2693"/>
                <a:gd name="T29" fmla="*/ 55033 h 3456"/>
                <a:gd name="T30" fmla="*/ 49000 w 2693"/>
                <a:gd name="T31" fmla="*/ 557036 h 3456"/>
                <a:gd name="T32" fmla="*/ 52525 w 2693"/>
                <a:gd name="T33" fmla="*/ 560211 h 3456"/>
                <a:gd name="T34" fmla="*/ 419670 w 2693"/>
                <a:gd name="T35" fmla="*/ 560917 h 3456"/>
                <a:gd name="T36" fmla="*/ 424076 w 2693"/>
                <a:gd name="T37" fmla="*/ 558976 h 3456"/>
                <a:gd name="T38" fmla="*/ 426015 w 2693"/>
                <a:gd name="T39" fmla="*/ 554567 h 3456"/>
                <a:gd name="T40" fmla="*/ 425486 w 2693"/>
                <a:gd name="T41" fmla="*/ 52564 h 3456"/>
                <a:gd name="T42" fmla="*/ 422137 w 2693"/>
                <a:gd name="T43" fmla="*/ 49389 h 3456"/>
                <a:gd name="T44" fmla="*/ 54992 w 2693"/>
                <a:gd name="T45" fmla="*/ 48683 h 3456"/>
                <a:gd name="T46" fmla="*/ 444169 w 2693"/>
                <a:gd name="T47" fmla="*/ 0 h 3456"/>
                <a:gd name="T48" fmla="*/ 454745 w 2693"/>
                <a:gd name="T49" fmla="*/ 1764 h 3456"/>
                <a:gd name="T50" fmla="*/ 463734 w 2693"/>
                <a:gd name="T51" fmla="*/ 7232 h 3456"/>
                <a:gd name="T52" fmla="*/ 470432 w 2693"/>
                <a:gd name="T53" fmla="*/ 15169 h 3456"/>
                <a:gd name="T54" fmla="*/ 474133 w 2693"/>
                <a:gd name="T55" fmla="*/ 24871 h 3456"/>
                <a:gd name="T56" fmla="*/ 474662 w 2693"/>
                <a:gd name="T57" fmla="*/ 579085 h 3456"/>
                <a:gd name="T58" fmla="*/ 472547 w 2693"/>
                <a:gd name="T59" fmla="*/ 589844 h 3456"/>
                <a:gd name="T60" fmla="*/ 467435 w 2693"/>
                <a:gd name="T61" fmla="*/ 598664 h 3456"/>
                <a:gd name="T62" fmla="*/ 459504 w 2693"/>
                <a:gd name="T63" fmla="*/ 605367 h 3456"/>
                <a:gd name="T64" fmla="*/ 449633 w 2693"/>
                <a:gd name="T65" fmla="*/ 609071 h 3456"/>
                <a:gd name="T66" fmla="*/ 30493 w 2693"/>
                <a:gd name="T67" fmla="*/ 609600 h 3456"/>
                <a:gd name="T68" fmla="*/ 19741 w 2693"/>
                <a:gd name="T69" fmla="*/ 607836 h 3456"/>
                <a:gd name="T70" fmla="*/ 10752 w 2693"/>
                <a:gd name="T71" fmla="*/ 602368 h 3456"/>
                <a:gd name="T72" fmla="*/ 4054 w 2693"/>
                <a:gd name="T73" fmla="*/ 594431 h 3456"/>
                <a:gd name="T74" fmla="*/ 353 w 2693"/>
                <a:gd name="T75" fmla="*/ 584729 h 3456"/>
                <a:gd name="T76" fmla="*/ 0 w 2693"/>
                <a:gd name="T77" fmla="*/ 30515 h 3456"/>
                <a:gd name="T78" fmla="*/ 1763 w 2693"/>
                <a:gd name="T79" fmla="*/ 19756 h 3456"/>
                <a:gd name="T80" fmla="*/ 7050 w 2693"/>
                <a:gd name="T81" fmla="*/ 10936 h 3456"/>
                <a:gd name="T82" fmla="*/ 14982 w 2693"/>
                <a:gd name="T83" fmla="*/ 4233 h 3456"/>
                <a:gd name="T84" fmla="*/ 24852 w 2693"/>
                <a:gd name="T85" fmla="*/ 529 h 3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93" h="3456">
                  <a:moveTo>
                    <a:pt x="1346" y="3232"/>
                  </a:moveTo>
                  <a:lnTo>
                    <a:pt x="1323" y="3234"/>
                  </a:lnTo>
                  <a:lnTo>
                    <a:pt x="1303" y="3243"/>
                  </a:lnTo>
                  <a:lnTo>
                    <a:pt x="1285" y="3257"/>
                  </a:lnTo>
                  <a:lnTo>
                    <a:pt x="1271" y="3274"/>
                  </a:lnTo>
                  <a:lnTo>
                    <a:pt x="1263" y="3295"/>
                  </a:lnTo>
                  <a:lnTo>
                    <a:pt x="1260" y="3318"/>
                  </a:lnTo>
                  <a:lnTo>
                    <a:pt x="1263" y="3341"/>
                  </a:lnTo>
                  <a:lnTo>
                    <a:pt x="1271" y="3362"/>
                  </a:lnTo>
                  <a:lnTo>
                    <a:pt x="1285" y="3379"/>
                  </a:lnTo>
                  <a:lnTo>
                    <a:pt x="1303" y="3392"/>
                  </a:lnTo>
                  <a:lnTo>
                    <a:pt x="1323" y="3402"/>
                  </a:lnTo>
                  <a:lnTo>
                    <a:pt x="1346" y="3405"/>
                  </a:lnTo>
                  <a:lnTo>
                    <a:pt x="1369" y="3402"/>
                  </a:lnTo>
                  <a:lnTo>
                    <a:pt x="1389" y="3392"/>
                  </a:lnTo>
                  <a:lnTo>
                    <a:pt x="1407" y="3379"/>
                  </a:lnTo>
                  <a:lnTo>
                    <a:pt x="1421" y="3362"/>
                  </a:lnTo>
                  <a:lnTo>
                    <a:pt x="1429" y="3341"/>
                  </a:lnTo>
                  <a:lnTo>
                    <a:pt x="1432" y="3318"/>
                  </a:lnTo>
                  <a:lnTo>
                    <a:pt x="1429" y="3295"/>
                  </a:lnTo>
                  <a:lnTo>
                    <a:pt x="1421" y="3274"/>
                  </a:lnTo>
                  <a:lnTo>
                    <a:pt x="1407" y="3257"/>
                  </a:lnTo>
                  <a:lnTo>
                    <a:pt x="1389" y="3243"/>
                  </a:lnTo>
                  <a:lnTo>
                    <a:pt x="1369" y="3234"/>
                  </a:lnTo>
                  <a:lnTo>
                    <a:pt x="1346" y="3232"/>
                  </a:lnTo>
                  <a:close/>
                  <a:moveTo>
                    <a:pt x="312" y="276"/>
                  </a:moveTo>
                  <a:lnTo>
                    <a:pt x="298" y="280"/>
                  </a:lnTo>
                  <a:lnTo>
                    <a:pt x="287" y="287"/>
                  </a:lnTo>
                  <a:lnTo>
                    <a:pt x="278" y="298"/>
                  </a:lnTo>
                  <a:lnTo>
                    <a:pt x="276" y="312"/>
                  </a:lnTo>
                  <a:lnTo>
                    <a:pt x="276" y="3144"/>
                  </a:lnTo>
                  <a:lnTo>
                    <a:pt x="278" y="3158"/>
                  </a:lnTo>
                  <a:lnTo>
                    <a:pt x="287" y="3169"/>
                  </a:lnTo>
                  <a:lnTo>
                    <a:pt x="298" y="3176"/>
                  </a:lnTo>
                  <a:lnTo>
                    <a:pt x="312" y="3180"/>
                  </a:lnTo>
                  <a:lnTo>
                    <a:pt x="2381" y="3180"/>
                  </a:lnTo>
                  <a:lnTo>
                    <a:pt x="2395" y="3176"/>
                  </a:lnTo>
                  <a:lnTo>
                    <a:pt x="2406" y="3169"/>
                  </a:lnTo>
                  <a:lnTo>
                    <a:pt x="2414" y="3158"/>
                  </a:lnTo>
                  <a:lnTo>
                    <a:pt x="2417" y="3144"/>
                  </a:lnTo>
                  <a:lnTo>
                    <a:pt x="2417" y="312"/>
                  </a:lnTo>
                  <a:lnTo>
                    <a:pt x="2414" y="298"/>
                  </a:lnTo>
                  <a:lnTo>
                    <a:pt x="2406" y="287"/>
                  </a:lnTo>
                  <a:lnTo>
                    <a:pt x="2395" y="280"/>
                  </a:lnTo>
                  <a:lnTo>
                    <a:pt x="2381" y="276"/>
                  </a:lnTo>
                  <a:lnTo>
                    <a:pt x="312" y="276"/>
                  </a:lnTo>
                  <a:close/>
                  <a:moveTo>
                    <a:pt x="173" y="0"/>
                  </a:moveTo>
                  <a:lnTo>
                    <a:pt x="2520" y="0"/>
                  </a:lnTo>
                  <a:lnTo>
                    <a:pt x="2551" y="3"/>
                  </a:lnTo>
                  <a:lnTo>
                    <a:pt x="2580" y="10"/>
                  </a:lnTo>
                  <a:lnTo>
                    <a:pt x="2607" y="24"/>
                  </a:lnTo>
                  <a:lnTo>
                    <a:pt x="2631" y="41"/>
                  </a:lnTo>
                  <a:lnTo>
                    <a:pt x="2652" y="62"/>
                  </a:lnTo>
                  <a:lnTo>
                    <a:pt x="2669" y="86"/>
                  </a:lnTo>
                  <a:lnTo>
                    <a:pt x="2681" y="112"/>
                  </a:lnTo>
                  <a:lnTo>
                    <a:pt x="2690" y="141"/>
                  </a:lnTo>
                  <a:lnTo>
                    <a:pt x="2693" y="173"/>
                  </a:lnTo>
                  <a:lnTo>
                    <a:pt x="2693" y="3283"/>
                  </a:lnTo>
                  <a:lnTo>
                    <a:pt x="2690" y="3315"/>
                  </a:lnTo>
                  <a:lnTo>
                    <a:pt x="2681" y="3344"/>
                  </a:lnTo>
                  <a:lnTo>
                    <a:pt x="2669" y="3370"/>
                  </a:lnTo>
                  <a:lnTo>
                    <a:pt x="2652" y="3394"/>
                  </a:lnTo>
                  <a:lnTo>
                    <a:pt x="2631" y="3415"/>
                  </a:lnTo>
                  <a:lnTo>
                    <a:pt x="2607" y="3432"/>
                  </a:lnTo>
                  <a:lnTo>
                    <a:pt x="2580" y="3446"/>
                  </a:lnTo>
                  <a:lnTo>
                    <a:pt x="2551" y="3453"/>
                  </a:lnTo>
                  <a:lnTo>
                    <a:pt x="2520" y="3456"/>
                  </a:lnTo>
                  <a:lnTo>
                    <a:pt x="173" y="3456"/>
                  </a:lnTo>
                  <a:lnTo>
                    <a:pt x="141" y="3453"/>
                  </a:lnTo>
                  <a:lnTo>
                    <a:pt x="112" y="3446"/>
                  </a:lnTo>
                  <a:lnTo>
                    <a:pt x="85" y="3432"/>
                  </a:lnTo>
                  <a:lnTo>
                    <a:pt x="61" y="3415"/>
                  </a:lnTo>
                  <a:lnTo>
                    <a:pt x="40" y="3394"/>
                  </a:lnTo>
                  <a:lnTo>
                    <a:pt x="23" y="3370"/>
                  </a:lnTo>
                  <a:lnTo>
                    <a:pt x="10" y="3344"/>
                  </a:lnTo>
                  <a:lnTo>
                    <a:pt x="2" y="3315"/>
                  </a:lnTo>
                  <a:lnTo>
                    <a:pt x="0" y="3283"/>
                  </a:lnTo>
                  <a:lnTo>
                    <a:pt x="0" y="173"/>
                  </a:lnTo>
                  <a:lnTo>
                    <a:pt x="2" y="141"/>
                  </a:lnTo>
                  <a:lnTo>
                    <a:pt x="10" y="112"/>
                  </a:lnTo>
                  <a:lnTo>
                    <a:pt x="23" y="86"/>
                  </a:lnTo>
                  <a:lnTo>
                    <a:pt x="40" y="62"/>
                  </a:lnTo>
                  <a:lnTo>
                    <a:pt x="61" y="41"/>
                  </a:lnTo>
                  <a:lnTo>
                    <a:pt x="85" y="24"/>
                  </a:lnTo>
                  <a:lnTo>
                    <a:pt x="112" y="10"/>
                  </a:lnTo>
                  <a:lnTo>
                    <a:pt x="141" y="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 sz="2016">
                <a:solidFill>
                  <a:prstClr val="black"/>
                </a:solidFill>
              </a:endParaRPr>
            </a:p>
          </p:txBody>
        </p:sp>
        <p:grpSp>
          <p:nvGrpSpPr>
            <p:cNvPr id="56" name="noun_project_1999.svg.eps"/>
            <p:cNvGrpSpPr>
              <a:grpSpLocks noChangeAspect="1"/>
            </p:cNvGrpSpPr>
            <p:nvPr/>
          </p:nvGrpSpPr>
          <p:grpSpPr bwMode="auto">
            <a:xfrm>
              <a:off x="11507499" y="4470278"/>
              <a:ext cx="553786" cy="340484"/>
              <a:chOff x="4899" y="3060"/>
              <a:chExt cx="49" cy="31"/>
            </a:xfrm>
            <a:solidFill>
              <a:schemeClr val="bg1">
                <a:lumMod val="85000"/>
              </a:schemeClr>
            </a:solidFill>
          </p:grpSpPr>
          <p:sp>
            <p:nvSpPr>
              <p:cNvPr id="90" name="Freeform 241"/>
              <p:cNvSpPr>
                <a:spLocks noChangeAspect="1" noEditPoints="1"/>
              </p:cNvSpPr>
              <p:nvPr/>
            </p:nvSpPr>
            <p:spPr bwMode="auto">
              <a:xfrm>
                <a:off x="4905" y="3060"/>
                <a:ext cx="37" cy="23"/>
              </a:xfrm>
              <a:custGeom>
                <a:avLst/>
                <a:gdLst>
                  <a:gd name="T0" fmla="*/ 2 w 2332"/>
                  <a:gd name="T1" fmla="*/ 2 h 1460"/>
                  <a:gd name="T2" fmla="*/ 2 w 2332"/>
                  <a:gd name="T3" fmla="*/ 21 h 1460"/>
                  <a:gd name="T4" fmla="*/ 35 w 2332"/>
                  <a:gd name="T5" fmla="*/ 21 h 1460"/>
                  <a:gd name="T6" fmla="*/ 35 w 2332"/>
                  <a:gd name="T7" fmla="*/ 2 h 1460"/>
                  <a:gd name="T8" fmla="*/ 2 w 2332"/>
                  <a:gd name="T9" fmla="*/ 2 h 1460"/>
                  <a:gd name="T10" fmla="*/ 1 w 2332"/>
                  <a:gd name="T11" fmla="*/ 0 h 1460"/>
                  <a:gd name="T12" fmla="*/ 36 w 2332"/>
                  <a:gd name="T13" fmla="*/ 0 h 1460"/>
                  <a:gd name="T14" fmla="*/ 36 w 2332"/>
                  <a:gd name="T15" fmla="*/ 0 h 1460"/>
                  <a:gd name="T16" fmla="*/ 36 w 2332"/>
                  <a:gd name="T17" fmla="*/ 0 h 1460"/>
                  <a:gd name="T18" fmla="*/ 36 w 2332"/>
                  <a:gd name="T19" fmla="*/ 0 h 1460"/>
                  <a:gd name="T20" fmla="*/ 37 w 2332"/>
                  <a:gd name="T21" fmla="*/ 1 h 1460"/>
                  <a:gd name="T22" fmla="*/ 37 w 2332"/>
                  <a:gd name="T23" fmla="*/ 1 h 1460"/>
                  <a:gd name="T24" fmla="*/ 37 w 2332"/>
                  <a:gd name="T25" fmla="*/ 1 h 1460"/>
                  <a:gd name="T26" fmla="*/ 37 w 2332"/>
                  <a:gd name="T27" fmla="*/ 1 h 1460"/>
                  <a:gd name="T28" fmla="*/ 37 w 2332"/>
                  <a:gd name="T29" fmla="*/ 22 h 1460"/>
                  <a:gd name="T30" fmla="*/ 37 w 2332"/>
                  <a:gd name="T31" fmla="*/ 22 h 1460"/>
                  <a:gd name="T32" fmla="*/ 37 w 2332"/>
                  <a:gd name="T33" fmla="*/ 22 h 1460"/>
                  <a:gd name="T34" fmla="*/ 37 w 2332"/>
                  <a:gd name="T35" fmla="*/ 22 h 1460"/>
                  <a:gd name="T36" fmla="*/ 36 w 2332"/>
                  <a:gd name="T37" fmla="*/ 23 h 1460"/>
                  <a:gd name="T38" fmla="*/ 36 w 2332"/>
                  <a:gd name="T39" fmla="*/ 23 h 1460"/>
                  <a:gd name="T40" fmla="*/ 36 w 2332"/>
                  <a:gd name="T41" fmla="*/ 23 h 1460"/>
                  <a:gd name="T42" fmla="*/ 36 w 2332"/>
                  <a:gd name="T43" fmla="*/ 23 h 1460"/>
                  <a:gd name="T44" fmla="*/ 1 w 2332"/>
                  <a:gd name="T45" fmla="*/ 23 h 1460"/>
                  <a:gd name="T46" fmla="*/ 1 w 2332"/>
                  <a:gd name="T47" fmla="*/ 23 h 1460"/>
                  <a:gd name="T48" fmla="*/ 1 w 2332"/>
                  <a:gd name="T49" fmla="*/ 23 h 1460"/>
                  <a:gd name="T50" fmla="*/ 1 w 2332"/>
                  <a:gd name="T51" fmla="*/ 23 h 1460"/>
                  <a:gd name="T52" fmla="*/ 0 w 2332"/>
                  <a:gd name="T53" fmla="*/ 22 h 1460"/>
                  <a:gd name="T54" fmla="*/ 0 w 2332"/>
                  <a:gd name="T55" fmla="*/ 22 h 1460"/>
                  <a:gd name="T56" fmla="*/ 0 w 2332"/>
                  <a:gd name="T57" fmla="*/ 22 h 1460"/>
                  <a:gd name="T58" fmla="*/ 0 w 2332"/>
                  <a:gd name="T59" fmla="*/ 22 h 1460"/>
                  <a:gd name="T60" fmla="*/ 0 w 2332"/>
                  <a:gd name="T61" fmla="*/ 1 h 1460"/>
                  <a:gd name="T62" fmla="*/ 0 w 2332"/>
                  <a:gd name="T63" fmla="*/ 1 h 1460"/>
                  <a:gd name="T64" fmla="*/ 0 w 2332"/>
                  <a:gd name="T65" fmla="*/ 1 h 1460"/>
                  <a:gd name="T66" fmla="*/ 0 w 2332"/>
                  <a:gd name="T67" fmla="*/ 1 h 1460"/>
                  <a:gd name="T68" fmla="*/ 1 w 2332"/>
                  <a:gd name="T69" fmla="*/ 0 h 1460"/>
                  <a:gd name="T70" fmla="*/ 1 w 2332"/>
                  <a:gd name="T71" fmla="*/ 0 h 1460"/>
                  <a:gd name="T72" fmla="*/ 1 w 2332"/>
                  <a:gd name="T73" fmla="*/ 0 h 1460"/>
                  <a:gd name="T74" fmla="*/ 1 w 2332"/>
                  <a:gd name="T75" fmla="*/ 0 h 14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32" h="1460">
                    <a:moveTo>
                      <a:pt x="124" y="122"/>
                    </a:moveTo>
                    <a:lnTo>
                      <a:pt x="124" y="1337"/>
                    </a:lnTo>
                    <a:lnTo>
                      <a:pt x="2208" y="1337"/>
                    </a:lnTo>
                    <a:lnTo>
                      <a:pt x="2208" y="122"/>
                    </a:lnTo>
                    <a:lnTo>
                      <a:pt x="124" y="122"/>
                    </a:lnTo>
                    <a:close/>
                    <a:moveTo>
                      <a:pt x="93" y="0"/>
                    </a:moveTo>
                    <a:lnTo>
                      <a:pt x="2239" y="0"/>
                    </a:lnTo>
                    <a:lnTo>
                      <a:pt x="2260" y="2"/>
                    </a:lnTo>
                    <a:lnTo>
                      <a:pt x="2279" y="9"/>
                    </a:lnTo>
                    <a:lnTo>
                      <a:pt x="2296" y="20"/>
                    </a:lnTo>
                    <a:lnTo>
                      <a:pt x="2311" y="34"/>
                    </a:lnTo>
                    <a:lnTo>
                      <a:pt x="2322" y="51"/>
                    </a:lnTo>
                    <a:lnTo>
                      <a:pt x="2329" y="70"/>
                    </a:lnTo>
                    <a:lnTo>
                      <a:pt x="2332" y="91"/>
                    </a:lnTo>
                    <a:lnTo>
                      <a:pt x="2332" y="1368"/>
                    </a:lnTo>
                    <a:lnTo>
                      <a:pt x="2329" y="1389"/>
                    </a:lnTo>
                    <a:lnTo>
                      <a:pt x="2322" y="1408"/>
                    </a:lnTo>
                    <a:lnTo>
                      <a:pt x="2311" y="1425"/>
                    </a:lnTo>
                    <a:lnTo>
                      <a:pt x="2296" y="1440"/>
                    </a:lnTo>
                    <a:lnTo>
                      <a:pt x="2279" y="1451"/>
                    </a:lnTo>
                    <a:lnTo>
                      <a:pt x="2260" y="1458"/>
                    </a:lnTo>
                    <a:lnTo>
                      <a:pt x="2239" y="1460"/>
                    </a:lnTo>
                    <a:lnTo>
                      <a:pt x="93" y="1460"/>
                    </a:lnTo>
                    <a:lnTo>
                      <a:pt x="71" y="1458"/>
                    </a:lnTo>
                    <a:lnTo>
                      <a:pt x="52" y="1451"/>
                    </a:lnTo>
                    <a:lnTo>
                      <a:pt x="35" y="1440"/>
                    </a:lnTo>
                    <a:lnTo>
                      <a:pt x="21" y="1425"/>
                    </a:lnTo>
                    <a:lnTo>
                      <a:pt x="10" y="1408"/>
                    </a:lnTo>
                    <a:lnTo>
                      <a:pt x="3" y="1389"/>
                    </a:lnTo>
                    <a:lnTo>
                      <a:pt x="0" y="1368"/>
                    </a:lnTo>
                    <a:lnTo>
                      <a:pt x="0" y="91"/>
                    </a:lnTo>
                    <a:lnTo>
                      <a:pt x="3" y="70"/>
                    </a:lnTo>
                    <a:lnTo>
                      <a:pt x="10" y="51"/>
                    </a:lnTo>
                    <a:lnTo>
                      <a:pt x="21" y="34"/>
                    </a:lnTo>
                    <a:lnTo>
                      <a:pt x="35" y="20"/>
                    </a:lnTo>
                    <a:lnTo>
                      <a:pt x="52" y="9"/>
                    </a:lnTo>
                    <a:lnTo>
                      <a:pt x="71" y="2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242"/>
              <p:cNvSpPr>
                <a:spLocks noChangeAspect="1" noEditPoints="1"/>
              </p:cNvSpPr>
              <p:nvPr/>
            </p:nvSpPr>
            <p:spPr bwMode="auto">
              <a:xfrm>
                <a:off x="4899" y="3083"/>
                <a:ext cx="49" cy="8"/>
              </a:xfrm>
              <a:custGeom>
                <a:avLst/>
                <a:gdLst>
                  <a:gd name="T0" fmla="*/ 21 w 3067"/>
                  <a:gd name="T1" fmla="*/ 6 h 517"/>
                  <a:gd name="T2" fmla="*/ 21 w 3067"/>
                  <a:gd name="T3" fmla="*/ 6 h 517"/>
                  <a:gd name="T4" fmla="*/ 21 w 3067"/>
                  <a:gd name="T5" fmla="*/ 6 h 517"/>
                  <a:gd name="T6" fmla="*/ 21 w 3067"/>
                  <a:gd name="T7" fmla="*/ 6 h 517"/>
                  <a:gd name="T8" fmla="*/ 21 w 3067"/>
                  <a:gd name="T9" fmla="*/ 7 h 517"/>
                  <a:gd name="T10" fmla="*/ 22 w 3067"/>
                  <a:gd name="T11" fmla="*/ 7 h 517"/>
                  <a:gd name="T12" fmla="*/ 27 w 3067"/>
                  <a:gd name="T13" fmla="*/ 7 h 517"/>
                  <a:gd name="T14" fmla="*/ 28 w 3067"/>
                  <a:gd name="T15" fmla="*/ 7 h 517"/>
                  <a:gd name="T16" fmla="*/ 28 w 3067"/>
                  <a:gd name="T17" fmla="*/ 6 h 517"/>
                  <a:gd name="T18" fmla="*/ 28 w 3067"/>
                  <a:gd name="T19" fmla="*/ 6 h 517"/>
                  <a:gd name="T20" fmla="*/ 28 w 3067"/>
                  <a:gd name="T21" fmla="*/ 6 h 517"/>
                  <a:gd name="T22" fmla="*/ 28 w 3067"/>
                  <a:gd name="T23" fmla="*/ 6 h 517"/>
                  <a:gd name="T24" fmla="*/ 21 w 3067"/>
                  <a:gd name="T25" fmla="*/ 6 h 517"/>
                  <a:gd name="T26" fmla="*/ 18 w 3067"/>
                  <a:gd name="T27" fmla="*/ 3 h 517"/>
                  <a:gd name="T28" fmla="*/ 17 w 3067"/>
                  <a:gd name="T29" fmla="*/ 5 h 517"/>
                  <a:gd name="T30" fmla="*/ 32 w 3067"/>
                  <a:gd name="T31" fmla="*/ 5 h 517"/>
                  <a:gd name="T32" fmla="*/ 31 w 3067"/>
                  <a:gd name="T33" fmla="*/ 3 h 517"/>
                  <a:gd name="T34" fmla="*/ 18 w 3067"/>
                  <a:gd name="T35" fmla="*/ 3 h 517"/>
                  <a:gd name="T36" fmla="*/ 7 w 3067"/>
                  <a:gd name="T37" fmla="*/ 0 h 517"/>
                  <a:gd name="T38" fmla="*/ 42 w 3067"/>
                  <a:gd name="T39" fmla="*/ 0 h 517"/>
                  <a:gd name="T40" fmla="*/ 42 w 3067"/>
                  <a:gd name="T41" fmla="*/ 0 h 517"/>
                  <a:gd name="T42" fmla="*/ 42 w 3067"/>
                  <a:gd name="T43" fmla="*/ 0 h 517"/>
                  <a:gd name="T44" fmla="*/ 43 w 3067"/>
                  <a:gd name="T45" fmla="*/ 0 h 517"/>
                  <a:gd name="T46" fmla="*/ 43 w 3067"/>
                  <a:gd name="T47" fmla="*/ 0 h 517"/>
                  <a:gd name="T48" fmla="*/ 43 w 3067"/>
                  <a:gd name="T49" fmla="*/ 0 h 517"/>
                  <a:gd name="T50" fmla="*/ 49 w 3067"/>
                  <a:gd name="T51" fmla="*/ 6 h 517"/>
                  <a:gd name="T52" fmla="*/ 49 w 3067"/>
                  <a:gd name="T53" fmla="*/ 7 h 517"/>
                  <a:gd name="T54" fmla="*/ 49 w 3067"/>
                  <a:gd name="T55" fmla="*/ 7 h 517"/>
                  <a:gd name="T56" fmla="*/ 49 w 3067"/>
                  <a:gd name="T57" fmla="*/ 7 h 517"/>
                  <a:gd name="T58" fmla="*/ 49 w 3067"/>
                  <a:gd name="T59" fmla="*/ 7 h 517"/>
                  <a:gd name="T60" fmla="*/ 49 w 3067"/>
                  <a:gd name="T61" fmla="*/ 7 h 517"/>
                  <a:gd name="T62" fmla="*/ 49 w 3067"/>
                  <a:gd name="T63" fmla="*/ 7 h 517"/>
                  <a:gd name="T64" fmla="*/ 49 w 3067"/>
                  <a:gd name="T65" fmla="*/ 7 h 517"/>
                  <a:gd name="T66" fmla="*/ 49 w 3067"/>
                  <a:gd name="T67" fmla="*/ 7 h 517"/>
                  <a:gd name="T68" fmla="*/ 49 w 3067"/>
                  <a:gd name="T69" fmla="*/ 8 h 517"/>
                  <a:gd name="T70" fmla="*/ 48 w 3067"/>
                  <a:gd name="T71" fmla="*/ 8 h 517"/>
                  <a:gd name="T72" fmla="*/ 48 w 3067"/>
                  <a:gd name="T73" fmla="*/ 8 h 517"/>
                  <a:gd name="T74" fmla="*/ 48 w 3067"/>
                  <a:gd name="T75" fmla="*/ 8 h 517"/>
                  <a:gd name="T76" fmla="*/ 48 w 3067"/>
                  <a:gd name="T77" fmla="*/ 8 h 517"/>
                  <a:gd name="T78" fmla="*/ 1 w 3067"/>
                  <a:gd name="T79" fmla="*/ 8 h 517"/>
                  <a:gd name="T80" fmla="*/ 1 w 3067"/>
                  <a:gd name="T81" fmla="*/ 8 h 517"/>
                  <a:gd name="T82" fmla="*/ 1 w 3067"/>
                  <a:gd name="T83" fmla="*/ 8 h 517"/>
                  <a:gd name="T84" fmla="*/ 1 w 3067"/>
                  <a:gd name="T85" fmla="*/ 8 h 517"/>
                  <a:gd name="T86" fmla="*/ 0 w 3067"/>
                  <a:gd name="T87" fmla="*/ 8 h 517"/>
                  <a:gd name="T88" fmla="*/ 0 w 3067"/>
                  <a:gd name="T89" fmla="*/ 7 h 517"/>
                  <a:gd name="T90" fmla="*/ 0 w 3067"/>
                  <a:gd name="T91" fmla="*/ 7 h 517"/>
                  <a:gd name="T92" fmla="*/ 0 w 3067"/>
                  <a:gd name="T93" fmla="*/ 7 h 517"/>
                  <a:gd name="T94" fmla="*/ 0 w 3067"/>
                  <a:gd name="T95" fmla="*/ 7 h 517"/>
                  <a:gd name="T96" fmla="*/ 0 w 3067"/>
                  <a:gd name="T97" fmla="*/ 7 h 517"/>
                  <a:gd name="T98" fmla="*/ 0 w 3067"/>
                  <a:gd name="T99" fmla="*/ 7 h 517"/>
                  <a:gd name="T100" fmla="*/ 0 w 3067"/>
                  <a:gd name="T101" fmla="*/ 7 h 517"/>
                  <a:gd name="T102" fmla="*/ 0 w 3067"/>
                  <a:gd name="T103" fmla="*/ 7 h 517"/>
                  <a:gd name="T104" fmla="*/ 0 w 3067"/>
                  <a:gd name="T105" fmla="*/ 6 h 517"/>
                  <a:gd name="T106" fmla="*/ 6 w 3067"/>
                  <a:gd name="T107" fmla="*/ 0 h 517"/>
                  <a:gd name="T108" fmla="*/ 6 w 3067"/>
                  <a:gd name="T109" fmla="*/ 0 h 517"/>
                  <a:gd name="T110" fmla="*/ 6 w 3067"/>
                  <a:gd name="T111" fmla="*/ 0 h 517"/>
                  <a:gd name="T112" fmla="*/ 7 w 3067"/>
                  <a:gd name="T113" fmla="*/ 0 h 517"/>
                  <a:gd name="T114" fmla="*/ 7 w 3067"/>
                  <a:gd name="T115" fmla="*/ 0 h 517"/>
                  <a:gd name="T116" fmla="*/ 7 w 3067"/>
                  <a:gd name="T117" fmla="*/ 0 h 5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67" h="517">
                    <a:moveTo>
                      <a:pt x="1320" y="366"/>
                    </a:moveTo>
                    <a:lnTo>
                      <a:pt x="1320" y="397"/>
                    </a:lnTo>
                    <a:lnTo>
                      <a:pt x="1322" y="408"/>
                    </a:lnTo>
                    <a:lnTo>
                      <a:pt x="1329" y="417"/>
                    </a:lnTo>
                    <a:lnTo>
                      <a:pt x="1338" y="423"/>
                    </a:lnTo>
                    <a:lnTo>
                      <a:pt x="1350" y="426"/>
                    </a:lnTo>
                    <a:lnTo>
                      <a:pt x="1718" y="426"/>
                    </a:lnTo>
                    <a:lnTo>
                      <a:pt x="1730" y="423"/>
                    </a:lnTo>
                    <a:lnTo>
                      <a:pt x="1739" y="417"/>
                    </a:lnTo>
                    <a:lnTo>
                      <a:pt x="1747" y="408"/>
                    </a:lnTo>
                    <a:lnTo>
                      <a:pt x="1749" y="397"/>
                    </a:lnTo>
                    <a:lnTo>
                      <a:pt x="1749" y="366"/>
                    </a:lnTo>
                    <a:lnTo>
                      <a:pt x="1320" y="366"/>
                    </a:lnTo>
                    <a:close/>
                    <a:moveTo>
                      <a:pt x="1130" y="224"/>
                    </a:moveTo>
                    <a:lnTo>
                      <a:pt x="1069" y="324"/>
                    </a:lnTo>
                    <a:lnTo>
                      <a:pt x="1999" y="324"/>
                    </a:lnTo>
                    <a:lnTo>
                      <a:pt x="1937" y="224"/>
                    </a:lnTo>
                    <a:lnTo>
                      <a:pt x="1130" y="224"/>
                    </a:lnTo>
                    <a:close/>
                    <a:moveTo>
                      <a:pt x="445" y="0"/>
                    </a:moveTo>
                    <a:lnTo>
                      <a:pt x="2623" y="0"/>
                    </a:lnTo>
                    <a:lnTo>
                      <a:pt x="2638" y="2"/>
                    </a:lnTo>
                    <a:lnTo>
                      <a:pt x="2656" y="7"/>
                    </a:lnTo>
                    <a:lnTo>
                      <a:pt x="2673" y="13"/>
                    </a:lnTo>
                    <a:lnTo>
                      <a:pt x="2689" y="22"/>
                    </a:lnTo>
                    <a:lnTo>
                      <a:pt x="2702" y="32"/>
                    </a:lnTo>
                    <a:lnTo>
                      <a:pt x="3067" y="366"/>
                    </a:lnTo>
                    <a:lnTo>
                      <a:pt x="3067" y="426"/>
                    </a:lnTo>
                    <a:lnTo>
                      <a:pt x="3067" y="428"/>
                    </a:lnTo>
                    <a:lnTo>
                      <a:pt x="3067" y="432"/>
                    </a:lnTo>
                    <a:lnTo>
                      <a:pt x="3066" y="440"/>
                    </a:lnTo>
                    <a:lnTo>
                      <a:pt x="3064" y="449"/>
                    </a:lnTo>
                    <a:lnTo>
                      <a:pt x="3060" y="460"/>
                    </a:lnTo>
                    <a:lnTo>
                      <a:pt x="3056" y="471"/>
                    </a:lnTo>
                    <a:lnTo>
                      <a:pt x="3049" y="483"/>
                    </a:lnTo>
                    <a:lnTo>
                      <a:pt x="3040" y="493"/>
                    </a:lnTo>
                    <a:lnTo>
                      <a:pt x="3028" y="503"/>
                    </a:lnTo>
                    <a:lnTo>
                      <a:pt x="3013" y="510"/>
                    </a:lnTo>
                    <a:lnTo>
                      <a:pt x="2996" y="515"/>
                    </a:lnTo>
                    <a:lnTo>
                      <a:pt x="2974" y="517"/>
                    </a:lnTo>
                    <a:lnTo>
                      <a:pt x="93" y="517"/>
                    </a:lnTo>
                    <a:lnTo>
                      <a:pt x="72" y="515"/>
                    </a:lnTo>
                    <a:lnTo>
                      <a:pt x="54" y="510"/>
                    </a:lnTo>
                    <a:lnTo>
                      <a:pt x="40" y="503"/>
                    </a:lnTo>
                    <a:lnTo>
                      <a:pt x="29" y="493"/>
                    </a:lnTo>
                    <a:lnTo>
                      <a:pt x="19" y="483"/>
                    </a:lnTo>
                    <a:lnTo>
                      <a:pt x="12" y="471"/>
                    </a:lnTo>
                    <a:lnTo>
                      <a:pt x="7" y="460"/>
                    </a:lnTo>
                    <a:lnTo>
                      <a:pt x="4" y="449"/>
                    </a:lnTo>
                    <a:lnTo>
                      <a:pt x="2" y="440"/>
                    </a:lnTo>
                    <a:lnTo>
                      <a:pt x="1" y="432"/>
                    </a:lnTo>
                    <a:lnTo>
                      <a:pt x="0" y="428"/>
                    </a:lnTo>
                    <a:lnTo>
                      <a:pt x="0" y="426"/>
                    </a:lnTo>
                    <a:lnTo>
                      <a:pt x="0" y="366"/>
                    </a:lnTo>
                    <a:lnTo>
                      <a:pt x="366" y="32"/>
                    </a:lnTo>
                    <a:lnTo>
                      <a:pt x="380" y="22"/>
                    </a:lnTo>
                    <a:lnTo>
                      <a:pt x="395" y="13"/>
                    </a:lnTo>
                    <a:lnTo>
                      <a:pt x="412" y="7"/>
                    </a:lnTo>
                    <a:lnTo>
                      <a:pt x="429" y="2"/>
                    </a:lnTo>
                    <a:lnTo>
                      <a:pt x="4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noun_project_0414.svg.eps"/>
            <p:cNvSpPr>
              <a:spLocks noEditPoints="1"/>
            </p:cNvSpPr>
            <p:nvPr/>
          </p:nvSpPr>
          <p:spPr bwMode="auto">
            <a:xfrm>
              <a:off x="11621848" y="3497820"/>
              <a:ext cx="229585" cy="441785"/>
            </a:xfrm>
            <a:custGeom>
              <a:avLst/>
              <a:gdLst>
                <a:gd name="T0" fmla="*/ 145156 w 1762"/>
                <a:gd name="T1" fmla="*/ 525992 h 3456"/>
                <a:gd name="T2" fmla="*/ 132795 w 1762"/>
                <a:gd name="T3" fmla="*/ 534811 h 3456"/>
                <a:gd name="T4" fmla="*/ 126261 w 1762"/>
                <a:gd name="T5" fmla="*/ 548569 h 3456"/>
                <a:gd name="T6" fmla="*/ 127497 w 1762"/>
                <a:gd name="T7" fmla="*/ 564268 h 3456"/>
                <a:gd name="T8" fmla="*/ 136503 w 1762"/>
                <a:gd name="T9" fmla="*/ 576792 h 3456"/>
                <a:gd name="T10" fmla="*/ 150277 w 1762"/>
                <a:gd name="T11" fmla="*/ 583318 h 3456"/>
                <a:gd name="T12" fmla="*/ 165994 w 1762"/>
                <a:gd name="T13" fmla="*/ 581907 h 3456"/>
                <a:gd name="T14" fmla="*/ 178532 w 1762"/>
                <a:gd name="T15" fmla="*/ 573264 h 3456"/>
                <a:gd name="T16" fmla="*/ 185065 w 1762"/>
                <a:gd name="T17" fmla="*/ 559329 h 3456"/>
                <a:gd name="T18" fmla="*/ 183653 w 1762"/>
                <a:gd name="T19" fmla="*/ 543454 h 3456"/>
                <a:gd name="T20" fmla="*/ 175000 w 1762"/>
                <a:gd name="T21" fmla="*/ 531107 h 3456"/>
                <a:gd name="T22" fmla="*/ 161049 w 1762"/>
                <a:gd name="T23" fmla="*/ 524581 h 3456"/>
                <a:gd name="T24" fmla="*/ 24016 w 1762"/>
                <a:gd name="T25" fmla="*/ 502885 h 3456"/>
                <a:gd name="T26" fmla="*/ 24016 w 1762"/>
                <a:gd name="T27" fmla="*/ 106715 h 3456"/>
                <a:gd name="T28" fmla="*/ 127497 w 1762"/>
                <a:gd name="T29" fmla="*/ 52564 h 3456"/>
                <a:gd name="T30" fmla="*/ 126261 w 1762"/>
                <a:gd name="T31" fmla="*/ 59443 h 3456"/>
                <a:gd name="T32" fmla="*/ 132265 w 1762"/>
                <a:gd name="T33" fmla="*/ 63324 h 3456"/>
                <a:gd name="T34" fmla="*/ 183653 w 1762"/>
                <a:gd name="T35" fmla="*/ 61560 h 3456"/>
                <a:gd name="T36" fmla="*/ 185065 w 1762"/>
                <a:gd name="T37" fmla="*/ 54504 h 3456"/>
                <a:gd name="T38" fmla="*/ 179238 w 1762"/>
                <a:gd name="T39" fmla="*/ 50624 h 3456"/>
                <a:gd name="T40" fmla="*/ 102245 w 1762"/>
                <a:gd name="T41" fmla="*/ 48507 h 3456"/>
                <a:gd name="T42" fmla="*/ 97301 w 1762"/>
                <a:gd name="T43" fmla="*/ 53446 h 3456"/>
                <a:gd name="T44" fmla="*/ 98537 w 1762"/>
                <a:gd name="T45" fmla="*/ 60149 h 3456"/>
                <a:gd name="T46" fmla="*/ 104541 w 1762"/>
                <a:gd name="T47" fmla="*/ 63324 h 3456"/>
                <a:gd name="T48" fmla="*/ 110898 w 1762"/>
                <a:gd name="T49" fmla="*/ 60149 h 3456"/>
                <a:gd name="T50" fmla="*/ 111781 w 1762"/>
                <a:gd name="T51" fmla="*/ 53446 h 3456"/>
                <a:gd name="T52" fmla="*/ 107013 w 1762"/>
                <a:gd name="T53" fmla="*/ 48507 h 3456"/>
                <a:gd name="T54" fmla="*/ 263471 w 1762"/>
                <a:gd name="T55" fmla="*/ 0 h 3456"/>
                <a:gd name="T56" fmla="*/ 283602 w 1762"/>
                <a:gd name="T57" fmla="*/ 4410 h 3456"/>
                <a:gd name="T58" fmla="*/ 299495 w 1762"/>
                <a:gd name="T59" fmla="*/ 16404 h 3456"/>
                <a:gd name="T60" fmla="*/ 309208 w 1762"/>
                <a:gd name="T61" fmla="*/ 34043 h 3456"/>
                <a:gd name="T62" fmla="*/ 311150 w 1762"/>
                <a:gd name="T63" fmla="*/ 561799 h 3456"/>
                <a:gd name="T64" fmla="*/ 306735 w 1762"/>
                <a:gd name="T65" fmla="*/ 581907 h 3456"/>
                <a:gd name="T66" fmla="*/ 294727 w 1762"/>
                <a:gd name="T67" fmla="*/ 597958 h 3456"/>
                <a:gd name="T68" fmla="*/ 277245 w 1762"/>
                <a:gd name="T69" fmla="*/ 607483 h 3456"/>
                <a:gd name="T70" fmla="*/ 48032 w 1762"/>
                <a:gd name="T71" fmla="*/ 609600 h 3456"/>
                <a:gd name="T72" fmla="*/ 27724 w 1762"/>
                <a:gd name="T73" fmla="*/ 605190 h 3456"/>
                <a:gd name="T74" fmla="*/ 11831 w 1762"/>
                <a:gd name="T75" fmla="*/ 593196 h 3456"/>
                <a:gd name="T76" fmla="*/ 1942 w 1762"/>
                <a:gd name="T77" fmla="*/ 575557 h 3456"/>
                <a:gd name="T78" fmla="*/ 0 w 1762"/>
                <a:gd name="T79" fmla="*/ 47801 h 3456"/>
                <a:gd name="T80" fmla="*/ 4415 w 1762"/>
                <a:gd name="T81" fmla="*/ 27693 h 3456"/>
                <a:gd name="T82" fmla="*/ 16423 w 1762"/>
                <a:gd name="T83" fmla="*/ 11642 h 3456"/>
                <a:gd name="T84" fmla="*/ 34082 w 1762"/>
                <a:gd name="T85" fmla="*/ 2117 h 3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62" h="3456">
                  <a:moveTo>
                    <a:pt x="882" y="2971"/>
                  </a:moveTo>
                  <a:lnTo>
                    <a:pt x="851" y="2974"/>
                  </a:lnTo>
                  <a:lnTo>
                    <a:pt x="822" y="2982"/>
                  </a:lnTo>
                  <a:lnTo>
                    <a:pt x="796" y="2994"/>
                  </a:lnTo>
                  <a:lnTo>
                    <a:pt x="773" y="3011"/>
                  </a:lnTo>
                  <a:lnTo>
                    <a:pt x="752" y="3032"/>
                  </a:lnTo>
                  <a:lnTo>
                    <a:pt x="735" y="3055"/>
                  </a:lnTo>
                  <a:lnTo>
                    <a:pt x="722" y="3081"/>
                  </a:lnTo>
                  <a:lnTo>
                    <a:pt x="715" y="3110"/>
                  </a:lnTo>
                  <a:lnTo>
                    <a:pt x="712" y="3141"/>
                  </a:lnTo>
                  <a:lnTo>
                    <a:pt x="715" y="3171"/>
                  </a:lnTo>
                  <a:lnTo>
                    <a:pt x="722" y="3199"/>
                  </a:lnTo>
                  <a:lnTo>
                    <a:pt x="735" y="3226"/>
                  </a:lnTo>
                  <a:lnTo>
                    <a:pt x="752" y="3250"/>
                  </a:lnTo>
                  <a:lnTo>
                    <a:pt x="773" y="3270"/>
                  </a:lnTo>
                  <a:lnTo>
                    <a:pt x="796" y="3286"/>
                  </a:lnTo>
                  <a:lnTo>
                    <a:pt x="822" y="3299"/>
                  </a:lnTo>
                  <a:lnTo>
                    <a:pt x="851" y="3307"/>
                  </a:lnTo>
                  <a:lnTo>
                    <a:pt x="882" y="3309"/>
                  </a:lnTo>
                  <a:lnTo>
                    <a:pt x="912" y="3307"/>
                  </a:lnTo>
                  <a:lnTo>
                    <a:pt x="940" y="3299"/>
                  </a:lnTo>
                  <a:lnTo>
                    <a:pt x="967" y="3286"/>
                  </a:lnTo>
                  <a:lnTo>
                    <a:pt x="991" y="3270"/>
                  </a:lnTo>
                  <a:lnTo>
                    <a:pt x="1011" y="3250"/>
                  </a:lnTo>
                  <a:lnTo>
                    <a:pt x="1027" y="3226"/>
                  </a:lnTo>
                  <a:lnTo>
                    <a:pt x="1040" y="3199"/>
                  </a:lnTo>
                  <a:lnTo>
                    <a:pt x="1048" y="3171"/>
                  </a:lnTo>
                  <a:lnTo>
                    <a:pt x="1051" y="3141"/>
                  </a:lnTo>
                  <a:lnTo>
                    <a:pt x="1048" y="3110"/>
                  </a:lnTo>
                  <a:lnTo>
                    <a:pt x="1040" y="3081"/>
                  </a:lnTo>
                  <a:lnTo>
                    <a:pt x="1027" y="3055"/>
                  </a:lnTo>
                  <a:lnTo>
                    <a:pt x="1011" y="3032"/>
                  </a:lnTo>
                  <a:lnTo>
                    <a:pt x="991" y="3011"/>
                  </a:lnTo>
                  <a:lnTo>
                    <a:pt x="967" y="2994"/>
                  </a:lnTo>
                  <a:lnTo>
                    <a:pt x="940" y="2982"/>
                  </a:lnTo>
                  <a:lnTo>
                    <a:pt x="912" y="2974"/>
                  </a:lnTo>
                  <a:lnTo>
                    <a:pt x="882" y="2971"/>
                  </a:lnTo>
                  <a:close/>
                  <a:moveTo>
                    <a:pt x="136" y="605"/>
                  </a:moveTo>
                  <a:lnTo>
                    <a:pt x="136" y="2851"/>
                  </a:lnTo>
                  <a:lnTo>
                    <a:pt x="1627" y="2851"/>
                  </a:lnTo>
                  <a:lnTo>
                    <a:pt x="1627" y="605"/>
                  </a:lnTo>
                  <a:lnTo>
                    <a:pt x="136" y="605"/>
                  </a:lnTo>
                  <a:close/>
                  <a:moveTo>
                    <a:pt x="749" y="287"/>
                  </a:moveTo>
                  <a:lnTo>
                    <a:pt x="734" y="290"/>
                  </a:lnTo>
                  <a:lnTo>
                    <a:pt x="722" y="298"/>
                  </a:lnTo>
                  <a:lnTo>
                    <a:pt x="715" y="309"/>
                  </a:lnTo>
                  <a:lnTo>
                    <a:pt x="712" y="324"/>
                  </a:lnTo>
                  <a:lnTo>
                    <a:pt x="715" y="337"/>
                  </a:lnTo>
                  <a:lnTo>
                    <a:pt x="722" y="349"/>
                  </a:lnTo>
                  <a:lnTo>
                    <a:pt x="734" y="357"/>
                  </a:lnTo>
                  <a:lnTo>
                    <a:pt x="749" y="359"/>
                  </a:lnTo>
                  <a:lnTo>
                    <a:pt x="1015" y="359"/>
                  </a:lnTo>
                  <a:lnTo>
                    <a:pt x="1029" y="357"/>
                  </a:lnTo>
                  <a:lnTo>
                    <a:pt x="1040" y="349"/>
                  </a:lnTo>
                  <a:lnTo>
                    <a:pt x="1048" y="337"/>
                  </a:lnTo>
                  <a:lnTo>
                    <a:pt x="1051" y="324"/>
                  </a:lnTo>
                  <a:lnTo>
                    <a:pt x="1048" y="309"/>
                  </a:lnTo>
                  <a:lnTo>
                    <a:pt x="1040" y="298"/>
                  </a:lnTo>
                  <a:lnTo>
                    <a:pt x="1029" y="290"/>
                  </a:lnTo>
                  <a:lnTo>
                    <a:pt x="1015" y="287"/>
                  </a:lnTo>
                  <a:lnTo>
                    <a:pt x="749" y="287"/>
                  </a:lnTo>
                  <a:close/>
                  <a:moveTo>
                    <a:pt x="592" y="273"/>
                  </a:moveTo>
                  <a:lnTo>
                    <a:pt x="579" y="275"/>
                  </a:lnTo>
                  <a:lnTo>
                    <a:pt x="567" y="282"/>
                  </a:lnTo>
                  <a:lnTo>
                    <a:pt x="558" y="291"/>
                  </a:lnTo>
                  <a:lnTo>
                    <a:pt x="551" y="303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8" y="341"/>
                  </a:lnTo>
                  <a:lnTo>
                    <a:pt x="567" y="351"/>
                  </a:lnTo>
                  <a:lnTo>
                    <a:pt x="579" y="357"/>
                  </a:lnTo>
                  <a:lnTo>
                    <a:pt x="592" y="359"/>
                  </a:lnTo>
                  <a:lnTo>
                    <a:pt x="606" y="357"/>
                  </a:lnTo>
                  <a:lnTo>
                    <a:pt x="619" y="351"/>
                  </a:lnTo>
                  <a:lnTo>
                    <a:pt x="628" y="341"/>
                  </a:lnTo>
                  <a:lnTo>
                    <a:pt x="633" y="330"/>
                  </a:lnTo>
                  <a:lnTo>
                    <a:pt x="636" y="316"/>
                  </a:lnTo>
                  <a:lnTo>
                    <a:pt x="633" y="303"/>
                  </a:lnTo>
                  <a:lnTo>
                    <a:pt x="628" y="291"/>
                  </a:lnTo>
                  <a:lnTo>
                    <a:pt x="619" y="282"/>
                  </a:lnTo>
                  <a:lnTo>
                    <a:pt x="606" y="275"/>
                  </a:lnTo>
                  <a:lnTo>
                    <a:pt x="592" y="273"/>
                  </a:lnTo>
                  <a:close/>
                  <a:moveTo>
                    <a:pt x="272" y="0"/>
                  </a:moveTo>
                  <a:lnTo>
                    <a:pt x="1492" y="0"/>
                  </a:lnTo>
                  <a:lnTo>
                    <a:pt x="1532" y="3"/>
                  </a:lnTo>
                  <a:lnTo>
                    <a:pt x="1570" y="12"/>
                  </a:lnTo>
                  <a:lnTo>
                    <a:pt x="1606" y="25"/>
                  </a:lnTo>
                  <a:lnTo>
                    <a:pt x="1639" y="44"/>
                  </a:lnTo>
                  <a:lnTo>
                    <a:pt x="1669" y="66"/>
                  </a:lnTo>
                  <a:lnTo>
                    <a:pt x="1696" y="93"/>
                  </a:lnTo>
                  <a:lnTo>
                    <a:pt x="1719" y="124"/>
                  </a:lnTo>
                  <a:lnTo>
                    <a:pt x="1737" y="157"/>
                  </a:lnTo>
                  <a:lnTo>
                    <a:pt x="1751" y="193"/>
                  </a:lnTo>
                  <a:lnTo>
                    <a:pt x="1760" y="230"/>
                  </a:lnTo>
                  <a:lnTo>
                    <a:pt x="1762" y="271"/>
                  </a:lnTo>
                  <a:lnTo>
                    <a:pt x="1762" y="3185"/>
                  </a:lnTo>
                  <a:lnTo>
                    <a:pt x="1760" y="3226"/>
                  </a:lnTo>
                  <a:lnTo>
                    <a:pt x="1751" y="3263"/>
                  </a:lnTo>
                  <a:lnTo>
                    <a:pt x="1737" y="3299"/>
                  </a:lnTo>
                  <a:lnTo>
                    <a:pt x="1719" y="3332"/>
                  </a:lnTo>
                  <a:lnTo>
                    <a:pt x="1696" y="3363"/>
                  </a:lnTo>
                  <a:lnTo>
                    <a:pt x="1669" y="3390"/>
                  </a:lnTo>
                  <a:lnTo>
                    <a:pt x="1639" y="3412"/>
                  </a:lnTo>
                  <a:lnTo>
                    <a:pt x="1606" y="3431"/>
                  </a:lnTo>
                  <a:lnTo>
                    <a:pt x="1570" y="3444"/>
                  </a:lnTo>
                  <a:lnTo>
                    <a:pt x="1532" y="3453"/>
                  </a:lnTo>
                  <a:lnTo>
                    <a:pt x="1492" y="3456"/>
                  </a:lnTo>
                  <a:lnTo>
                    <a:pt x="272" y="3456"/>
                  </a:lnTo>
                  <a:lnTo>
                    <a:pt x="232" y="3453"/>
                  </a:lnTo>
                  <a:lnTo>
                    <a:pt x="193" y="3444"/>
                  </a:lnTo>
                  <a:lnTo>
                    <a:pt x="157" y="3431"/>
                  </a:lnTo>
                  <a:lnTo>
                    <a:pt x="124" y="3412"/>
                  </a:lnTo>
                  <a:lnTo>
                    <a:pt x="93" y="3390"/>
                  </a:lnTo>
                  <a:lnTo>
                    <a:pt x="67" y="3363"/>
                  </a:lnTo>
                  <a:lnTo>
                    <a:pt x="44" y="3332"/>
                  </a:lnTo>
                  <a:lnTo>
                    <a:pt x="25" y="3299"/>
                  </a:lnTo>
                  <a:lnTo>
                    <a:pt x="11" y="3263"/>
                  </a:lnTo>
                  <a:lnTo>
                    <a:pt x="3" y="3226"/>
                  </a:lnTo>
                  <a:lnTo>
                    <a:pt x="0" y="3185"/>
                  </a:lnTo>
                  <a:lnTo>
                    <a:pt x="0" y="271"/>
                  </a:lnTo>
                  <a:lnTo>
                    <a:pt x="3" y="230"/>
                  </a:lnTo>
                  <a:lnTo>
                    <a:pt x="11" y="193"/>
                  </a:lnTo>
                  <a:lnTo>
                    <a:pt x="25" y="157"/>
                  </a:lnTo>
                  <a:lnTo>
                    <a:pt x="44" y="124"/>
                  </a:lnTo>
                  <a:lnTo>
                    <a:pt x="67" y="93"/>
                  </a:lnTo>
                  <a:lnTo>
                    <a:pt x="93" y="66"/>
                  </a:lnTo>
                  <a:lnTo>
                    <a:pt x="124" y="44"/>
                  </a:lnTo>
                  <a:lnTo>
                    <a:pt x="157" y="25"/>
                  </a:lnTo>
                  <a:lnTo>
                    <a:pt x="193" y="12"/>
                  </a:lnTo>
                  <a:lnTo>
                    <a:pt x="232" y="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 sz="2016">
                <a:solidFill>
                  <a:prstClr val="black"/>
                </a:solidFill>
              </a:endParaRPr>
            </a:p>
          </p:txBody>
        </p:sp>
        <p:sp>
          <p:nvSpPr>
            <p:cNvPr id="58" name="noun_project_1506.svg.eps"/>
            <p:cNvSpPr>
              <a:spLocks noEditPoints="1"/>
            </p:cNvSpPr>
            <p:nvPr/>
          </p:nvSpPr>
          <p:spPr bwMode="auto">
            <a:xfrm>
              <a:off x="11494623" y="3058416"/>
              <a:ext cx="219060" cy="380279"/>
            </a:xfrm>
            <a:custGeom>
              <a:avLst/>
              <a:gdLst>
                <a:gd name="T0" fmla="*/ 19679165 w 1954"/>
                <a:gd name="T1" fmla="*/ 57706925 h 3409"/>
                <a:gd name="T2" fmla="*/ 18319942 w 1954"/>
                <a:gd name="T3" fmla="*/ 58183217 h 3409"/>
                <a:gd name="T4" fmla="*/ 17211478 w 1954"/>
                <a:gd name="T5" fmla="*/ 59094216 h 3409"/>
                <a:gd name="T6" fmla="*/ 16479589 w 1954"/>
                <a:gd name="T7" fmla="*/ 60336606 h 3409"/>
                <a:gd name="T8" fmla="*/ 16228540 w 1954"/>
                <a:gd name="T9" fmla="*/ 61786060 h 3409"/>
                <a:gd name="T10" fmla="*/ 16479589 w 1954"/>
                <a:gd name="T11" fmla="*/ 63256091 h 3409"/>
                <a:gd name="T12" fmla="*/ 17211478 w 1954"/>
                <a:gd name="T13" fmla="*/ 64477759 h 3409"/>
                <a:gd name="T14" fmla="*/ 18319942 w 1954"/>
                <a:gd name="T15" fmla="*/ 65388759 h 3409"/>
                <a:gd name="T16" fmla="*/ 19679165 w 1954"/>
                <a:gd name="T17" fmla="*/ 65906493 h 3409"/>
                <a:gd name="T18" fmla="*/ 21185027 w 1954"/>
                <a:gd name="T19" fmla="*/ 65906493 h 3409"/>
                <a:gd name="T20" fmla="*/ 22544250 w 1954"/>
                <a:gd name="T21" fmla="*/ 65388759 h 3409"/>
                <a:gd name="T22" fmla="*/ 23652713 w 1954"/>
                <a:gd name="T23" fmla="*/ 64477759 h 3409"/>
                <a:gd name="T24" fmla="*/ 24384603 w 1954"/>
                <a:gd name="T25" fmla="*/ 63256091 h 3409"/>
                <a:gd name="T26" fmla="*/ 24635652 w 1954"/>
                <a:gd name="T27" fmla="*/ 61786060 h 3409"/>
                <a:gd name="T28" fmla="*/ 24384603 w 1954"/>
                <a:gd name="T29" fmla="*/ 60336606 h 3409"/>
                <a:gd name="T30" fmla="*/ 23652713 w 1954"/>
                <a:gd name="T31" fmla="*/ 59094216 h 3409"/>
                <a:gd name="T32" fmla="*/ 22544250 w 1954"/>
                <a:gd name="T33" fmla="*/ 58183217 h 3409"/>
                <a:gd name="T34" fmla="*/ 21185027 w 1954"/>
                <a:gd name="T35" fmla="*/ 57706925 h 3409"/>
                <a:gd name="T36" fmla="*/ 5332772 w 1954"/>
                <a:gd name="T37" fmla="*/ 9711041 h 3409"/>
                <a:gd name="T38" fmla="*/ 35531420 w 1954"/>
                <a:gd name="T39" fmla="*/ 54124803 h 3409"/>
                <a:gd name="T40" fmla="*/ 5332772 w 1954"/>
                <a:gd name="T41" fmla="*/ 9711041 h 3409"/>
                <a:gd name="T42" fmla="*/ 32227144 w 1954"/>
                <a:gd name="T43" fmla="*/ 0 h 3409"/>
                <a:gd name="T44" fmla="*/ 34360194 w 1954"/>
                <a:gd name="T45" fmla="*/ 289948 h 3409"/>
                <a:gd name="T46" fmla="*/ 36284279 w 1954"/>
                <a:gd name="T47" fmla="*/ 1035324 h 3409"/>
                <a:gd name="T48" fmla="*/ 37957313 w 1954"/>
                <a:gd name="T49" fmla="*/ 2215551 h 3409"/>
                <a:gd name="T50" fmla="*/ 39316681 w 1954"/>
                <a:gd name="T51" fmla="*/ 3747745 h 3409"/>
                <a:gd name="T52" fmla="*/ 40278651 w 1954"/>
                <a:gd name="T53" fmla="*/ 5590608 h 3409"/>
                <a:gd name="T54" fmla="*/ 40801429 w 1954"/>
                <a:gd name="T55" fmla="*/ 7640392 h 3409"/>
                <a:gd name="T56" fmla="*/ 40864192 w 1954"/>
                <a:gd name="T57" fmla="*/ 61848079 h 3409"/>
                <a:gd name="T58" fmla="*/ 40592318 w 1954"/>
                <a:gd name="T59" fmla="*/ 64001467 h 3409"/>
                <a:gd name="T60" fmla="*/ 39839460 w 1954"/>
                <a:gd name="T61" fmla="*/ 65947934 h 3409"/>
                <a:gd name="T62" fmla="*/ 38668379 w 1954"/>
                <a:gd name="T63" fmla="*/ 67645751 h 3409"/>
                <a:gd name="T64" fmla="*/ 37162517 w 1954"/>
                <a:gd name="T65" fmla="*/ 69012322 h 3409"/>
                <a:gd name="T66" fmla="*/ 35343133 w 1954"/>
                <a:gd name="T67" fmla="*/ 69985484 h 3409"/>
                <a:gd name="T68" fmla="*/ 33293669 w 1954"/>
                <a:gd name="T69" fmla="*/ 70503074 h 3409"/>
                <a:gd name="T70" fmla="*/ 8637048 w 1954"/>
                <a:gd name="T71" fmla="*/ 70585958 h 3409"/>
                <a:gd name="T72" fmla="*/ 6503997 w 1954"/>
                <a:gd name="T73" fmla="*/ 70296009 h 3409"/>
                <a:gd name="T74" fmla="*/ 4579913 w 1954"/>
                <a:gd name="T75" fmla="*/ 69550633 h 3409"/>
                <a:gd name="T76" fmla="*/ 2906878 w 1954"/>
                <a:gd name="T77" fmla="*/ 68370407 h 3409"/>
                <a:gd name="T78" fmla="*/ 1547510 w 1954"/>
                <a:gd name="T79" fmla="*/ 66838213 h 3409"/>
                <a:gd name="T80" fmla="*/ 606509 w 1954"/>
                <a:gd name="T81" fmla="*/ 64995350 h 3409"/>
                <a:gd name="T82" fmla="*/ 62762 w 1954"/>
                <a:gd name="T83" fmla="*/ 62945566 h 3409"/>
                <a:gd name="T84" fmla="*/ 0 w 1954"/>
                <a:gd name="T85" fmla="*/ 8737879 h 3409"/>
                <a:gd name="T86" fmla="*/ 271874 w 1954"/>
                <a:gd name="T87" fmla="*/ 6584491 h 3409"/>
                <a:gd name="T88" fmla="*/ 1024732 w 1954"/>
                <a:gd name="T89" fmla="*/ 4638023 h 3409"/>
                <a:gd name="T90" fmla="*/ 2195813 w 1954"/>
                <a:gd name="T91" fmla="*/ 2940206 h 3409"/>
                <a:gd name="T92" fmla="*/ 3701675 w 1954"/>
                <a:gd name="T93" fmla="*/ 1573636 h 3409"/>
                <a:gd name="T94" fmla="*/ 5521059 w 1954"/>
                <a:gd name="T95" fmla="*/ 600474 h 3409"/>
                <a:gd name="T96" fmla="*/ 7570523 w 1954"/>
                <a:gd name="T97" fmla="*/ 82884 h 3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4" h="3409">
                  <a:moveTo>
                    <a:pt x="977" y="2783"/>
                  </a:moveTo>
                  <a:lnTo>
                    <a:pt x="941" y="2787"/>
                  </a:lnTo>
                  <a:lnTo>
                    <a:pt x="907" y="2795"/>
                  </a:lnTo>
                  <a:lnTo>
                    <a:pt x="876" y="2810"/>
                  </a:lnTo>
                  <a:lnTo>
                    <a:pt x="847" y="2830"/>
                  </a:lnTo>
                  <a:lnTo>
                    <a:pt x="823" y="2854"/>
                  </a:lnTo>
                  <a:lnTo>
                    <a:pt x="803" y="2883"/>
                  </a:lnTo>
                  <a:lnTo>
                    <a:pt x="788" y="2914"/>
                  </a:lnTo>
                  <a:lnTo>
                    <a:pt x="779" y="2948"/>
                  </a:lnTo>
                  <a:lnTo>
                    <a:pt x="776" y="2984"/>
                  </a:lnTo>
                  <a:lnTo>
                    <a:pt x="779" y="3020"/>
                  </a:lnTo>
                  <a:lnTo>
                    <a:pt x="788" y="3055"/>
                  </a:lnTo>
                  <a:lnTo>
                    <a:pt x="803" y="3086"/>
                  </a:lnTo>
                  <a:lnTo>
                    <a:pt x="823" y="3114"/>
                  </a:lnTo>
                  <a:lnTo>
                    <a:pt x="847" y="3138"/>
                  </a:lnTo>
                  <a:lnTo>
                    <a:pt x="876" y="3158"/>
                  </a:lnTo>
                  <a:lnTo>
                    <a:pt x="907" y="3173"/>
                  </a:lnTo>
                  <a:lnTo>
                    <a:pt x="941" y="3183"/>
                  </a:lnTo>
                  <a:lnTo>
                    <a:pt x="977" y="3186"/>
                  </a:lnTo>
                  <a:lnTo>
                    <a:pt x="1013" y="3183"/>
                  </a:lnTo>
                  <a:lnTo>
                    <a:pt x="1048" y="3173"/>
                  </a:lnTo>
                  <a:lnTo>
                    <a:pt x="1078" y="3158"/>
                  </a:lnTo>
                  <a:lnTo>
                    <a:pt x="1107" y="3138"/>
                  </a:lnTo>
                  <a:lnTo>
                    <a:pt x="1131" y="3114"/>
                  </a:lnTo>
                  <a:lnTo>
                    <a:pt x="1151" y="3086"/>
                  </a:lnTo>
                  <a:lnTo>
                    <a:pt x="1166" y="3055"/>
                  </a:lnTo>
                  <a:lnTo>
                    <a:pt x="1175" y="3020"/>
                  </a:lnTo>
                  <a:lnTo>
                    <a:pt x="1178" y="2984"/>
                  </a:lnTo>
                  <a:lnTo>
                    <a:pt x="1175" y="2948"/>
                  </a:lnTo>
                  <a:lnTo>
                    <a:pt x="1166" y="2914"/>
                  </a:lnTo>
                  <a:lnTo>
                    <a:pt x="1151" y="2883"/>
                  </a:lnTo>
                  <a:lnTo>
                    <a:pt x="1131" y="2854"/>
                  </a:lnTo>
                  <a:lnTo>
                    <a:pt x="1107" y="2830"/>
                  </a:lnTo>
                  <a:lnTo>
                    <a:pt x="1078" y="2810"/>
                  </a:lnTo>
                  <a:lnTo>
                    <a:pt x="1048" y="2795"/>
                  </a:lnTo>
                  <a:lnTo>
                    <a:pt x="1013" y="2787"/>
                  </a:lnTo>
                  <a:lnTo>
                    <a:pt x="977" y="2783"/>
                  </a:lnTo>
                  <a:close/>
                  <a:moveTo>
                    <a:pt x="255" y="469"/>
                  </a:moveTo>
                  <a:lnTo>
                    <a:pt x="255" y="2614"/>
                  </a:lnTo>
                  <a:lnTo>
                    <a:pt x="1699" y="2614"/>
                  </a:lnTo>
                  <a:lnTo>
                    <a:pt x="1699" y="469"/>
                  </a:lnTo>
                  <a:lnTo>
                    <a:pt x="255" y="469"/>
                  </a:lnTo>
                  <a:close/>
                  <a:moveTo>
                    <a:pt x="413" y="0"/>
                  </a:moveTo>
                  <a:lnTo>
                    <a:pt x="1541" y="0"/>
                  </a:lnTo>
                  <a:lnTo>
                    <a:pt x="1592" y="4"/>
                  </a:lnTo>
                  <a:lnTo>
                    <a:pt x="1643" y="14"/>
                  </a:lnTo>
                  <a:lnTo>
                    <a:pt x="1690" y="29"/>
                  </a:lnTo>
                  <a:lnTo>
                    <a:pt x="1735" y="50"/>
                  </a:lnTo>
                  <a:lnTo>
                    <a:pt x="1777" y="76"/>
                  </a:lnTo>
                  <a:lnTo>
                    <a:pt x="1815" y="107"/>
                  </a:lnTo>
                  <a:lnTo>
                    <a:pt x="1849" y="142"/>
                  </a:lnTo>
                  <a:lnTo>
                    <a:pt x="1880" y="181"/>
                  </a:lnTo>
                  <a:lnTo>
                    <a:pt x="1905" y="224"/>
                  </a:lnTo>
                  <a:lnTo>
                    <a:pt x="1926" y="270"/>
                  </a:lnTo>
                  <a:lnTo>
                    <a:pt x="1941" y="318"/>
                  </a:lnTo>
                  <a:lnTo>
                    <a:pt x="1951" y="369"/>
                  </a:lnTo>
                  <a:lnTo>
                    <a:pt x="1954" y="422"/>
                  </a:lnTo>
                  <a:lnTo>
                    <a:pt x="1954" y="2987"/>
                  </a:lnTo>
                  <a:lnTo>
                    <a:pt x="1951" y="3040"/>
                  </a:lnTo>
                  <a:lnTo>
                    <a:pt x="1941" y="3091"/>
                  </a:lnTo>
                  <a:lnTo>
                    <a:pt x="1926" y="3139"/>
                  </a:lnTo>
                  <a:lnTo>
                    <a:pt x="1905" y="3185"/>
                  </a:lnTo>
                  <a:lnTo>
                    <a:pt x="1880" y="3228"/>
                  </a:lnTo>
                  <a:lnTo>
                    <a:pt x="1849" y="3267"/>
                  </a:lnTo>
                  <a:lnTo>
                    <a:pt x="1815" y="3302"/>
                  </a:lnTo>
                  <a:lnTo>
                    <a:pt x="1777" y="3333"/>
                  </a:lnTo>
                  <a:lnTo>
                    <a:pt x="1735" y="3359"/>
                  </a:lnTo>
                  <a:lnTo>
                    <a:pt x="1690" y="3380"/>
                  </a:lnTo>
                  <a:lnTo>
                    <a:pt x="1643" y="3395"/>
                  </a:lnTo>
                  <a:lnTo>
                    <a:pt x="1592" y="3405"/>
                  </a:lnTo>
                  <a:lnTo>
                    <a:pt x="1541" y="3409"/>
                  </a:lnTo>
                  <a:lnTo>
                    <a:pt x="413" y="3409"/>
                  </a:lnTo>
                  <a:lnTo>
                    <a:pt x="362" y="3405"/>
                  </a:lnTo>
                  <a:lnTo>
                    <a:pt x="311" y="3395"/>
                  </a:lnTo>
                  <a:lnTo>
                    <a:pt x="264" y="3380"/>
                  </a:lnTo>
                  <a:lnTo>
                    <a:pt x="219" y="3359"/>
                  </a:lnTo>
                  <a:lnTo>
                    <a:pt x="177" y="3333"/>
                  </a:lnTo>
                  <a:lnTo>
                    <a:pt x="139" y="3302"/>
                  </a:lnTo>
                  <a:lnTo>
                    <a:pt x="105" y="3267"/>
                  </a:lnTo>
                  <a:lnTo>
                    <a:pt x="74" y="3228"/>
                  </a:lnTo>
                  <a:lnTo>
                    <a:pt x="49" y="3185"/>
                  </a:lnTo>
                  <a:lnTo>
                    <a:pt x="29" y="3139"/>
                  </a:lnTo>
                  <a:lnTo>
                    <a:pt x="13" y="3091"/>
                  </a:lnTo>
                  <a:lnTo>
                    <a:pt x="3" y="3040"/>
                  </a:lnTo>
                  <a:lnTo>
                    <a:pt x="0" y="2987"/>
                  </a:lnTo>
                  <a:lnTo>
                    <a:pt x="0" y="422"/>
                  </a:lnTo>
                  <a:lnTo>
                    <a:pt x="3" y="369"/>
                  </a:lnTo>
                  <a:lnTo>
                    <a:pt x="13" y="318"/>
                  </a:lnTo>
                  <a:lnTo>
                    <a:pt x="29" y="270"/>
                  </a:lnTo>
                  <a:lnTo>
                    <a:pt x="49" y="224"/>
                  </a:lnTo>
                  <a:lnTo>
                    <a:pt x="74" y="181"/>
                  </a:lnTo>
                  <a:lnTo>
                    <a:pt x="105" y="142"/>
                  </a:lnTo>
                  <a:lnTo>
                    <a:pt x="139" y="107"/>
                  </a:lnTo>
                  <a:lnTo>
                    <a:pt x="177" y="76"/>
                  </a:lnTo>
                  <a:lnTo>
                    <a:pt x="219" y="50"/>
                  </a:lnTo>
                  <a:lnTo>
                    <a:pt x="264" y="29"/>
                  </a:lnTo>
                  <a:lnTo>
                    <a:pt x="311" y="14"/>
                  </a:lnTo>
                  <a:lnTo>
                    <a:pt x="362" y="4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de-DE" sz="2016">
                <a:solidFill>
                  <a:prstClr val="black"/>
                </a:solidFill>
              </a:endParaRPr>
            </a:p>
          </p:txBody>
        </p:sp>
        <p:grpSp>
          <p:nvGrpSpPr>
            <p:cNvPr id="59" name="noun_project_3633.svg.eps"/>
            <p:cNvGrpSpPr>
              <a:grpSpLocks/>
            </p:cNvGrpSpPr>
            <p:nvPr/>
          </p:nvGrpSpPr>
          <p:grpSpPr bwMode="auto">
            <a:xfrm>
              <a:off x="11501703" y="4883776"/>
              <a:ext cx="558712" cy="455200"/>
              <a:chOff x="4317" y="2498"/>
              <a:chExt cx="384" cy="348"/>
            </a:xfrm>
            <a:solidFill>
              <a:schemeClr val="bg1">
                <a:lumMod val="85000"/>
              </a:schemeClr>
            </a:solidFill>
          </p:grpSpPr>
          <p:sp>
            <p:nvSpPr>
              <p:cNvPr id="65" name="Freeform 284"/>
              <p:cNvSpPr>
                <a:spLocks noEditPoints="1"/>
              </p:cNvSpPr>
              <p:nvPr/>
            </p:nvSpPr>
            <p:spPr bwMode="auto">
              <a:xfrm>
                <a:off x="4389" y="2750"/>
                <a:ext cx="206" cy="96"/>
              </a:xfrm>
              <a:custGeom>
                <a:avLst/>
                <a:gdLst>
                  <a:gd name="T0" fmla="*/ 163 w 1858"/>
                  <a:gd name="T1" fmla="*/ 92 h 866"/>
                  <a:gd name="T2" fmla="*/ 201 w 1858"/>
                  <a:gd name="T3" fmla="*/ 87 h 866"/>
                  <a:gd name="T4" fmla="*/ 177 w 1858"/>
                  <a:gd name="T5" fmla="*/ 79 h 866"/>
                  <a:gd name="T6" fmla="*/ 149 w 1858"/>
                  <a:gd name="T7" fmla="*/ 91 h 866"/>
                  <a:gd name="T8" fmla="*/ 146 w 1858"/>
                  <a:gd name="T9" fmla="*/ 91 h 866"/>
                  <a:gd name="T10" fmla="*/ 60 w 1858"/>
                  <a:gd name="T11" fmla="*/ 80 h 866"/>
                  <a:gd name="T12" fmla="*/ 33 w 1858"/>
                  <a:gd name="T13" fmla="*/ 79 h 866"/>
                  <a:gd name="T14" fmla="*/ 4 w 1858"/>
                  <a:gd name="T15" fmla="*/ 80 h 866"/>
                  <a:gd name="T16" fmla="*/ 200 w 1858"/>
                  <a:gd name="T17" fmla="*/ 77 h 866"/>
                  <a:gd name="T18" fmla="*/ 171 w 1858"/>
                  <a:gd name="T19" fmla="*/ 66 h 866"/>
                  <a:gd name="T20" fmla="*/ 133 w 1858"/>
                  <a:gd name="T21" fmla="*/ 66 h 866"/>
                  <a:gd name="T22" fmla="*/ 118 w 1858"/>
                  <a:gd name="T23" fmla="*/ 76 h 866"/>
                  <a:gd name="T24" fmla="*/ 115 w 1858"/>
                  <a:gd name="T25" fmla="*/ 77 h 866"/>
                  <a:gd name="T26" fmla="*/ 102 w 1858"/>
                  <a:gd name="T27" fmla="*/ 76 h 866"/>
                  <a:gd name="T28" fmla="*/ 88 w 1858"/>
                  <a:gd name="T29" fmla="*/ 66 h 866"/>
                  <a:gd name="T30" fmla="*/ 50 w 1858"/>
                  <a:gd name="T31" fmla="*/ 66 h 866"/>
                  <a:gd name="T32" fmla="*/ 36 w 1858"/>
                  <a:gd name="T33" fmla="*/ 76 h 866"/>
                  <a:gd name="T34" fmla="*/ 33 w 1858"/>
                  <a:gd name="T35" fmla="*/ 67 h 866"/>
                  <a:gd name="T36" fmla="*/ 167 w 1858"/>
                  <a:gd name="T37" fmla="*/ 64 h 866"/>
                  <a:gd name="T38" fmla="*/ 164 w 1858"/>
                  <a:gd name="T39" fmla="*/ 64 h 866"/>
                  <a:gd name="T40" fmla="*/ 151 w 1858"/>
                  <a:gd name="T41" fmla="*/ 63 h 866"/>
                  <a:gd name="T42" fmla="*/ 136 w 1858"/>
                  <a:gd name="T43" fmla="*/ 53 h 866"/>
                  <a:gd name="T44" fmla="*/ 98 w 1858"/>
                  <a:gd name="T45" fmla="*/ 53 h 866"/>
                  <a:gd name="T46" fmla="*/ 83 w 1858"/>
                  <a:gd name="T47" fmla="*/ 54 h 866"/>
                  <a:gd name="T48" fmla="*/ 70 w 1858"/>
                  <a:gd name="T49" fmla="*/ 64 h 866"/>
                  <a:gd name="T50" fmla="*/ 67 w 1858"/>
                  <a:gd name="T51" fmla="*/ 64 h 866"/>
                  <a:gd name="T52" fmla="*/ 54 w 1858"/>
                  <a:gd name="T53" fmla="*/ 54 h 866"/>
                  <a:gd name="T54" fmla="*/ 39 w 1858"/>
                  <a:gd name="T55" fmla="*/ 53 h 866"/>
                  <a:gd name="T56" fmla="*/ 136 w 1858"/>
                  <a:gd name="T57" fmla="*/ 51 h 866"/>
                  <a:gd name="T58" fmla="*/ 119 w 1858"/>
                  <a:gd name="T59" fmla="*/ 50 h 866"/>
                  <a:gd name="T60" fmla="*/ 202 w 1858"/>
                  <a:gd name="T61" fmla="*/ 40 h 866"/>
                  <a:gd name="T62" fmla="*/ 163 w 1858"/>
                  <a:gd name="T63" fmla="*/ 39 h 866"/>
                  <a:gd name="T64" fmla="*/ 149 w 1858"/>
                  <a:gd name="T65" fmla="*/ 50 h 866"/>
                  <a:gd name="T66" fmla="*/ 122 w 1858"/>
                  <a:gd name="T67" fmla="*/ 51 h 866"/>
                  <a:gd name="T68" fmla="*/ 105 w 1858"/>
                  <a:gd name="T69" fmla="*/ 50 h 866"/>
                  <a:gd name="T70" fmla="*/ 91 w 1858"/>
                  <a:gd name="T71" fmla="*/ 40 h 866"/>
                  <a:gd name="T72" fmla="*/ 53 w 1858"/>
                  <a:gd name="T73" fmla="*/ 39 h 866"/>
                  <a:gd name="T74" fmla="*/ 38 w 1858"/>
                  <a:gd name="T75" fmla="*/ 50 h 866"/>
                  <a:gd name="T76" fmla="*/ 26 w 1858"/>
                  <a:gd name="T77" fmla="*/ 51 h 866"/>
                  <a:gd name="T78" fmla="*/ 23 w 1858"/>
                  <a:gd name="T79" fmla="*/ 50 h 866"/>
                  <a:gd name="T80" fmla="*/ 201 w 1858"/>
                  <a:gd name="T81" fmla="*/ 26 h 866"/>
                  <a:gd name="T82" fmla="*/ 157 w 1858"/>
                  <a:gd name="T83" fmla="*/ 26 h 866"/>
                  <a:gd name="T84" fmla="*/ 142 w 1858"/>
                  <a:gd name="T85" fmla="*/ 36 h 866"/>
                  <a:gd name="T86" fmla="*/ 129 w 1858"/>
                  <a:gd name="T87" fmla="*/ 37 h 866"/>
                  <a:gd name="T88" fmla="*/ 126 w 1858"/>
                  <a:gd name="T89" fmla="*/ 37 h 866"/>
                  <a:gd name="T90" fmla="*/ 112 w 1858"/>
                  <a:gd name="T91" fmla="*/ 26 h 866"/>
                  <a:gd name="T92" fmla="*/ 74 w 1858"/>
                  <a:gd name="T93" fmla="*/ 26 h 866"/>
                  <a:gd name="T94" fmla="*/ 59 w 1858"/>
                  <a:gd name="T95" fmla="*/ 36 h 866"/>
                  <a:gd name="T96" fmla="*/ 47 w 1858"/>
                  <a:gd name="T97" fmla="*/ 37 h 866"/>
                  <a:gd name="T98" fmla="*/ 43 w 1858"/>
                  <a:gd name="T99" fmla="*/ 37 h 866"/>
                  <a:gd name="T100" fmla="*/ 29 w 1858"/>
                  <a:gd name="T101" fmla="*/ 26 h 866"/>
                  <a:gd name="T102" fmla="*/ 190 w 1858"/>
                  <a:gd name="T103" fmla="*/ 18 h 866"/>
                  <a:gd name="T104" fmla="*/ 186 w 1858"/>
                  <a:gd name="T105" fmla="*/ 24 h 866"/>
                  <a:gd name="T106" fmla="*/ 172 w 1858"/>
                  <a:gd name="T107" fmla="*/ 18 h 866"/>
                  <a:gd name="T108" fmla="*/ 133 w 1858"/>
                  <a:gd name="T109" fmla="*/ 23 h 866"/>
                  <a:gd name="T110" fmla="*/ 130 w 1858"/>
                  <a:gd name="T111" fmla="*/ 18 h 866"/>
                  <a:gd name="T112" fmla="*/ 90 w 1858"/>
                  <a:gd name="T113" fmla="*/ 18 h 866"/>
                  <a:gd name="T114" fmla="*/ 87 w 1858"/>
                  <a:gd name="T115" fmla="*/ 23 h 866"/>
                  <a:gd name="T116" fmla="*/ 49 w 1858"/>
                  <a:gd name="T117" fmla="*/ 18 h 866"/>
                  <a:gd name="T118" fmla="*/ 44 w 1858"/>
                  <a:gd name="T119" fmla="*/ 24 h 866"/>
                  <a:gd name="T120" fmla="*/ 30 w 1858"/>
                  <a:gd name="T121" fmla="*/ 18 h 866"/>
                  <a:gd name="T122" fmla="*/ 206 w 1858"/>
                  <a:gd name="T123" fmla="*/ 90 h 8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58" h="866">
                    <a:moveTo>
                      <a:pt x="1598" y="779"/>
                    </a:moveTo>
                    <a:lnTo>
                      <a:pt x="1595" y="779"/>
                    </a:lnTo>
                    <a:lnTo>
                      <a:pt x="1591" y="780"/>
                    </a:lnTo>
                    <a:lnTo>
                      <a:pt x="1589" y="782"/>
                    </a:lnTo>
                    <a:lnTo>
                      <a:pt x="1589" y="784"/>
                    </a:lnTo>
                    <a:lnTo>
                      <a:pt x="1589" y="828"/>
                    </a:lnTo>
                    <a:lnTo>
                      <a:pt x="1589" y="830"/>
                    </a:lnTo>
                    <a:lnTo>
                      <a:pt x="1591" y="831"/>
                    </a:lnTo>
                    <a:lnTo>
                      <a:pt x="1595" y="834"/>
                    </a:lnTo>
                    <a:lnTo>
                      <a:pt x="1598" y="834"/>
                    </a:lnTo>
                    <a:lnTo>
                      <a:pt x="1684" y="834"/>
                    </a:lnTo>
                    <a:lnTo>
                      <a:pt x="1687" y="834"/>
                    </a:lnTo>
                    <a:lnTo>
                      <a:pt x="1691" y="833"/>
                    </a:lnTo>
                    <a:lnTo>
                      <a:pt x="1693" y="831"/>
                    </a:lnTo>
                    <a:lnTo>
                      <a:pt x="1695" y="829"/>
                    </a:lnTo>
                    <a:lnTo>
                      <a:pt x="1695" y="828"/>
                    </a:lnTo>
                    <a:lnTo>
                      <a:pt x="1695" y="784"/>
                    </a:lnTo>
                    <a:lnTo>
                      <a:pt x="1694" y="782"/>
                    </a:lnTo>
                    <a:lnTo>
                      <a:pt x="1692" y="780"/>
                    </a:lnTo>
                    <a:lnTo>
                      <a:pt x="1688" y="779"/>
                    </a:lnTo>
                    <a:lnTo>
                      <a:pt x="1684" y="779"/>
                    </a:lnTo>
                    <a:lnTo>
                      <a:pt x="1598" y="779"/>
                    </a:lnTo>
                    <a:close/>
                    <a:moveTo>
                      <a:pt x="1476" y="778"/>
                    </a:moveTo>
                    <a:lnTo>
                      <a:pt x="1472" y="778"/>
                    </a:lnTo>
                    <a:lnTo>
                      <a:pt x="1469" y="779"/>
                    </a:lnTo>
                    <a:lnTo>
                      <a:pt x="1466" y="781"/>
                    </a:lnTo>
                    <a:lnTo>
                      <a:pt x="1465" y="783"/>
                    </a:lnTo>
                    <a:lnTo>
                      <a:pt x="1465" y="826"/>
                    </a:lnTo>
                    <a:lnTo>
                      <a:pt x="1466" y="828"/>
                    </a:lnTo>
                    <a:lnTo>
                      <a:pt x="1469" y="830"/>
                    </a:lnTo>
                    <a:lnTo>
                      <a:pt x="1472" y="831"/>
                    </a:lnTo>
                    <a:lnTo>
                      <a:pt x="1476" y="833"/>
                    </a:lnTo>
                    <a:lnTo>
                      <a:pt x="1562" y="833"/>
                    </a:lnTo>
                    <a:lnTo>
                      <a:pt x="1565" y="831"/>
                    </a:lnTo>
                    <a:lnTo>
                      <a:pt x="1569" y="830"/>
                    </a:lnTo>
                    <a:lnTo>
                      <a:pt x="1571" y="828"/>
                    </a:lnTo>
                    <a:lnTo>
                      <a:pt x="1571" y="826"/>
                    </a:lnTo>
                    <a:lnTo>
                      <a:pt x="1571" y="783"/>
                    </a:lnTo>
                    <a:lnTo>
                      <a:pt x="1571" y="781"/>
                    </a:lnTo>
                    <a:lnTo>
                      <a:pt x="1569" y="779"/>
                    </a:lnTo>
                    <a:lnTo>
                      <a:pt x="1565" y="778"/>
                    </a:lnTo>
                    <a:lnTo>
                      <a:pt x="1562" y="778"/>
                    </a:lnTo>
                    <a:lnTo>
                      <a:pt x="1476" y="778"/>
                    </a:lnTo>
                    <a:close/>
                    <a:moveTo>
                      <a:pt x="1721" y="777"/>
                    </a:moveTo>
                    <a:lnTo>
                      <a:pt x="1717" y="778"/>
                    </a:lnTo>
                    <a:lnTo>
                      <a:pt x="1714" y="779"/>
                    </a:lnTo>
                    <a:lnTo>
                      <a:pt x="1712" y="781"/>
                    </a:lnTo>
                    <a:lnTo>
                      <a:pt x="1710" y="783"/>
                    </a:lnTo>
                    <a:lnTo>
                      <a:pt x="1710" y="826"/>
                    </a:lnTo>
                    <a:lnTo>
                      <a:pt x="1712" y="828"/>
                    </a:lnTo>
                    <a:lnTo>
                      <a:pt x="1714" y="830"/>
                    </a:lnTo>
                    <a:lnTo>
                      <a:pt x="1717" y="831"/>
                    </a:lnTo>
                    <a:lnTo>
                      <a:pt x="1721" y="831"/>
                    </a:lnTo>
                    <a:lnTo>
                      <a:pt x="1807" y="831"/>
                    </a:lnTo>
                    <a:lnTo>
                      <a:pt x="1811" y="831"/>
                    </a:lnTo>
                    <a:lnTo>
                      <a:pt x="1814" y="830"/>
                    </a:lnTo>
                    <a:lnTo>
                      <a:pt x="1816" y="828"/>
                    </a:lnTo>
                    <a:lnTo>
                      <a:pt x="1817" y="826"/>
                    </a:lnTo>
                    <a:lnTo>
                      <a:pt x="1817" y="783"/>
                    </a:lnTo>
                    <a:lnTo>
                      <a:pt x="1816" y="781"/>
                    </a:lnTo>
                    <a:lnTo>
                      <a:pt x="1814" y="779"/>
                    </a:lnTo>
                    <a:lnTo>
                      <a:pt x="1811" y="778"/>
                    </a:lnTo>
                    <a:lnTo>
                      <a:pt x="1807" y="777"/>
                    </a:lnTo>
                    <a:lnTo>
                      <a:pt x="1721" y="777"/>
                    </a:lnTo>
                    <a:close/>
                    <a:moveTo>
                      <a:pt x="580" y="718"/>
                    </a:moveTo>
                    <a:lnTo>
                      <a:pt x="577" y="718"/>
                    </a:lnTo>
                    <a:lnTo>
                      <a:pt x="574" y="721"/>
                    </a:lnTo>
                    <a:lnTo>
                      <a:pt x="572" y="723"/>
                    </a:lnTo>
                    <a:lnTo>
                      <a:pt x="570" y="726"/>
                    </a:lnTo>
                    <a:lnTo>
                      <a:pt x="570" y="729"/>
                    </a:lnTo>
                    <a:lnTo>
                      <a:pt x="570" y="819"/>
                    </a:lnTo>
                    <a:lnTo>
                      <a:pt x="570" y="822"/>
                    </a:lnTo>
                    <a:lnTo>
                      <a:pt x="572" y="825"/>
                    </a:lnTo>
                    <a:lnTo>
                      <a:pt x="574" y="827"/>
                    </a:lnTo>
                    <a:lnTo>
                      <a:pt x="577" y="828"/>
                    </a:lnTo>
                    <a:lnTo>
                      <a:pt x="580" y="829"/>
                    </a:lnTo>
                    <a:lnTo>
                      <a:pt x="1152" y="829"/>
                    </a:lnTo>
                    <a:lnTo>
                      <a:pt x="1155" y="828"/>
                    </a:lnTo>
                    <a:lnTo>
                      <a:pt x="1159" y="827"/>
                    </a:lnTo>
                    <a:lnTo>
                      <a:pt x="1161" y="825"/>
                    </a:lnTo>
                    <a:lnTo>
                      <a:pt x="1163" y="822"/>
                    </a:lnTo>
                    <a:lnTo>
                      <a:pt x="1163" y="819"/>
                    </a:lnTo>
                    <a:lnTo>
                      <a:pt x="1163" y="729"/>
                    </a:lnTo>
                    <a:lnTo>
                      <a:pt x="1163" y="726"/>
                    </a:lnTo>
                    <a:lnTo>
                      <a:pt x="1161" y="723"/>
                    </a:lnTo>
                    <a:lnTo>
                      <a:pt x="1159" y="721"/>
                    </a:lnTo>
                    <a:lnTo>
                      <a:pt x="1155" y="718"/>
                    </a:lnTo>
                    <a:lnTo>
                      <a:pt x="1152" y="718"/>
                    </a:lnTo>
                    <a:lnTo>
                      <a:pt x="580" y="718"/>
                    </a:lnTo>
                    <a:close/>
                    <a:moveTo>
                      <a:pt x="1598" y="716"/>
                    </a:moveTo>
                    <a:lnTo>
                      <a:pt x="1595" y="717"/>
                    </a:lnTo>
                    <a:lnTo>
                      <a:pt x="1591" y="718"/>
                    </a:lnTo>
                    <a:lnTo>
                      <a:pt x="1589" y="721"/>
                    </a:lnTo>
                    <a:lnTo>
                      <a:pt x="1589" y="723"/>
                    </a:lnTo>
                    <a:lnTo>
                      <a:pt x="1589" y="766"/>
                    </a:lnTo>
                    <a:lnTo>
                      <a:pt x="1589" y="768"/>
                    </a:lnTo>
                    <a:lnTo>
                      <a:pt x="1591" y="770"/>
                    </a:lnTo>
                    <a:lnTo>
                      <a:pt x="1595" y="771"/>
                    </a:lnTo>
                    <a:lnTo>
                      <a:pt x="1598" y="771"/>
                    </a:lnTo>
                    <a:lnTo>
                      <a:pt x="1684" y="771"/>
                    </a:lnTo>
                    <a:lnTo>
                      <a:pt x="1688" y="771"/>
                    </a:lnTo>
                    <a:lnTo>
                      <a:pt x="1692" y="770"/>
                    </a:lnTo>
                    <a:lnTo>
                      <a:pt x="1694" y="768"/>
                    </a:lnTo>
                    <a:lnTo>
                      <a:pt x="1695" y="766"/>
                    </a:lnTo>
                    <a:lnTo>
                      <a:pt x="1695" y="723"/>
                    </a:lnTo>
                    <a:lnTo>
                      <a:pt x="1694" y="721"/>
                    </a:lnTo>
                    <a:lnTo>
                      <a:pt x="1692" y="718"/>
                    </a:lnTo>
                    <a:lnTo>
                      <a:pt x="1688" y="717"/>
                    </a:lnTo>
                    <a:lnTo>
                      <a:pt x="1684" y="716"/>
                    </a:lnTo>
                    <a:lnTo>
                      <a:pt x="1598" y="716"/>
                    </a:lnTo>
                    <a:close/>
                    <a:moveTo>
                      <a:pt x="1349" y="715"/>
                    </a:moveTo>
                    <a:lnTo>
                      <a:pt x="1346" y="716"/>
                    </a:lnTo>
                    <a:lnTo>
                      <a:pt x="1344" y="718"/>
                    </a:lnTo>
                    <a:lnTo>
                      <a:pt x="1342" y="721"/>
                    </a:lnTo>
                    <a:lnTo>
                      <a:pt x="1340" y="724"/>
                    </a:lnTo>
                    <a:lnTo>
                      <a:pt x="1340" y="727"/>
                    </a:lnTo>
                    <a:lnTo>
                      <a:pt x="1340" y="816"/>
                    </a:lnTo>
                    <a:lnTo>
                      <a:pt x="1340" y="820"/>
                    </a:lnTo>
                    <a:lnTo>
                      <a:pt x="1342" y="823"/>
                    </a:lnTo>
                    <a:lnTo>
                      <a:pt x="1344" y="825"/>
                    </a:lnTo>
                    <a:lnTo>
                      <a:pt x="1346" y="826"/>
                    </a:lnTo>
                    <a:lnTo>
                      <a:pt x="1349" y="827"/>
                    </a:lnTo>
                    <a:lnTo>
                      <a:pt x="1435" y="827"/>
                    </a:lnTo>
                    <a:lnTo>
                      <a:pt x="1438" y="826"/>
                    </a:lnTo>
                    <a:lnTo>
                      <a:pt x="1441" y="825"/>
                    </a:lnTo>
                    <a:lnTo>
                      <a:pt x="1443" y="823"/>
                    </a:lnTo>
                    <a:lnTo>
                      <a:pt x="1445" y="820"/>
                    </a:lnTo>
                    <a:lnTo>
                      <a:pt x="1445" y="816"/>
                    </a:lnTo>
                    <a:lnTo>
                      <a:pt x="1445" y="727"/>
                    </a:lnTo>
                    <a:lnTo>
                      <a:pt x="1445" y="724"/>
                    </a:lnTo>
                    <a:lnTo>
                      <a:pt x="1443" y="721"/>
                    </a:lnTo>
                    <a:lnTo>
                      <a:pt x="1441" y="718"/>
                    </a:lnTo>
                    <a:lnTo>
                      <a:pt x="1438" y="716"/>
                    </a:lnTo>
                    <a:lnTo>
                      <a:pt x="1435" y="715"/>
                    </a:lnTo>
                    <a:lnTo>
                      <a:pt x="1349" y="715"/>
                    </a:lnTo>
                    <a:close/>
                    <a:moveTo>
                      <a:pt x="1201" y="715"/>
                    </a:moveTo>
                    <a:lnTo>
                      <a:pt x="1197" y="716"/>
                    </a:lnTo>
                    <a:lnTo>
                      <a:pt x="1194" y="718"/>
                    </a:lnTo>
                    <a:lnTo>
                      <a:pt x="1191" y="721"/>
                    </a:lnTo>
                    <a:lnTo>
                      <a:pt x="1190" y="724"/>
                    </a:lnTo>
                    <a:lnTo>
                      <a:pt x="1189" y="727"/>
                    </a:lnTo>
                    <a:lnTo>
                      <a:pt x="1189" y="816"/>
                    </a:lnTo>
                    <a:lnTo>
                      <a:pt x="1190" y="820"/>
                    </a:lnTo>
                    <a:lnTo>
                      <a:pt x="1191" y="823"/>
                    </a:lnTo>
                    <a:lnTo>
                      <a:pt x="1194" y="825"/>
                    </a:lnTo>
                    <a:lnTo>
                      <a:pt x="1197" y="826"/>
                    </a:lnTo>
                    <a:lnTo>
                      <a:pt x="1201" y="827"/>
                    </a:lnTo>
                    <a:lnTo>
                      <a:pt x="1306" y="827"/>
                    </a:lnTo>
                    <a:lnTo>
                      <a:pt x="1310" y="826"/>
                    </a:lnTo>
                    <a:lnTo>
                      <a:pt x="1314" y="825"/>
                    </a:lnTo>
                    <a:lnTo>
                      <a:pt x="1317" y="823"/>
                    </a:lnTo>
                    <a:lnTo>
                      <a:pt x="1318" y="820"/>
                    </a:lnTo>
                    <a:lnTo>
                      <a:pt x="1319" y="816"/>
                    </a:lnTo>
                    <a:lnTo>
                      <a:pt x="1319" y="727"/>
                    </a:lnTo>
                    <a:lnTo>
                      <a:pt x="1318" y="724"/>
                    </a:lnTo>
                    <a:lnTo>
                      <a:pt x="1317" y="721"/>
                    </a:lnTo>
                    <a:lnTo>
                      <a:pt x="1314" y="718"/>
                    </a:lnTo>
                    <a:lnTo>
                      <a:pt x="1310" y="716"/>
                    </a:lnTo>
                    <a:lnTo>
                      <a:pt x="1306" y="715"/>
                    </a:lnTo>
                    <a:lnTo>
                      <a:pt x="1201" y="715"/>
                    </a:lnTo>
                    <a:close/>
                    <a:moveTo>
                      <a:pt x="429" y="715"/>
                    </a:moveTo>
                    <a:lnTo>
                      <a:pt x="424" y="716"/>
                    </a:lnTo>
                    <a:lnTo>
                      <a:pt x="421" y="718"/>
                    </a:lnTo>
                    <a:lnTo>
                      <a:pt x="418" y="721"/>
                    </a:lnTo>
                    <a:lnTo>
                      <a:pt x="416" y="724"/>
                    </a:lnTo>
                    <a:lnTo>
                      <a:pt x="416" y="727"/>
                    </a:lnTo>
                    <a:lnTo>
                      <a:pt x="416" y="816"/>
                    </a:lnTo>
                    <a:lnTo>
                      <a:pt x="416" y="820"/>
                    </a:lnTo>
                    <a:lnTo>
                      <a:pt x="418" y="823"/>
                    </a:lnTo>
                    <a:lnTo>
                      <a:pt x="421" y="825"/>
                    </a:lnTo>
                    <a:lnTo>
                      <a:pt x="424" y="826"/>
                    </a:lnTo>
                    <a:lnTo>
                      <a:pt x="429" y="827"/>
                    </a:lnTo>
                    <a:lnTo>
                      <a:pt x="533" y="827"/>
                    </a:lnTo>
                    <a:lnTo>
                      <a:pt x="536" y="826"/>
                    </a:lnTo>
                    <a:lnTo>
                      <a:pt x="541" y="825"/>
                    </a:lnTo>
                    <a:lnTo>
                      <a:pt x="543" y="823"/>
                    </a:lnTo>
                    <a:lnTo>
                      <a:pt x="545" y="820"/>
                    </a:lnTo>
                    <a:lnTo>
                      <a:pt x="546" y="816"/>
                    </a:lnTo>
                    <a:lnTo>
                      <a:pt x="546" y="727"/>
                    </a:lnTo>
                    <a:lnTo>
                      <a:pt x="545" y="724"/>
                    </a:lnTo>
                    <a:lnTo>
                      <a:pt x="543" y="721"/>
                    </a:lnTo>
                    <a:lnTo>
                      <a:pt x="541" y="718"/>
                    </a:lnTo>
                    <a:lnTo>
                      <a:pt x="536" y="716"/>
                    </a:lnTo>
                    <a:lnTo>
                      <a:pt x="533" y="715"/>
                    </a:lnTo>
                    <a:lnTo>
                      <a:pt x="429" y="715"/>
                    </a:lnTo>
                    <a:close/>
                    <a:moveTo>
                      <a:pt x="297" y="715"/>
                    </a:moveTo>
                    <a:lnTo>
                      <a:pt x="293" y="716"/>
                    </a:lnTo>
                    <a:lnTo>
                      <a:pt x="290" y="718"/>
                    </a:lnTo>
                    <a:lnTo>
                      <a:pt x="288" y="721"/>
                    </a:lnTo>
                    <a:lnTo>
                      <a:pt x="286" y="724"/>
                    </a:lnTo>
                    <a:lnTo>
                      <a:pt x="286" y="727"/>
                    </a:lnTo>
                    <a:lnTo>
                      <a:pt x="286" y="816"/>
                    </a:lnTo>
                    <a:lnTo>
                      <a:pt x="286" y="820"/>
                    </a:lnTo>
                    <a:lnTo>
                      <a:pt x="288" y="823"/>
                    </a:lnTo>
                    <a:lnTo>
                      <a:pt x="290" y="825"/>
                    </a:lnTo>
                    <a:lnTo>
                      <a:pt x="293" y="826"/>
                    </a:lnTo>
                    <a:lnTo>
                      <a:pt x="297" y="827"/>
                    </a:lnTo>
                    <a:lnTo>
                      <a:pt x="383" y="827"/>
                    </a:lnTo>
                    <a:lnTo>
                      <a:pt x="386" y="826"/>
                    </a:lnTo>
                    <a:lnTo>
                      <a:pt x="388" y="825"/>
                    </a:lnTo>
                    <a:lnTo>
                      <a:pt x="391" y="823"/>
                    </a:lnTo>
                    <a:lnTo>
                      <a:pt x="392" y="820"/>
                    </a:lnTo>
                    <a:lnTo>
                      <a:pt x="392" y="816"/>
                    </a:lnTo>
                    <a:lnTo>
                      <a:pt x="392" y="727"/>
                    </a:lnTo>
                    <a:lnTo>
                      <a:pt x="392" y="724"/>
                    </a:lnTo>
                    <a:lnTo>
                      <a:pt x="391" y="721"/>
                    </a:lnTo>
                    <a:lnTo>
                      <a:pt x="388" y="718"/>
                    </a:lnTo>
                    <a:lnTo>
                      <a:pt x="386" y="716"/>
                    </a:lnTo>
                    <a:lnTo>
                      <a:pt x="383" y="715"/>
                    </a:lnTo>
                    <a:lnTo>
                      <a:pt x="297" y="715"/>
                    </a:lnTo>
                    <a:close/>
                    <a:moveTo>
                      <a:pt x="172" y="715"/>
                    </a:moveTo>
                    <a:lnTo>
                      <a:pt x="169" y="716"/>
                    </a:lnTo>
                    <a:lnTo>
                      <a:pt x="166" y="718"/>
                    </a:lnTo>
                    <a:lnTo>
                      <a:pt x="164" y="721"/>
                    </a:lnTo>
                    <a:lnTo>
                      <a:pt x="162" y="724"/>
                    </a:lnTo>
                    <a:lnTo>
                      <a:pt x="162" y="727"/>
                    </a:lnTo>
                    <a:lnTo>
                      <a:pt x="162" y="816"/>
                    </a:lnTo>
                    <a:lnTo>
                      <a:pt x="162" y="820"/>
                    </a:lnTo>
                    <a:lnTo>
                      <a:pt x="164" y="823"/>
                    </a:lnTo>
                    <a:lnTo>
                      <a:pt x="166" y="825"/>
                    </a:lnTo>
                    <a:lnTo>
                      <a:pt x="169" y="826"/>
                    </a:lnTo>
                    <a:lnTo>
                      <a:pt x="172" y="827"/>
                    </a:lnTo>
                    <a:lnTo>
                      <a:pt x="258" y="827"/>
                    </a:lnTo>
                    <a:lnTo>
                      <a:pt x="261" y="826"/>
                    </a:lnTo>
                    <a:lnTo>
                      <a:pt x="263" y="825"/>
                    </a:lnTo>
                    <a:lnTo>
                      <a:pt x="266" y="823"/>
                    </a:lnTo>
                    <a:lnTo>
                      <a:pt x="267" y="820"/>
                    </a:lnTo>
                    <a:lnTo>
                      <a:pt x="267" y="816"/>
                    </a:lnTo>
                    <a:lnTo>
                      <a:pt x="267" y="727"/>
                    </a:lnTo>
                    <a:lnTo>
                      <a:pt x="267" y="724"/>
                    </a:lnTo>
                    <a:lnTo>
                      <a:pt x="266" y="721"/>
                    </a:lnTo>
                    <a:lnTo>
                      <a:pt x="263" y="718"/>
                    </a:lnTo>
                    <a:lnTo>
                      <a:pt x="261" y="716"/>
                    </a:lnTo>
                    <a:lnTo>
                      <a:pt x="258" y="715"/>
                    </a:lnTo>
                    <a:lnTo>
                      <a:pt x="172" y="715"/>
                    </a:lnTo>
                    <a:close/>
                    <a:moveTo>
                      <a:pt x="47" y="715"/>
                    </a:moveTo>
                    <a:lnTo>
                      <a:pt x="44" y="716"/>
                    </a:lnTo>
                    <a:lnTo>
                      <a:pt x="41" y="718"/>
                    </a:lnTo>
                    <a:lnTo>
                      <a:pt x="39" y="721"/>
                    </a:lnTo>
                    <a:lnTo>
                      <a:pt x="38" y="724"/>
                    </a:lnTo>
                    <a:lnTo>
                      <a:pt x="37" y="727"/>
                    </a:lnTo>
                    <a:lnTo>
                      <a:pt x="37" y="816"/>
                    </a:lnTo>
                    <a:lnTo>
                      <a:pt x="38" y="820"/>
                    </a:lnTo>
                    <a:lnTo>
                      <a:pt x="39" y="823"/>
                    </a:lnTo>
                    <a:lnTo>
                      <a:pt x="41" y="825"/>
                    </a:lnTo>
                    <a:lnTo>
                      <a:pt x="44" y="826"/>
                    </a:lnTo>
                    <a:lnTo>
                      <a:pt x="47" y="827"/>
                    </a:lnTo>
                    <a:lnTo>
                      <a:pt x="133" y="827"/>
                    </a:lnTo>
                    <a:lnTo>
                      <a:pt x="136" y="826"/>
                    </a:lnTo>
                    <a:lnTo>
                      <a:pt x="140" y="825"/>
                    </a:lnTo>
                    <a:lnTo>
                      <a:pt x="142" y="823"/>
                    </a:lnTo>
                    <a:lnTo>
                      <a:pt x="143" y="820"/>
                    </a:lnTo>
                    <a:lnTo>
                      <a:pt x="144" y="816"/>
                    </a:lnTo>
                    <a:lnTo>
                      <a:pt x="144" y="727"/>
                    </a:lnTo>
                    <a:lnTo>
                      <a:pt x="143" y="724"/>
                    </a:lnTo>
                    <a:lnTo>
                      <a:pt x="142" y="721"/>
                    </a:lnTo>
                    <a:lnTo>
                      <a:pt x="140" y="718"/>
                    </a:lnTo>
                    <a:lnTo>
                      <a:pt x="136" y="716"/>
                    </a:lnTo>
                    <a:lnTo>
                      <a:pt x="133" y="715"/>
                    </a:lnTo>
                    <a:lnTo>
                      <a:pt x="47" y="715"/>
                    </a:lnTo>
                    <a:close/>
                    <a:moveTo>
                      <a:pt x="1589" y="594"/>
                    </a:moveTo>
                    <a:lnTo>
                      <a:pt x="1577" y="595"/>
                    </a:lnTo>
                    <a:lnTo>
                      <a:pt x="1568" y="599"/>
                    </a:lnTo>
                    <a:lnTo>
                      <a:pt x="1565" y="604"/>
                    </a:lnTo>
                    <a:lnTo>
                      <a:pt x="1565" y="687"/>
                    </a:lnTo>
                    <a:lnTo>
                      <a:pt x="1568" y="692"/>
                    </a:lnTo>
                    <a:lnTo>
                      <a:pt x="1577" y="696"/>
                    </a:lnTo>
                    <a:lnTo>
                      <a:pt x="1589" y="697"/>
                    </a:lnTo>
                    <a:lnTo>
                      <a:pt x="1790" y="697"/>
                    </a:lnTo>
                    <a:lnTo>
                      <a:pt x="1803" y="696"/>
                    </a:lnTo>
                    <a:lnTo>
                      <a:pt x="1811" y="692"/>
                    </a:lnTo>
                    <a:lnTo>
                      <a:pt x="1814" y="687"/>
                    </a:lnTo>
                    <a:lnTo>
                      <a:pt x="1814" y="604"/>
                    </a:lnTo>
                    <a:lnTo>
                      <a:pt x="1811" y="599"/>
                    </a:lnTo>
                    <a:lnTo>
                      <a:pt x="1803" y="595"/>
                    </a:lnTo>
                    <a:lnTo>
                      <a:pt x="1790" y="594"/>
                    </a:lnTo>
                    <a:lnTo>
                      <a:pt x="1589" y="594"/>
                    </a:lnTo>
                    <a:close/>
                    <a:moveTo>
                      <a:pt x="1451" y="594"/>
                    </a:moveTo>
                    <a:lnTo>
                      <a:pt x="1448" y="594"/>
                    </a:lnTo>
                    <a:lnTo>
                      <a:pt x="1444" y="596"/>
                    </a:lnTo>
                    <a:lnTo>
                      <a:pt x="1442" y="598"/>
                    </a:lnTo>
                    <a:lnTo>
                      <a:pt x="1441" y="601"/>
                    </a:lnTo>
                    <a:lnTo>
                      <a:pt x="1440" y="604"/>
                    </a:lnTo>
                    <a:lnTo>
                      <a:pt x="1440" y="687"/>
                    </a:lnTo>
                    <a:lnTo>
                      <a:pt x="1441" y="690"/>
                    </a:lnTo>
                    <a:lnTo>
                      <a:pt x="1442" y="693"/>
                    </a:lnTo>
                    <a:lnTo>
                      <a:pt x="1444" y="695"/>
                    </a:lnTo>
                    <a:lnTo>
                      <a:pt x="1448" y="697"/>
                    </a:lnTo>
                    <a:lnTo>
                      <a:pt x="1451" y="697"/>
                    </a:lnTo>
                    <a:lnTo>
                      <a:pt x="1537" y="697"/>
                    </a:lnTo>
                    <a:lnTo>
                      <a:pt x="1540" y="697"/>
                    </a:lnTo>
                    <a:lnTo>
                      <a:pt x="1543" y="695"/>
                    </a:lnTo>
                    <a:lnTo>
                      <a:pt x="1545" y="693"/>
                    </a:lnTo>
                    <a:lnTo>
                      <a:pt x="1547" y="690"/>
                    </a:lnTo>
                    <a:lnTo>
                      <a:pt x="1547" y="687"/>
                    </a:lnTo>
                    <a:lnTo>
                      <a:pt x="1547" y="604"/>
                    </a:lnTo>
                    <a:lnTo>
                      <a:pt x="1547" y="601"/>
                    </a:lnTo>
                    <a:lnTo>
                      <a:pt x="1545" y="598"/>
                    </a:lnTo>
                    <a:lnTo>
                      <a:pt x="1543" y="596"/>
                    </a:lnTo>
                    <a:lnTo>
                      <a:pt x="1540" y="594"/>
                    </a:lnTo>
                    <a:lnTo>
                      <a:pt x="1537" y="594"/>
                    </a:lnTo>
                    <a:lnTo>
                      <a:pt x="1451" y="594"/>
                    </a:lnTo>
                    <a:close/>
                    <a:moveTo>
                      <a:pt x="1326" y="594"/>
                    </a:moveTo>
                    <a:lnTo>
                      <a:pt x="1323" y="594"/>
                    </a:lnTo>
                    <a:lnTo>
                      <a:pt x="1320" y="596"/>
                    </a:lnTo>
                    <a:lnTo>
                      <a:pt x="1318" y="598"/>
                    </a:lnTo>
                    <a:lnTo>
                      <a:pt x="1317" y="601"/>
                    </a:lnTo>
                    <a:lnTo>
                      <a:pt x="1316" y="604"/>
                    </a:lnTo>
                    <a:lnTo>
                      <a:pt x="1316" y="687"/>
                    </a:lnTo>
                    <a:lnTo>
                      <a:pt x="1317" y="690"/>
                    </a:lnTo>
                    <a:lnTo>
                      <a:pt x="1318" y="693"/>
                    </a:lnTo>
                    <a:lnTo>
                      <a:pt x="1320" y="695"/>
                    </a:lnTo>
                    <a:lnTo>
                      <a:pt x="1323" y="697"/>
                    </a:lnTo>
                    <a:lnTo>
                      <a:pt x="1326" y="697"/>
                    </a:lnTo>
                    <a:lnTo>
                      <a:pt x="1412" y="697"/>
                    </a:lnTo>
                    <a:lnTo>
                      <a:pt x="1415" y="697"/>
                    </a:lnTo>
                    <a:lnTo>
                      <a:pt x="1418" y="695"/>
                    </a:lnTo>
                    <a:lnTo>
                      <a:pt x="1420" y="693"/>
                    </a:lnTo>
                    <a:lnTo>
                      <a:pt x="1421" y="690"/>
                    </a:lnTo>
                    <a:lnTo>
                      <a:pt x="1422" y="687"/>
                    </a:lnTo>
                    <a:lnTo>
                      <a:pt x="1422" y="604"/>
                    </a:lnTo>
                    <a:lnTo>
                      <a:pt x="1421" y="601"/>
                    </a:lnTo>
                    <a:lnTo>
                      <a:pt x="1420" y="598"/>
                    </a:lnTo>
                    <a:lnTo>
                      <a:pt x="1418" y="596"/>
                    </a:lnTo>
                    <a:lnTo>
                      <a:pt x="1415" y="594"/>
                    </a:lnTo>
                    <a:lnTo>
                      <a:pt x="1412" y="594"/>
                    </a:lnTo>
                    <a:lnTo>
                      <a:pt x="1326" y="594"/>
                    </a:lnTo>
                    <a:close/>
                    <a:moveTo>
                      <a:pt x="1201" y="594"/>
                    </a:moveTo>
                    <a:lnTo>
                      <a:pt x="1198" y="594"/>
                    </a:lnTo>
                    <a:lnTo>
                      <a:pt x="1196" y="596"/>
                    </a:lnTo>
                    <a:lnTo>
                      <a:pt x="1193" y="598"/>
                    </a:lnTo>
                    <a:lnTo>
                      <a:pt x="1192" y="601"/>
                    </a:lnTo>
                    <a:lnTo>
                      <a:pt x="1192" y="604"/>
                    </a:lnTo>
                    <a:lnTo>
                      <a:pt x="1192" y="687"/>
                    </a:lnTo>
                    <a:lnTo>
                      <a:pt x="1192" y="690"/>
                    </a:lnTo>
                    <a:lnTo>
                      <a:pt x="1193" y="693"/>
                    </a:lnTo>
                    <a:lnTo>
                      <a:pt x="1196" y="695"/>
                    </a:lnTo>
                    <a:lnTo>
                      <a:pt x="1198" y="697"/>
                    </a:lnTo>
                    <a:lnTo>
                      <a:pt x="1201" y="697"/>
                    </a:lnTo>
                    <a:lnTo>
                      <a:pt x="1287" y="697"/>
                    </a:lnTo>
                    <a:lnTo>
                      <a:pt x="1291" y="697"/>
                    </a:lnTo>
                    <a:lnTo>
                      <a:pt x="1294" y="695"/>
                    </a:lnTo>
                    <a:lnTo>
                      <a:pt x="1296" y="693"/>
                    </a:lnTo>
                    <a:lnTo>
                      <a:pt x="1298" y="690"/>
                    </a:lnTo>
                    <a:lnTo>
                      <a:pt x="1298" y="687"/>
                    </a:lnTo>
                    <a:lnTo>
                      <a:pt x="1298" y="604"/>
                    </a:lnTo>
                    <a:lnTo>
                      <a:pt x="1298" y="601"/>
                    </a:lnTo>
                    <a:lnTo>
                      <a:pt x="1296" y="598"/>
                    </a:lnTo>
                    <a:lnTo>
                      <a:pt x="1294" y="596"/>
                    </a:lnTo>
                    <a:lnTo>
                      <a:pt x="1291" y="594"/>
                    </a:lnTo>
                    <a:lnTo>
                      <a:pt x="1287" y="594"/>
                    </a:lnTo>
                    <a:lnTo>
                      <a:pt x="1201" y="594"/>
                    </a:lnTo>
                    <a:close/>
                    <a:moveTo>
                      <a:pt x="1077" y="594"/>
                    </a:moveTo>
                    <a:lnTo>
                      <a:pt x="1074" y="594"/>
                    </a:lnTo>
                    <a:lnTo>
                      <a:pt x="1072" y="596"/>
                    </a:lnTo>
                    <a:lnTo>
                      <a:pt x="1068" y="598"/>
                    </a:lnTo>
                    <a:lnTo>
                      <a:pt x="1067" y="601"/>
                    </a:lnTo>
                    <a:lnTo>
                      <a:pt x="1067" y="604"/>
                    </a:lnTo>
                    <a:lnTo>
                      <a:pt x="1067" y="687"/>
                    </a:lnTo>
                    <a:lnTo>
                      <a:pt x="1067" y="690"/>
                    </a:lnTo>
                    <a:lnTo>
                      <a:pt x="1068" y="693"/>
                    </a:lnTo>
                    <a:lnTo>
                      <a:pt x="1072" y="695"/>
                    </a:lnTo>
                    <a:lnTo>
                      <a:pt x="1074" y="697"/>
                    </a:lnTo>
                    <a:lnTo>
                      <a:pt x="1077" y="697"/>
                    </a:lnTo>
                    <a:lnTo>
                      <a:pt x="1163" y="697"/>
                    </a:lnTo>
                    <a:lnTo>
                      <a:pt x="1166" y="697"/>
                    </a:lnTo>
                    <a:lnTo>
                      <a:pt x="1169" y="695"/>
                    </a:lnTo>
                    <a:lnTo>
                      <a:pt x="1171" y="693"/>
                    </a:lnTo>
                    <a:lnTo>
                      <a:pt x="1173" y="690"/>
                    </a:lnTo>
                    <a:lnTo>
                      <a:pt x="1173" y="687"/>
                    </a:lnTo>
                    <a:lnTo>
                      <a:pt x="1173" y="604"/>
                    </a:lnTo>
                    <a:lnTo>
                      <a:pt x="1173" y="601"/>
                    </a:lnTo>
                    <a:lnTo>
                      <a:pt x="1171" y="598"/>
                    </a:lnTo>
                    <a:lnTo>
                      <a:pt x="1169" y="596"/>
                    </a:lnTo>
                    <a:lnTo>
                      <a:pt x="1166" y="594"/>
                    </a:lnTo>
                    <a:lnTo>
                      <a:pt x="1163" y="594"/>
                    </a:lnTo>
                    <a:lnTo>
                      <a:pt x="1077" y="594"/>
                    </a:lnTo>
                    <a:close/>
                    <a:moveTo>
                      <a:pt x="953" y="594"/>
                    </a:moveTo>
                    <a:lnTo>
                      <a:pt x="949" y="594"/>
                    </a:lnTo>
                    <a:lnTo>
                      <a:pt x="947" y="596"/>
                    </a:lnTo>
                    <a:lnTo>
                      <a:pt x="945" y="598"/>
                    </a:lnTo>
                    <a:lnTo>
                      <a:pt x="943" y="601"/>
                    </a:lnTo>
                    <a:lnTo>
                      <a:pt x="943" y="604"/>
                    </a:lnTo>
                    <a:lnTo>
                      <a:pt x="943" y="687"/>
                    </a:lnTo>
                    <a:lnTo>
                      <a:pt x="943" y="690"/>
                    </a:lnTo>
                    <a:lnTo>
                      <a:pt x="945" y="693"/>
                    </a:lnTo>
                    <a:lnTo>
                      <a:pt x="947" y="695"/>
                    </a:lnTo>
                    <a:lnTo>
                      <a:pt x="949" y="697"/>
                    </a:lnTo>
                    <a:lnTo>
                      <a:pt x="953" y="697"/>
                    </a:lnTo>
                    <a:lnTo>
                      <a:pt x="1038" y="697"/>
                    </a:lnTo>
                    <a:lnTo>
                      <a:pt x="1041" y="697"/>
                    </a:lnTo>
                    <a:lnTo>
                      <a:pt x="1044" y="695"/>
                    </a:lnTo>
                    <a:lnTo>
                      <a:pt x="1046" y="693"/>
                    </a:lnTo>
                    <a:lnTo>
                      <a:pt x="1049" y="690"/>
                    </a:lnTo>
                    <a:lnTo>
                      <a:pt x="1049" y="687"/>
                    </a:lnTo>
                    <a:lnTo>
                      <a:pt x="1049" y="604"/>
                    </a:lnTo>
                    <a:lnTo>
                      <a:pt x="1049" y="601"/>
                    </a:lnTo>
                    <a:lnTo>
                      <a:pt x="1046" y="598"/>
                    </a:lnTo>
                    <a:lnTo>
                      <a:pt x="1044" y="596"/>
                    </a:lnTo>
                    <a:lnTo>
                      <a:pt x="1041" y="594"/>
                    </a:lnTo>
                    <a:lnTo>
                      <a:pt x="1038" y="594"/>
                    </a:lnTo>
                    <a:lnTo>
                      <a:pt x="953" y="594"/>
                    </a:lnTo>
                    <a:close/>
                    <a:moveTo>
                      <a:pt x="829" y="594"/>
                    </a:moveTo>
                    <a:lnTo>
                      <a:pt x="824" y="594"/>
                    </a:lnTo>
                    <a:lnTo>
                      <a:pt x="822" y="596"/>
                    </a:lnTo>
                    <a:lnTo>
                      <a:pt x="820" y="598"/>
                    </a:lnTo>
                    <a:lnTo>
                      <a:pt x="818" y="601"/>
                    </a:lnTo>
                    <a:lnTo>
                      <a:pt x="818" y="604"/>
                    </a:lnTo>
                    <a:lnTo>
                      <a:pt x="818" y="687"/>
                    </a:lnTo>
                    <a:lnTo>
                      <a:pt x="818" y="690"/>
                    </a:lnTo>
                    <a:lnTo>
                      <a:pt x="820" y="693"/>
                    </a:lnTo>
                    <a:lnTo>
                      <a:pt x="822" y="695"/>
                    </a:lnTo>
                    <a:lnTo>
                      <a:pt x="824" y="697"/>
                    </a:lnTo>
                    <a:lnTo>
                      <a:pt x="829" y="697"/>
                    </a:lnTo>
                    <a:lnTo>
                      <a:pt x="913" y="697"/>
                    </a:lnTo>
                    <a:lnTo>
                      <a:pt x="918" y="697"/>
                    </a:lnTo>
                    <a:lnTo>
                      <a:pt x="920" y="695"/>
                    </a:lnTo>
                    <a:lnTo>
                      <a:pt x="922" y="693"/>
                    </a:lnTo>
                    <a:lnTo>
                      <a:pt x="924" y="690"/>
                    </a:lnTo>
                    <a:lnTo>
                      <a:pt x="924" y="687"/>
                    </a:lnTo>
                    <a:lnTo>
                      <a:pt x="924" y="604"/>
                    </a:lnTo>
                    <a:lnTo>
                      <a:pt x="924" y="601"/>
                    </a:lnTo>
                    <a:lnTo>
                      <a:pt x="922" y="598"/>
                    </a:lnTo>
                    <a:lnTo>
                      <a:pt x="920" y="596"/>
                    </a:lnTo>
                    <a:lnTo>
                      <a:pt x="918" y="594"/>
                    </a:lnTo>
                    <a:lnTo>
                      <a:pt x="913" y="594"/>
                    </a:lnTo>
                    <a:lnTo>
                      <a:pt x="829" y="594"/>
                    </a:lnTo>
                    <a:close/>
                    <a:moveTo>
                      <a:pt x="704" y="594"/>
                    </a:moveTo>
                    <a:lnTo>
                      <a:pt x="701" y="594"/>
                    </a:lnTo>
                    <a:lnTo>
                      <a:pt x="698" y="596"/>
                    </a:lnTo>
                    <a:lnTo>
                      <a:pt x="696" y="598"/>
                    </a:lnTo>
                    <a:lnTo>
                      <a:pt x="694" y="601"/>
                    </a:lnTo>
                    <a:lnTo>
                      <a:pt x="694" y="604"/>
                    </a:lnTo>
                    <a:lnTo>
                      <a:pt x="694" y="687"/>
                    </a:lnTo>
                    <a:lnTo>
                      <a:pt x="694" y="690"/>
                    </a:lnTo>
                    <a:lnTo>
                      <a:pt x="696" y="693"/>
                    </a:lnTo>
                    <a:lnTo>
                      <a:pt x="698" y="695"/>
                    </a:lnTo>
                    <a:lnTo>
                      <a:pt x="701" y="697"/>
                    </a:lnTo>
                    <a:lnTo>
                      <a:pt x="704" y="697"/>
                    </a:lnTo>
                    <a:lnTo>
                      <a:pt x="790" y="697"/>
                    </a:lnTo>
                    <a:lnTo>
                      <a:pt x="793" y="697"/>
                    </a:lnTo>
                    <a:lnTo>
                      <a:pt x="795" y="695"/>
                    </a:lnTo>
                    <a:lnTo>
                      <a:pt x="797" y="693"/>
                    </a:lnTo>
                    <a:lnTo>
                      <a:pt x="799" y="690"/>
                    </a:lnTo>
                    <a:lnTo>
                      <a:pt x="799" y="687"/>
                    </a:lnTo>
                    <a:lnTo>
                      <a:pt x="799" y="604"/>
                    </a:lnTo>
                    <a:lnTo>
                      <a:pt x="799" y="601"/>
                    </a:lnTo>
                    <a:lnTo>
                      <a:pt x="797" y="598"/>
                    </a:lnTo>
                    <a:lnTo>
                      <a:pt x="795" y="596"/>
                    </a:lnTo>
                    <a:lnTo>
                      <a:pt x="793" y="594"/>
                    </a:lnTo>
                    <a:lnTo>
                      <a:pt x="790" y="594"/>
                    </a:lnTo>
                    <a:lnTo>
                      <a:pt x="704" y="594"/>
                    </a:lnTo>
                    <a:close/>
                    <a:moveTo>
                      <a:pt x="579" y="594"/>
                    </a:moveTo>
                    <a:lnTo>
                      <a:pt x="576" y="594"/>
                    </a:lnTo>
                    <a:lnTo>
                      <a:pt x="573" y="596"/>
                    </a:lnTo>
                    <a:lnTo>
                      <a:pt x="571" y="598"/>
                    </a:lnTo>
                    <a:lnTo>
                      <a:pt x="569" y="601"/>
                    </a:lnTo>
                    <a:lnTo>
                      <a:pt x="569" y="604"/>
                    </a:lnTo>
                    <a:lnTo>
                      <a:pt x="569" y="687"/>
                    </a:lnTo>
                    <a:lnTo>
                      <a:pt x="569" y="690"/>
                    </a:lnTo>
                    <a:lnTo>
                      <a:pt x="571" y="693"/>
                    </a:lnTo>
                    <a:lnTo>
                      <a:pt x="573" y="695"/>
                    </a:lnTo>
                    <a:lnTo>
                      <a:pt x="576" y="697"/>
                    </a:lnTo>
                    <a:lnTo>
                      <a:pt x="579" y="697"/>
                    </a:lnTo>
                    <a:lnTo>
                      <a:pt x="665" y="697"/>
                    </a:lnTo>
                    <a:lnTo>
                      <a:pt x="668" y="697"/>
                    </a:lnTo>
                    <a:lnTo>
                      <a:pt x="671" y="695"/>
                    </a:lnTo>
                    <a:lnTo>
                      <a:pt x="674" y="693"/>
                    </a:lnTo>
                    <a:lnTo>
                      <a:pt x="675" y="690"/>
                    </a:lnTo>
                    <a:lnTo>
                      <a:pt x="675" y="687"/>
                    </a:lnTo>
                    <a:lnTo>
                      <a:pt x="675" y="604"/>
                    </a:lnTo>
                    <a:lnTo>
                      <a:pt x="675" y="601"/>
                    </a:lnTo>
                    <a:lnTo>
                      <a:pt x="674" y="598"/>
                    </a:lnTo>
                    <a:lnTo>
                      <a:pt x="671" y="596"/>
                    </a:lnTo>
                    <a:lnTo>
                      <a:pt x="668" y="594"/>
                    </a:lnTo>
                    <a:lnTo>
                      <a:pt x="665" y="594"/>
                    </a:lnTo>
                    <a:lnTo>
                      <a:pt x="579" y="594"/>
                    </a:lnTo>
                    <a:close/>
                    <a:moveTo>
                      <a:pt x="455" y="594"/>
                    </a:moveTo>
                    <a:lnTo>
                      <a:pt x="452" y="594"/>
                    </a:lnTo>
                    <a:lnTo>
                      <a:pt x="448" y="596"/>
                    </a:lnTo>
                    <a:lnTo>
                      <a:pt x="446" y="598"/>
                    </a:lnTo>
                    <a:lnTo>
                      <a:pt x="445" y="601"/>
                    </a:lnTo>
                    <a:lnTo>
                      <a:pt x="444" y="604"/>
                    </a:lnTo>
                    <a:lnTo>
                      <a:pt x="444" y="687"/>
                    </a:lnTo>
                    <a:lnTo>
                      <a:pt x="445" y="690"/>
                    </a:lnTo>
                    <a:lnTo>
                      <a:pt x="446" y="693"/>
                    </a:lnTo>
                    <a:lnTo>
                      <a:pt x="448" y="695"/>
                    </a:lnTo>
                    <a:lnTo>
                      <a:pt x="452" y="697"/>
                    </a:lnTo>
                    <a:lnTo>
                      <a:pt x="455" y="697"/>
                    </a:lnTo>
                    <a:lnTo>
                      <a:pt x="541" y="697"/>
                    </a:lnTo>
                    <a:lnTo>
                      <a:pt x="544" y="697"/>
                    </a:lnTo>
                    <a:lnTo>
                      <a:pt x="547" y="695"/>
                    </a:lnTo>
                    <a:lnTo>
                      <a:pt x="549" y="693"/>
                    </a:lnTo>
                    <a:lnTo>
                      <a:pt x="550" y="690"/>
                    </a:lnTo>
                    <a:lnTo>
                      <a:pt x="551" y="687"/>
                    </a:lnTo>
                    <a:lnTo>
                      <a:pt x="551" y="604"/>
                    </a:lnTo>
                    <a:lnTo>
                      <a:pt x="550" y="601"/>
                    </a:lnTo>
                    <a:lnTo>
                      <a:pt x="549" y="598"/>
                    </a:lnTo>
                    <a:lnTo>
                      <a:pt x="547" y="596"/>
                    </a:lnTo>
                    <a:lnTo>
                      <a:pt x="544" y="594"/>
                    </a:lnTo>
                    <a:lnTo>
                      <a:pt x="541" y="594"/>
                    </a:lnTo>
                    <a:lnTo>
                      <a:pt x="455" y="594"/>
                    </a:lnTo>
                    <a:close/>
                    <a:moveTo>
                      <a:pt x="330" y="594"/>
                    </a:moveTo>
                    <a:lnTo>
                      <a:pt x="327" y="594"/>
                    </a:lnTo>
                    <a:lnTo>
                      <a:pt x="324" y="596"/>
                    </a:lnTo>
                    <a:lnTo>
                      <a:pt x="322" y="598"/>
                    </a:lnTo>
                    <a:lnTo>
                      <a:pt x="321" y="601"/>
                    </a:lnTo>
                    <a:lnTo>
                      <a:pt x="320" y="604"/>
                    </a:lnTo>
                    <a:lnTo>
                      <a:pt x="320" y="687"/>
                    </a:lnTo>
                    <a:lnTo>
                      <a:pt x="321" y="690"/>
                    </a:lnTo>
                    <a:lnTo>
                      <a:pt x="322" y="693"/>
                    </a:lnTo>
                    <a:lnTo>
                      <a:pt x="324" y="695"/>
                    </a:lnTo>
                    <a:lnTo>
                      <a:pt x="327" y="697"/>
                    </a:lnTo>
                    <a:lnTo>
                      <a:pt x="330" y="697"/>
                    </a:lnTo>
                    <a:lnTo>
                      <a:pt x="416" y="697"/>
                    </a:lnTo>
                    <a:lnTo>
                      <a:pt x="419" y="697"/>
                    </a:lnTo>
                    <a:lnTo>
                      <a:pt x="422" y="695"/>
                    </a:lnTo>
                    <a:lnTo>
                      <a:pt x="424" y="693"/>
                    </a:lnTo>
                    <a:lnTo>
                      <a:pt x="425" y="690"/>
                    </a:lnTo>
                    <a:lnTo>
                      <a:pt x="427" y="687"/>
                    </a:lnTo>
                    <a:lnTo>
                      <a:pt x="427" y="604"/>
                    </a:lnTo>
                    <a:lnTo>
                      <a:pt x="425" y="601"/>
                    </a:lnTo>
                    <a:lnTo>
                      <a:pt x="424" y="598"/>
                    </a:lnTo>
                    <a:lnTo>
                      <a:pt x="422" y="596"/>
                    </a:lnTo>
                    <a:lnTo>
                      <a:pt x="419" y="594"/>
                    </a:lnTo>
                    <a:lnTo>
                      <a:pt x="416" y="594"/>
                    </a:lnTo>
                    <a:lnTo>
                      <a:pt x="330" y="594"/>
                    </a:lnTo>
                    <a:close/>
                    <a:moveTo>
                      <a:pt x="67" y="594"/>
                    </a:moveTo>
                    <a:lnTo>
                      <a:pt x="55" y="595"/>
                    </a:lnTo>
                    <a:lnTo>
                      <a:pt x="45" y="599"/>
                    </a:lnTo>
                    <a:lnTo>
                      <a:pt x="42" y="604"/>
                    </a:lnTo>
                    <a:lnTo>
                      <a:pt x="42" y="687"/>
                    </a:lnTo>
                    <a:lnTo>
                      <a:pt x="45" y="692"/>
                    </a:lnTo>
                    <a:lnTo>
                      <a:pt x="55" y="696"/>
                    </a:lnTo>
                    <a:lnTo>
                      <a:pt x="67" y="697"/>
                    </a:lnTo>
                    <a:lnTo>
                      <a:pt x="274" y="697"/>
                    </a:lnTo>
                    <a:lnTo>
                      <a:pt x="286" y="696"/>
                    </a:lnTo>
                    <a:lnTo>
                      <a:pt x="296" y="692"/>
                    </a:lnTo>
                    <a:lnTo>
                      <a:pt x="299" y="687"/>
                    </a:lnTo>
                    <a:lnTo>
                      <a:pt x="299" y="604"/>
                    </a:lnTo>
                    <a:lnTo>
                      <a:pt x="296" y="599"/>
                    </a:lnTo>
                    <a:lnTo>
                      <a:pt x="286" y="595"/>
                    </a:lnTo>
                    <a:lnTo>
                      <a:pt x="274" y="594"/>
                    </a:lnTo>
                    <a:lnTo>
                      <a:pt x="67" y="594"/>
                    </a:lnTo>
                    <a:close/>
                    <a:moveTo>
                      <a:pt x="1643" y="477"/>
                    </a:moveTo>
                    <a:lnTo>
                      <a:pt x="1634" y="479"/>
                    </a:lnTo>
                    <a:lnTo>
                      <a:pt x="1628" y="482"/>
                    </a:lnTo>
                    <a:lnTo>
                      <a:pt x="1625" y="487"/>
                    </a:lnTo>
                    <a:lnTo>
                      <a:pt x="1625" y="571"/>
                    </a:lnTo>
                    <a:lnTo>
                      <a:pt x="1628" y="576"/>
                    </a:lnTo>
                    <a:lnTo>
                      <a:pt x="1634" y="579"/>
                    </a:lnTo>
                    <a:lnTo>
                      <a:pt x="1643" y="581"/>
                    </a:lnTo>
                    <a:lnTo>
                      <a:pt x="1798" y="581"/>
                    </a:lnTo>
                    <a:lnTo>
                      <a:pt x="1808" y="579"/>
                    </a:lnTo>
                    <a:lnTo>
                      <a:pt x="1814" y="576"/>
                    </a:lnTo>
                    <a:lnTo>
                      <a:pt x="1817" y="571"/>
                    </a:lnTo>
                    <a:lnTo>
                      <a:pt x="1817" y="487"/>
                    </a:lnTo>
                    <a:lnTo>
                      <a:pt x="1814" y="482"/>
                    </a:lnTo>
                    <a:lnTo>
                      <a:pt x="1808" y="479"/>
                    </a:lnTo>
                    <a:lnTo>
                      <a:pt x="1798" y="477"/>
                    </a:lnTo>
                    <a:lnTo>
                      <a:pt x="1643" y="477"/>
                    </a:lnTo>
                    <a:close/>
                    <a:moveTo>
                      <a:pt x="1510" y="477"/>
                    </a:moveTo>
                    <a:lnTo>
                      <a:pt x="1507" y="478"/>
                    </a:lnTo>
                    <a:lnTo>
                      <a:pt x="1504" y="479"/>
                    </a:lnTo>
                    <a:lnTo>
                      <a:pt x="1502" y="482"/>
                    </a:lnTo>
                    <a:lnTo>
                      <a:pt x="1501" y="484"/>
                    </a:lnTo>
                    <a:lnTo>
                      <a:pt x="1500" y="487"/>
                    </a:lnTo>
                    <a:lnTo>
                      <a:pt x="1500" y="571"/>
                    </a:lnTo>
                    <a:lnTo>
                      <a:pt x="1501" y="574"/>
                    </a:lnTo>
                    <a:lnTo>
                      <a:pt x="1502" y="577"/>
                    </a:lnTo>
                    <a:lnTo>
                      <a:pt x="1504" y="579"/>
                    </a:lnTo>
                    <a:lnTo>
                      <a:pt x="1507" y="580"/>
                    </a:lnTo>
                    <a:lnTo>
                      <a:pt x="1510" y="581"/>
                    </a:lnTo>
                    <a:lnTo>
                      <a:pt x="1596" y="581"/>
                    </a:lnTo>
                    <a:lnTo>
                      <a:pt x="1599" y="580"/>
                    </a:lnTo>
                    <a:lnTo>
                      <a:pt x="1603" y="579"/>
                    </a:lnTo>
                    <a:lnTo>
                      <a:pt x="1605" y="577"/>
                    </a:lnTo>
                    <a:lnTo>
                      <a:pt x="1606" y="574"/>
                    </a:lnTo>
                    <a:lnTo>
                      <a:pt x="1607" y="571"/>
                    </a:lnTo>
                    <a:lnTo>
                      <a:pt x="1607" y="487"/>
                    </a:lnTo>
                    <a:lnTo>
                      <a:pt x="1606" y="484"/>
                    </a:lnTo>
                    <a:lnTo>
                      <a:pt x="1605" y="482"/>
                    </a:lnTo>
                    <a:lnTo>
                      <a:pt x="1603" y="479"/>
                    </a:lnTo>
                    <a:lnTo>
                      <a:pt x="1599" y="478"/>
                    </a:lnTo>
                    <a:lnTo>
                      <a:pt x="1596" y="477"/>
                    </a:lnTo>
                    <a:lnTo>
                      <a:pt x="1510" y="477"/>
                    </a:lnTo>
                    <a:close/>
                    <a:moveTo>
                      <a:pt x="1386" y="477"/>
                    </a:moveTo>
                    <a:lnTo>
                      <a:pt x="1383" y="478"/>
                    </a:lnTo>
                    <a:lnTo>
                      <a:pt x="1380" y="479"/>
                    </a:lnTo>
                    <a:lnTo>
                      <a:pt x="1377" y="482"/>
                    </a:lnTo>
                    <a:lnTo>
                      <a:pt x="1376" y="484"/>
                    </a:lnTo>
                    <a:lnTo>
                      <a:pt x="1375" y="487"/>
                    </a:lnTo>
                    <a:lnTo>
                      <a:pt x="1375" y="571"/>
                    </a:lnTo>
                    <a:lnTo>
                      <a:pt x="1376" y="574"/>
                    </a:lnTo>
                    <a:lnTo>
                      <a:pt x="1377" y="577"/>
                    </a:lnTo>
                    <a:lnTo>
                      <a:pt x="1380" y="579"/>
                    </a:lnTo>
                    <a:lnTo>
                      <a:pt x="1383" y="580"/>
                    </a:lnTo>
                    <a:lnTo>
                      <a:pt x="1386" y="581"/>
                    </a:lnTo>
                    <a:lnTo>
                      <a:pt x="1472" y="581"/>
                    </a:lnTo>
                    <a:lnTo>
                      <a:pt x="1475" y="580"/>
                    </a:lnTo>
                    <a:lnTo>
                      <a:pt x="1478" y="579"/>
                    </a:lnTo>
                    <a:lnTo>
                      <a:pt x="1480" y="577"/>
                    </a:lnTo>
                    <a:lnTo>
                      <a:pt x="1481" y="574"/>
                    </a:lnTo>
                    <a:lnTo>
                      <a:pt x="1482" y="571"/>
                    </a:lnTo>
                    <a:lnTo>
                      <a:pt x="1482" y="487"/>
                    </a:lnTo>
                    <a:lnTo>
                      <a:pt x="1481" y="484"/>
                    </a:lnTo>
                    <a:lnTo>
                      <a:pt x="1480" y="482"/>
                    </a:lnTo>
                    <a:lnTo>
                      <a:pt x="1478" y="479"/>
                    </a:lnTo>
                    <a:lnTo>
                      <a:pt x="1475" y="478"/>
                    </a:lnTo>
                    <a:lnTo>
                      <a:pt x="1472" y="477"/>
                    </a:lnTo>
                    <a:lnTo>
                      <a:pt x="1386" y="477"/>
                    </a:lnTo>
                    <a:close/>
                    <a:moveTo>
                      <a:pt x="1261" y="477"/>
                    </a:moveTo>
                    <a:lnTo>
                      <a:pt x="1258" y="478"/>
                    </a:lnTo>
                    <a:lnTo>
                      <a:pt x="1256" y="479"/>
                    </a:lnTo>
                    <a:lnTo>
                      <a:pt x="1253" y="482"/>
                    </a:lnTo>
                    <a:lnTo>
                      <a:pt x="1252" y="484"/>
                    </a:lnTo>
                    <a:lnTo>
                      <a:pt x="1252" y="487"/>
                    </a:lnTo>
                    <a:lnTo>
                      <a:pt x="1252" y="571"/>
                    </a:lnTo>
                    <a:lnTo>
                      <a:pt x="1252" y="574"/>
                    </a:lnTo>
                    <a:lnTo>
                      <a:pt x="1253" y="577"/>
                    </a:lnTo>
                    <a:lnTo>
                      <a:pt x="1256" y="579"/>
                    </a:lnTo>
                    <a:lnTo>
                      <a:pt x="1258" y="580"/>
                    </a:lnTo>
                    <a:lnTo>
                      <a:pt x="1261" y="581"/>
                    </a:lnTo>
                    <a:lnTo>
                      <a:pt x="1347" y="581"/>
                    </a:lnTo>
                    <a:lnTo>
                      <a:pt x="1350" y="580"/>
                    </a:lnTo>
                    <a:lnTo>
                      <a:pt x="1353" y="579"/>
                    </a:lnTo>
                    <a:lnTo>
                      <a:pt x="1355" y="577"/>
                    </a:lnTo>
                    <a:lnTo>
                      <a:pt x="1358" y="574"/>
                    </a:lnTo>
                    <a:lnTo>
                      <a:pt x="1358" y="571"/>
                    </a:lnTo>
                    <a:lnTo>
                      <a:pt x="1358" y="487"/>
                    </a:lnTo>
                    <a:lnTo>
                      <a:pt x="1358" y="484"/>
                    </a:lnTo>
                    <a:lnTo>
                      <a:pt x="1355" y="482"/>
                    </a:lnTo>
                    <a:lnTo>
                      <a:pt x="1353" y="479"/>
                    </a:lnTo>
                    <a:lnTo>
                      <a:pt x="1350" y="478"/>
                    </a:lnTo>
                    <a:lnTo>
                      <a:pt x="1347" y="477"/>
                    </a:lnTo>
                    <a:lnTo>
                      <a:pt x="1261" y="477"/>
                    </a:lnTo>
                    <a:close/>
                    <a:moveTo>
                      <a:pt x="1137" y="477"/>
                    </a:moveTo>
                    <a:lnTo>
                      <a:pt x="1133" y="478"/>
                    </a:lnTo>
                    <a:lnTo>
                      <a:pt x="1131" y="479"/>
                    </a:lnTo>
                    <a:lnTo>
                      <a:pt x="1129" y="482"/>
                    </a:lnTo>
                    <a:lnTo>
                      <a:pt x="1127" y="484"/>
                    </a:lnTo>
                    <a:lnTo>
                      <a:pt x="1127" y="487"/>
                    </a:lnTo>
                    <a:lnTo>
                      <a:pt x="1127" y="571"/>
                    </a:lnTo>
                    <a:lnTo>
                      <a:pt x="1127" y="574"/>
                    </a:lnTo>
                    <a:lnTo>
                      <a:pt x="1129" y="577"/>
                    </a:lnTo>
                    <a:lnTo>
                      <a:pt x="1131" y="579"/>
                    </a:lnTo>
                    <a:lnTo>
                      <a:pt x="1133" y="580"/>
                    </a:lnTo>
                    <a:lnTo>
                      <a:pt x="1137" y="581"/>
                    </a:lnTo>
                    <a:lnTo>
                      <a:pt x="1222" y="581"/>
                    </a:lnTo>
                    <a:lnTo>
                      <a:pt x="1226" y="580"/>
                    </a:lnTo>
                    <a:lnTo>
                      <a:pt x="1229" y="579"/>
                    </a:lnTo>
                    <a:lnTo>
                      <a:pt x="1231" y="577"/>
                    </a:lnTo>
                    <a:lnTo>
                      <a:pt x="1233" y="574"/>
                    </a:lnTo>
                    <a:lnTo>
                      <a:pt x="1233" y="571"/>
                    </a:lnTo>
                    <a:lnTo>
                      <a:pt x="1233" y="487"/>
                    </a:lnTo>
                    <a:lnTo>
                      <a:pt x="1233" y="484"/>
                    </a:lnTo>
                    <a:lnTo>
                      <a:pt x="1231" y="482"/>
                    </a:lnTo>
                    <a:lnTo>
                      <a:pt x="1229" y="479"/>
                    </a:lnTo>
                    <a:lnTo>
                      <a:pt x="1226" y="478"/>
                    </a:lnTo>
                    <a:lnTo>
                      <a:pt x="1222" y="477"/>
                    </a:lnTo>
                    <a:lnTo>
                      <a:pt x="1137" y="477"/>
                    </a:lnTo>
                    <a:close/>
                    <a:moveTo>
                      <a:pt x="1013" y="477"/>
                    </a:moveTo>
                    <a:lnTo>
                      <a:pt x="1009" y="478"/>
                    </a:lnTo>
                    <a:lnTo>
                      <a:pt x="1007" y="479"/>
                    </a:lnTo>
                    <a:lnTo>
                      <a:pt x="1005" y="482"/>
                    </a:lnTo>
                    <a:lnTo>
                      <a:pt x="1003" y="484"/>
                    </a:lnTo>
                    <a:lnTo>
                      <a:pt x="1003" y="487"/>
                    </a:lnTo>
                    <a:lnTo>
                      <a:pt x="1003" y="571"/>
                    </a:lnTo>
                    <a:lnTo>
                      <a:pt x="1003" y="574"/>
                    </a:lnTo>
                    <a:lnTo>
                      <a:pt x="1005" y="577"/>
                    </a:lnTo>
                    <a:lnTo>
                      <a:pt x="1007" y="579"/>
                    </a:lnTo>
                    <a:lnTo>
                      <a:pt x="1009" y="580"/>
                    </a:lnTo>
                    <a:lnTo>
                      <a:pt x="1013" y="581"/>
                    </a:lnTo>
                    <a:lnTo>
                      <a:pt x="1098" y="581"/>
                    </a:lnTo>
                    <a:lnTo>
                      <a:pt x="1101" y="580"/>
                    </a:lnTo>
                    <a:lnTo>
                      <a:pt x="1104" y="579"/>
                    </a:lnTo>
                    <a:lnTo>
                      <a:pt x="1106" y="577"/>
                    </a:lnTo>
                    <a:lnTo>
                      <a:pt x="1108" y="574"/>
                    </a:lnTo>
                    <a:lnTo>
                      <a:pt x="1108" y="571"/>
                    </a:lnTo>
                    <a:lnTo>
                      <a:pt x="1108" y="487"/>
                    </a:lnTo>
                    <a:lnTo>
                      <a:pt x="1108" y="484"/>
                    </a:lnTo>
                    <a:lnTo>
                      <a:pt x="1106" y="482"/>
                    </a:lnTo>
                    <a:lnTo>
                      <a:pt x="1104" y="479"/>
                    </a:lnTo>
                    <a:lnTo>
                      <a:pt x="1101" y="478"/>
                    </a:lnTo>
                    <a:lnTo>
                      <a:pt x="1098" y="477"/>
                    </a:lnTo>
                    <a:lnTo>
                      <a:pt x="1013" y="477"/>
                    </a:lnTo>
                    <a:close/>
                    <a:moveTo>
                      <a:pt x="888" y="477"/>
                    </a:moveTo>
                    <a:lnTo>
                      <a:pt x="884" y="478"/>
                    </a:lnTo>
                    <a:lnTo>
                      <a:pt x="882" y="479"/>
                    </a:lnTo>
                    <a:lnTo>
                      <a:pt x="880" y="482"/>
                    </a:lnTo>
                    <a:lnTo>
                      <a:pt x="878" y="484"/>
                    </a:lnTo>
                    <a:lnTo>
                      <a:pt x="878" y="487"/>
                    </a:lnTo>
                    <a:lnTo>
                      <a:pt x="878" y="571"/>
                    </a:lnTo>
                    <a:lnTo>
                      <a:pt x="878" y="574"/>
                    </a:lnTo>
                    <a:lnTo>
                      <a:pt x="880" y="577"/>
                    </a:lnTo>
                    <a:lnTo>
                      <a:pt x="882" y="579"/>
                    </a:lnTo>
                    <a:lnTo>
                      <a:pt x="884" y="580"/>
                    </a:lnTo>
                    <a:lnTo>
                      <a:pt x="888" y="581"/>
                    </a:lnTo>
                    <a:lnTo>
                      <a:pt x="973" y="581"/>
                    </a:lnTo>
                    <a:lnTo>
                      <a:pt x="977" y="580"/>
                    </a:lnTo>
                    <a:lnTo>
                      <a:pt x="979" y="579"/>
                    </a:lnTo>
                    <a:lnTo>
                      <a:pt x="982" y="577"/>
                    </a:lnTo>
                    <a:lnTo>
                      <a:pt x="984" y="574"/>
                    </a:lnTo>
                    <a:lnTo>
                      <a:pt x="984" y="571"/>
                    </a:lnTo>
                    <a:lnTo>
                      <a:pt x="984" y="487"/>
                    </a:lnTo>
                    <a:lnTo>
                      <a:pt x="984" y="484"/>
                    </a:lnTo>
                    <a:lnTo>
                      <a:pt x="982" y="482"/>
                    </a:lnTo>
                    <a:lnTo>
                      <a:pt x="979" y="479"/>
                    </a:lnTo>
                    <a:lnTo>
                      <a:pt x="977" y="478"/>
                    </a:lnTo>
                    <a:lnTo>
                      <a:pt x="973" y="477"/>
                    </a:lnTo>
                    <a:lnTo>
                      <a:pt x="888" y="477"/>
                    </a:lnTo>
                    <a:close/>
                    <a:moveTo>
                      <a:pt x="764" y="477"/>
                    </a:moveTo>
                    <a:lnTo>
                      <a:pt x="761" y="478"/>
                    </a:lnTo>
                    <a:lnTo>
                      <a:pt x="757" y="479"/>
                    </a:lnTo>
                    <a:lnTo>
                      <a:pt x="755" y="482"/>
                    </a:lnTo>
                    <a:lnTo>
                      <a:pt x="753" y="484"/>
                    </a:lnTo>
                    <a:lnTo>
                      <a:pt x="753" y="487"/>
                    </a:lnTo>
                    <a:lnTo>
                      <a:pt x="753" y="571"/>
                    </a:lnTo>
                    <a:lnTo>
                      <a:pt x="753" y="574"/>
                    </a:lnTo>
                    <a:lnTo>
                      <a:pt x="755" y="577"/>
                    </a:lnTo>
                    <a:lnTo>
                      <a:pt x="757" y="579"/>
                    </a:lnTo>
                    <a:lnTo>
                      <a:pt x="761" y="580"/>
                    </a:lnTo>
                    <a:lnTo>
                      <a:pt x="764" y="581"/>
                    </a:lnTo>
                    <a:lnTo>
                      <a:pt x="849" y="581"/>
                    </a:lnTo>
                    <a:lnTo>
                      <a:pt x="853" y="580"/>
                    </a:lnTo>
                    <a:lnTo>
                      <a:pt x="855" y="579"/>
                    </a:lnTo>
                    <a:lnTo>
                      <a:pt x="857" y="577"/>
                    </a:lnTo>
                    <a:lnTo>
                      <a:pt x="859" y="574"/>
                    </a:lnTo>
                    <a:lnTo>
                      <a:pt x="859" y="571"/>
                    </a:lnTo>
                    <a:lnTo>
                      <a:pt x="859" y="487"/>
                    </a:lnTo>
                    <a:lnTo>
                      <a:pt x="859" y="484"/>
                    </a:lnTo>
                    <a:lnTo>
                      <a:pt x="857" y="482"/>
                    </a:lnTo>
                    <a:lnTo>
                      <a:pt x="855" y="479"/>
                    </a:lnTo>
                    <a:lnTo>
                      <a:pt x="853" y="478"/>
                    </a:lnTo>
                    <a:lnTo>
                      <a:pt x="849" y="477"/>
                    </a:lnTo>
                    <a:lnTo>
                      <a:pt x="764" y="477"/>
                    </a:lnTo>
                    <a:close/>
                    <a:moveTo>
                      <a:pt x="639" y="477"/>
                    </a:moveTo>
                    <a:lnTo>
                      <a:pt x="636" y="478"/>
                    </a:lnTo>
                    <a:lnTo>
                      <a:pt x="633" y="479"/>
                    </a:lnTo>
                    <a:lnTo>
                      <a:pt x="631" y="482"/>
                    </a:lnTo>
                    <a:lnTo>
                      <a:pt x="629" y="484"/>
                    </a:lnTo>
                    <a:lnTo>
                      <a:pt x="629" y="487"/>
                    </a:lnTo>
                    <a:lnTo>
                      <a:pt x="629" y="571"/>
                    </a:lnTo>
                    <a:lnTo>
                      <a:pt x="629" y="574"/>
                    </a:lnTo>
                    <a:lnTo>
                      <a:pt x="631" y="577"/>
                    </a:lnTo>
                    <a:lnTo>
                      <a:pt x="633" y="579"/>
                    </a:lnTo>
                    <a:lnTo>
                      <a:pt x="636" y="580"/>
                    </a:lnTo>
                    <a:lnTo>
                      <a:pt x="639" y="581"/>
                    </a:lnTo>
                    <a:lnTo>
                      <a:pt x="725" y="581"/>
                    </a:lnTo>
                    <a:lnTo>
                      <a:pt x="728" y="580"/>
                    </a:lnTo>
                    <a:lnTo>
                      <a:pt x="730" y="579"/>
                    </a:lnTo>
                    <a:lnTo>
                      <a:pt x="733" y="577"/>
                    </a:lnTo>
                    <a:lnTo>
                      <a:pt x="734" y="574"/>
                    </a:lnTo>
                    <a:lnTo>
                      <a:pt x="734" y="571"/>
                    </a:lnTo>
                    <a:lnTo>
                      <a:pt x="734" y="487"/>
                    </a:lnTo>
                    <a:lnTo>
                      <a:pt x="734" y="484"/>
                    </a:lnTo>
                    <a:lnTo>
                      <a:pt x="733" y="482"/>
                    </a:lnTo>
                    <a:lnTo>
                      <a:pt x="730" y="479"/>
                    </a:lnTo>
                    <a:lnTo>
                      <a:pt x="728" y="478"/>
                    </a:lnTo>
                    <a:lnTo>
                      <a:pt x="725" y="477"/>
                    </a:lnTo>
                    <a:lnTo>
                      <a:pt x="639" y="477"/>
                    </a:lnTo>
                    <a:close/>
                    <a:moveTo>
                      <a:pt x="514" y="477"/>
                    </a:moveTo>
                    <a:lnTo>
                      <a:pt x="511" y="478"/>
                    </a:lnTo>
                    <a:lnTo>
                      <a:pt x="508" y="479"/>
                    </a:lnTo>
                    <a:lnTo>
                      <a:pt x="506" y="482"/>
                    </a:lnTo>
                    <a:lnTo>
                      <a:pt x="504" y="484"/>
                    </a:lnTo>
                    <a:lnTo>
                      <a:pt x="504" y="487"/>
                    </a:lnTo>
                    <a:lnTo>
                      <a:pt x="504" y="571"/>
                    </a:lnTo>
                    <a:lnTo>
                      <a:pt x="504" y="574"/>
                    </a:lnTo>
                    <a:lnTo>
                      <a:pt x="506" y="577"/>
                    </a:lnTo>
                    <a:lnTo>
                      <a:pt x="508" y="579"/>
                    </a:lnTo>
                    <a:lnTo>
                      <a:pt x="511" y="580"/>
                    </a:lnTo>
                    <a:lnTo>
                      <a:pt x="514" y="581"/>
                    </a:lnTo>
                    <a:lnTo>
                      <a:pt x="600" y="581"/>
                    </a:lnTo>
                    <a:lnTo>
                      <a:pt x="603" y="580"/>
                    </a:lnTo>
                    <a:lnTo>
                      <a:pt x="606" y="579"/>
                    </a:lnTo>
                    <a:lnTo>
                      <a:pt x="609" y="577"/>
                    </a:lnTo>
                    <a:lnTo>
                      <a:pt x="610" y="574"/>
                    </a:lnTo>
                    <a:lnTo>
                      <a:pt x="611" y="571"/>
                    </a:lnTo>
                    <a:lnTo>
                      <a:pt x="611" y="487"/>
                    </a:lnTo>
                    <a:lnTo>
                      <a:pt x="610" y="484"/>
                    </a:lnTo>
                    <a:lnTo>
                      <a:pt x="609" y="482"/>
                    </a:lnTo>
                    <a:lnTo>
                      <a:pt x="606" y="479"/>
                    </a:lnTo>
                    <a:lnTo>
                      <a:pt x="603" y="478"/>
                    </a:lnTo>
                    <a:lnTo>
                      <a:pt x="600" y="477"/>
                    </a:lnTo>
                    <a:lnTo>
                      <a:pt x="514" y="477"/>
                    </a:lnTo>
                    <a:close/>
                    <a:moveTo>
                      <a:pt x="390" y="477"/>
                    </a:moveTo>
                    <a:lnTo>
                      <a:pt x="387" y="478"/>
                    </a:lnTo>
                    <a:lnTo>
                      <a:pt x="384" y="479"/>
                    </a:lnTo>
                    <a:lnTo>
                      <a:pt x="381" y="482"/>
                    </a:lnTo>
                    <a:lnTo>
                      <a:pt x="380" y="484"/>
                    </a:lnTo>
                    <a:lnTo>
                      <a:pt x="379" y="487"/>
                    </a:lnTo>
                    <a:lnTo>
                      <a:pt x="379" y="571"/>
                    </a:lnTo>
                    <a:lnTo>
                      <a:pt x="380" y="574"/>
                    </a:lnTo>
                    <a:lnTo>
                      <a:pt x="381" y="577"/>
                    </a:lnTo>
                    <a:lnTo>
                      <a:pt x="384" y="579"/>
                    </a:lnTo>
                    <a:lnTo>
                      <a:pt x="387" y="580"/>
                    </a:lnTo>
                    <a:lnTo>
                      <a:pt x="390" y="581"/>
                    </a:lnTo>
                    <a:lnTo>
                      <a:pt x="476" y="581"/>
                    </a:lnTo>
                    <a:lnTo>
                      <a:pt x="479" y="580"/>
                    </a:lnTo>
                    <a:lnTo>
                      <a:pt x="482" y="579"/>
                    </a:lnTo>
                    <a:lnTo>
                      <a:pt x="484" y="577"/>
                    </a:lnTo>
                    <a:lnTo>
                      <a:pt x="485" y="574"/>
                    </a:lnTo>
                    <a:lnTo>
                      <a:pt x="486" y="571"/>
                    </a:lnTo>
                    <a:lnTo>
                      <a:pt x="486" y="487"/>
                    </a:lnTo>
                    <a:lnTo>
                      <a:pt x="485" y="484"/>
                    </a:lnTo>
                    <a:lnTo>
                      <a:pt x="484" y="482"/>
                    </a:lnTo>
                    <a:lnTo>
                      <a:pt x="482" y="479"/>
                    </a:lnTo>
                    <a:lnTo>
                      <a:pt x="479" y="478"/>
                    </a:lnTo>
                    <a:lnTo>
                      <a:pt x="476" y="477"/>
                    </a:lnTo>
                    <a:lnTo>
                      <a:pt x="390" y="477"/>
                    </a:lnTo>
                    <a:close/>
                    <a:moveTo>
                      <a:pt x="267" y="477"/>
                    </a:moveTo>
                    <a:lnTo>
                      <a:pt x="264" y="478"/>
                    </a:lnTo>
                    <a:lnTo>
                      <a:pt x="262" y="479"/>
                    </a:lnTo>
                    <a:lnTo>
                      <a:pt x="260" y="482"/>
                    </a:lnTo>
                    <a:lnTo>
                      <a:pt x="258" y="484"/>
                    </a:lnTo>
                    <a:lnTo>
                      <a:pt x="258" y="487"/>
                    </a:lnTo>
                    <a:lnTo>
                      <a:pt x="258" y="571"/>
                    </a:lnTo>
                    <a:lnTo>
                      <a:pt x="258" y="574"/>
                    </a:lnTo>
                    <a:lnTo>
                      <a:pt x="260" y="577"/>
                    </a:lnTo>
                    <a:lnTo>
                      <a:pt x="262" y="579"/>
                    </a:lnTo>
                    <a:lnTo>
                      <a:pt x="264" y="580"/>
                    </a:lnTo>
                    <a:lnTo>
                      <a:pt x="267" y="581"/>
                    </a:lnTo>
                    <a:lnTo>
                      <a:pt x="353" y="581"/>
                    </a:lnTo>
                    <a:lnTo>
                      <a:pt x="356" y="580"/>
                    </a:lnTo>
                    <a:lnTo>
                      <a:pt x="359" y="579"/>
                    </a:lnTo>
                    <a:lnTo>
                      <a:pt x="362" y="577"/>
                    </a:lnTo>
                    <a:lnTo>
                      <a:pt x="364" y="574"/>
                    </a:lnTo>
                    <a:lnTo>
                      <a:pt x="364" y="571"/>
                    </a:lnTo>
                    <a:lnTo>
                      <a:pt x="364" y="487"/>
                    </a:lnTo>
                    <a:lnTo>
                      <a:pt x="364" y="484"/>
                    </a:lnTo>
                    <a:lnTo>
                      <a:pt x="362" y="482"/>
                    </a:lnTo>
                    <a:lnTo>
                      <a:pt x="359" y="479"/>
                    </a:lnTo>
                    <a:lnTo>
                      <a:pt x="356" y="478"/>
                    </a:lnTo>
                    <a:lnTo>
                      <a:pt x="353" y="477"/>
                    </a:lnTo>
                    <a:lnTo>
                      <a:pt x="267" y="477"/>
                    </a:lnTo>
                    <a:close/>
                    <a:moveTo>
                      <a:pt x="62" y="477"/>
                    </a:moveTo>
                    <a:lnTo>
                      <a:pt x="52" y="479"/>
                    </a:lnTo>
                    <a:lnTo>
                      <a:pt x="45" y="482"/>
                    </a:lnTo>
                    <a:lnTo>
                      <a:pt x="42" y="487"/>
                    </a:lnTo>
                    <a:lnTo>
                      <a:pt x="42" y="571"/>
                    </a:lnTo>
                    <a:lnTo>
                      <a:pt x="45" y="576"/>
                    </a:lnTo>
                    <a:lnTo>
                      <a:pt x="52" y="579"/>
                    </a:lnTo>
                    <a:lnTo>
                      <a:pt x="62" y="581"/>
                    </a:lnTo>
                    <a:lnTo>
                      <a:pt x="222" y="581"/>
                    </a:lnTo>
                    <a:lnTo>
                      <a:pt x="233" y="579"/>
                    </a:lnTo>
                    <a:lnTo>
                      <a:pt x="239" y="576"/>
                    </a:lnTo>
                    <a:lnTo>
                      <a:pt x="242" y="571"/>
                    </a:lnTo>
                    <a:lnTo>
                      <a:pt x="242" y="487"/>
                    </a:lnTo>
                    <a:lnTo>
                      <a:pt x="239" y="482"/>
                    </a:lnTo>
                    <a:lnTo>
                      <a:pt x="233" y="479"/>
                    </a:lnTo>
                    <a:lnTo>
                      <a:pt x="222" y="477"/>
                    </a:lnTo>
                    <a:lnTo>
                      <a:pt x="62" y="477"/>
                    </a:lnTo>
                    <a:close/>
                    <a:moveTo>
                      <a:pt x="1228" y="355"/>
                    </a:moveTo>
                    <a:lnTo>
                      <a:pt x="1225" y="356"/>
                    </a:lnTo>
                    <a:lnTo>
                      <a:pt x="1221" y="357"/>
                    </a:lnTo>
                    <a:lnTo>
                      <a:pt x="1219" y="359"/>
                    </a:lnTo>
                    <a:lnTo>
                      <a:pt x="1218" y="362"/>
                    </a:lnTo>
                    <a:lnTo>
                      <a:pt x="1217" y="366"/>
                    </a:lnTo>
                    <a:lnTo>
                      <a:pt x="1217" y="448"/>
                    </a:lnTo>
                    <a:lnTo>
                      <a:pt x="1218" y="451"/>
                    </a:lnTo>
                    <a:lnTo>
                      <a:pt x="1219" y="455"/>
                    </a:lnTo>
                    <a:lnTo>
                      <a:pt x="1221" y="457"/>
                    </a:lnTo>
                    <a:lnTo>
                      <a:pt x="1225" y="459"/>
                    </a:lnTo>
                    <a:lnTo>
                      <a:pt x="1228" y="459"/>
                    </a:lnTo>
                    <a:lnTo>
                      <a:pt x="1314" y="459"/>
                    </a:lnTo>
                    <a:lnTo>
                      <a:pt x="1317" y="459"/>
                    </a:lnTo>
                    <a:lnTo>
                      <a:pt x="1320" y="457"/>
                    </a:lnTo>
                    <a:lnTo>
                      <a:pt x="1322" y="455"/>
                    </a:lnTo>
                    <a:lnTo>
                      <a:pt x="1323" y="451"/>
                    </a:lnTo>
                    <a:lnTo>
                      <a:pt x="1324" y="448"/>
                    </a:lnTo>
                    <a:lnTo>
                      <a:pt x="1324" y="366"/>
                    </a:lnTo>
                    <a:lnTo>
                      <a:pt x="1323" y="362"/>
                    </a:lnTo>
                    <a:lnTo>
                      <a:pt x="1322" y="359"/>
                    </a:lnTo>
                    <a:lnTo>
                      <a:pt x="1320" y="357"/>
                    </a:lnTo>
                    <a:lnTo>
                      <a:pt x="1317" y="356"/>
                    </a:lnTo>
                    <a:lnTo>
                      <a:pt x="1314" y="355"/>
                    </a:lnTo>
                    <a:lnTo>
                      <a:pt x="1228" y="355"/>
                    </a:lnTo>
                    <a:close/>
                    <a:moveTo>
                      <a:pt x="978" y="355"/>
                    </a:moveTo>
                    <a:lnTo>
                      <a:pt x="975" y="356"/>
                    </a:lnTo>
                    <a:lnTo>
                      <a:pt x="972" y="357"/>
                    </a:lnTo>
                    <a:lnTo>
                      <a:pt x="970" y="359"/>
                    </a:lnTo>
                    <a:lnTo>
                      <a:pt x="969" y="362"/>
                    </a:lnTo>
                    <a:lnTo>
                      <a:pt x="968" y="366"/>
                    </a:lnTo>
                    <a:lnTo>
                      <a:pt x="968" y="448"/>
                    </a:lnTo>
                    <a:lnTo>
                      <a:pt x="969" y="451"/>
                    </a:lnTo>
                    <a:lnTo>
                      <a:pt x="970" y="455"/>
                    </a:lnTo>
                    <a:lnTo>
                      <a:pt x="972" y="457"/>
                    </a:lnTo>
                    <a:lnTo>
                      <a:pt x="975" y="459"/>
                    </a:lnTo>
                    <a:lnTo>
                      <a:pt x="978" y="459"/>
                    </a:lnTo>
                    <a:lnTo>
                      <a:pt x="1064" y="459"/>
                    </a:lnTo>
                    <a:lnTo>
                      <a:pt x="1067" y="459"/>
                    </a:lnTo>
                    <a:lnTo>
                      <a:pt x="1071" y="457"/>
                    </a:lnTo>
                    <a:lnTo>
                      <a:pt x="1073" y="455"/>
                    </a:lnTo>
                    <a:lnTo>
                      <a:pt x="1075" y="451"/>
                    </a:lnTo>
                    <a:lnTo>
                      <a:pt x="1075" y="448"/>
                    </a:lnTo>
                    <a:lnTo>
                      <a:pt x="1075" y="366"/>
                    </a:lnTo>
                    <a:lnTo>
                      <a:pt x="1075" y="362"/>
                    </a:lnTo>
                    <a:lnTo>
                      <a:pt x="1073" y="359"/>
                    </a:lnTo>
                    <a:lnTo>
                      <a:pt x="1071" y="357"/>
                    </a:lnTo>
                    <a:lnTo>
                      <a:pt x="1067" y="356"/>
                    </a:lnTo>
                    <a:lnTo>
                      <a:pt x="1064" y="355"/>
                    </a:lnTo>
                    <a:lnTo>
                      <a:pt x="978" y="355"/>
                    </a:lnTo>
                    <a:close/>
                    <a:moveTo>
                      <a:pt x="1726" y="355"/>
                    </a:moveTo>
                    <a:lnTo>
                      <a:pt x="1723" y="355"/>
                    </a:lnTo>
                    <a:lnTo>
                      <a:pt x="1720" y="357"/>
                    </a:lnTo>
                    <a:lnTo>
                      <a:pt x="1718" y="359"/>
                    </a:lnTo>
                    <a:lnTo>
                      <a:pt x="1716" y="362"/>
                    </a:lnTo>
                    <a:lnTo>
                      <a:pt x="1716" y="366"/>
                    </a:lnTo>
                    <a:lnTo>
                      <a:pt x="1716" y="448"/>
                    </a:lnTo>
                    <a:lnTo>
                      <a:pt x="1716" y="451"/>
                    </a:lnTo>
                    <a:lnTo>
                      <a:pt x="1718" y="455"/>
                    </a:lnTo>
                    <a:lnTo>
                      <a:pt x="1720" y="457"/>
                    </a:lnTo>
                    <a:lnTo>
                      <a:pt x="1723" y="459"/>
                    </a:lnTo>
                    <a:lnTo>
                      <a:pt x="1726" y="459"/>
                    </a:lnTo>
                    <a:lnTo>
                      <a:pt x="1812" y="459"/>
                    </a:lnTo>
                    <a:lnTo>
                      <a:pt x="1815" y="459"/>
                    </a:lnTo>
                    <a:lnTo>
                      <a:pt x="1818" y="457"/>
                    </a:lnTo>
                    <a:lnTo>
                      <a:pt x="1820" y="455"/>
                    </a:lnTo>
                    <a:lnTo>
                      <a:pt x="1821" y="451"/>
                    </a:lnTo>
                    <a:lnTo>
                      <a:pt x="1823" y="448"/>
                    </a:lnTo>
                    <a:lnTo>
                      <a:pt x="1823" y="366"/>
                    </a:lnTo>
                    <a:lnTo>
                      <a:pt x="1821" y="362"/>
                    </a:lnTo>
                    <a:lnTo>
                      <a:pt x="1820" y="359"/>
                    </a:lnTo>
                    <a:lnTo>
                      <a:pt x="1818" y="357"/>
                    </a:lnTo>
                    <a:lnTo>
                      <a:pt x="1815" y="355"/>
                    </a:lnTo>
                    <a:lnTo>
                      <a:pt x="1812" y="355"/>
                    </a:lnTo>
                    <a:lnTo>
                      <a:pt x="1726" y="355"/>
                    </a:lnTo>
                    <a:close/>
                    <a:moveTo>
                      <a:pt x="1602" y="355"/>
                    </a:moveTo>
                    <a:lnTo>
                      <a:pt x="1598" y="355"/>
                    </a:lnTo>
                    <a:lnTo>
                      <a:pt x="1595" y="357"/>
                    </a:lnTo>
                    <a:lnTo>
                      <a:pt x="1593" y="359"/>
                    </a:lnTo>
                    <a:lnTo>
                      <a:pt x="1592" y="362"/>
                    </a:lnTo>
                    <a:lnTo>
                      <a:pt x="1591" y="366"/>
                    </a:lnTo>
                    <a:lnTo>
                      <a:pt x="1591" y="448"/>
                    </a:lnTo>
                    <a:lnTo>
                      <a:pt x="1592" y="451"/>
                    </a:lnTo>
                    <a:lnTo>
                      <a:pt x="1593" y="455"/>
                    </a:lnTo>
                    <a:lnTo>
                      <a:pt x="1595" y="457"/>
                    </a:lnTo>
                    <a:lnTo>
                      <a:pt x="1598" y="459"/>
                    </a:lnTo>
                    <a:lnTo>
                      <a:pt x="1602" y="459"/>
                    </a:lnTo>
                    <a:lnTo>
                      <a:pt x="1687" y="459"/>
                    </a:lnTo>
                    <a:lnTo>
                      <a:pt x="1691" y="459"/>
                    </a:lnTo>
                    <a:lnTo>
                      <a:pt x="1694" y="457"/>
                    </a:lnTo>
                    <a:lnTo>
                      <a:pt x="1696" y="455"/>
                    </a:lnTo>
                    <a:lnTo>
                      <a:pt x="1697" y="451"/>
                    </a:lnTo>
                    <a:lnTo>
                      <a:pt x="1698" y="448"/>
                    </a:lnTo>
                    <a:lnTo>
                      <a:pt x="1698" y="366"/>
                    </a:lnTo>
                    <a:lnTo>
                      <a:pt x="1697" y="362"/>
                    </a:lnTo>
                    <a:lnTo>
                      <a:pt x="1696" y="359"/>
                    </a:lnTo>
                    <a:lnTo>
                      <a:pt x="1694" y="357"/>
                    </a:lnTo>
                    <a:lnTo>
                      <a:pt x="1691" y="355"/>
                    </a:lnTo>
                    <a:lnTo>
                      <a:pt x="1687" y="355"/>
                    </a:lnTo>
                    <a:lnTo>
                      <a:pt x="1602" y="355"/>
                    </a:lnTo>
                    <a:close/>
                    <a:moveTo>
                      <a:pt x="1477" y="355"/>
                    </a:moveTo>
                    <a:lnTo>
                      <a:pt x="1474" y="355"/>
                    </a:lnTo>
                    <a:lnTo>
                      <a:pt x="1471" y="357"/>
                    </a:lnTo>
                    <a:lnTo>
                      <a:pt x="1469" y="359"/>
                    </a:lnTo>
                    <a:lnTo>
                      <a:pt x="1467" y="362"/>
                    </a:lnTo>
                    <a:lnTo>
                      <a:pt x="1466" y="366"/>
                    </a:lnTo>
                    <a:lnTo>
                      <a:pt x="1466" y="448"/>
                    </a:lnTo>
                    <a:lnTo>
                      <a:pt x="1467" y="451"/>
                    </a:lnTo>
                    <a:lnTo>
                      <a:pt x="1469" y="455"/>
                    </a:lnTo>
                    <a:lnTo>
                      <a:pt x="1471" y="457"/>
                    </a:lnTo>
                    <a:lnTo>
                      <a:pt x="1474" y="459"/>
                    </a:lnTo>
                    <a:lnTo>
                      <a:pt x="1477" y="459"/>
                    </a:lnTo>
                    <a:lnTo>
                      <a:pt x="1563" y="459"/>
                    </a:lnTo>
                    <a:lnTo>
                      <a:pt x="1566" y="459"/>
                    </a:lnTo>
                    <a:lnTo>
                      <a:pt x="1569" y="457"/>
                    </a:lnTo>
                    <a:lnTo>
                      <a:pt x="1571" y="455"/>
                    </a:lnTo>
                    <a:lnTo>
                      <a:pt x="1572" y="451"/>
                    </a:lnTo>
                    <a:lnTo>
                      <a:pt x="1573" y="448"/>
                    </a:lnTo>
                    <a:lnTo>
                      <a:pt x="1573" y="366"/>
                    </a:lnTo>
                    <a:lnTo>
                      <a:pt x="1572" y="362"/>
                    </a:lnTo>
                    <a:lnTo>
                      <a:pt x="1571" y="359"/>
                    </a:lnTo>
                    <a:lnTo>
                      <a:pt x="1569" y="357"/>
                    </a:lnTo>
                    <a:lnTo>
                      <a:pt x="1566" y="355"/>
                    </a:lnTo>
                    <a:lnTo>
                      <a:pt x="1563" y="355"/>
                    </a:lnTo>
                    <a:lnTo>
                      <a:pt x="1477" y="355"/>
                    </a:lnTo>
                    <a:close/>
                    <a:moveTo>
                      <a:pt x="1352" y="355"/>
                    </a:moveTo>
                    <a:lnTo>
                      <a:pt x="1349" y="355"/>
                    </a:lnTo>
                    <a:lnTo>
                      <a:pt x="1346" y="357"/>
                    </a:lnTo>
                    <a:lnTo>
                      <a:pt x="1344" y="359"/>
                    </a:lnTo>
                    <a:lnTo>
                      <a:pt x="1343" y="362"/>
                    </a:lnTo>
                    <a:lnTo>
                      <a:pt x="1342" y="366"/>
                    </a:lnTo>
                    <a:lnTo>
                      <a:pt x="1342" y="448"/>
                    </a:lnTo>
                    <a:lnTo>
                      <a:pt x="1343" y="451"/>
                    </a:lnTo>
                    <a:lnTo>
                      <a:pt x="1344" y="455"/>
                    </a:lnTo>
                    <a:lnTo>
                      <a:pt x="1346" y="457"/>
                    </a:lnTo>
                    <a:lnTo>
                      <a:pt x="1349" y="459"/>
                    </a:lnTo>
                    <a:lnTo>
                      <a:pt x="1352" y="459"/>
                    </a:lnTo>
                    <a:lnTo>
                      <a:pt x="1438" y="459"/>
                    </a:lnTo>
                    <a:lnTo>
                      <a:pt x="1441" y="459"/>
                    </a:lnTo>
                    <a:lnTo>
                      <a:pt x="1444" y="457"/>
                    </a:lnTo>
                    <a:lnTo>
                      <a:pt x="1447" y="455"/>
                    </a:lnTo>
                    <a:lnTo>
                      <a:pt x="1448" y="451"/>
                    </a:lnTo>
                    <a:lnTo>
                      <a:pt x="1449" y="448"/>
                    </a:lnTo>
                    <a:lnTo>
                      <a:pt x="1449" y="366"/>
                    </a:lnTo>
                    <a:lnTo>
                      <a:pt x="1448" y="362"/>
                    </a:lnTo>
                    <a:lnTo>
                      <a:pt x="1447" y="359"/>
                    </a:lnTo>
                    <a:lnTo>
                      <a:pt x="1444" y="357"/>
                    </a:lnTo>
                    <a:lnTo>
                      <a:pt x="1441" y="355"/>
                    </a:lnTo>
                    <a:lnTo>
                      <a:pt x="1438" y="355"/>
                    </a:lnTo>
                    <a:lnTo>
                      <a:pt x="1352" y="355"/>
                    </a:lnTo>
                    <a:close/>
                    <a:moveTo>
                      <a:pt x="1103" y="355"/>
                    </a:moveTo>
                    <a:lnTo>
                      <a:pt x="1100" y="355"/>
                    </a:lnTo>
                    <a:lnTo>
                      <a:pt x="1097" y="357"/>
                    </a:lnTo>
                    <a:lnTo>
                      <a:pt x="1095" y="359"/>
                    </a:lnTo>
                    <a:lnTo>
                      <a:pt x="1094" y="362"/>
                    </a:lnTo>
                    <a:lnTo>
                      <a:pt x="1093" y="366"/>
                    </a:lnTo>
                    <a:lnTo>
                      <a:pt x="1093" y="448"/>
                    </a:lnTo>
                    <a:lnTo>
                      <a:pt x="1094" y="451"/>
                    </a:lnTo>
                    <a:lnTo>
                      <a:pt x="1095" y="455"/>
                    </a:lnTo>
                    <a:lnTo>
                      <a:pt x="1097" y="457"/>
                    </a:lnTo>
                    <a:lnTo>
                      <a:pt x="1100" y="459"/>
                    </a:lnTo>
                    <a:lnTo>
                      <a:pt x="1103" y="459"/>
                    </a:lnTo>
                    <a:lnTo>
                      <a:pt x="1189" y="459"/>
                    </a:lnTo>
                    <a:lnTo>
                      <a:pt x="1192" y="459"/>
                    </a:lnTo>
                    <a:lnTo>
                      <a:pt x="1195" y="457"/>
                    </a:lnTo>
                    <a:lnTo>
                      <a:pt x="1197" y="455"/>
                    </a:lnTo>
                    <a:lnTo>
                      <a:pt x="1198" y="451"/>
                    </a:lnTo>
                    <a:lnTo>
                      <a:pt x="1199" y="448"/>
                    </a:lnTo>
                    <a:lnTo>
                      <a:pt x="1199" y="366"/>
                    </a:lnTo>
                    <a:lnTo>
                      <a:pt x="1198" y="362"/>
                    </a:lnTo>
                    <a:lnTo>
                      <a:pt x="1197" y="359"/>
                    </a:lnTo>
                    <a:lnTo>
                      <a:pt x="1195" y="357"/>
                    </a:lnTo>
                    <a:lnTo>
                      <a:pt x="1192" y="355"/>
                    </a:lnTo>
                    <a:lnTo>
                      <a:pt x="1189" y="355"/>
                    </a:lnTo>
                    <a:lnTo>
                      <a:pt x="1103" y="355"/>
                    </a:lnTo>
                    <a:close/>
                    <a:moveTo>
                      <a:pt x="854" y="355"/>
                    </a:moveTo>
                    <a:lnTo>
                      <a:pt x="851" y="355"/>
                    </a:lnTo>
                    <a:lnTo>
                      <a:pt x="849" y="357"/>
                    </a:lnTo>
                    <a:lnTo>
                      <a:pt x="845" y="359"/>
                    </a:lnTo>
                    <a:lnTo>
                      <a:pt x="844" y="362"/>
                    </a:lnTo>
                    <a:lnTo>
                      <a:pt x="844" y="366"/>
                    </a:lnTo>
                    <a:lnTo>
                      <a:pt x="844" y="448"/>
                    </a:lnTo>
                    <a:lnTo>
                      <a:pt x="844" y="451"/>
                    </a:lnTo>
                    <a:lnTo>
                      <a:pt x="845" y="455"/>
                    </a:lnTo>
                    <a:lnTo>
                      <a:pt x="849" y="457"/>
                    </a:lnTo>
                    <a:lnTo>
                      <a:pt x="851" y="459"/>
                    </a:lnTo>
                    <a:lnTo>
                      <a:pt x="854" y="459"/>
                    </a:lnTo>
                    <a:lnTo>
                      <a:pt x="940" y="459"/>
                    </a:lnTo>
                    <a:lnTo>
                      <a:pt x="943" y="459"/>
                    </a:lnTo>
                    <a:lnTo>
                      <a:pt x="946" y="457"/>
                    </a:lnTo>
                    <a:lnTo>
                      <a:pt x="948" y="455"/>
                    </a:lnTo>
                    <a:lnTo>
                      <a:pt x="950" y="451"/>
                    </a:lnTo>
                    <a:lnTo>
                      <a:pt x="950" y="448"/>
                    </a:lnTo>
                    <a:lnTo>
                      <a:pt x="950" y="366"/>
                    </a:lnTo>
                    <a:lnTo>
                      <a:pt x="950" y="362"/>
                    </a:lnTo>
                    <a:lnTo>
                      <a:pt x="948" y="359"/>
                    </a:lnTo>
                    <a:lnTo>
                      <a:pt x="946" y="357"/>
                    </a:lnTo>
                    <a:lnTo>
                      <a:pt x="943" y="355"/>
                    </a:lnTo>
                    <a:lnTo>
                      <a:pt x="940" y="355"/>
                    </a:lnTo>
                    <a:lnTo>
                      <a:pt x="854" y="355"/>
                    </a:lnTo>
                    <a:close/>
                    <a:moveTo>
                      <a:pt x="730" y="355"/>
                    </a:moveTo>
                    <a:lnTo>
                      <a:pt x="726" y="355"/>
                    </a:lnTo>
                    <a:lnTo>
                      <a:pt x="724" y="357"/>
                    </a:lnTo>
                    <a:lnTo>
                      <a:pt x="722" y="359"/>
                    </a:lnTo>
                    <a:lnTo>
                      <a:pt x="720" y="362"/>
                    </a:lnTo>
                    <a:lnTo>
                      <a:pt x="720" y="366"/>
                    </a:lnTo>
                    <a:lnTo>
                      <a:pt x="720" y="448"/>
                    </a:lnTo>
                    <a:lnTo>
                      <a:pt x="720" y="451"/>
                    </a:lnTo>
                    <a:lnTo>
                      <a:pt x="722" y="455"/>
                    </a:lnTo>
                    <a:lnTo>
                      <a:pt x="724" y="457"/>
                    </a:lnTo>
                    <a:lnTo>
                      <a:pt x="726" y="459"/>
                    </a:lnTo>
                    <a:lnTo>
                      <a:pt x="730" y="459"/>
                    </a:lnTo>
                    <a:lnTo>
                      <a:pt x="815" y="459"/>
                    </a:lnTo>
                    <a:lnTo>
                      <a:pt x="818" y="459"/>
                    </a:lnTo>
                    <a:lnTo>
                      <a:pt x="821" y="457"/>
                    </a:lnTo>
                    <a:lnTo>
                      <a:pt x="823" y="455"/>
                    </a:lnTo>
                    <a:lnTo>
                      <a:pt x="826" y="451"/>
                    </a:lnTo>
                    <a:lnTo>
                      <a:pt x="826" y="448"/>
                    </a:lnTo>
                    <a:lnTo>
                      <a:pt x="826" y="366"/>
                    </a:lnTo>
                    <a:lnTo>
                      <a:pt x="826" y="362"/>
                    </a:lnTo>
                    <a:lnTo>
                      <a:pt x="823" y="359"/>
                    </a:lnTo>
                    <a:lnTo>
                      <a:pt x="821" y="357"/>
                    </a:lnTo>
                    <a:lnTo>
                      <a:pt x="818" y="355"/>
                    </a:lnTo>
                    <a:lnTo>
                      <a:pt x="815" y="355"/>
                    </a:lnTo>
                    <a:lnTo>
                      <a:pt x="730" y="355"/>
                    </a:lnTo>
                    <a:close/>
                    <a:moveTo>
                      <a:pt x="606" y="355"/>
                    </a:moveTo>
                    <a:lnTo>
                      <a:pt x="601" y="355"/>
                    </a:lnTo>
                    <a:lnTo>
                      <a:pt x="599" y="357"/>
                    </a:lnTo>
                    <a:lnTo>
                      <a:pt x="597" y="359"/>
                    </a:lnTo>
                    <a:lnTo>
                      <a:pt x="595" y="362"/>
                    </a:lnTo>
                    <a:lnTo>
                      <a:pt x="595" y="366"/>
                    </a:lnTo>
                    <a:lnTo>
                      <a:pt x="595" y="448"/>
                    </a:lnTo>
                    <a:lnTo>
                      <a:pt x="595" y="451"/>
                    </a:lnTo>
                    <a:lnTo>
                      <a:pt x="597" y="455"/>
                    </a:lnTo>
                    <a:lnTo>
                      <a:pt x="599" y="457"/>
                    </a:lnTo>
                    <a:lnTo>
                      <a:pt x="601" y="459"/>
                    </a:lnTo>
                    <a:lnTo>
                      <a:pt x="606" y="459"/>
                    </a:lnTo>
                    <a:lnTo>
                      <a:pt x="690" y="459"/>
                    </a:lnTo>
                    <a:lnTo>
                      <a:pt x="694" y="459"/>
                    </a:lnTo>
                    <a:lnTo>
                      <a:pt x="697" y="457"/>
                    </a:lnTo>
                    <a:lnTo>
                      <a:pt x="699" y="455"/>
                    </a:lnTo>
                    <a:lnTo>
                      <a:pt x="701" y="451"/>
                    </a:lnTo>
                    <a:lnTo>
                      <a:pt x="701" y="448"/>
                    </a:lnTo>
                    <a:lnTo>
                      <a:pt x="701" y="366"/>
                    </a:lnTo>
                    <a:lnTo>
                      <a:pt x="701" y="362"/>
                    </a:lnTo>
                    <a:lnTo>
                      <a:pt x="699" y="359"/>
                    </a:lnTo>
                    <a:lnTo>
                      <a:pt x="697" y="357"/>
                    </a:lnTo>
                    <a:lnTo>
                      <a:pt x="694" y="355"/>
                    </a:lnTo>
                    <a:lnTo>
                      <a:pt x="690" y="355"/>
                    </a:lnTo>
                    <a:lnTo>
                      <a:pt x="606" y="355"/>
                    </a:lnTo>
                    <a:close/>
                    <a:moveTo>
                      <a:pt x="481" y="355"/>
                    </a:moveTo>
                    <a:lnTo>
                      <a:pt x="478" y="355"/>
                    </a:lnTo>
                    <a:lnTo>
                      <a:pt x="475" y="357"/>
                    </a:lnTo>
                    <a:lnTo>
                      <a:pt x="473" y="359"/>
                    </a:lnTo>
                    <a:lnTo>
                      <a:pt x="470" y="362"/>
                    </a:lnTo>
                    <a:lnTo>
                      <a:pt x="470" y="366"/>
                    </a:lnTo>
                    <a:lnTo>
                      <a:pt x="470" y="448"/>
                    </a:lnTo>
                    <a:lnTo>
                      <a:pt x="470" y="451"/>
                    </a:lnTo>
                    <a:lnTo>
                      <a:pt x="473" y="455"/>
                    </a:lnTo>
                    <a:lnTo>
                      <a:pt x="475" y="457"/>
                    </a:lnTo>
                    <a:lnTo>
                      <a:pt x="478" y="459"/>
                    </a:lnTo>
                    <a:lnTo>
                      <a:pt x="481" y="459"/>
                    </a:lnTo>
                    <a:lnTo>
                      <a:pt x="566" y="459"/>
                    </a:lnTo>
                    <a:lnTo>
                      <a:pt x="570" y="459"/>
                    </a:lnTo>
                    <a:lnTo>
                      <a:pt x="572" y="457"/>
                    </a:lnTo>
                    <a:lnTo>
                      <a:pt x="574" y="455"/>
                    </a:lnTo>
                    <a:lnTo>
                      <a:pt x="576" y="451"/>
                    </a:lnTo>
                    <a:lnTo>
                      <a:pt x="576" y="448"/>
                    </a:lnTo>
                    <a:lnTo>
                      <a:pt x="576" y="366"/>
                    </a:lnTo>
                    <a:lnTo>
                      <a:pt x="576" y="362"/>
                    </a:lnTo>
                    <a:lnTo>
                      <a:pt x="574" y="359"/>
                    </a:lnTo>
                    <a:lnTo>
                      <a:pt x="572" y="357"/>
                    </a:lnTo>
                    <a:lnTo>
                      <a:pt x="570" y="355"/>
                    </a:lnTo>
                    <a:lnTo>
                      <a:pt x="566" y="355"/>
                    </a:lnTo>
                    <a:lnTo>
                      <a:pt x="481" y="355"/>
                    </a:lnTo>
                    <a:close/>
                    <a:moveTo>
                      <a:pt x="356" y="355"/>
                    </a:moveTo>
                    <a:lnTo>
                      <a:pt x="353" y="355"/>
                    </a:lnTo>
                    <a:lnTo>
                      <a:pt x="350" y="357"/>
                    </a:lnTo>
                    <a:lnTo>
                      <a:pt x="348" y="359"/>
                    </a:lnTo>
                    <a:lnTo>
                      <a:pt x="346" y="362"/>
                    </a:lnTo>
                    <a:lnTo>
                      <a:pt x="346" y="366"/>
                    </a:lnTo>
                    <a:lnTo>
                      <a:pt x="346" y="448"/>
                    </a:lnTo>
                    <a:lnTo>
                      <a:pt x="346" y="451"/>
                    </a:lnTo>
                    <a:lnTo>
                      <a:pt x="348" y="455"/>
                    </a:lnTo>
                    <a:lnTo>
                      <a:pt x="350" y="457"/>
                    </a:lnTo>
                    <a:lnTo>
                      <a:pt x="353" y="459"/>
                    </a:lnTo>
                    <a:lnTo>
                      <a:pt x="356" y="459"/>
                    </a:lnTo>
                    <a:lnTo>
                      <a:pt x="442" y="459"/>
                    </a:lnTo>
                    <a:lnTo>
                      <a:pt x="445" y="459"/>
                    </a:lnTo>
                    <a:lnTo>
                      <a:pt x="447" y="457"/>
                    </a:lnTo>
                    <a:lnTo>
                      <a:pt x="451" y="455"/>
                    </a:lnTo>
                    <a:lnTo>
                      <a:pt x="452" y="451"/>
                    </a:lnTo>
                    <a:lnTo>
                      <a:pt x="452" y="448"/>
                    </a:lnTo>
                    <a:lnTo>
                      <a:pt x="452" y="366"/>
                    </a:lnTo>
                    <a:lnTo>
                      <a:pt x="452" y="362"/>
                    </a:lnTo>
                    <a:lnTo>
                      <a:pt x="451" y="359"/>
                    </a:lnTo>
                    <a:lnTo>
                      <a:pt x="447" y="357"/>
                    </a:lnTo>
                    <a:lnTo>
                      <a:pt x="445" y="355"/>
                    </a:lnTo>
                    <a:lnTo>
                      <a:pt x="442" y="355"/>
                    </a:lnTo>
                    <a:lnTo>
                      <a:pt x="356" y="355"/>
                    </a:lnTo>
                    <a:close/>
                    <a:moveTo>
                      <a:pt x="232" y="355"/>
                    </a:moveTo>
                    <a:lnTo>
                      <a:pt x="229" y="355"/>
                    </a:lnTo>
                    <a:lnTo>
                      <a:pt x="225" y="357"/>
                    </a:lnTo>
                    <a:lnTo>
                      <a:pt x="223" y="359"/>
                    </a:lnTo>
                    <a:lnTo>
                      <a:pt x="221" y="362"/>
                    </a:lnTo>
                    <a:lnTo>
                      <a:pt x="221" y="366"/>
                    </a:lnTo>
                    <a:lnTo>
                      <a:pt x="221" y="448"/>
                    </a:lnTo>
                    <a:lnTo>
                      <a:pt x="221" y="451"/>
                    </a:lnTo>
                    <a:lnTo>
                      <a:pt x="223" y="455"/>
                    </a:lnTo>
                    <a:lnTo>
                      <a:pt x="225" y="457"/>
                    </a:lnTo>
                    <a:lnTo>
                      <a:pt x="229" y="459"/>
                    </a:lnTo>
                    <a:lnTo>
                      <a:pt x="232" y="459"/>
                    </a:lnTo>
                    <a:lnTo>
                      <a:pt x="318" y="459"/>
                    </a:lnTo>
                    <a:lnTo>
                      <a:pt x="321" y="459"/>
                    </a:lnTo>
                    <a:lnTo>
                      <a:pt x="323" y="457"/>
                    </a:lnTo>
                    <a:lnTo>
                      <a:pt x="326" y="455"/>
                    </a:lnTo>
                    <a:lnTo>
                      <a:pt x="327" y="451"/>
                    </a:lnTo>
                    <a:lnTo>
                      <a:pt x="328" y="448"/>
                    </a:lnTo>
                    <a:lnTo>
                      <a:pt x="328" y="366"/>
                    </a:lnTo>
                    <a:lnTo>
                      <a:pt x="327" y="362"/>
                    </a:lnTo>
                    <a:lnTo>
                      <a:pt x="326" y="359"/>
                    </a:lnTo>
                    <a:lnTo>
                      <a:pt x="323" y="357"/>
                    </a:lnTo>
                    <a:lnTo>
                      <a:pt x="321" y="355"/>
                    </a:lnTo>
                    <a:lnTo>
                      <a:pt x="318" y="355"/>
                    </a:lnTo>
                    <a:lnTo>
                      <a:pt x="232" y="355"/>
                    </a:lnTo>
                    <a:close/>
                    <a:moveTo>
                      <a:pt x="56" y="355"/>
                    </a:moveTo>
                    <a:lnTo>
                      <a:pt x="51" y="355"/>
                    </a:lnTo>
                    <a:lnTo>
                      <a:pt x="46" y="357"/>
                    </a:lnTo>
                    <a:lnTo>
                      <a:pt x="42" y="359"/>
                    </a:lnTo>
                    <a:lnTo>
                      <a:pt x="40" y="362"/>
                    </a:lnTo>
                    <a:lnTo>
                      <a:pt x="39" y="366"/>
                    </a:lnTo>
                    <a:lnTo>
                      <a:pt x="39" y="448"/>
                    </a:lnTo>
                    <a:lnTo>
                      <a:pt x="40" y="451"/>
                    </a:lnTo>
                    <a:lnTo>
                      <a:pt x="42" y="455"/>
                    </a:lnTo>
                    <a:lnTo>
                      <a:pt x="46" y="457"/>
                    </a:lnTo>
                    <a:lnTo>
                      <a:pt x="51" y="459"/>
                    </a:lnTo>
                    <a:lnTo>
                      <a:pt x="56" y="459"/>
                    </a:lnTo>
                    <a:lnTo>
                      <a:pt x="190" y="459"/>
                    </a:lnTo>
                    <a:lnTo>
                      <a:pt x="194" y="459"/>
                    </a:lnTo>
                    <a:lnTo>
                      <a:pt x="199" y="457"/>
                    </a:lnTo>
                    <a:lnTo>
                      <a:pt x="202" y="455"/>
                    </a:lnTo>
                    <a:lnTo>
                      <a:pt x="204" y="451"/>
                    </a:lnTo>
                    <a:lnTo>
                      <a:pt x="206" y="448"/>
                    </a:lnTo>
                    <a:lnTo>
                      <a:pt x="206" y="366"/>
                    </a:lnTo>
                    <a:lnTo>
                      <a:pt x="204" y="362"/>
                    </a:lnTo>
                    <a:lnTo>
                      <a:pt x="202" y="359"/>
                    </a:lnTo>
                    <a:lnTo>
                      <a:pt x="199" y="357"/>
                    </a:lnTo>
                    <a:lnTo>
                      <a:pt x="194" y="355"/>
                    </a:lnTo>
                    <a:lnTo>
                      <a:pt x="190" y="355"/>
                    </a:lnTo>
                    <a:lnTo>
                      <a:pt x="56" y="355"/>
                    </a:lnTo>
                    <a:close/>
                    <a:moveTo>
                      <a:pt x="1664" y="234"/>
                    </a:moveTo>
                    <a:lnTo>
                      <a:pt x="1659" y="234"/>
                    </a:lnTo>
                    <a:lnTo>
                      <a:pt x="1655" y="236"/>
                    </a:lnTo>
                    <a:lnTo>
                      <a:pt x="1652" y="238"/>
                    </a:lnTo>
                    <a:lnTo>
                      <a:pt x="1649" y="240"/>
                    </a:lnTo>
                    <a:lnTo>
                      <a:pt x="1649" y="244"/>
                    </a:lnTo>
                    <a:lnTo>
                      <a:pt x="1649" y="327"/>
                    </a:lnTo>
                    <a:lnTo>
                      <a:pt x="1649" y="330"/>
                    </a:lnTo>
                    <a:lnTo>
                      <a:pt x="1652" y="333"/>
                    </a:lnTo>
                    <a:lnTo>
                      <a:pt x="1655" y="335"/>
                    </a:lnTo>
                    <a:lnTo>
                      <a:pt x="1659" y="336"/>
                    </a:lnTo>
                    <a:lnTo>
                      <a:pt x="1664" y="337"/>
                    </a:lnTo>
                    <a:lnTo>
                      <a:pt x="1801" y="337"/>
                    </a:lnTo>
                    <a:lnTo>
                      <a:pt x="1806" y="336"/>
                    </a:lnTo>
                    <a:lnTo>
                      <a:pt x="1810" y="335"/>
                    </a:lnTo>
                    <a:lnTo>
                      <a:pt x="1814" y="333"/>
                    </a:lnTo>
                    <a:lnTo>
                      <a:pt x="1816" y="330"/>
                    </a:lnTo>
                    <a:lnTo>
                      <a:pt x="1817" y="327"/>
                    </a:lnTo>
                    <a:lnTo>
                      <a:pt x="1817" y="244"/>
                    </a:lnTo>
                    <a:lnTo>
                      <a:pt x="1816" y="240"/>
                    </a:lnTo>
                    <a:lnTo>
                      <a:pt x="1814" y="238"/>
                    </a:lnTo>
                    <a:lnTo>
                      <a:pt x="1810" y="236"/>
                    </a:lnTo>
                    <a:lnTo>
                      <a:pt x="1806" y="234"/>
                    </a:lnTo>
                    <a:lnTo>
                      <a:pt x="1801" y="234"/>
                    </a:lnTo>
                    <a:lnTo>
                      <a:pt x="1664" y="234"/>
                    </a:lnTo>
                    <a:close/>
                    <a:moveTo>
                      <a:pt x="1542" y="234"/>
                    </a:moveTo>
                    <a:lnTo>
                      <a:pt x="1539" y="234"/>
                    </a:lnTo>
                    <a:lnTo>
                      <a:pt x="1536" y="235"/>
                    </a:lnTo>
                    <a:lnTo>
                      <a:pt x="1533" y="238"/>
                    </a:lnTo>
                    <a:lnTo>
                      <a:pt x="1532" y="240"/>
                    </a:lnTo>
                    <a:lnTo>
                      <a:pt x="1531" y="243"/>
                    </a:lnTo>
                    <a:lnTo>
                      <a:pt x="1531" y="327"/>
                    </a:lnTo>
                    <a:lnTo>
                      <a:pt x="1532" y="330"/>
                    </a:lnTo>
                    <a:lnTo>
                      <a:pt x="1533" y="333"/>
                    </a:lnTo>
                    <a:lnTo>
                      <a:pt x="1536" y="335"/>
                    </a:lnTo>
                    <a:lnTo>
                      <a:pt x="1539" y="336"/>
                    </a:lnTo>
                    <a:lnTo>
                      <a:pt x="1542" y="337"/>
                    </a:lnTo>
                    <a:lnTo>
                      <a:pt x="1628" y="337"/>
                    </a:lnTo>
                    <a:lnTo>
                      <a:pt x="1631" y="336"/>
                    </a:lnTo>
                    <a:lnTo>
                      <a:pt x="1634" y="335"/>
                    </a:lnTo>
                    <a:lnTo>
                      <a:pt x="1636" y="333"/>
                    </a:lnTo>
                    <a:lnTo>
                      <a:pt x="1637" y="330"/>
                    </a:lnTo>
                    <a:lnTo>
                      <a:pt x="1638" y="327"/>
                    </a:lnTo>
                    <a:lnTo>
                      <a:pt x="1638" y="243"/>
                    </a:lnTo>
                    <a:lnTo>
                      <a:pt x="1637" y="240"/>
                    </a:lnTo>
                    <a:lnTo>
                      <a:pt x="1636" y="238"/>
                    </a:lnTo>
                    <a:lnTo>
                      <a:pt x="1634" y="235"/>
                    </a:lnTo>
                    <a:lnTo>
                      <a:pt x="1631" y="234"/>
                    </a:lnTo>
                    <a:lnTo>
                      <a:pt x="1628" y="234"/>
                    </a:lnTo>
                    <a:lnTo>
                      <a:pt x="1542" y="234"/>
                    </a:lnTo>
                    <a:close/>
                    <a:moveTo>
                      <a:pt x="1417" y="234"/>
                    </a:moveTo>
                    <a:lnTo>
                      <a:pt x="1414" y="234"/>
                    </a:lnTo>
                    <a:lnTo>
                      <a:pt x="1411" y="235"/>
                    </a:lnTo>
                    <a:lnTo>
                      <a:pt x="1409" y="238"/>
                    </a:lnTo>
                    <a:lnTo>
                      <a:pt x="1408" y="240"/>
                    </a:lnTo>
                    <a:lnTo>
                      <a:pt x="1407" y="243"/>
                    </a:lnTo>
                    <a:lnTo>
                      <a:pt x="1407" y="327"/>
                    </a:lnTo>
                    <a:lnTo>
                      <a:pt x="1408" y="330"/>
                    </a:lnTo>
                    <a:lnTo>
                      <a:pt x="1409" y="333"/>
                    </a:lnTo>
                    <a:lnTo>
                      <a:pt x="1411" y="335"/>
                    </a:lnTo>
                    <a:lnTo>
                      <a:pt x="1414" y="336"/>
                    </a:lnTo>
                    <a:lnTo>
                      <a:pt x="1417" y="337"/>
                    </a:lnTo>
                    <a:lnTo>
                      <a:pt x="1503" y="337"/>
                    </a:lnTo>
                    <a:lnTo>
                      <a:pt x="1506" y="336"/>
                    </a:lnTo>
                    <a:lnTo>
                      <a:pt x="1509" y="335"/>
                    </a:lnTo>
                    <a:lnTo>
                      <a:pt x="1511" y="333"/>
                    </a:lnTo>
                    <a:lnTo>
                      <a:pt x="1513" y="330"/>
                    </a:lnTo>
                    <a:lnTo>
                      <a:pt x="1514" y="327"/>
                    </a:lnTo>
                    <a:lnTo>
                      <a:pt x="1514" y="243"/>
                    </a:lnTo>
                    <a:lnTo>
                      <a:pt x="1513" y="240"/>
                    </a:lnTo>
                    <a:lnTo>
                      <a:pt x="1511" y="238"/>
                    </a:lnTo>
                    <a:lnTo>
                      <a:pt x="1509" y="235"/>
                    </a:lnTo>
                    <a:lnTo>
                      <a:pt x="1506" y="234"/>
                    </a:lnTo>
                    <a:lnTo>
                      <a:pt x="1503" y="234"/>
                    </a:lnTo>
                    <a:lnTo>
                      <a:pt x="1417" y="234"/>
                    </a:lnTo>
                    <a:close/>
                    <a:moveTo>
                      <a:pt x="1293" y="234"/>
                    </a:moveTo>
                    <a:lnTo>
                      <a:pt x="1289" y="234"/>
                    </a:lnTo>
                    <a:lnTo>
                      <a:pt x="1286" y="235"/>
                    </a:lnTo>
                    <a:lnTo>
                      <a:pt x="1284" y="238"/>
                    </a:lnTo>
                    <a:lnTo>
                      <a:pt x="1283" y="240"/>
                    </a:lnTo>
                    <a:lnTo>
                      <a:pt x="1282" y="243"/>
                    </a:lnTo>
                    <a:lnTo>
                      <a:pt x="1282" y="327"/>
                    </a:lnTo>
                    <a:lnTo>
                      <a:pt x="1283" y="330"/>
                    </a:lnTo>
                    <a:lnTo>
                      <a:pt x="1284" y="333"/>
                    </a:lnTo>
                    <a:lnTo>
                      <a:pt x="1286" y="335"/>
                    </a:lnTo>
                    <a:lnTo>
                      <a:pt x="1289" y="336"/>
                    </a:lnTo>
                    <a:lnTo>
                      <a:pt x="1293" y="337"/>
                    </a:lnTo>
                    <a:lnTo>
                      <a:pt x="1378" y="337"/>
                    </a:lnTo>
                    <a:lnTo>
                      <a:pt x="1382" y="336"/>
                    </a:lnTo>
                    <a:lnTo>
                      <a:pt x="1385" y="335"/>
                    </a:lnTo>
                    <a:lnTo>
                      <a:pt x="1387" y="333"/>
                    </a:lnTo>
                    <a:lnTo>
                      <a:pt x="1388" y="330"/>
                    </a:lnTo>
                    <a:lnTo>
                      <a:pt x="1389" y="327"/>
                    </a:lnTo>
                    <a:lnTo>
                      <a:pt x="1389" y="243"/>
                    </a:lnTo>
                    <a:lnTo>
                      <a:pt x="1388" y="240"/>
                    </a:lnTo>
                    <a:lnTo>
                      <a:pt x="1387" y="238"/>
                    </a:lnTo>
                    <a:lnTo>
                      <a:pt x="1385" y="235"/>
                    </a:lnTo>
                    <a:lnTo>
                      <a:pt x="1382" y="234"/>
                    </a:lnTo>
                    <a:lnTo>
                      <a:pt x="1378" y="234"/>
                    </a:lnTo>
                    <a:lnTo>
                      <a:pt x="1293" y="234"/>
                    </a:lnTo>
                    <a:close/>
                    <a:moveTo>
                      <a:pt x="1168" y="234"/>
                    </a:moveTo>
                    <a:lnTo>
                      <a:pt x="1165" y="234"/>
                    </a:lnTo>
                    <a:lnTo>
                      <a:pt x="1162" y="235"/>
                    </a:lnTo>
                    <a:lnTo>
                      <a:pt x="1160" y="238"/>
                    </a:lnTo>
                    <a:lnTo>
                      <a:pt x="1159" y="240"/>
                    </a:lnTo>
                    <a:lnTo>
                      <a:pt x="1157" y="243"/>
                    </a:lnTo>
                    <a:lnTo>
                      <a:pt x="1157" y="327"/>
                    </a:lnTo>
                    <a:lnTo>
                      <a:pt x="1159" y="330"/>
                    </a:lnTo>
                    <a:lnTo>
                      <a:pt x="1160" y="333"/>
                    </a:lnTo>
                    <a:lnTo>
                      <a:pt x="1162" y="335"/>
                    </a:lnTo>
                    <a:lnTo>
                      <a:pt x="1165" y="336"/>
                    </a:lnTo>
                    <a:lnTo>
                      <a:pt x="1168" y="337"/>
                    </a:lnTo>
                    <a:lnTo>
                      <a:pt x="1254" y="337"/>
                    </a:lnTo>
                    <a:lnTo>
                      <a:pt x="1257" y="336"/>
                    </a:lnTo>
                    <a:lnTo>
                      <a:pt x="1260" y="335"/>
                    </a:lnTo>
                    <a:lnTo>
                      <a:pt x="1262" y="333"/>
                    </a:lnTo>
                    <a:lnTo>
                      <a:pt x="1263" y="330"/>
                    </a:lnTo>
                    <a:lnTo>
                      <a:pt x="1264" y="327"/>
                    </a:lnTo>
                    <a:lnTo>
                      <a:pt x="1264" y="243"/>
                    </a:lnTo>
                    <a:lnTo>
                      <a:pt x="1263" y="240"/>
                    </a:lnTo>
                    <a:lnTo>
                      <a:pt x="1262" y="238"/>
                    </a:lnTo>
                    <a:lnTo>
                      <a:pt x="1260" y="235"/>
                    </a:lnTo>
                    <a:lnTo>
                      <a:pt x="1257" y="234"/>
                    </a:lnTo>
                    <a:lnTo>
                      <a:pt x="1254" y="234"/>
                    </a:lnTo>
                    <a:lnTo>
                      <a:pt x="1168" y="234"/>
                    </a:lnTo>
                    <a:close/>
                    <a:moveTo>
                      <a:pt x="1043" y="234"/>
                    </a:moveTo>
                    <a:lnTo>
                      <a:pt x="1040" y="234"/>
                    </a:lnTo>
                    <a:lnTo>
                      <a:pt x="1037" y="235"/>
                    </a:lnTo>
                    <a:lnTo>
                      <a:pt x="1035" y="238"/>
                    </a:lnTo>
                    <a:lnTo>
                      <a:pt x="1034" y="240"/>
                    </a:lnTo>
                    <a:lnTo>
                      <a:pt x="1033" y="243"/>
                    </a:lnTo>
                    <a:lnTo>
                      <a:pt x="1033" y="327"/>
                    </a:lnTo>
                    <a:lnTo>
                      <a:pt x="1034" y="330"/>
                    </a:lnTo>
                    <a:lnTo>
                      <a:pt x="1035" y="333"/>
                    </a:lnTo>
                    <a:lnTo>
                      <a:pt x="1037" y="335"/>
                    </a:lnTo>
                    <a:lnTo>
                      <a:pt x="1040" y="336"/>
                    </a:lnTo>
                    <a:lnTo>
                      <a:pt x="1043" y="337"/>
                    </a:lnTo>
                    <a:lnTo>
                      <a:pt x="1129" y="337"/>
                    </a:lnTo>
                    <a:lnTo>
                      <a:pt x="1132" y="336"/>
                    </a:lnTo>
                    <a:lnTo>
                      <a:pt x="1136" y="335"/>
                    </a:lnTo>
                    <a:lnTo>
                      <a:pt x="1138" y="333"/>
                    </a:lnTo>
                    <a:lnTo>
                      <a:pt x="1140" y="330"/>
                    </a:lnTo>
                    <a:lnTo>
                      <a:pt x="1140" y="327"/>
                    </a:lnTo>
                    <a:lnTo>
                      <a:pt x="1140" y="243"/>
                    </a:lnTo>
                    <a:lnTo>
                      <a:pt x="1140" y="240"/>
                    </a:lnTo>
                    <a:lnTo>
                      <a:pt x="1138" y="238"/>
                    </a:lnTo>
                    <a:lnTo>
                      <a:pt x="1136" y="235"/>
                    </a:lnTo>
                    <a:lnTo>
                      <a:pt x="1132" y="234"/>
                    </a:lnTo>
                    <a:lnTo>
                      <a:pt x="1129" y="234"/>
                    </a:lnTo>
                    <a:lnTo>
                      <a:pt x="1043" y="234"/>
                    </a:lnTo>
                    <a:close/>
                    <a:moveTo>
                      <a:pt x="919" y="234"/>
                    </a:moveTo>
                    <a:lnTo>
                      <a:pt x="916" y="234"/>
                    </a:lnTo>
                    <a:lnTo>
                      <a:pt x="913" y="236"/>
                    </a:lnTo>
                    <a:lnTo>
                      <a:pt x="910" y="238"/>
                    </a:lnTo>
                    <a:lnTo>
                      <a:pt x="909" y="240"/>
                    </a:lnTo>
                    <a:lnTo>
                      <a:pt x="908" y="244"/>
                    </a:lnTo>
                    <a:lnTo>
                      <a:pt x="908" y="327"/>
                    </a:lnTo>
                    <a:lnTo>
                      <a:pt x="909" y="330"/>
                    </a:lnTo>
                    <a:lnTo>
                      <a:pt x="910" y="333"/>
                    </a:lnTo>
                    <a:lnTo>
                      <a:pt x="913" y="335"/>
                    </a:lnTo>
                    <a:lnTo>
                      <a:pt x="916" y="336"/>
                    </a:lnTo>
                    <a:lnTo>
                      <a:pt x="919" y="337"/>
                    </a:lnTo>
                    <a:lnTo>
                      <a:pt x="1005" y="337"/>
                    </a:lnTo>
                    <a:lnTo>
                      <a:pt x="1008" y="336"/>
                    </a:lnTo>
                    <a:lnTo>
                      <a:pt x="1011" y="335"/>
                    </a:lnTo>
                    <a:lnTo>
                      <a:pt x="1013" y="333"/>
                    </a:lnTo>
                    <a:lnTo>
                      <a:pt x="1014" y="330"/>
                    </a:lnTo>
                    <a:lnTo>
                      <a:pt x="1015" y="327"/>
                    </a:lnTo>
                    <a:lnTo>
                      <a:pt x="1015" y="244"/>
                    </a:lnTo>
                    <a:lnTo>
                      <a:pt x="1014" y="240"/>
                    </a:lnTo>
                    <a:lnTo>
                      <a:pt x="1013" y="238"/>
                    </a:lnTo>
                    <a:lnTo>
                      <a:pt x="1011" y="236"/>
                    </a:lnTo>
                    <a:lnTo>
                      <a:pt x="1008" y="234"/>
                    </a:lnTo>
                    <a:lnTo>
                      <a:pt x="1005" y="234"/>
                    </a:lnTo>
                    <a:lnTo>
                      <a:pt x="919" y="234"/>
                    </a:lnTo>
                    <a:close/>
                    <a:moveTo>
                      <a:pt x="795" y="234"/>
                    </a:moveTo>
                    <a:lnTo>
                      <a:pt x="791" y="234"/>
                    </a:lnTo>
                    <a:lnTo>
                      <a:pt x="789" y="236"/>
                    </a:lnTo>
                    <a:lnTo>
                      <a:pt x="786" y="238"/>
                    </a:lnTo>
                    <a:lnTo>
                      <a:pt x="785" y="240"/>
                    </a:lnTo>
                    <a:lnTo>
                      <a:pt x="785" y="244"/>
                    </a:lnTo>
                    <a:lnTo>
                      <a:pt x="785" y="327"/>
                    </a:lnTo>
                    <a:lnTo>
                      <a:pt x="785" y="330"/>
                    </a:lnTo>
                    <a:lnTo>
                      <a:pt x="786" y="333"/>
                    </a:lnTo>
                    <a:lnTo>
                      <a:pt x="789" y="335"/>
                    </a:lnTo>
                    <a:lnTo>
                      <a:pt x="791" y="336"/>
                    </a:lnTo>
                    <a:lnTo>
                      <a:pt x="795" y="337"/>
                    </a:lnTo>
                    <a:lnTo>
                      <a:pt x="880" y="337"/>
                    </a:lnTo>
                    <a:lnTo>
                      <a:pt x="883" y="336"/>
                    </a:lnTo>
                    <a:lnTo>
                      <a:pt x="886" y="335"/>
                    </a:lnTo>
                    <a:lnTo>
                      <a:pt x="888" y="333"/>
                    </a:lnTo>
                    <a:lnTo>
                      <a:pt x="890" y="330"/>
                    </a:lnTo>
                    <a:lnTo>
                      <a:pt x="890" y="327"/>
                    </a:lnTo>
                    <a:lnTo>
                      <a:pt x="890" y="244"/>
                    </a:lnTo>
                    <a:lnTo>
                      <a:pt x="890" y="240"/>
                    </a:lnTo>
                    <a:lnTo>
                      <a:pt x="888" y="238"/>
                    </a:lnTo>
                    <a:lnTo>
                      <a:pt x="886" y="236"/>
                    </a:lnTo>
                    <a:lnTo>
                      <a:pt x="883" y="234"/>
                    </a:lnTo>
                    <a:lnTo>
                      <a:pt x="880" y="234"/>
                    </a:lnTo>
                    <a:lnTo>
                      <a:pt x="795" y="234"/>
                    </a:lnTo>
                    <a:close/>
                    <a:moveTo>
                      <a:pt x="669" y="234"/>
                    </a:moveTo>
                    <a:lnTo>
                      <a:pt x="666" y="234"/>
                    </a:lnTo>
                    <a:lnTo>
                      <a:pt x="664" y="236"/>
                    </a:lnTo>
                    <a:lnTo>
                      <a:pt x="662" y="238"/>
                    </a:lnTo>
                    <a:lnTo>
                      <a:pt x="660" y="240"/>
                    </a:lnTo>
                    <a:lnTo>
                      <a:pt x="660" y="244"/>
                    </a:lnTo>
                    <a:lnTo>
                      <a:pt x="660" y="327"/>
                    </a:lnTo>
                    <a:lnTo>
                      <a:pt x="660" y="330"/>
                    </a:lnTo>
                    <a:lnTo>
                      <a:pt x="662" y="333"/>
                    </a:lnTo>
                    <a:lnTo>
                      <a:pt x="664" y="335"/>
                    </a:lnTo>
                    <a:lnTo>
                      <a:pt x="666" y="336"/>
                    </a:lnTo>
                    <a:lnTo>
                      <a:pt x="669" y="337"/>
                    </a:lnTo>
                    <a:lnTo>
                      <a:pt x="755" y="337"/>
                    </a:lnTo>
                    <a:lnTo>
                      <a:pt x="758" y="336"/>
                    </a:lnTo>
                    <a:lnTo>
                      <a:pt x="762" y="335"/>
                    </a:lnTo>
                    <a:lnTo>
                      <a:pt x="764" y="333"/>
                    </a:lnTo>
                    <a:lnTo>
                      <a:pt x="766" y="330"/>
                    </a:lnTo>
                    <a:lnTo>
                      <a:pt x="766" y="327"/>
                    </a:lnTo>
                    <a:lnTo>
                      <a:pt x="766" y="244"/>
                    </a:lnTo>
                    <a:lnTo>
                      <a:pt x="766" y="240"/>
                    </a:lnTo>
                    <a:lnTo>
                      <a:pt x="764" y="238"/>
                    </a:lnTo>
                    <a:lnTo>
                      <a:pt x="762" y="236"/>
                    </a:lnTo>
                    <a:lnTo>
                      <a:pt x="758" y="234"/>
                    </a:lnTo>
                    <a:lnTo>
                      <a:pt x="755" y="234"/>
                    </a:lnTo>
                    <a:lnTo>
                      <a:pt x="669" y="234"/>
                    </a:lnTo>
                    <a:close/>
                    <a:moveTo>
                      <a:pt x="546" y="234"/>
                    </a:moveTo>
                    <a:lnTo>
                      <a:pt x="542" y="234"/>
                    </a:lnTo>
                    <a:lnTo>
                      <a:pt x="540" y="236"/>
                    </a:lnTo>
                    <a:lnTo>
                      <a:pt x="538" y="238"/>
                    </a:lnTo>
                    <a:lnTo>
                      <a:pt x="535" y="240"/>
                    </a:lnTo>
                    <a:lnTo>
                      <a:pt x="535" y="244"/>
                    </a:lnTo>
                    <a:lnTo>
                      <a:pt x="535" y="327"/>
                    </a:lnTo>
                    <a:lnTo>
                      <a:pt x="535" y="330"/>
                    </a:lnTo>
                    <a:lnTo>
                      <a:pt x="538" y="333"/>
                    </a:lnTo>
                    <a:lnTo>
                      <a:pt x="540" y="335"/>
                    </a:lnTo>
                    <a:lnTo>
                      <a:pt x="542" y="336"/>
                    </a:lnTo>
                    <a:lnTo>
                      <a:pt x="546" y="337"/>
                    </a:lnTo>
                    <a:lnTo>
                      <a:pt x="631" y="337"/>
                    </a:lnTo>
                    <a:lnTo>
                      <a:pt x="635" y="336"/>
                    </a:lnTo>
                    <a:lnTo>
                      <a:pt x="637" y="335"/>
                    </a:lnTo>
                    <a:lnTo>
                      <a:pt x="639" y="333"/>
                    </a:lnTo>
                    <a:lnTo>
                      <a:pt x="641" y="330"/>
                    </a:lnTo>
                    <a:lnTo>
                      <a:pt x="641" y="327"/>
                    </a:lnTo>
                    <a:lnTo>
                      <a:pt x="641" y="244"/>
                    </a:lnTo>
                    <a:lnTo>
                      <a:pt x="641" y="240"/>
                    </a:lnTo>
                    <a:lnTo>
                      <a:pt x="639" y="238"/>
                    </a:lnTo>
                    <a:lnTo>
                      <a:pt x="637" y="236"/>
                    </a:lnTo>
                    <a:lnTo>
                      <a:pt x="635" y="234"/>
                    </a:lnTo>
                    <a:lnTo>
                      <a:pt x="631" y="234"/>
                    </a:lnTo>
                    <a:lnTo>
                      <a:pt x="546" y="234"/>
                    </a:lnTo>
                    <a:close/>
                    <a:moveTo>
                      <a:pt x="421" y="234"/>
                    </a:moveTo>
                    <a:lnTo>
                      <a:pt x="418" y="234"/>
                    </a:lnTo>
                    <a:lnTo>
                      <a:pt x="415" y="236"/>
                    </a:lnTo>
                    <a:lnTo>
                      <a:pt x="413" y="238"/>
                    </a:lnTo>
                    <a:lnTo>
                      <a:pt x="411" y="240"/>
                    </a:lnTo>
                    <a:lnTo>
                      <a:pt x="411" y="244"/>
                    </a:lnTo>
                    <a:lnTo>
                      <a:pt x="411" y="327"/>
                    </a:lnTo>
                    <a:lnTo>
                      <a:pt x="411" y="330"/>
                    </a:lnTo>
                    <a:lnTo>
                      <a:pt x="413" y="333"/>
                    </a:lnTo>
                    <a:lnTo>
                      <a:pt x="415" y="335"/>
                    </a:lnTo>
                    <a:lnTo>
                      <a:pt x="418" y="336"/>
                    </a:lnTo>
                    <a:lnTo>
                      <a:pt x="421" y="337"/>
                    </a:lnTo>
                    <a:lnTo>
                      <a:pt x="506" y="337"/>
                    </a:lnTo>
                    <a:lnTo>
                      <a:pt x="510" y="336"/>
                    </a:lnTo>
                    <a:lnTo>
                      <a:pt x="512" y="335"/>
                    </a:lnTo>
                    <a:lnTo>
                      <a:pt x="516" y="333"/>
                    </a:lnTo>
                    <a:lnTo>
                      <a:pt x="517" y="330"/>
                    </a:lnTo>
                    <a:lnTo>
                      <a:pt x="517" y="327"/>
                    </a:lnTo>
                    <a:lnTo>
                      <a:pt x="517" y="244"/>
                    </a:lnTo>
                    <a:lnTo>
                      <a:pt x="517" y="240"/>
                    </a:lnTo>
                    <a:lnTo>
                      <a:pt x="516" y="238"/>
                    </a:lnTo>
                    <a:lnTo>
                      <a:pt x="512" y="236"/>
                    </a:lnTo>
                    <a:lnTo>
                      <a:pt x="510" y="234"/>
                    </a:lnTo>
                    <a:lnTo>
                      <a:pt x="506" y="234"/>
                    </a:lnTo>
                    <a:lnTo>
                      <a:pt x="421" y="234"/>
                    </a:lnTo>
                    <a:close/>
                    <a:moveTo>
                      <a:pt x="297" y="234"/>
                    </a:moveTo>
                    <a:lnTo>
                      <a:pt x="293" y="234"/>
                    </a:lnTo>
                    <a:lnTo>
                      <a:pt x="290" y="236"/>
                    </a:lnTo>
                    <a:lnTo>
                      <a:pt x="288" y="238"/>
                    </a:lnTo>
                    <a:lnTo>
                      <a:pt x="286" y="240"/>
                    </a:lnTo>
                    <a:lnTo>
                      <a:pt x="286" y="244"/>
                    </a:lnTo>
                    <a:lnTo>
                      <a:pt x="286" y="327"/>
                    </a:lnTo>
                    <a:lnTo>
                      <a:pt x="286" y="330"/>
                    </a:lnTo>
                    <a:lnTo>
                      <a:pt x="288" y="333"/>
                    </a:lnTo>
                    <a:lnTo>
                      <a:pt x="290" y="335"/>
                    </a:lnTo>
                    <a:lnTo>
                      <a:pt x="293" y="336"/>
                    </a:lnTo>
                    <a:lnTo>
                      <a:pt x="297" y="337"/>
                    </a:lnTo>
                    <a:lnTo>
                      <a:pt x="383" y="337"/>
                    </a:lnTo>
                    <a:lnTo>
                      <a:pt x="386" y="336"/>
                    </a:lnTo>
                    <a:lnTo>
                      <a:pt x="388" y="335"/>
                    </a:lnTo>
                    <a:lnTo>
                      <a:pt x="391" y="333"/>
                    </a:lnTo>
                    <a:lnTo>
                      <a:pt x="392" y="330"/>
                    </a:lnTo>
                    <a:lnTo>
                      <a:pt x="392" y="327"/>
                    </a:lnTo>
                    <a:lnTo>
                      <a:pt x="392" y="244"/>
                    </a:lnTo>
                    <a:lnTo>
                      <a:pt x="392" y="240"/>
                    </a:lnTo>
                    <a:lnTo>
                      <a:pt x="391" y="238"/>
                    </a:lnTo>
                    <a:lnTo>
                      <a:pt x="388" y="236"/>
                    </a:lnTo>
                    <a:lnTo>
                      <a:pt x="386" y="234"/>
                    </a:lnTo>
                    <a:lnTo>
                      <a:pt x="383" y="234"/>
                    </a:lnTo>
                    <a:lnTo>
                      <a:pt x="297" y="234"/>
                    </a:lnTo>
                    <a:close/>
                    <a:moveTo>
                      <a:pt x="172" y="234"/>
                    </a:moveTo>
                    <a:lnTo>
                      <a:pt x="169" y="234"/>
                    </a:lnTo>
                    <a:lnTo>
                      <a:pt x="166" y="236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2" y="244"/>
                    </a:lnTo>
                    <a:lnTo>
                      <a:pt x="162" y="327"/>
                    </a:lnTo>
                    <a:lnTo>
                      <a:pt x="162" y="330"/>
                    </a:lnTo>
                    <a:lnTo>
                      <a:pt x="164" y="333"/>
                    </a:lnTo>
                    <a:lnTo>
                      <a:pt x="166" y="335"/>
                    </a:lnTo>
                    <a:lnTo>
                      <a:pt x="169" y="336"/>
                    </a:lnTo>
                    <a:lnTo>
                      <a:pt x="172" y="337"/>
                    </a:lnTo>
                    <a:lnTo>
                      <a:pt x="258" y="337"/>
                    </a:lnTo>
                    <a:lnTo>
                      <a:pt x="261" y="336"/>
                    </a:lnTo>
                    <a:lnTo>
                      <a:pt x="263" y="335"/>
                    </a:lnTo>
                    <a:lnTo>
                      <a:pt x="266" y="333"/>
                    </a:lnTo>
                    <a:lnTo>
                      <a:pt x="267" y="330"/>
                    </a:lnTo>
                    <a:lnTo>
                      <a:pt x="267" y="327"/>
                    </a:lnTo>
                    <a:lnTo>
                      <a:pt x="267" y="244"/>
                    </a:lnTo>
                    <a:lnTo>
                      <a:pt x="267" y="240"/>
                    </a:lnTo>
                    <a:lnTo>
                      <a:pt x="266" y="238"/>
                    </a:lnTo>
                    <a:lnTo>
                      <a:pt x="263" y="236"/>
                    </a:lnTo>
                    <a:lnTo>
                      <a:pt x="261" y="234"/>
                    </a:lnTo>
                    <a:lnTo>
                      <a:pt x="258" y="234"/>
                    </a:lnTo>
                    <a:lnTo>
                      <a:pt x="172" y="234"/>
                    </a:lnTo>
                    <a:close/>
                    <a:moveTo>
                      <a:pt x="47" y="234"/>
                    </a:moveTo>
                    <a:lnTo>
                      <a:pt x="44" y="234"/>
                    </a:lnTo>
                    <a:lnTo>
                      <a:pt x="41" y="236"/>
                    </a:lnTo>
                    <a:lnTo>
                      <a:pt x="39" y="238"/>
                    </a:lnTo>
                    <a:lnTo>
                      <a:pt x="38" y="240"/>
                    </a:lnTo>
                    <a:lnTo>
                      <a:pt x="37" y="244"/>
                    </a:lnTo>
                    <a:lnTo>
                      <a:pt x="37" y="327"/>
                    </a:lnTo>
                    <a:lnTo>
                      <a:pt x="38" y="330"/>
                    </a:lnTo>
                    <a:lnTo>
                      <a:pt x="39" y="333"/>
                    </a:lnTo>
                    <a:lnTo>
                      <a:pt x="41" y="335"/>
                    </a:lnTo>
                    <a:lnTo>
                      <a:pt x="44" y="336"/>
                    </a:lnTo>
                    <a:lnTo>
                      <a:pt x="47" y="337"/>
                    </a:lnTo>
                    <a:lnTo>
                      <a:pt x="133" y="337"/>
                    </a:lnTo>
                    <a:lnTo>
                      <a:pt x="136" y="336"/>
                    </a:lnTo>
                    <a:lnTo>
                      <a:pt x="140" y="335"/>
                    </a:lnTo>
                    <a:lnTo>
                      <a:pt x="142" y="333"/>
                    </a:lnTo>
                    <a:lnTo>
                      <a:pt x="143" y="330"/>
                    </a:lnTo>
                    <a:lnTo>
                      <a:pt x="144" y="327"/>
                    </a:lnTo>
                    <a:lnTo>
                      <a:pt x="144" y="244"/>
                    </a:lnTo>
                    <a:lnTo>
                      <a:pt x="143" y="240"/>
                    </a:lnTo>
                    <a:lnTo>
                      <a:pt x="142" y="238"/>
                    </a:lnTo>
                    <a:lnTo>
                      <a:pt x="140" y="236"/>
                    </a:lnTo>
                    <a:lnTo>
                      <a:pt x="136" y="234"/>
                    </a:lnTo>
                    <a:lnTo>
                      <a:pt x="133" y="234"/>
                    </a:lnTo>
                    <a:lnTo>
                      <a:pt x="47" y="234"/>
                    </a:lnTo>
                    <a:close/>
                    <a:moveTo>
                      <a:pt x="1718" y="158"/>
                    </a:moveTo>
                    <a:lnTo>
                      <a:pt x="1714" y="158"/>
                    </a:lnTo>
                    <a:lnTo>
                      <a:pt x="1710" y="159"/>
                    </a:lnTo>
                    <a:lnTo>
                      <a:pt x="1708" y="161"/>
                    </a:lnTo>
                    <a:lnTo>
                      <a:pt x="1707" y="164"/>
                    </a:lnTo>
                    <a:lnTo>
                      <a:pt x="1707" y="207"/>
                    </a:lnTo>
                    <a:lnTo>
                      <a:pt x="1708" y="209"/>
                    </a:lnTo>
                    <a:lnTo>
                      <a:pt x="1710" y="211"/>
                    </a:lnTo>
                    <a:lnTo>
                      <a:pt x="1714" y="212"/>
                    </a:lnTo>
                    <a:lnTo>
                      <a:pt x="1718" y="212"/>
                    </a:lnTo>
                    <a:lnTo>
                      <a:pt x="1804" y="212"/>
                    </a:lnTo>
                    <a:lnTo>
                      <a:pt x="1808" y="212"/>
                    </a:lnTo>
                    <a:lnTo>
                      <a:pt x="1811" y="211"/>
                    </a:lnTo>
                    <a:lnTo>
                      <a:pt x="1813" y="209"/>
                    </a:lnTo>
                    <a:lnTo>
                      <a:pt x="1814" y="207"/>
                    </a:lnTo>
                    <a:lnTo>
                      <a:pt x="1814" y="164"/>
                    </a:lnTo>
                    <a:lnTo>
                      <a:pt x="1813" y="161"/>
                    </a:lnTo>
                    <a:lnTo>
                      <a:pt x="1811" y="159"/>
                    </a:lnTo>
                    <a:lnTo>
                      <a:pt x="1808" y="158"/>
                    </a:lnTo>
                    <a:lnTo>
                      <a:pt x="1804" y="158"/>
                    </a:lnTo>
                    <a:lnTo>
                      <a:pt x="1718" y="158"/>
                    </a:lnTo>
                    <a:close/>
                    <a:moveTo>
                      <a:pt x="1590" y="158"/>
                    </a:moveTo>
                    <a:lnTo>
                      <a:pt x="1586" y="158"/>
                    </a:lnTo>
                    <a:lnTo>
                      <a:pt x="1583" y="159"/>
                    </a:lnTo>
                    <a:lnTo>
                      <a:pt x="1581" y="161"/>
                    </a:lnTo>
                    <a:lnTo>
                      <a:pt x="1580" y="164"/>
                    </a:lnTo>
                    <a:lnTo>
                      <a:pt x="1580" y="207"/>
                    </a:lnTo>
                    <a:lnTo>
                      <a:pt x="1581" y="209"/>
                    </a:lnTo>
                    <a:lnTo>
                      <a:pt x="1583" y="211"/>
                    </a:lnTo>
                    <a:lnTo>
                      <a:pt x="1586" y="212"/>
                    </a:lnTo>
                    <a:lnTo>
                      <a:pt x="1590" y="212"/>
                    </a:lnTo>
                    <a:lnTo>
                      <a:pt x="1675" y="212"/>
                    </a:lnTo>
                    <a:lnTo>
                      <a:pt x="1679" y="212"/>
                    </a:lnTo>
                    <a:lnTo>
                      <a:pt x="1683" y="211"/>
                    </a:lnTo>
                    <a:lnTo>
                      <a:pt x="1685" y="209"/>
                    </a:lnTo>
                    <a:lnTo>
                      <a:pt x="1685" y="207"/>
                    </a:lnTo>
                    <a:lnTo>
                      <a:pt x="1685" y="164"/>
                    </a:lnTo>
                    <a:lnTo>
                      <a:pt x="1685" y="161"/>
                    </a:lnTo>
                    <a:lnTo>
                      <a:pt x="1683" y="159"/>
                    </a:lnTo>
                    <a:lnTo>
                      <a:pt x="1679" y="158"/>
                    </a:lnTo>
                    <a:lnTo>
                      <a:pt x="1675" y="158"/>
                    </a:lnTo>
                    <a:lnTo>
                      <a:pt x="1590" y="158"/>
                    </a:lnTo>
                    <a:close/>
                    <a:moveTo>
                      <a:pt x="1462" y="158"/>
                    </a:moveTo>
                    <a:lnTo>
                      <a:pt x="1458" y="158"/>
                    </a:lnTo>
                    <a:lnTo>
                      <a:pt x="1455" y="159"/>
                    </a:lnTo>
                    <a:lnTo>
                      <a:pt x="1452" y="161"/>
                    </a:lnTo>
                    <a:lnTo>
                      <a:pt x="1452" y="164"/>
                    </a:lnTo>
                    <a:lnTo>
                      <a:pt x="1452" y="207"/>
                    </a:lnTo>
                    <a:lnTo>
                      <a:pt x="1452" y="209"/>
                    </a:lnTo>
                    <a:lnTo>
                      <a:pt x="1455" y="211"/>
                    </a:lnTo>
                    <a:lnTo>
                      <a:pt x="1458" y="212"/>
                    </a:lnTo>
                    <a:lnTo>
                      <a:pt x="1462" y="212"/>
                    </a:lnTo>
                    <a:lnTo>
                      <a:pt x="1547" y="212"/>
                    </a:lnTo>
                    <a:lnTo>
                      <a:pt x="1551" y="212"/>
                    </a:lnTo>
                    <a:lnTo>
                      <a:pt x="1554" y="211"/>
                    </a:lnTo>
                    <a:lnTo>
                      <a:pt x="1557" y="209"/>
                    </a:lnTo>
                    <a:lnTo>
                      <a:pt x="1558" y="207"/>
                    </a:lnTo>
                    <a:lnTo>
                      <a:pt x="1558" y="164"/>
                    </a:lnTo>
                    <a:lnTo>
                      <a:pt x="1557" y="161"/>
                    </a:lnTo>
                    <a:lnTo>
                      <a:pt x="1554" y="159"/>
                    </a:lnTo>
                    <a:lnTo>
                      <a:pt x="1551" y="158"/>
                    </a:lnTo>
                    <a:lnTo>
                      <a:pt x="1547" y="158"/>
                    </a:lnTo>
                    <a:lnTo>
                      <a:pt x="1462" y="158"/>
                    </a:lnTo>
                    <a:close/>
                    <a:moveTo>
                      <a:pt x="1333" y="158"/>
                    </a:moveTo>
                    <a:lnTo>
                      <a:pt x="1329" y="158"/>
                    </a:lnTo>
                    <a:lnTo>
                      <a:pt x="1326" y="159"/>
                    </a:lnTo>
                    <a:lnTo>
                      <a:pt x="1324" y="161"/>
                    </a:lnTo>
                    <a:lnTo>
                      <a:pt x="1324" y="164"/>
                    </a:lnTo>
                    <a:lnTo>
                      <a:pt x="1324" y="207"/>
                    </a:lnTo>
                    <a:lnTo>
                      <a:pt x="1324" y="209"/>
                    </a:lnTo>
                    <a:lnTo>
                      <a:pt x="1326" y="211"/>
                    </a:lnTo>
                    <a:lnTo>
                      <a:pt x="1329" y="212"/>
                    </a:lnTo>
                    <a:lnTo>
                      <a:pt x="1333" y="212"/>
                    </a:lnTo>
                    <a:lnTo>
                      <a:pt x="1419" y="212"/>
                    </a:lnTo>
                    <a:lnTo>
                      <a:pt x="1424" y="212"/>
                    </a:lnTo>
                    <a:lnTo>
                      <a:pt x="1427" y="211"/>
                    </a:lnTo>
                    <a:lnTo>
                      <a:pt x="1429" y="209"/>
                    </a:lnTo>
                    <a:lnTo>
                      <a:pt x="1430" y="207"/>
                    </a:lnTo>
                    <a:lnTo>
                      <a:pt x="1430" y="164"/>
                    </a:lnTo>
                    <a:lnTo>
                      <a:pt x="1429" y="161"/>
                    </a:lnTo>
                    <a:lnTo>
                      <a:pt x="1427" y="159"/>
                    </a:lnTo>
                    <a:lnTo>
                      <a:pt x="1424" y="158"/>
                    </a:lnTo>
                    <a:lnTo>
                      <a:pt x="1419" y="158"/>
                    </a:lnTo>
                    <a:lnTo>
                      <a:pt x="1333" y="158"/>
                    </a:lnTo>
                    <a:close/>
                    <a:moveTo>
                      <a:pt x="1206" y="158"/>
                    </a:moveTo>
                    <a:lnTo>
                      <a:pt x="1201" y="158"/>
                    </a:lnTo>
                    <a:lnTo>
                      <a:pt x="1198" y="159"/>
                    </a:lnTo>
                    <a:lnTo>
                      <a:pt x="1196" y="161"/>
                    </a:lnTo>
                    <a:lnTo>
                      <a:pt x="1195" y="164"/>
                    </a:lnTo>
                    <a:lnTo>
                      <a:pt x="1195" y="207"/>
                    </a:lnTo>
                    <a:lnTo>
                      <a:pt x="1196" y="209"/>
                    </a:lnTo>
                    <a:lnTo>
                      <a:pt x="1198" y="211"/>
                    </a:lnTo>
                    <a:lnTo>
                      <a:pt x="1201" y="212"/>
                    </a:lnTo>
                    <a:lnTo>
                      <a:pt x="1206" y="212"/>
                    </a:lnTo>
                    <a:lnTo>
                      <a:pt x="1292" y="212"/>
                    </a:lnTo>
                    <a:lnTo>
                      <a:pt x="1296" y="212"/>
                    </a:lnTo>
                    <a:lnTo>
                      <a:pt x="1299" y="211"/>
                    </a:lnTo>
                    <a:lnTo>
                      <a:pt x="1301" y="209"/>
                    </a:lnTo>
                    <a:lnTo>
                      <a:pt x="1302" y="207"/>
                    </a:lnTo>
                    <a:lnTo>
                      <a:pt x="1302" y="164"/>
                    </a:lnTo>
                    <a:lnTo>
                      <a:pt x="1301" y="161"/>
                    </a:lnTo>
                    <a:lnTo>
                      <a:pt x="1299" y="159"/>
                    </a:lnTo>
                    <a:lnTo>
                      <a:pt x="1296" y="158"/>
                    </a:lnTo>
                    <a:lnTo>
                      <a:pt x="1292" y="158"/>
                    </a:lnTo>
                    <a:lnTo>
                      <a:pt x="1206" y="158"/>
                    </a:lnTo>
                    <a:close/>
                    <a:moveTo>
                      <a:pt x="1078" y="158"/>
                    </a:moveTo>
                    <a:lnTo>
                      <a:pt x="1074" y="158"/>
                    </a:lnTo>
                    <a:lnTo>
                      <a:pt x="1071" y="159"/>
                    </a:lnTo>
                    <a:lnTo>
                      <a:pt x="1068" y="161"/>
                    </a:lnTo>
                    <a:lnTo>
                      <a:pt x="1067" y="164"/>
                    </a:lnTo>
                    <a:lnTo>
                      <a:pt x="1067" y="207"/>
                    </a:lnTo>
                    <a:lnTo>
                      <a:pt x="1068" y="209"/>
                    </a:lnTo>
                    <a:lnTo>
                      <a:pt x="1071" y="211"/>
                    </a:lnTo>
                    <a:lnTo>
                      <a:pt x="1074" y="212"/>
                    </a:lnTo>
                    <a:lnTo>
                      <a:pt x="1078" y="212"/>
                    </a:lnTo>
                    <a:lnTo>
                      <a:pt x="1164" y="212"/>
                    </a:lnTo>
                    <a:lnTo>
                      <a:pt x="1168" y="212"/>
                    </a:lnTo>
                    <a:lnTo>
                      <a:pt x="1171" y="211"/>
                    </a:lnTo>
                    <a:lnTo>
                      <a:pt x="1173" y="209"/>
                    </a:lnTo>
                    <a:lnTo>
                      <a:pt x="1174" y="207"/>
                    </a:lnTo>
                    <a:lnTo>
                      <a:pt x="1174" y="164"/>
                    </a:lnTo>
                    <a:lnTo>
                      <a:pt x="1173" y="161"/>
                    </a:lnTo>
                    <a:lnTo>
                      <a:pt x="1171" y="159"/>
                    </a:lnTo>
                    <a:lnTo>
                      <a:pt x="1168" y="158"/>
                    </a:lnTo>
                    <a:lnTo>
                      <a:pt x="1164" y="158"/>
                    </a:lnTo>
                    <a:lnTo>
                      <a:pt x="1078" y="158"/>
                    </a:lnTo>
                    <a:close/>
                    <a:moveTo>
                      <a:pt x="950" y="158"/>
                    </a:moveTo>
                    <a:lnTo>
                      <a:pt x="946" y="158"/>
                    </a:lnTo>
                    <a:lnTo>
                      <a:pt x="943" y="159"/>
                    </a:lnTo>
                    <a:lnTo>
                      <a:pt x="941" y="161"/>
                    </a:lnTo>
                    <a:lnTo>
                      <a:pt x="940" y="164"/>
                    </a:lnTo>
                    <a:lnTo>
                      <a:pt x="940" y="207"/>
                    </a:lnTo>
                    <a:lnTo>
                      <a:pt x="941" y="209"/>
                    </a:lnTo>
                    <a:lnTo>
                      <a:pt x="943" y="211"/>
                    </a:lnTo>
                    <a:lnTo>
                      <a:pt x="946" y="212"/>
                    </a:lnTo>
                    <a:lnTo>
                      <a:pt x="950" y="212"/>
                    </a:lnTo>
                    <a:lnTo>
                      <a:pt x="1035" y="212"/>
                    </a:lnTo>
                    <a:lnTo>
                      <a:pt x="1039" y="212"/>
                    </a:lnTo>
                    <a:lnTo>
                      <a:pt x="1042" y="211"/>
                    </a:lnTo>
                    <a:lnTo>
                      <a:pt x="1045" y="209"/>
                    </a:lnTo>
                    <a:lnTo>
                      <a:pt x="1045" y="207"/>
                    </a:lnTo>
                    <a:lnTo>
                      <a:pt x="1045" y="164"/>
                    </a:lnTo>
                    <a:lnTo>
                      <a:pt x="1045" y="161"/>
                    </a:lnTo>
                    <a:lnTo>
                      <a:pt x="1042" y="159"/>
                    </a:lnTo>
                    <a:lnTo>
                      <a:pt x="1039" y="158"/>
                    </a:lnTo>
                    <a:lnTo>
                      <a:pt x="1035" y="158"/>
                    </a:lnTo>
                    <a:lnTo>
                      <a:pt x="950" y="158"/>
                    </a:lnTo>
                    <a:close/>
                    <a:moveTo>
                      <a:pt x="821" y="158"/>
                    </a:moveTo>
                    <a:lnTo>
                      <a:pt x="818" y="158"/>
                    </a:lnTo>
                    <a:lnTo>
                      <a:pt x="814" y="159"/>
                    </a:lnTo>
                    <a:lnTo>
                      <a:pt x="812" y="161"/>
                    </a:lnTo>
                    <a:lnTo>
                      <a:pt x="811" y="164"/>
                    </a:lnTo>
                    <a:lnTo>
                      <a:pt x="811" y="207"/>
                    </a:lnTo>
                    <a:lnTo>
                      <a:pt x="812" y="209"/>
                    </a:lnTo>
                    <a:lnTo>
                      <a:pt x="814" y="211"/>
                    </a:lnTo>
                    <a:lnTo>
                      <a:pt x="818" y="212"/>
                    </a:lnTo>
                    <a:lnTo>
                      <a:pt x="821" y="212"/>
                    </a:lnTo>
                    <a:lnTo>
                      <a:pt x="907" y="212"/>
                    </a:lnTo>
                    <a:lnTo>
                      <a:pt x="911" y="212"/>
                    </a:lnTo>
                    <a:lnTo>
                      <a:pt x="915" y="211"/>
                    </a:lnTo>
                    <a:lnTo>
                      <a:pt x="917" y="209"/>
                    </a:lnTo>
                    <a:lnTo>
                      <a:pt x="918" y="207"/>
                    </a:lnTo>
                    <a:lnTo>
                      <a:pt x="918" y="164"/>
                    </a:lnTo>
                    <a:lnTo>
                      <a:pt x="917" y="161"/>
                    </a:lnTo>
                    <a:lnTo>
                      <a:pt x="915" y="159"/>
                    </a:lnTo>
                    <a:lnTo>
                      <a:pt x="911" y="158"/>
                    </a:lnTo>
                    <a:lnTo>
                      <a:pt x="907" y="158"/>
                    </a:lnTo>
                    <a:lnTo>
                      <a:pt x="821" y="158"/>
                    </a:lnTo>
                    <a:close/>
                    <a:moveTo>
                      <a:pt x="694" y="158"/>
                    </a:moveTo>
                    <a:lnTo>
                      <a:pt x="689" y="158"/>
                    </a:lnTo>
                    <a:lnTo>
                      <a:pt x="686" y="159"/>
                    </a:lnTo>
                    <a:lnTo>
                      <a:pt x="684" y="161"/>
                    </a:lnTo>
                    <a:lnTo>
                      <a:pt x="683" y="164"/>
                    </a:lnTo>
                    <a:lnTo>
                      <a:pt x="683" y="207"/>
                    </a:lnTo>
                    <a:lnTo>
                      <a:pt x="684" y="209"/>
                    </a:lnTo>
                    <a:lnTo>
                      <a:pt x="686" y="211"/>
                    </a:lnTo>
                    <a:lnTo>
                      <a:pt x="689" y="212"/>
                    </a:lnTo>
                    <a:lnTo>
                      <a:pt x="694" y="212"/>
                    </a:lnTo>
                    <a:lnTo>
                      <a:pt x="779" y="212"/>
                    </a:lnTo>
                    <a:lnTo>
                      <a:pt x="784" y="212"/>
                    </a:lnTo>
                    <a:lnTo>
                      <a:pt x="787" y="211"/>
                    </a:lnTo>
                    <a:lnTo>
                      <a:pt x="789" y="209"/>
                    </a:lnTo>
                    <a:lnTo>
                      <a:pt x="790" y="207"/>
                    </a:lnTo>
                    <a:lnTo>
                      <a:pt x="790" y="164"/>
                    </a:lnTo>
                    <a:lnTo>
                      <a:pt x="789" y="161"/>
                    </a:lnTo>
                    <a:lnTo>
                      <a:pt x="787" y="159"/>
                    </a:lnTo>
                    <a:lnTo>
                      <a:pt x="784" y="158"/>
                    </a:lnTo>
                    <a:lnTo>
                      <a:pt x="779" y="158"/>
                    </a:lnTo>
                    <a:lnTo>
                      <a:pt x="694" y="158"/>
                    </a:lnTo>
                    <a:close/>
                    <a:moveTo>
                      <a:pt x="573" y="158"/>
                    </a:moveTo>
                    <a:lnTo>
                      <a:pt x="569" y="158"/>
                    </a:lnTo>
                    <a:lnTo>
                      <a:pt x="566" y="159"/>
                    </a:lnTo>
                    <a:lnTo>
                      <a:pt x="563" y="161"/>
                    </a:lnTo>
                    <a:lnTo>
                      <a:pt x="563" y="164"/>
                    </a:lnTo>
                    <a:lnTo>
                      <a:pt x="563" y="207"/>
                    </a:lnTo>
                    <a:lnTo>
                      <a:pt x="563" y="209"/>
                    </a:lnTo>
                    <a:lnTo>
                      <a:pt x="566" y="211"/>
                    </a:lnTo>
                    <a:lnTo>
                      <a:pt x="569" y="212"/>
                    </a:lnTo>
                    <a:lnTo>
                      <a:pt x="573" y="212"/>
                    </a:lnTo>
                    <a:lnTo>
                      <a:pt x="658" y="212"/>
                    </a:lnTo>
                    <a:lnTo>
                      <a:pt x="662" y="212"/>
                    </a:lnTo>
                    <a:lnTo>
                      <a:pt x="665" y="211"/>
                    </a:lnTo>
                    <a:lnTo>
                      <a:pt x="668" y="209"/>
                    </a:lnTo>
                    <a:lnTo>
                      <a:pt x="668" y="207"/>
                    </a:lnTo>
                    <a:lnTo>
                      <a:pt x="668" y="164"/>
                    </a:lnTo>
                    <a:lnTo>
                      <a:pt x="668" y="161"/>
                    </a:lnTo>
                    <a:lnTo>
                      <a:pt x="665" y="159"/>
                    </a:lnTo>
                    <a:lnTo>
                      <a:pt x="662" y="158"/>
                    </a:lnTo>
                    <a:lnTo>
                      <a:pt x="658" y="158"/>
                    </a:lnTo>
                    <a:lnTo>
                      <a:pt x="573" y="158"/>
                    </a:lnTo>
                    <a:close/>
                    <a:moveTo>
                      <a:pt x="443" y="158"/>
                    </a:moveTo>
                    <a:lnTo>
                      <a:pt x="439" y="158"/>
                    </a:lnTo>
                    <a:lnTo>
                      <a:pt x="436" y="159"/>
                    </a:lnTo>
                    <a:lnTo>
                      <a:pt x="434" y="161"/>
                    </a:lnTo>
                    <a:lnTo>
                      <a:pt x="433" y="164"/>
                    </a:lnTo>
                    <a:lnTo>
                      <a:pt x="433" y="207"/>
                    </a:lnTo>
                    <a:lnTo>
                      <a:pt x="434" y="209"/>
                    </a:lnTo>
                    <a:lnTo>
                      <a:pt x="436" y="211"/>
                    </a:lnTo>
                    <a:lnTo>
                      <a:pt x="439" y="212"/>
                    </a:lnTo>
                    <a:lnTo>
                      <a:pt x="443" y="212"/>
                    </a:lnTo>
                    <a:lnTo>
                      <a:pt x="529" y="212"/>
                    </a:lnTo>
                    <a:lnTo>
                      <a:pt x="532" y="212"/>
                    </a:lnTo>
                    <a:lnTo>
                      <a:pt x="536" y="211"/>
                    </a:lnTo>
                    <a:lnTo>
                      <a:pt x="539" y="209"/>
                    </a:lnTo>
                    <a:lnTo>
                      <a:pt x="539" y="207"/>
                    </a:lnTo>
                    <a:lnTo>
                      <a:pt x="539" y="164"/>
                    </a:lnTo>
                    <a:lnTo>
                      <a:pt x="539" y="161"/>
                    </a:lnTo>
                    <a:lnTo>
                      <a:pt x="535" y="159"/>
                    </a:lnTo>
                    <a:lnTo>
                      <a:pt x="532" y="158"/>
                    </a:lnTo>
                    <a:lnTo>
                      <a:pt x="529" y="158"/>
                    </a:lnTo>
                    <a:lnTo>
                      <a:pt x="443" y="158"/>
                    </a:lnTo>
                    <a:close/>
                    <a:moveTo>
                      <a:pt x="313" y="158"/>
                    </a:moveTo>
                    <a:lnTo>
                      <a:pt x="309" y="158"/>
                    </a:lnTo>
                    <a:lnTo>
                      <a:pt x="306" y="159"/>
                    </a:lnTo>
                    <a:lnTo>
                      <a:pt x="304" y="161"/>
                    </a:lnTo>
                    <a:lnTo>
                      <a:pt x="303" y="164"/>
                    </a:lnTo>
                    <a:lnTo>
                      <a:pt x="303" y="207"/>
                    </a:lnTo>
                    <a:lnTo>
                      <a:pt x="304" y="209"/>
                    </a:lnTo>
                    <a:lnTo>
                      <a:pt x="306" y="211"/>
                    </a:lnTo>
                    <a:lnTo>
                      <a:pt x="309" y="212"/>
                    </a:lnTo>
                    <a:lnTo>
                      <a:pt x="313" y="212"/>
                    </a:lnTo>
                    <a:lnTo>
                      <a:pt x="399" y="212"/>
                    </a:lnTo>
                    <a:lnTo>
                      <a:pt x="403" y="212"/>
                    </a:lnTo>
                    <a:lnTo>
                      <a:pt x="407" y="211"/>
                    </a:lnTo>
                    <a:lnTo>
                      <a:pt x="409" y="209"/>
                    </a:lnTo>
                    <a:lnTo>
                      <a:pt x="410" y="207"/>
                    </a:lnTo>
                    <a:lnTo>
                      <a:pt x="410" y="164"/>
                    </a:lnTo>
                    <a:lnTo>
                      <a:pt x="409" y="161"/>
                    </a:lnTo>
                    <a:lnTo>
                      <a:pt x="407" y="159"/>
                    </a:lnTo>
                    <a:lnTo>
                      <a:pt x="403" y="158"/>
                    </a:lnTo>
                    <a:lnTo>
                      <a:pt x="399" y="158"/>
                    </a:lnTo>
                    <a:lnTo>
                      <a:pt x="313" y="158"/>
                    </a:lnTo>
                    <a:close/>
                    <a:moveTo>
                      <a:pt x="184" y="158"/>
                    </a:moveTo>
                    <a:lnTo>
                      <a:pt x="179" y="158"/>
                    </a:lnTo>
                    <a:lnTo>
                      <a:pt x="176" y="159"/>
                    </a:lnTo>
                    <a:lnTo>
                      <a:pt x="174" y="161"/>
                    </a:lnTo>
                    <a:lnTo>
                      <a:pt x="173" y="164"/>
                    </a:lnTo>
                    <a:lnTo>
                      <a:pt x="173" y="207"/>
                    </a:lnTo>
                    <a:lnTo>
                      <a:pt x="174" y="209"/>
                    </a:lnTo>
                    <a:lnTo>
                      <a:pt x="176" y="211"/>
                    </a:lnTo>
                    <a:lnTo>
                      <a:pt x="179" y="212"/>
                    </a:lnTo>
                    <a:lnTo>
                      <a:pt x="184" y="212"/>
                    </a:lnTo>
                    <a:lnTo>
                      <a:pt x="269" y="212"/>
                    </a:lnTo>
                    <a:lnTo>
                      <a:pt x="274" y="212"/>
                    </a:lnTo>
                    <a:lnTo>
                      <a:pt x="277" y="211"/>
                    </a:lnTo>
                    <a:lnTo>
                      <a:pt x="279" y="209"/>
                    </a:lnTo>
                    <a:lnTo>
                      <a:pt x="280" y="207"/>
                    </a:lnTo>
                    <a:lnTo>
                      <a:pt x="280" y="164"/>
                    </a:lnTo>
                    <a:lnTo>
                      <a:pt x="279" y="161"/>
                    </a:lnTo>
                    <a:lnTo>
                      <a:pt x="277" y="159"/>
                    </a:lnTo>
                    <a:lnTo>
                      <a:pt x="274" y="158"/>
                    </a:lnTo>
                    <a:lnTo>
                      <a:pt x="269" y="158"/>
                    </a:lnTo>
                    <a:lnTo>
                      <a:pt x="184" y="158"/>
                    </a:lnTo>
                    <a:close/>
                    <a:moveTo>
                      <a:pt x="54" y="158"/>
                    </a:moveTo>
                    <a:lnTo>
                      <a:pt x="49" y="158"/>
                    </a:lnTo>
                    <a:lnTo>
                      <a:pt x="46" y="159"/>
                    </a:lnTo>
                    <a:lnTo>
                      <a:pt x="44" y="161"/>
                    </a:lnTo>
                    <a:lnTo>
                      <a:pt x="43" y="164"/>
                    </a:lnTo>
                    <a:lnTo>
                      <a:pt x="43" y="207"/>
                    </a:lnTo>
                    <a:lnTo>
                      <a:pt x="44" y="209"/>
                    </a:lnTo>
                    <a:lnTo>
                      <a:pt x="46" y="211"/>
                    </a:lnTo>
                    <a:lnTo>
                      <a:pt x="49" y="212"/>
                    </a:lnTo>
                    <a:lnTo>
                      <a:pt x="54" y="212"/>
                    </a:lnTo>
                    <a:lnTo>
                      <a:pt x="140" y="212"/>
                    </a:lnTo>
                    <a:lnTo>
                      <a:pt x="144" y="212"/>
                    </a:lnTo>
                    <a:lnTo>
                      <a:pt x="147" y="211"/>
                    </a:lnTo>
                    <a:lnTo>
                      <a:pt x="149" y="209"/>
                    </a:lnTo>
                    <a:lnTo>
                      <a:pt x="150" y="207"/>
                    </a:lnTo>
                    <a:lnTo>
                      <a:pt x="150" y="164"/>
                    </a:lnTo>
                    <a:lnTo>
                      <a:pt x="149" y="161"/>
                    </a:lnTo>
                    <a:lnTo>
                      <a:pt x="147" y="159"/>
                    </a:lnTo>
                    <a:lnTo>
                      <a:pt x="144" y="158"/>
                    </a:lnTo>
                    <a:lnTo>
                      <a:pt x="140" y="158"/>
                    </a:lnTo>
                    <a:lnTo>
                      <a:pt x="54" y="158"/>
                    </a:lnTo>
                    <a:close/>
                    <a:moveTo>
                      <a:pt x="58" y="0"/>
                    </a:moveTo>
                    <a:lnTo>
                      <a:pt x="1802" y="0"/>
                    </a:lnTo>
                    <a:lnTo>
                      <a:pt x="1819" y="3"/>
                    </a:lnTo>
                    <a:lnTo>
                      <a:pt x="1835" y="11"/>
                    </a:lnTo>
                    <a:lnTo>
                      <a:pt x="1848" y="23"/>
                    </a:lnTo>
                    <a:lnTo>
                      <a:pt x="1855" y="39"/>
                    </a:lnTo>
                    <a:lnTo>
                      <a:pt x="1858" y="57"/>
                    </a:lnTo>
                    <a:lnTo>
                      <a:pt x="1858" y="810"/>
                    </a:lnTo>
                    <a:lnTo>
                      <a:pt x="1855" y="827"/>
                    </a:lnTo>
                    <a:lnTo>
                      <a:pt x="1848" y="843"/>
                    </a:lnTo>
                    <a:lnTo>
                      <a:pt x="1835" y="856"/>
                    </a:lnTo>
                    <a:lnTo>
                      <a:pt x="1819" y="863"/>
                    </a:lnTo>
                    <a:lnTo>
                      <a:pt x="1802" y="866"/>
                    </a:lnTo>
                    <a:lnTo>
                      <a:pt x="58" y="866"/>
                    </a:lnTo>
                    <a:lnTo>
                      <a:pt x="40" y="863"/>
                    </a:lnTo>
                    <a:lnTo>
                      <a:pt x="24" y="856"/>
                    </a:lnTo>
                    <a:lnTo>
                      <a:pt x="12" y="843"/>
                    </a:lnTo>
                    <a:lnTo>
                      <a:pt x="3" y="827"/>
                    </a:lnTo>
                    <a:lnTo>
                      <a:pt x="0" y="810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285"/>
              <p:cNvSpPr>
                <a:spLocks noEditPoints="1"/>
              </p:cNvSpPr>
              <p:nvPr/>
            </p:nvSpPr>
            <p:spPr bwMode="auto">
              <a:xfrm>
                <a:off x="4317" y="2498"/>
                <a:ext cx="348" cy="219"/>
              </a:xfrm>
              <a:custGeom>
                <a:avLst/>
                <a:gdLst>
                  <a:gd name="T0" fmla="*/ 22 w 3134"/>
                  <a:gd name="T1" fmla="*/ 23 h 1975"/>
                  <a:gd name="T2" fmla="*/ 22 w 3134"/>
                  <a:gd name="T3" fmla="*/ 196 h 1975"/>
                  <a:gd name="T4" fmla="*/ 326 w 3134"/>
                  <a:gd name="T5" fmla="*/ 196 h 1975"/>
                  <a:gd name="T6" fmla="*/ 326 w 3134"/>
                  <a:gd name="T7" fmla="*/ 23 h 1975"/>
                  <a:gd name="T8" fmla="*/ 22 w 3134"/>
                  <a:gd name="T9" fmla="*/ 23 h 1975"/>
                  <a:gd name="T10" fmla="*/ 12 w 3134"/>
                  <a:gd name="T11" fmla="*/ 0 h 1975"/>
                  <a:gd name="T12" fmla="*/ 337 w 3134"/>
                  <a:gd name="T13" fmla="*/ 0 h 1975"/>
                  <a:gd name="T14" fmla="*/ 339 w 3134"/>
                  <a:gd name="T15" fmla="*/ 0 h 1975"/>
                  <a:gd name="T16" fmla="*/ 342 w 3134"/>
                  <a:gd name="T17" fmla="*/ 1 h 1975"/>
                  <a:gd name="T18" fmla="*/ 344 w 3134"/>
                  <a:gd name="T19" fmla="*/ 2 h 1975"/>
                  <a:gd name="T20" fmla="*/ 345 w 3134"/>
                  <a:gd name="T21" fmla="*/ 4 h 1975"/>
                  <a:gd name="T22" fmla="*/ 347 w 3134"/>
                  <a:gd name="T23" fmla="*/ 6 h 1975"/>
                  <a:gd name="T24" fmla="*/ 348 w 3134"/>
                  <a:gd name="T25" fmla="*/ 9 h 1975"/>
                  <a:gd name="T26" fmla="*/ 348 w 3134"/>
                  <a:gd name="T27" fmla="*/ 11 h 1975"/>
                  <a:gd name="T28" fmla="*/ 348 w 3134"/>
                  <a:gd name="T29" fmla="*/ 207 h 1975"/>
                  <a:gd name="T30" fmla="*/ 348 w 3134"/>
                  <a:gd name="T31" fmla="*/ 210 h 1975"/>
                  <a:gd name="T32" fmla="*/ 347 w 3134"/>
                  <a:gd name="T33" fmla="*/ 213 h 1975"/>
                  <a:gd name="T34" fmla="*/ 345 w 3134"/>
                  <a:gd name="T35" fmla="*/ 215 h 1975"/>
                  <a:gd name="T36" fmla="*/ 344 w 3134"/>
                  <a:gd name="T37" fmla="*/ 217 h 1975"/>
                  <a:gd name="T38" fmla="*/ 342 w 3134"/>
                  <a:gd name="T39" fmla="*/ 218 h 1975"/>
                  <a:gd name="T40" fmla="*/ 339 w 3134"/>
                  <a:gd name="T41" fmla="*/ 219 h 1975"/>
                  <a:gd name="T42" fmla="*/ 337 w 3134"/>
                  <a:gd name="T43" fmla="*/ 219 h 1975"/>
                  <a:gd name="T44" fmla="*/ 12 w 3134"/>
                  <a:gd name="T45" fmla="*/ 219 h 1975"/>
                  <a:gd name="T46" fmla="*/ 9 w 3134"/>
                  <a:gd name="T47" fmla="*/ 219 h 1975"/>
                  <a:gd name="T48" fmla="*/ 6 w 3134"/>
                  <a:gd name="T49" fmla="*/ 218 h 1975"/>
                  <a:gd name="T50" fmla="*/ 4 w 3134"/>
                  <a:gd name="T51" fmla="*/ 217 h 1975"/>
                  <a:gd name="T52" fmla="*/ 3 w 3134"/>
                  <a:gd name="T53" fmla="*/ 215 h 1975"/>
                  <a:gd name="T54" fmla="*/ 1 w 3134"/>
                  <a:gd name="T55" fmla="*/ 213 h 1975"/>
                  <a:gd name="T56" fmla="*/ 0 w 3134"/>
                  <a:gd name="T57" fmla="*/ 210 h 1975"/>
                  <a:gd name="T58" fmla="*/ 0 w 3134"/>
                  <a:gd name="T59" fmla="*/ 207 h 1975"/>
                  <a:gd name="T60" fmla="*/ 0 w 3134"/>
                  <a:gd name="T61" fmla="*/ 11 h 1975"/>
                  <a:gd name="T62" fmla="*/ 0 w 3134"/>
                  <a:gd name="T63" fmla="*/ 9 h 1975"/>
                  <a:gd name="T64" fmla="*/ 1 w 3134"/>
                  <a:gd name="T65" fmla="*/ 6 h 1975"/>
                  <a:gd name="T66" fmla="*/ 3 w 3134"/>
                  <a:gd name="T67" fmla="*/ 4 h 1975"/>
                  <a:gd name="T68" fmla="*/ 4 w 3134"/>
                  <a:gd name="T69" fmla="*/ 2 h 1975"/>
                  <a:gd name="T70" fmla="*/ 6 w 3134"/>
                  <a:gd name="T71" fmla="*/ 1 h 1975"/>
                  <a:gd name="T72" fmla="*/ 9 w 3134"/>
                  <a:gd name="T73" fmla="*/ 0 h 1975"/>
                  <a:gd name="T74" fmla="*/ 12 w 3134"/>
                  <a:gd name="T75" fmla="*/ 0 h 19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34" h="1975">
                    <a:moveTo>
                      <a:pt x="201" y="211"/>
                    </a:moveTo>
                    <a:lnTo>
                      <a:pt x="201" y="1764"/>
                    </a:lnTo>
                    <a:lnTo>
                      <a:pt x="2933" y="1764"/>
                    </a:lnTo>
                    <a:lnTo>
                      <a:pt x="2933" y="211"/>
                    </a:lnTo>
                    <a:lnTo>
                      <a:pt x="201" y="211"/>
                    </a:lnTo>
                    <a:close/>
                    <a:moveTo>
                      <a:pt x="104" y="0"/>
                    </a:moveTo>
                    <a:lnTo>
                      <a:pt x="3031" y="0"/>
                    </a:lnTo>
                    <a:lnTo>
                      <a:pt x="3054" y="2"/>
                    </a:lnTo>
                    <a:lnTo>
                      <a:pt x="3076" y="10"/>
                    </a:lnTo>
                    <a:lnTo>
                      <a:pt x="3096" y="22"/>
                    </a:lnTo>
                    <a:lnTo>
                      <a:pt x="3111" y="38"/>
                    </a:lnTo>
                    <a:lnTo>
                      <a:pt x="3124" y="57"/>
                    </a:lnTo>
                    <a:lnTo>
                      <a:pt x="3131" y="79"/>
                    </a:lnTo>
                    <a:lnTo>
                      <a:pt x="3134" y="103"/>
                    </a:lnTo>
                    <a:lnTo>
                      <a:pt x="3134" y="1871"/>
                    </a:lnTo>
                    <a:lnTo>
                      <a:pt x="3131" y="1896"/>
                    </a:lnTo>
                    <a:lnTo>
                      <a:pt x="3124" y="1918"/>
                    </a:lnTo>
                    <a:lnTo>
                      <a:pt x="3111" y="1936"/>
                    </a:lnTo>
                    <a:lnTo>
                      <a:pt x="3096" y="1953"/>
                    </a:lnTo>
                    <a:lnTo>
                      <a:pt x="3076" y="1965"/>
                    </a:lnTo>
                    <a:lnTo>
                      <a:pt x="3054" y="1973"/>
                    </a:lnTo>
                    <a:lnTo>
                      <a:pt x="3031" y="1975"/>
                    </a:lnTo>
                    <a:lnTo>
                      <a:pt x="104" y="1975"/>
                    </a:lnTo>
                    <a:lnTo>
                      <a:pt x="80" y="1973"/>
                    </a:lnTo>
                    <a:lnTo>
                      <a:pt x="58" y="1965"/>
                    </a:lnTo>
                    <a:lnTo>
                      <a:pt x="39" y="1953"/>
                    </a:lnTo>
                    <a:lnTo>
                      <a:pt x="23" y="1936"/>
                    </a:lnTo>
                    <a:lnTo>
                      <a:pt x="10" y="1918"/>
                    </a:lnTo>
                    <a:lnTo>
                      <a:pt x="3" y="1896"/>
                    </a:lnTo>
                    <a:lnTo>
                      <a:pt x="0" y="1871"/>
                    </a:lnTo>
                    <a:lnTo>
                      <a:pt x="0" y="103"/>
                    </a:lnTo>
                    <a:lnTo>
                      <a:pt x="3" y="79"/>
                    </a:lnTo>
                    <a:lnTo>
                      <a:pt x="10" y="57"/>
                    </a:lnTo>
                    <a:lnTo>
                      <a:pt x="23" y="38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2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286"/>
              <p:cNvSpPr>
                <a:spLocks/>
              </p:cNvSpPr>
              <p:nvPr/>
            </p:nvSpPr>
            <p:spPr bwMode="auto">
              <a:xfrm>
                <a:off x="4455" y="2722"/>
                <a:ext cx="72" cy="22"/>
              </a:xfrm>
              <a:custGeom>
                <a:avLst/>
                <a:gdLst>
                  <a:gd name="T0" fmla="*/ 0 w 644"/>
                  <a:gd name="T1" fmla="*/ 0 h 194"/>
                  <a:gd name="T2" fmla="*/ 72 w 644"/>
                  <a:gd name="T3" fmla="*/ 0 h 194"/>
                  <a:gd name="T4" fmla="*/ 72 w 644"/>
                  <a:gd name="T5" fmla="*/ 16 h 194"/>
                  <a:gd name="T6" fmla="*/ 72 w 644"/>
                  <a:gd name="T7" fmla="*/ 17 h 194"/>
                  <a:gd name="T8" fmla="*/ 71 w 644"/>
                  <a:gd name="T9" fmla="*/ 19 h 194"/>
                  <a:gd name="T10" fmla="*/ 69 w 644"/>
                  <a:gd name="T11" fmla="*/ 20 h 194"/>
                  <a:gd name="T12" fmla="*/ 68 w 644"/>
                  <a:gd name="T13" fmla="*/ 21 h 194"/>
                  <a:gd name="T14" fmla="*/ 66 w 644"/>
                  <a:gd name="T15" fmla="*/ 22 h 194"/>
                  <a:gd name="T16" fmla="*/ 63 w 644"/>
                  <a:gd name="T17" fmla="*/ 22 h 194"/>
                  <a:gd name="T18" fmla="*/ 9 w 644"/>
                  <a:gd name="T19" fmla="*/ 22 h 194"/>
                  <a:gd name="T20" fmla="*/ 6 w 644"/>
                  <a:gd name="T21" fmla="*/ 22 h 194"/>
                  <a:gd name="T22" fmla="*/ 4 w 644"/>
                  <a:gd name="T23" fmla="*/ 21 h 194"/>
                  <a:gd name="T24" fmla="*/ 3 w 644"/>
                  <a:gd name="T25" fmla="*/ 20 h 194"/>
                  <a:gd name="T26" fmla="*/ 1 w 644"/>
                  <a:gd name="T27" fmla="*/ 19 h 194"/>
                  <a:gd name="T28" fmla="*/ 0 w 644"/>
                  <a:gd name="T29" fmla="*/ 17 h 194"/>
                  <a:gd name="T30" fmla="*/ 0 w 644"/>
                  <a:gd name="T31" fmla="*/ 16 h 194"/>
                  <a:gd name="T32" fmla="*/ 0 w 644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4" h="19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139"/>
                    </a:lnTo>
                    <a:lnTo>
                      <a:pt x="641" y="154"/>
                    </a:lnTo>
                    <a:lnTo>
                      <a:pt x="633" y="167"/>
                    </a:lnTo>
                    <a:lnTo>
                      <a:pt x="621" y="178"/>
                    </a:lnTo>
                    <a:lnTo>
                      <a:pt x="606" y="186"/>
                    </a:lnTo>
                    <a:lnTo>
                      <a:pt x="587" y="192"/>
                    </a:lnTo>
                    <a:lnTo>
                      <a:pt x="566" y="194"/>
                    </a:lnTo>
                    <a:lnTo>
                      <a:pt x="78" y="194"/>
                    </a:lnTo>
                    <a:lnTo>
                      <a:pt x="58" y="192"/>
                    </a:lnTo>
                    <a:lnTo>
                      <a:pt x="39" y="186"/>
                    </a:lnTo>
                    <a:lnTo>
                      <a:pt x="23" y="178"/>
                    </a:lnTo>
                    <a:lnTo>
                      <a:pt x="11" y="167"/>
                    </a:lnTo>
                    <a:lnTo>
                      <a:pt x="3" y="154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87"/>
              <p:cNvSpPr>
                <a:spLocks/>
              </p:cNvSpPr>
              <p:nvPr/>
            </p:nvSpPr>
            <p:spPr bwMode="auto">
              <a:xfrm>
                <a:off x="4495" y="2667"/>
                <a:ext cx="206" cy="95"/>
              </a:xfrm>
              <a:custGeom>
                <a:avLst/>
                <a:gdLst>
                  <a:gd name="T0" fmla="*/ 160 w 1852"/>
                  <a:gd name="T1" fmla="*/ 0 h 854"/>
                  <a:gd name="T2" fmla="*/ 162 w 1852"/>
                  <a:gd name="T3" fmla="*/ 1 h 854"/>
                  <a:gd name="T4" fmla="*/ 165 w 1852"/>
                  <a:gd name="T5" fmla="*/ 3 h 854"/>
                  <a:gd name="T6" fmla="*/ 170 w 1852"/>
                  <a:gd name="T7" fmla="*/ 8 h 854"/>
                  <a:gd name="T8" fmla="*/ 177 w 1852"/>
                  <a:gd name="T9" fmla="*/ 15 h 854"/>
                  <a:gd name="T10" fmla="*/ 187 w 1852"/>
                  <a:gd name="T11" fmla="*/ 26 h 854"/>
                  <a:gd name="T12" fmla="*/ 199 w 1852"/>
                  <a:gd name="T13" fmla="*/ 42 h 854"/>
                  <a:gd name="T14" fmla="*/ 204 w 1852"/>
                  <a:gd name="T15" fmla="*/ 51 h 854"/>
                  <a:gd name="T16" fmla="*/ 206 w 1852"/>
                  <a:gd name="T17" fmla="*/ 59 h 854"/>
                  <a:gd name="T18" fmla="*/ 204 w 1852"/>
                  <a:gd name="T19" fmla="*/ 66 h 854"/>
                  <a:gd name="T20" fmla="*/ 199 w 1852"/>
                  <a:gd name="T21" fmla="*/ 71 h 854"/>
                  <a:gd name="T22" fmla="*/ 189 w 1852"/>
                  <a:gd name="T23" fmla="*/ 74 h 854"/>
                  <a:gd name="T24" fmla="*/ 175 w 1852"/>
                  <a:gd name="T25" fmla="*/ 77 h 854"/>
                  <a:gd name="T26" fmla="*/ 156 w 1852"/>
                  <a:gd name="T27" fmla="*/ 77 h 854"/>
                  <a:gd name="T28" fmla="*/ 130 w 1852"/>
                  <a:gd name="T29" fmla="*/ 75 h 854"/>
                  <a:gd name="T30" fmla="*/ 105 w 1852"/>
                  <a:gd name="T31" fmla="*/ 72 h 854"/>
                  <a:gd name="T32" fmla="*/ 83 w 1852"/>
                  <a:gd name="T33" fmla="*/ 72 h 854"/>
                  <a:gd name="T34" fmla="*/ 61 w 1852"/>
                  <a:gd name="T35" fmla="*/ 76 h 854"/>
                  <a:gd name="T36" fmla="*/ 40 w 1852"/>
                  <a:gd name="T37" fmla="*/ 81 h 854"/>
                  <a:gd name="T38" fmla="*/ 23 w 1852"/>
                  <a:gd name="T39" fmla="*/ 86 h 854"/>
                  <a:gd name="T40" fmla="*/ 9 w 1852"/>
                  <a:gd name="T41" fmla="*/ 91 h 854"/>
                  <a:gd name="T42" fmla="*/ 3 w 1852"/>
                  <a:gd name="T43" fmla="*/ 94 h 854"/>
                  <a:gd name="T44" fmla="*/ 1 w 1852"/>
                  <a:gd name="T45" fmla="*/ 95 h 854"/>
                  <a:gd name="T46" fmla="*/ 1 w 1852"/>
                  <a:gd name="T47" fmla="*/ 93 h 854"/>
                  <a:gd name="T48" fmla="*/ 7 w 1852"/>
                  <a:gd name="T49" fmla="*/ 90 h 854"/>
                  <a:gd name="T50" fmla="*/ 18 w 1852"/>
                  <a:gd name="T51" fmla="*/ 86 h 854"/>
                  <a:gd name="T52" fmla="*/ 31 w 1852"/>
                  <a:gd name="T53" fmla="*/ 82 h 854"/>
                  <a:gd name="T54" fmla="*/ 48 w 1852"/>
                  <a:gd name="T55" fmla="*/ 77 h 854"/>
                  <a:gd name="T56" fmla="*/ 66 w 1852"/>
                  <a:gd name="T57" fmla="*/ 73 h 854"/>
                  <a:gd name="T58" fmla="*/ 85 w 1852"/>
                  <a:gd name="T59" fmla="*/ 70 h 854"/>
                  <a:gd name="T60" fmla="*/ 105 w 1852"/>
                  <a:gd name="T61" fmla="*/ 70 h 854"/>
                  <a:gd name="T62" fmla="*/ 130 w 1852"/>
                  <a:gd name="T63" fmla="*/ 73 h 854"/>
                  <a:gd name="T64" fmla="*/ 156 w 1852"/>
                  <a:gd name="T65" fmla="*/ 75 h 854"/>
                  <a:gd name="T66" fmla="*/ 175 w 1852"/>
                  <a:gd name="T67" fmla="*/ 75 h 854"/>
                  <a:gd name="T68" fmla="*/ 189 w 1852"/>
                  <a:gd name="T69" fmla="*/ 73 h 854"/>
                  <a:gd name="T70" fmla="*/ 199 w 1852"/>
                  <a:gd name="T71" fmla="*/ 69 h 854"/>
                  <a:gd name="T72" fmla="*/ 204 w 1852"/>
                  <a:gd name="T73" fmla="*/ 63 h 854"/>
                  <a:gd name="T74" fmla="*/ 204 w 1852"/>
                  <a:gd name="T75" fmla="*/ 57 h 854"/>
                  <a:gd name="T76" fmla="*/ 201 w 1852"/>
                  <a:gd name="T77" fmla="*/ 49 h 854"/>
                  <a:gd name="T78" fmla="*/ 193 w 1852"/>
                  <a:gd name="T79" fmla="*/ 37 h 854"/>
                  <a:gd name="T80" fmla="*/ 182 w 1852"/>
                  <a:gd name="T81" fmla="*/ 23 h 854"/>
                  <a:gd name="T82" fmla="*/ 174 w 1852"/>
                  <a:gd name="T83" fmla="*/ 14 h 854"/>
                  <a:gd name="T84" fmla="*/ 167 w 1852"/>
                  <a:gd name="T85" fmla="*/ 7 h 854"/>
                  <a:gd name="T86" fmla="*/ 163 w 1852"/>
                  <a:gd name="T87" fmla="*/ 4 h 854"/>
                  <a:gd name="T88" fmla="*/ 161 w 1852"/>
                  <a:gd name="T89" fmla="*/ 2 h 854"/>
                  <a:gd name="T90" fmla="*/ 160 w 1852"/>
                  <a:gd name="T91" fmla="*/ 2 h 854"/>
                  <a:gd name="T92" fmla="*/ 160 w 1852"/>
                  <a:gd name="T93" fmla="*/ 0 h 8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852" h="854">
                    <a:moveTo>
                      <a:pt x="1437" y="0"/>
                    </a:moveTo>
                    <a:lnTo>
                      <a:pt x="1438" y="0"/>
                    </a:lnTo>
                    <a:lnTo>
                      <a:pt x="1441" y="1"/>
                    </a:lnTo>
                    <a:lnTo>
                      <a:pt x="1445" y="2"/>
                    </a:lnTo>
                    <a:lnTo>
                      <a:pt x="1450" y="5"/>
                    </a:lnTo>
                    <a:lnTo>
                      <a:pt x="1456" y="8"/>
                    </a:lnTo>
                    <a:lnTo>
                      <a:pt x="1465" y="13"/>
                    </a:lnTo>
                    <a:lnTo>
                      <a:pt x="1474" y="21"/>
                    </a:lnTo>
                    <a:lnTo>
                      <a:pt x="1485" y="29"/>
                    </a:lnTo>
                    <a:lnTo>
                      <a:pt x="1498" y="41"/>
                    </a:lnTo>
                    <a:lnTo>
                      <a:pt x="1514" y="54"/>
                    </a:lnTo>
                    <a:lnTo>
                      <a:pt x="1530" y="70"/>
                    </a:lnTo>
                    <a:lnTo>
                      <a:pt x="1549" y="89"/>
                    </a:lnTo>
                    <a:lnTo>
                      <a:pt x="1570" y="111"/>
                    </a:lnTo>
                    <a:lnTo>
                      <a:pt x="1593" y="137"/>
                    </a:lnTo>
                    <a:lnTo>
                      <a:pt x="1620" y="166"/>
                    </a:lnTo>
                    <a:lnTo>
                      <a:pt x="1647" y="200"/>
                    </a:lnTo>
                    <a:lnTo>
                      <a:pt x="1677" y="236"/>
                    </a:lnTo>
                    <a:lnTo>
                      <a:pt x="1711" y="278"/>
                    </a:lnTo>
                    <a:lnTo>
                      <a:pt x="1746" y="324"/>
                    </a:lnTo>
                    <a:lnTo>
                      <a:pt x="1785" y="376"/>
                    </a:lnTo>
                    <a:lnTo>
                      <a:pt x="1806" y="406"/>
                    </a:lnTo>
                    <a:lnTo>
                      <a:pt x="1823" y="434"/>
                    </a:lnTo>
                    <a:lnTo>
                      <a:pt x="1835" y="461"/>
                    </a:lnTo>
                    <a:lnTo>
                      <a:pt x="1845" y="487"/>
                    </a:lnTo>
                    <a:lnTo>
                      <a:pt x="1850" y="511"/>
                    </a:lnTo>
                    <a:lnTo>
                      <a:pt x="1852" y="533"/>
                    </a:lnTo>
                    <a:lnTo>
                      <a:pt x="1850" y="555"/>
                    </a:lnTo>
                    <a:lnTo>
                      <a:pt x="1844" y="575"/>
                    </a:lnTo>
                    <a:lnTo>
                      <a:pt x="1834" y="593"/>
                    </a:lnTo>
                    <a:lnTo>
                      <a:pt x="1822" y="610"/>
                    </a:lnTo>
                    <a:lnTo>
                      <a:pt x="1805" y="625"/>
                    </a:lnTo>
                    <a:lnTo>
                      <a:pt x="1786" y="637"/>
                    </a:lnTo>
                    <a:lnTo>
                      <a:pt x="1764" y="649"/>
                    </a:lnTo>
                    <a:lnTo>
                      <a:pt x="1739" y="658"/>
                    </a:lnTo>
                    <a:lnTo>
                      <a:pt x="1703" y="669"/>
                    </a:lnTo>
                    <a:lnTo>
                      <a:pt x="1663" y="678"/>
                    </a:lnTo>
                    <a:lnTo>
                      <a:pt x="1620" y="684"/>
                    </a:lnTo>
                    <a:lnTo>
                      <a:pt x="1573" y="689"/>
                    </a:lnTo>
                    <a:lnTo>
                      <a:pt x="1524" y="691"/>
                    </a:lnTo>
                    <a:lnTo>
                      <a:pt x="1473" y="692"/>
                    </a:lnTo>
                    <a:lnTo>
                      <a:pt x="1400" y="690"/>
                    </a:lnTo>
                    <a:lnTo>
                      <a:pt x="1323" y="687"/>
                    </a:lnTo>
                    <a:lnTo>
                      <a:pt x="1246" y="680"/>
                    </a:lnTo>
                    <a:lnTo>
                      <a:pt x="1167" y="672"/>
                    </a:lnTo>
                    <a:lnTo>
                      <a:pt x="1090" y="662"/>
                    </a:lnTo>
                    <a:lnTo>
                      <a:pt x="1014" y="653"/>
                    </a:lnTo>
                    <a:lnTo>
                      <a:pt x="945" y="646"/>
                    </a:lnTo>
                    <a:lnTo>
                      <a:pt x="874" y="644"/>
                    </a:lnTo>
                    <a:lnTo>
                      <a:pt x="808" y="645"/>
                    </a:lnTo>
                    <a:lnTo>
                      <a:pt x="742" y="650"/>
                    </a:lnTo>
                    <a:lnTo>
                      <a:pt x="676" y="658"/>
                    </a:lnTo>
                    <a:lnTo>
                      <a:pt x="610" y="669"/>
                    </a:lnTo>
                    <a:lnTo>
                      <a:pt x="545" y="680"/>
                    </a:lnTo>
                    <a:lnTo>
                      <a:pt x="482" y="695"/>
                    </a:lnTo>
                    <a:lnTo>
                      <a:pt x="420" y="711"/>
                    </a:lnTo>
                    <a:lnTo>
                      <a:pt x="362" y="726"/>
                    </a:lnTo>
                    <a:lnTo>
                      <a:pt x="305" y="743"/>
                    </a:lnTo>
                    <a:lnTo>
                      <a:pt x="253" y="760"/>
                    </a:lnTo>
                    <a:lnTo>
                      <a:pt x="204" y="777"/>
                    </a:lnTo>
                    <a:lnTo>
                      <a:pt x="160" y="793"/>
                    </a:lnTo>
                    <a:lnTo>
                      <a:pt x="120" y="808"/>
                    </a:lnTo>
                    <a:lnTo>
                      <a:pt x="85" y="822"/>
                    </a:lnTo>
                    <a:lnTo>
                      <a:pt x="62" y="831"/>
                    </a:lnTo>
                    <a:lnTo>
                      <a:pt x="42" y="839"/>
                    </a:lnTo>
                    <a:lnTo>
                      <a:pt x="28" y="846"/>
                    </a:lnTo>
                    <a:lnTo>
                      <a:pt x="16" y="850"/>
                    </a:lnTo>
                    <a:lnTo>
                      <a:pt x="9" y="853"/>
                    </a:lnTo>
                    <a:lnTo>
                      <a:pt x="7" y="854"/>
                    </a:lnTo>
                    <a:lnTo>
                      <a:pt x="0" y="840"/>
                    </a:lnTo>
                    <a:lnTo>
                      <a:pt x="4" y="839"/>
                    </a:lnTo>
                    <a:lnTo>
                      <a:pt x="12" y="835"/>
                    </a:lnTo>
                    <a:lnTo>
                      <a:pt x="26" y="830"/>
                    </a:lnTo>
                    <a:lnTo>
                      <a:pt x="43" y="822"/>
                    </a:lnTo>
                    <a:lnTo>
                      <a:pt x="66" y="812"/>
                    </a:lnTo>
                    <a:lnTo>
                      <a:pt x="94" y="802"/>
                    </a:lnTo>
                    <a:lnTo>
                      <a:pt x="124" y="789"/>
                    </a:lnTo>
                    <a:lnTo>
                      <a:pt x="160" y="777"/>
                    </a:lnTo>
                    <a:lnTo>
                      <a:pt x="197" y="763"/>
                    </a:lnTo>
                    <a:lnTo>
                      <a:pt x="239" y="748"/>
                    </a:lnTo>
                    <a:lnTo>
                      <a:pt x="283" y="735"/>
                    </a:lnTo>
                    <a:lnTo>
                      <a:pt x="330" y="720"/>
                    </a:lnTo>
                    <a:lnTo>
                      <a:pt x="378" y="705"/>
                    </a:lnTo>
                    <a:lnTo>
                      <a:pt x="430" y="692"/>
                    </a:lnTo>
                    <a:lnTo>
                      <a:pt x="482" y="679"/>
                    </a:lnTo>
                    <a:lnTo>
                      <a:pt x="537" y="667"/>
                    </a:lnTo>
                    <a:lnTo>
                      <a:pt x="592" y="656"/>
                    </a:lnTo>
                    <a:lnTo>
                      <a:pt x="648" y="647"/>
                    </a:lnTo>
                    <a:lnTo>
                      <a:pt x="704" y="638"/>
                    </a:lnTo>
                    <a:lnTo>
                      <a:pt x="761" y="633"/>
                    </a:lnTo>
                    <a:lnTo>
                      <a:pt x="818" y="629"/>
                    </a:lnTo>
                    <a:lnTo>
                      <a:pt x="874" y="628"/>
                    </a:lnTo>
                    <a:lnTo>
                      <a:pt x="946" y="630"/>
                    </a:lnTo>
                    <a:lnTo>
                      <a:pt x="1017" y="637"/>
                    </a:lnTo>
                    <a:lnTo>
                      <a:pt x="1092" y="648"/>
                    </a:lnTo>
                    <a:lnTo>
                      <a:pt x="1169" y="657"/>
                    </a:lnTo>
                    <a:lnTo>
                      <a:pt x="1247" y="665"/>
                    </a:lnTo>
                    <a:lnTo>
                      <a:pt x="1324" y="671"/>
                    </a:lnTo>
                    <a:lnTo>
                      <a:pt x="1400" y="675"/>
                    </a:lnTo>
                    <a:lnTo>
                      <a:pt x="1473" y="676"/>
                    </a:lnTo>
                    <a:lnTo>
                      <a:pt x="1524" y="675"/>
                    </a:lnTo>
                    <a:lnTo>
                      <a:pt x="1572" y="673"/>
                    </a:lnTo>
                    <a:lnTo>
                      <a:pt x="1618" y="669"/>
                    </a:lnTo>
                    <a:lnTo>
                      <a:pt x="1660" y="662"/>
                    </a:lnTo>
                    <a:lnTo>
                      <a:pt x="1699" y="654"/>
                    </a:lnTo>
                    <a:lnTo>
                      <a:pt x="1734" y="644"/>
                    </a:lnTo>
                    <a:lnTo>
                      <a:pt x="1764" y="631"/>
                    </a:lnTo>
                    <a:lnTo>
                      <a:pt x="1790" y="616"/>
                    </a:lnTo>
                    <a:lnTo>
                      <a:pt x="1810" y="600"/>
                    </a:lnTo>
                    <a:lnTo>
                      <a:pt x="1822" y="585"/>
                    </a:lnTo>
                    <a:lnTo>
                      <a:pt x="1830" y="569"/>
                    </a:lnTo>
                    <a:lnTo>
                      <a:pt x="1835" y="552"/>
                    </a:lnTo>
                    <a:lnTo>
                      <a:pt x="1836" y="533"/>
                    </a:lnTo>
                    <a:lnTo>
                      <a:pt x="1835" y="513"/>
                    </a:lnTo>
                    <a:lnTo>
                      <a:pt x="1830" y="491"/>
                    </a:lnTo>
                    <a:lnTo>
                      <a:pt x="1822" y="468"/>
                    </a:lnTo>
                    <a:lnTo>
                      <a:pt x="1809" y="442"/>
                    </a:lnTo>
                    <a:lnTo>
                      <a:pt x="1792" y="414"/>
                    </a:lnTo>
                    <a:lnTo>
                      <a:pt x="1772" y="385"/>
                    </a:lnTo>
                    <a:lnTo>
                      <a:pt x="1735" y="335"/>
                    </a:lnTo>
                    <a:lnTo>
                      <a:pt x="1699" y="289"/>
                    </a:lnTo>
                    <a:lnTo>
                      <a:pt x="1667" y="247"/>
                    </a:lnTo>
                    <a:lnTo>
                      <a:pt x="1636" y="210"/>
                    </a:lnTo>
                    <a:lnTo>
                      <a:pt x="1608" y="177"/>
                    </a:lnTo>
                    <a:lnTo>
                      <a:pt x="1583" y="147"/>
                    </a:lnTo>
                    <a:lnTo>
                      <a:pt x="1560" y="122"/>
                    </a:lnTo>
                    <a:lnTo>
                      <a:pt x="1539" y="100"/>
                    </a:lnTo>
                    <a:lnTo>
                      <a:pt x="1520" y="81"/>
                    </a:lnTo>
                    <a:lnTo>
                      <a:pt x="1503" y="66"/>
                    </a:lnTo>
                    <a:lnTo>
                      <a:pt x="1489" y="53"/>
                    </a:lnTo>
                    <a:lnTo>
                      <a:pt x="1476" y="42"/>
                    </a:lnTo>
                    <a:lnTo>
                      <a:pt x="1466" y="33"/>
                    </a:lnTo>
                    <a:lnTo>
                      <a:pt x="1456" y="27"/>
                    </a:lnTo>
                    <a:lnTo>
                      <a:pt x="1449" y="22"/>
                    </a:lnTo>
                    <a:lnTo>
                      <a:pt x="1443" y="19"/>
                    </a:lnTo>
                    <a:lnTo>
                      <a:pt x="1438" y="17"/>
                    </a:lnTo>
                    <a:lnTo>
                      <a:pt x="1436" y="16"/>
                    </a:lnTo>
                    <a:lnTo>
                      <a:pt x="1434" y="14"/>
                    </a:lnTo>
                    <a:lnTo>
                      <a:pt x="1435" y="11"/>
                    </a:lnTo>
                    <a:lnTo>
                      <a:pt x="14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88"/>
              <p:cNvSpPr>
                <a:spLocks noEditPoints="1"/>
              </p:cNvSpPr>
              <p:nvPr/>
            </p:nvSpPr>
            <p:spPr bwMode="auto">
              <a:xfrm>
                <a:off x="4620" y="2769"/>
                <a:ext cx="37" cy="62"/>
              </a:xfrm>
              <a:custGeom>
                <a:avLst/>
                <a:gdLst>
                  <a:gd name="T0" fmla="*/ 19 w 337"/>
                  <a:gd name="T1" fmla="*/ 16 h 558"/>
                  <a:gd name="T2" fmla="*/ 17 w 337"/>
                  <a:gd name="T3" fmla="*/ 16 h 558"/>
                  <a:gd name="T4" fmla="*/ 17 w 337"/>
                  <a:gd name="T5" fmla="*/ 17 h 558"/>
                  <a:gd name="T6" fmla="*/ 17 w 337"/>
                  <a:gd name="T7" fmla="*/ 18 h 558"/>
                  <a:gd name="T8" fmla="*/ 17 w 337"/>
                  <a:gd name="T9" fmla="*/ 19 h 558"/>
                  <a:gd name="T10" fmla="*/ 17 w 337"/>
                  <a:gd name="T11" fmla="*/ 20 h 558"/>
                  <a:gd name="T12" fmla="*/ 19 w 337"/>
                  <a:gd name="T13" fmla="*/ 20 h 558"/>
                  <a:gd name="T14" fmla="*/ 20 w 337"/>
                  <a:gd name="T15" fmla="*/ 20 h 558"/>
                  <a:gd name="T16" fmla="*/ 20 w 337"/>
                  <a:gd name="T17" fmla="*/ 19 h 558"/>
                  <a:gd name="T18" fmla="*/ 21 w 337"/>
                  <a:gd name="T19" fmla="*/ 18 h 558"/>
                  <a:gd name="T20" fmla="*/ 20 w 337"/>
                  <a:gd name="T21" fmla="*/ 17 h 558"/>
                  <a:gd name="T22" fmla="*/ 20 w 337"/>
                  <a:gd name="T23" fmla="*/ 16 h 558"/>
                  <a:gd name="T24" fmla="*/ 19 w 337"/>
                  <a:gd name="T25" fmla="*/ 16 h 558"/>
                  <a:gd name="T26" fmla="*/ 17 w 337"/>
                  <a:gd name="T27" fmla="*/ 0 h 558"/>
                  <a:gd name="T28" fmla="*/ 20 w 337"/>
                  <a:gd name="T29" fmla="*/ 0 h 558"/>
                  <a:gd name="T30" fmla="*/ 23 w 337"/>
                  <a:gd name="T31" fmla="*/ 0 h 558"/>
                  <a:gd name="T32" fmla="*/ 27 w 337"/>
                  <a:gd name="T33" fmla="*/ 1 h 558"/>
                  <a:gd name="T34" fmla="*/ 29 w 337"/>
                  <a:gd name="T35" fmla="*/ 3 h 558"/>
                  <a:gd name="T36" fmla="*/ 32 w 337"/>
                  <a:gd name="T37" fmla="*/ 5 h 558"/>
                  <a:gd name="T38" fmla="*/ 34 w 337"/>
                  <a:gd name="T39" fmla="*/ 8 h 558"/>
                  <a:gd name="T40" fmla="*/ 36 w 337"/>
                  <a:gd name="T41" fmla="*/ 11 h 558"/>
                  <a:gd name="T42" fmla="*/ 37 w 337"/>
                  <a:gd name="T43" fmla="*/ 14 h 558"/>
                  <a:gd name="T44" fmla="*/ 37 w 337"/>
                  <a:gd name="T45" fmla="*/ 17 h 558"/>
                  <a:gd name="T46" fmla="*/ 37 w 337"/>
                  <a:gd name="T47" fmla="*/ 45 h 558"/>
                  <a:gd name="T48" fmla="*/ 37 w 337"/>
                  <a:gd name="T49" fmla="*/ 48 h 558"/>
                  <a:gd name="T50" fmla="*/ 36 w 337"/>
                  <a:gd name="T51" fmla="*/ 51 h 558"/>
                  <a:gd name="T52" fmla="*/ 34 w 337"/>
                  <a:gd name="T53" fmla="*/ 54 h 558"/>
                  <a:gd name="T54" fmla="*/ 32 w 337"/>
                  <a:gd name="T55" fmla="*/ 57 h 558"/>
                  <a:gd name="T56" fmla="*/ 29 w 337"/>
                  <a:gd name="T57" fmla="*/ 59 h 558"/>
                  <a:gd name="T58" fmla="*/ 27 w 337"/>
                  <a:gd name="T59" fmla="*/ 61 h 558"/>
                  <a:gd name="T60" fmla="*/ 23 w 337"/>
                  <a:gd name="T61" fmla="*/ 62 h 558"/>
                  <a:gd name="T62" fmla="*/ 20 w 337"/>
                  <a:gd name="T63" fmla="*/ 62 h 558"/>
                  <a:gd name="T64" fmla="*/ 17 w 337"/>
                  <a:gd name="T65" fmla="*/ 62 h 558"/>
                  <a:gd name="T66" fmla="*/ 14 w 337"/>
                  <a:gd name="T67" fmla="*/ 62 h 558"/>
                  <a:gd name="T68" fmla="*/ 10 w 337"/>
                  <a:gd name="T69" fmla="*/ 61 h 558"/>
                  <a:gd name="T70" fmla="*/ 8 w 337"/>
                  <a:gd name="T71" fmla="*/ 59 h 558"/>
                  <a:gd name="T72" fmla="*/ 5 w 337"/>
                  <a:gd name="T73" fmla="*/ 57 h 558"/>
                  <a:gd name="T74" fmla="*/ 3 w 337"/>
                  <a:gd name="T75" fmla="*/ 54 h 558"/>
                  <a:gd name="T76" fmla="*/ 1 w 337"/>
                  <a:gd name="T77" fmla="*/ 51 h 558"/>
                  <a:gd name="T78" fmla="*/ 0 w 337"/>
                  <a:gd name="T79" fmla="*/ 48 h 558"/>
                  <a:gd name="T80" fmla="*/ 0 w 337"/>
                  <a:gd name="T81" fmla="*/ 45 h 558"/>
                  <a:gd name="T82" fmla="*/ 0 w 337"/>
                  <a:gd name="T83" fmla="*/ 17 h 558"/>
                  <a:gd name="T84" fmla="*/ 0 w 337"/>
                  <a:gd name="T85" fmla="*/ 14 h 558"/>
                  <a:gd name="T86" fmla="*/ 1 w 337"/>
                  <a:gd name="T87" fmla="*/ 11 h 558"/>
                  <a:gd name="T88" fmla="*/ 3 w 337"/>
                  <a:gd name="T89" fmla="*/ 8 h 558"/>
                  <a:gd name="T90" fmla="*/ 5 w 337"/>
                  <a:gd name="T91" fmla="*/ 5 h 558"/>
                  <a:gd name="T92" fmla="*/ 8 w 337"/>
                  <a:gd name="T93" fmla="*/ 3 h 558"/>
                  <a:gd name="T94" fmla="*/ 10 w 337"/>
                  <a:gd name="T95" fmla="*/ 1 h 558"/>
                  <a:gd name="T96" fmla="*/ 14 w 337"/>
                  <a:gd name="T97" fmla="*/ 0 h 558"/>
                  <a:gd name="T98" fmla="*/ 17 w 337"/>
                  <a:gd name="T99" fmla="*/ 0 h 5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37" h="558">
                    <a:moveTo>
                      <a:pt x="169" y="141"/>
                    </a:moveTo>
                    <a:lnTo>
                      <a:pt x="159" y="143"/>
                    </a:lnTo>
                    <a:lnTo>
                      <a:pt x="153" y="151"/>
                    </a:lnTo>
                    <a:lnTo>
                      <a:pt x="151" y="159"/>
                    </a:lnTo>
                    <a:lnTo>
                      <a:pt x="153" y="168"/>
                    </a:lnTo>
                    <a:lnTo>
                      <a:pt x="159" y="176"/>
                    </a:lnTo>
                    <a:lnTo>
                      <a:pt x="169" y="178"/>
                    </a:lnTo>
                    <a:lnTo>
                      <a:pt x="178" y="176"/>
                    </a:lnTo>
                    <a:lnTo>
                      <a:pt x="184" y="168"/>
                    </a:lnTo>
                    <a:lnTo>
                      <a:pt x="188" y="159"/>
                    </a:lnTo>
                    <a:lnTo>
                      <a:pt x="184" y="151"/>
                    </a:lnTo>
                    <a:lnTo>
                      <a:pt x="178" y="143"/>
                    </a:lnTo>
                    <a:lnTo>
                      <a:pt x="169" y="141"/>
                    </a:lnTo>
                    <a:close/>
                    <a:moveTo>
                      <a:pt x="157" y="0"/>
                    </a:moveTo>
                    <a:lnTo>
                      <a:pt x="180" y="0"/>
                    </a:lnTo>
                    <a:lnTo>
                      <a:pt x="213" y="3"/>
                    </a:lnTo>
                    <a:lnTo>
                      <a:pt x="242" y="12"/>
                    </a:lnTo>
                    <a:lnTo>
                      <a:pt x="268" y="26"/>
                    </a:lnTo>
                    <a:lnTo>
                      <a:pt x="291" y="46"/>
                    </a:lnTo>
                    <a:lnTo>
                      <a:pt x="311" y="69"/>
                    </a:lnTo>
                    <a:lnTo>
                      <a:pt x="326" y="96"/>
                    </a:lnTo>
                    <a:lnTo>
                      <a:pt x="334" y="126"/>
                    </a:lnTo>
                    <a:lnTo>
                      <a:pt x="337" y="157"/>
                    </a:lnTo>
                    <a:lnTo>
                      <a:pt x="337" y="401"/>
                    </a:lnTo>
                    <a:lnTo>
                      <a:pt x="334" y="432"/>
                    </a:lnTo>
                    <a:lnTo>
                      <a:pt x="326" y="462"/>
                    </a:lnTo>
                    <a:lnTo>
                      <a:pt x="311" y="489"/>
                    </a:lnTo>
                    <a:lnTo>
                      <a:pt x="291" y="512"/>
                    </a:lnTo>
                    <a:lnTo>
                      <a:pt x="268" y="531"/>
                    </a:lnTo>
                    <a:lnTo>
                      <a:pt x="242" y="545"/>
                    </a:lnTo>
                    <a:lnTo>
                      <a:pt x="213" y="555"/>
                    </a:lnTo>
                    <a:lnTo>
                      <a:pt x="180" y="558"/>
                    </a:lnTo>
                    <a:lnTo>
                      <a:pt x="157" y="558"/>
                    </a:lnTo>
                    <a:lnTo>
                      <a:pt x="126" y="555"/>
                    </a:lnTo>
                    <a:lnTo>
                      <a:pt x="95" y="545"/>
                    </a:lnTo>
                    <a:lnTo>
                      <a:pt x="69" y="531"/>
                    </a:lnTo>
                    <a:lnTo>
                      <a:pt x="46" y="512"/>
                    </a:lnTo>
                    <a:lnTo>
                      <a:pt x="26" y="489"/>
                    </a:lnTo>
                    <a:lnTo>
                      <a:pt x="12" y="462"/>
                    </a:lnTo>
                    <a:lnTo>
                      <a:pt x="3" y="432"/>
                    </a:lnTo>
                    <a:lnTo>
                      <a:pt x="0" y="401"/>
                    </a:lnTo>
                    <a:lnTo>
                      <a:pt x="0" y="157"/>
                    </a:lnTo>
                    <a:lnTo>
                      <a:pt x="3" y="126"/>
                    </a:lnTo>
                    <a:lnTo>
                      <a:pt x="12" y="96"/>
                    </a:lnTo>
                    <a:lnTo>
                      <a:pt x="26" y="69"/>
                    </a:lnTo>
                    <a:lnTo>
                      <a:pt x="46" y="46"/>
                    </a:lnTo>
                    <a:lnTo>
                      <a:pt x="69" y="26"/>
                    </a:lnTo>
                    <a:lnTo>
                      <a:pt x="95" y="12"/>
                    </a:lnTo>
                    <a:lnTo>
                      <a:pt x="126" y="3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0" name="Freeform 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11773794" y="3195009"/>
              <a:ext cx="445613" cy="231657"/>
            </a:xfrm>
            <a:custGeom>
              <a:avLst/>
              <a:gdLst>
                <a:gd name="T0" fmla="*/ 2152 w 2478"/>
                <a:gd name="T1" fmla="*/ 0 h 1171"/>
                <a:gd name="T2" fmla="*/ 2144 w 2478"/>
                <a:gd name="T3" fmla="*/ 1 h 1171"/>
                <a:gd name="T4" fmla="*/ 2141 w 2478"/>
                <a:gd name="T5" fmla="*/ 0 h 1171"/>
                <a:gd name="T6" fmla="*/ 337 w 2478"/>
                <a:gd name="T7" fmla="*/ 0 h 1171"/>
                <a:gd name="T8" fmla="*/ 333 w 2478"/>
                <a:gd name="T9" fmla="*/ 1 h 1171"/>
                <a:gd name="T10" fmla="*/ 326 w 2478"/>
                <a:gd name="T11" fmla="*/ 0 h 1171"/>
                <a:gd name="T12" fmla="*/ 0 w 2478"/>
                <a:gd name="T13" fmla="*/ 586 h 1171"/>
                <a:gd name="T14" fmla="*/ 326 w 2478"/>
                <a:gd name="T15" fmla="*/ 1171 h 1171"/>
                <a:gd name="T16" fmla="*/ 333 w 2478"/>
                <a:gd name="T17" fmla="*/ 1171 h 1171"/>
                <a:gd name="T18" fmla="*/ 337 w 2478"/>
                <a:gd name="T19" fmla="*/ 1171 h 1171"/>
                <a:gd name="T20" fmla="*/ 2141 w 2478"/>
                <a:gd name="T21" fmla="*/ 1171 h 1171"/>
                <a:gd name="T22" fmla="*/ 2144 w 2478"/>
                <a:gd name="T23" fmla="*/ 1171 h 1171"/>
                <a:gd name="T24" fmla="*/ 2152 w 2478"/>
                <a:gd name="T25" fmla="*/ 1171 h 1171"/>
                <a:gd name="T26" fmla="*/ 2478 w 2478"/>
                <a:gd name="T27" fmla="*/ 586 h 1171"/>
                <a:gd name="T28" fmla="*/ 2152 w 2478"/>
                <a:gd name="T29" fmla="*/ 0 h 1171"/>
                <a:gd name="T30" fmla="*/ 2169 w 2478"/>
                <a:gd name="T31" fmla="*/ 361 h 1171"/>
                <a:gd name="T32" fmla="*/ 2246 w 2478"/>
                <a:gd name="T33" fmla="*/ 439 h 1171"/>
                <a:gd name="T34" fmla="*/ 2169 w 2478"/>
                <a:gd name="T35" fmla="*/ 517 h 1171"/>
                <a:gd name="T36" fmla="*/ 2091 w 2478"/>
                <a:gd name="T37" fmla="*/ 439 h 1171"/>
                <a:gd name="T38" fmla="*/ 2169 w 2478"/>
                <a:gd name="T39" fmla="*/ 361 h 1171"/>
                <a:gd name="T40" fmla="*/ 533 w 2478"/>
                <a:gd name="T41" fmla="*/ 591 h 1171"/>
                <a:gd name="T42" fmla="*/ 461 w 2478"/>
                <a:gd name="T43" fmla="*/ 663 h 1171"/>
                <a:gd name="T44" fmla="*/ 387 w 2478"/>
                <a:gd name="T45" fmla="*/ 663 h 1171"/>
                <a:gd name="T46" fmla="*/ 387 w 2478"/>
                <a:gd name="T47" fmla="*/ 737 h 1171"/>
                <a:gd name="T48" fmla="*/ 314 w 2478"/>
                <a:gd name="T49" fmla="*/ 810 h 1171"/>
                <a:gd name="T50" fmla="*/ 304 w 2478"/>
                <a:gd name="T51" fmla="*/ 810 h 1171"/>
                <a:gd name="T52" fmla="*/ 231 w 2478"/>
                <a:gd name="T53" fmla="*/ 737 h 1171"/>
                <a:gd name="T54" fmla="*/ 231 w 2478"/>
                <a:gd name="T55" fmla="*/ 663 h 1171"/>
                <a:gd name="T56" fmla="*/ 157 w 2478"/>
                <a:gd name="T57" fmla="*/ 663 h 1171"/>
                <a:gd name="T58" fmla="*/ 85 w 2478"/>
                <a:gd name="T59" fmla="*/ 591 h 1171"/>
                <a:gd name="T60" fmla="*/ 85 w 2478"/>
                <a:gd name="T61" fmla="*/ 580 h 1171"/>
                <a:gd name="T62" fmla="*/ 157 w 2478"/>
                <a:gd name="T63" fmla="*/ 508 h 1171"/>
                <a:gd name="T64" fmla="*/ 231 w 2478"/>
                <a:gd name="T65" fmla="*/ 508 h 1171"/>
                <a:gd name="T66" fmla="*/ 231 w 2478"/>
                <a:gd name="T67" fmla="*/ 434 h 1171"/>
                <a:gd name="T68" fmla="*/ 304 w 2478"/>
                <a:gd name="T69" fmla="*/ 361 h 1171"/>
                <a:gd name="T70" fmla="*/ 314 w 2478"/>
                <a:gd name="T71" fmla="*/ 361 h 1171"/>
                <a:gd name="T72" fmla="*/ 387 w 2478"/>
                <a:gd name="T73" fmla="*/ 434 h 1171"/>
                <a:gd name="T74" fmla="*/ 387 w 2478"/>
                <a:gd name="T75" fmla="*/ 508 h 1171"/>
                <a:gd name="T76" fmla="*/ 461 w 2478"/>
                <a:gd name="T77" fmla="*/ 508 h 1171"/>
                <a:gd name="T78" fmla="*/ 533 w 2478"/>
                <a:gd name="T79" fmla="*/ 580 h 1171"/>
                <a:gd name="T80" fmla="*/ 533 w 2478"/>
                <a:gd name="T81" fmla="*/ 591 h 1171"/>
                <a:gd name="T82" fmla="*/ 1863 w 2478"/>
                <a:gd name="T83" fmla="*/ 1014 h 1171"/>
                <a:gd name="T84" fmla="*/ 615 w 2478"/>
                <a:gd name="T85" fmla="*/ 1014 h 1171"/>
                <a:gd name="T86" fmla="*/ 615 w 2478"/>
                <a:gd name="T87" fmla="*/ 157 h 1171"/>
                <a:gd name="T88" fmla="*/ 1863 w 2478"/>
                <a:gd name="T89" fmla="*/ 157 h 1171"/>
                <a:gd name="T90" fmla="*/ 1863 w 2478"/>
                <a:gd name="T91" fmla="*/ 1014 h 1171"/>
                <a:gd name="T92" fmla="*/ 2022 w 2478"/>
                <a:gd name="T93" fmla="*/ 663 h 1171"/>
                <a:gd name="T94" fmla="*/ 1944 w 2478"/>
                <a:gd name="T95" fmla="*/ 586 h 1171"/>
                <a:gd name="T96" fmla="*/ 2022 w 2478"/>
                <a:gd name="T97" fmla="*/ 508 h 1171"/>
                <a:gd name="T98" fmla="*/ 2100 w 2478"/>
                <a:gd name="T99" fmla="*/ 586 h 1171"/>
                <a:gd name="T100" fmla="*/ 2022 w 2478"/>
                <a:gd name="T101" fmla="*/ 663 h 1171"/>
                <a:gd name="T102" fmla="*/ 2169 w 2478"/>
                <a:gd name="T103" fmla="*/ 810 h 1171"/>
                <a:gd name="T104" fmla="*/ 2091 w 2478"/>
                <a:gd name="T105" fmla="*/ 732 h 1171"/>
                <a:gd name="T106" fmla="*/ 2169 w 2478"/>
                <a:gd name="T107" fmla="*/ 654 h 1171"/>
                <a:gd name="T108" fmla="*/ 2246 w 2478"/>
                <a:gd name="T109" fmla="*/ 732 h 1171"/>
                <a:gd name="T110" fmla="*/ 2169 w 2478"/>
                <a:gd name="T111" fmla="*/ 810 h 1171"/>
                <a:gd name="T112" fmla="*/ 2315 w 2478"/>
                <a:gd name="T113" fmla="*/ 663 h 1171"/>
                <a:gd name="T114" fmla="*/ 2237 w 2478"/>
                <a:gd name="T115" fmla="*/ 586 h 1171"/>
                <a:gd name="T116" fmla="*/ 2315 w 2478"/>
                <a:gd name="T117" fmla="*/ 508 h 1171"/>
                <a:gd name="T118" fmla="*/ 2393 w 2478"/>
                <a:gd name="T119" fmla="*/ 586 h 1171"/>
                <a:gd name="T120" fmla="*/ 2315 w 2478"/>
                <a:gd name="T121" fmla="*/ 663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78" h="1171">
                  <a:moveTo>
                    <a:pt x="2152" y="0"/>
                  </a:moveTo>
                  <a:cubicBezTo>
                    <a:pt x="2149" y="0"/>
                    <a:pt x="2147" y="0"/>
                    <a:pt x="2144" y="1"/>
                  </a:cubicBezTo>
                  <a:cubicBezTo>
                    <a:pt x="2143" y="0"/>
                    <a:pt x="2142" y="0"/>
                    <a:pt x="2141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36" y="0"/>
                    <a:pt x="335" y="0"/>
                    <a:pt x="333" y="1"/>
                  </a:cubicBezTo>
                  <a:cubicBezTo>
                    <a:pt x="331" y="0"/>
                    <a:pt x="328" y="0"/>
                    <a:pt x="326" y="0"/>
                  </a:cubicBezTo>
                  <a:cubicBezTo>
                    <a:pt x="146" y="0"/>
                    <a:pt x="0" y="249"/>
                    <a:pt x="0" y="586"/>
                  </a:cubicBezTo>
                  <a:cubicBezTo>
                    <a:pt x="0" y="923"/>
                    <a:pt x="146" y="1171"/>
                    <a:pt x="326" y="1171"/>
                  </a:cubicBezTo>
                  <a:cubicBezTo>
                    <a:pt x="328" y="1171"/>
                    <a:pt x="331" y="1171"/>
                    <a:pt x="333" y="1171"/>
                  </a:cubicBezTo>
                  <a:cubicBezTo>
                    <a:pt x="335" y="1171"/>
                    <a:pt x="336" y="1171"/>
                    <a:pt x="337" y="1171"/>
                  </a:cubicBezTo>
                  <a:cubicBezTo>
                    <a:pt x="2141" y="1171"/>
                    <a:pt x="2141" y="1171"/>
                    <a:pt x="2141" y="1171"/>
                  </a:cubicBezTo>
                  <a:cubicBezTo>
                    <a:pt x="2142" y="1171"/>
                    <a:pt x="2143" y="1171"/>
                    <a:pt x="2144" y="1171"/>
                  </a:cubicBezTo>
                  <a:cubicBezTo>
                    <a:pt x="2147" y="1171"/>
                    <a:pt x="2149" y="1171"/>
                    <a:pt x="2152" y="1171"/>
                  </a:cubicBezTo>
                  <a:cubicBezTo>
                    <a:pt x="2332" y="1171"/>
                    <a:pt x="2478" y="923"/>
                    <a:pt x="2478" y="586"/>
                  </a:cubicBezTo>
                  <a:cubicBezTo>
                    <a:pt x="2478" y="249"/>
                    <a:pt x="2332" y="0"/>
                    <a:pt x="2152" y="0"/>
                  </a:cubicBezTo>
                  <a:close/>
                  <a:moveTo>
                    <a:pt x="2169" y="361"/>
                  </a:moveTo>
                  <a:cubicBezTo>
                    <a:pt x="2212" y="361"/>
                    <a:pt x="2246" y="396"/>
                    <a:pt x="2246" y="439"/>
                  </a:cubicBezTo>
                  <a:cubicBezTo>
                    <a:pt x="2246" y="482"/>
                    <a:pt x="2212" y="517"/>
                    <a:pt x="2169" y="517"/>
                  </a:cubicBezTo>
                  <a:cubicBezTo>
                    <a:pt x="2126" y="517"/>
                    <a:pt x="2091" y="482"/>
                    <a:pt x="2091" y="439"/>
                  </a:cubicBezTo>
                  <a:cubicBezTo>
                    <a:pt x="2091" y="396"/>
                    <a:pt x="2126" y="361"/>
                    <a:pt x="2169" y="361"/>
                  </a:cubicBezTo>
                  <a:close/>
                  <a:moveTo>
                    <a:pt x="533" y="591"/>
                  </a:moveTo>
                  <a:cubicBezTo>
                    <a:pt x="533" y="631"/>
                    <a:pt x="501" y="663"/>
                    <a:pt x="461" y="663"/>
                  </a:cubicBezTo>
                  <a:cubicBezTo>
                    <a:pt x="387" y="663"/>
                    <a:pt x="387" y="663"/>
                    <a:pt x="387" y="663"/>
                  </a:cubicBezTo>
                  <a:cubicBezTo>
                    <a:pt x="387" y="737"/>
                    <a:pt x="387" y="737"/>
                    <a:pt x="387" y="737"/>
                  </a:cubicBezTo>
                  <a:cubicBezTo>
                    <a:pt x="387" y="777"/>
                    <a:pt x="354" y="810"/>
                    <a:pt x="314" y="810"/>
                  </a:cubicBezTo>
                  <a:cubicBezTo>
                    <a:pt x="304" y="810"/>
                    <a:pt x="304" y="810"/>
                    <a:pt x="304" y="810"/>
                  </a:cubicBezTo>
                  <a:cubicBezTo>
                    <a:pt x="264" y="810"/>
                    <a:pt x="231" y="777"/>
                    <a:pt x="231" y="737"/>
                  </a:cubicBezTo>
                  <a:cubicBezTo>
                    <a:pt x="231" y="663"/>
                    <a:pt x="231" y="663"/>
                    <a:pt x="231" y="663"/>
                  </a:cubicBezTo>
                  <a:cubicBezTo>
                    <a:pt x="157" y="663"/>
                    <a:pt x="157" y="663"/>
                    <a:pt x="157" y="663"/>
                  </a:cubicBezTo>
                  <a:cubicBezTo>
                    <a:pt x="117" y="663"/>
                    <a:pt x="85" y="631"/>
                    <a:pt x="85" y="591"/>
                  </a:cubicBezTo>
                  <a:cubicBezTo>
                    <a:pt x="85" y="580"/>
                    <a:pt x="85" y="580"/>
                    <a:pt x="85" y="580"/>
                  </a:cubicBezTo>
                  <a:cubicBezTo>
                    <a:pt x="85" y="540"/>
                    <a:pt x="117" y="508"/>
                    <a:pt x="157" y="508"/>
                  </a:cubicBezTo>
                  <a:cubicBezTo>
                    <a:pt x="231" y="508"/>
                    <a:pt x="231" y="508"/>
                    <a:pt x="231" y="508"/>
                  </a:cubicBezTo>
                  <a:cubicBezTo>
                    <a:pt x="231" y="434"/>
                    <a:pt x="231" y="434"/>
                    <a:pt x="231" y="434"/>
                  </a:cubicBezTo>
                  <a:cubicBezTo>
                    <a:pt x="231" y="394"/>
                    <a:pt x="264" y="361"/>
                    <a:pt x="304" y="361"/>
                  </a:cubicBezTo>
                  <a:cubicBezTo>
                    <a:pt x="314" y="361"/>
                    <a:pt x="314" y="361"/>
                    <a:pt x="314" y="361"/>
                  </a:cubicBezTo>
                  <a:cubicBezTo>
                    <a:pt x="354" y="361"/>
                    <a:pt x="387" y="394"/>
                    <a:pt x="387" y="434"/>
                  </a:cubicBezTo>
                  <a:cubicBezTo>
                    <a:pt x="387" y="508"/>
                    <a:pt x="387" y="508"/>
                    <a:pt x="387" y="508"/>
                  </a:cubicBezTo>
                  <a:cubicBezTo>
                    <a:pt x="461" y="508"/>
                    <a:pt x="461" y="508"/>
                    <a:pt x="461" y="508"/>
                  </a:cubicBezTo>
                  <a:cubicBezTo>
                    <a:pt x="501" y="508"/>
                    <a:pt x="533" y="540"/>
                    <a:pt x="533" y="580"/>
                  </a:cubicBezTo>
                  <a:lnTo>
                    <a:pt x="533" y="591"/>
                  </a:lnTo>
                  <a:close/>
                  <a:moveTo>
                    <a:pt x="1863" y="1014"/>
                  </a:moveTo>
                  <a:cubicBezTo>
                    <a:pt x="615" y="1014"/>
                    <a:pt x="615" y="1014"/>
                    <a:pt x="615" y="1014"/>
                  </a:cubicBezTo>
                  <a:cubicBezTo>
                    <a:pt x="615" y="157"/>
                    <a:pt x="615" y="157"/>
                    <a:pt x="615" y="157"/>
                  </a:cubicBezTo>
                  <a:cubicBezTo>
                    <a:pt x="1863" y="157"/>
                    <a:pt x="1863" y="157"/>
                    <a:pt x="1863" y="157"/>
                  </a:cubicBezTo>
                  <a:lnTo>
                    <a:pt x="1863" y="1014"/>
                  </a:lnTo>
                  <a:close/>
                  <a:moveTo>
                    <a:pt x="2022" y="663"/>
                  </a:moveTo>
                  <a:cubicBezTo>
                    <a:pt x="1979" y="663"/>
                    <a:pt x="1944" y="629"/>
                    <a:pt x="1944" y="586"/>
                  </a:cubicBezTo>
                  <a:cubicBezTo>
                    <a:pt x="1944" y="543"/>
                    <a:pt x="1979" y="508"/>
                    <a:pt x="2022" y="508"/>
                  </a:cubicBezTo>
                  <a:cubicBezTo>
                    <a:pt x="2065" y="508"/>
                    <a:pt x="2100" y="543"/>
                    <a:pt x="2100" y="586"/>
                  </a:cubicBezTo>
                  <a:cubicBezTo>
                    <a:pt x="2100" y="629"/>
                    <a:pt x="2065" y="663"/>
                    <a:pt x="2022" y="663"/>
                  </a:cubicBezTo>
                  <a:close/>
                  <a:moveTo>
                    <a:pt x="2169" y="810"/>
                  </a:moveTo>
                  <a:cubicBezTo>
                    <a:pt x="2126" y="810"/>
                    <a:pt x="2091" y="775"/>
                    <a:pt x="2091" y="732"/>
                  </a:cubicBezTo>
                  <a:cubicBezTo>
                    <a:pt x="2091" y="689"/>
                    <a:pt x="2126" y="654"/>
                    <a:pt x="2169" y="654"/>
                  </a:cubicBezTo>
                  <a:cubicBezTo>
                    <a:pt x="2212" y="654"/>
                    <a:pt x="2246" y="689"/>
                    <a:pt x="2246" y="732"/>
                  </a:cubicBezTo>
                  <a:cubicBezTo>
                    <a:pt x="2246" y="775"/>
                    <a:pt x="2212" y="810"/>
                    <a:pt x="2169" y="810"/>
                  </a:cubicBezTo>
                  <a:close/>
                  <a:moveTo>
                    <a:pt x="2315" y="663"/>
                  </a:moveTo>
                  <a:cubicBezTo>
                    <a:pt x="2272" y="663"/>
                    <a:pt x="2237" y="629"/>
                    <a:pt x="2237" y="586"/>
                  </a:cubicBezTo>
                  <a:cubicBezTo>
                    <a:pt x="2237" y="543"/>
                    <a:pt x="2272" y="508"/>
                    <a:pt x="2315" y="508"/>
                  </a:cubicBezTo>
                  <a:cubicBezTo>
                    <a:pt x="2358" y="508"/>
                    <a:pt x="2393" y="543"/>
                    <a:pt x="2393" y="586"/>
                  </a:cubicBezTo>
                  <a:cubicBezTo>
                    <a:pt x="2393" y="629"/>
                    <a:pt x="2358" y="663"/>
                    <a:pt x="2315" y="6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de-DE" sz="2016">
                <a:solidFill>
                  <a:prstClr val="black"/>
                </a:solidFill>
              </a:endParaRPr>
            </a:p>
          </p:txBody>
        </p:sp>
        <p:grpSp>
          <p:nvGrpSpPr>
            <p:cNvPr id="61" name="noun_project_0972.svg.eps"/>
            <p:cNvGrpSpPr>
              <a:grpSpLocks noChangeAspect="1"/>
            </p:cNvGrpSpPr>
            <p:nvPr/>
          </p:nvGrpSpPr>
          <p:grpSpPr bwMode="auto">
            <a:xfrm>
              <a:off x="11518080" y="5396726"/>
              <a:ext cx="525960" cy="333108"/>
              <a:chOff x="2866" y="819"/>
              <a:chExt cx="169" cy="107"/>
            </a:xfrm>
            <a:solidFill>
              <a:schemeClr val="bg1">
                <a:lumMod val="85000"/>
              </a:schemeClr>
            </a:solidFill>
          </p:grpSpPr>
          <p:sp>
            <p:nvSpPr>
              <p:cNvPr id="62" name="Freeform 20"/>
              <p:cNvSpPr>
                <a:spLocks noChangeAspect="1" noEditPoints="1"/>
              </p:cNvSpPr>
              <p:nvPr/>
            </p:nvSpPr>
            <p:spPr bwMode="auto">
              <a:xfrm>
                <a:off x="2866" y="819"/>
                <a:ext cx="169" cy="96"/>
              </a:xfrm>
              <a:custGeom>
                <a:avLst/>
                <a:gdLst>
                  <a:gd name="T0" fmla="*/ 13 w 3384"/>
                  <a:gd name="T1" fmla="*/ 8 h 1918"/>
                  <a:gd name="T2" fmla="*/ 11 w 3384"/>
                  <a:gd name="T3" fmla="*/ 8 h 1918"/>
                  <a:gd name="T4" fmla="*/ 9 w 3384"/>
                  <a:gd name="T5" fmla="*/ 8 h 1918"/>
                  <a:gd name="T6" fmla="*/ 8 w 3384"/>
                  <a:gd name="T7" fmla="*/ 10 h 1918"/>
                  <a:gd name="T8" fmla="*/ 8 w 3384"/>
                  <a:gd name="T9" fmla="*/ 12 h 1918"/>
                  <a:gd name="T10" fmla="*/ 8 w 3384"/>
                  <a:gd name="T11" fmla="*/ 15 h 1918"/>
                  <a:gd name="T12" fmla="*/ 8 w 3384"/>
                  <a:gd name="T13" fmla="*/ 72 h 1918"/>
                  <a:gd name="T14" fmla="*/ 8 w 3384"/>
                  <a:gd name="T15" fmla="*/ 74 h 1918"/>
                  <a:gd name="T16" fmla="*/ 8 w 3384"/>
                  <a:gd name="T17" fmla="*/ 76 h 1918"/>
                  <a:gd name="T18" fmla="*/ 10 w 3384"/>
                  <a:gd name="T19" fmla="*/ 76 h 1918"/>
                  <a:gd name="T20" fmla="*/ 12 w 3384"/>
                  <a:gd name="T21" fmla="*/ 77 h 1918"/>
                  <a:gd name="T22" fmla="*/ 15 w 3384"/>
                  <a:gd name="T23" fmla="*/ 77 h 1918"/>
                  <a:gd name="T24" fmla="*/ 156 w 3384"/>
                  <a:gd name="T25" fmla="*/ 77 h 1918"/>
                  <a:gd name="T26" fmla="*/ 158 w 3384"/>
                  <a:gd name="T27" fmla="*/ 77 h 1918"/>
                  <a:gd name="T28" fmla="*/ 160 w 3384"/>
                  <a:gd name="T29" fmla="*/ 76 h 1918"/>
                  <a:gd name="T30" fmla="*/ 161 w 3384"/>
                  <a:gd name="T31" fmla="*/ 75 h 1918"/>
                  <a:gd name="T32" fmla="*/ 161 w 3384"/>
                  <a:gd name="T33" fmla="*/ 73 h 1918"/>
                  <a:gd name="T34" fmla="*/ 161 w 3384"/>
                  <a:gd name="T35" fmla="*/ 70 h 1918"/>
                  <a:gd name="T36" fmla="*/ 161 w 3384"/>
                  <a:gd name="T37" fmla="*/ 13 h 1918"/>
                  <a:gd name="T38" fmla="*/ 161 w 3384"/>
                  <a:gd name="T39" fmla="*/ 10 h 1918"/>
                  <a:gd name="T40" fmla="*/ 161 w 3384"/>
                  <a:gd name="T41" fmla="*/ 9 h 1918"/>
                  <a:gd name="T42" fmla="*/ 159 w 3384"/>
                  <a:gd name="T43" fmla="*/ 8 h 1918"/>
                  <a:gd name="T44" fmla="*/ 157 w 3384"/>
                  <a:gd name="T45" fmla="*/ 8 h 1918"/>
                  <a:gd name="T46" fmla="*/ 154 w 3384"/>
                  <a:gd name="T47" fmla="*/ 8 h 1918"/>
                  <a:gd name="T48" fmla="*/ 8 w 3384"/>
                  <a:gd name="T49" fmla="*/ 0 h 1918"/>
                  <a:gd name="T50" fmla="*/ 163 w 3384"/>
                  <a:gd name="T51" fmla="*/ 0 h 1918"/>
                  <a:gd name="T52" fmla="*/ 166 w 3384"/>
                  <a:gd name="T53" fmla="*/ 1 h 1918"/>
                  <a:gd name="T54" fmla="*/ 168 w 3384"/>
                  <a:gd name="T55" fmla="*/ 3 h 1918"/>
                  <a:gd name="T56" fmla="*/ 169 w 3384"/>
                  <a:gd name="T57" fmla="*/ 6 h 1918"/>
                  <a:gd name="T58" fmla="*/ 169 w 3384"/>
                  <a:gd name="T59" fmla="*/ 88 h 1918"/>
                  <a:gd name="T60" fmla="*/ 168 w 3384"/>
                  <a:gd name="T61" fmla="*/ 91 h 1918"/>
                  <a:gd name="T62" fmla="*/ 167 w 3384"/>
                  <a:gd name="T63" fmla="*/ 94 h 1918"/>
                  <a:gd name="T64" fmla="*/ 164 w 3384"/>
                  <a:gd name="T65" fmla="*/ 95 h 1918"/>
                  <a:gd name="T66" fmla="*/ 161 w 3384"/>
                  <a:gd name="T67" fmla="*/ 96 h 1918"/>
                  <a:gd name="T68" fmla="*/ 6 w 3384"/>
                  <a:gd name="T69" fmla="*/ 96 h 1918"/>
                  <a:gd name="T70" fmla="*/ 3 w 3384"/>
                  <a:gd name="T71" fmla="*/ 95 h 1918"/>
                  <a:gd name="T72" fmla="*/ 1 w 3384"/>
                  <a:gd name="T73" fmla="*/ 93 h 1918"/>
                  <a:gd name="T74" fmla="*/ 0 w 3384"/>
                  <a:gd name="T75" fmla="*/ 90 h 1918"/>
                  <a:gd name="T76" fmla="*/ 0 w 3384"/>
                  <a:gd name="T77" fmla="*/ 8 h 1918"/>
                  <a:gd name="T78" fmla="*/ 1 w 3384"/>
                  <a:gd name="T79" fmla="*/ 5 h 1918"/>
                  <a:gd name="T80" fmla="*/ 2 w 3384"/>
                  <a:gd name="T81" fmla="*/ 2 h 1918"/>
                  <a:gd name="T82" fmla="*/ 5 w 3384"/>
                  <a:gd name="T83" fmla="*/ 1 h 1918"/>
                  <a:gd name="T84" fmla="*/ 8 w 3384"/>
                  <a:gd name="T85" fmla="*/ 0 h 19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84" h="1918">
                    <a:moveTo>
                      <a:pt x="307" y="154"/>
                    </a:moveTo>
                    <a:lnTo>
                      <a:pt x="269" y="154"/>
                    </a:lnTo>
                    <a:lnTo>
                      <a:pt x="238" y="155"/>
                    </a:lnTo>
                    <a:lnTo>
                      <a:pt x="213" y="157"/>
                    </a:lnTo>
                    <a:lnTo>
                      <a:pt x="193" y="161"/>
                    </a:lnTo>
                    <a:lnTo>
                      <a:pt x="178" y="167"/>
                    </a:lnTo>
                    <a:lnTo>
                      <a:pt x="167" y="176"/>
                    </a:lnTo>
                    <a:lnTo>
                      <a:pt x="161" y="190"/>
                    </a:lnTo>
                    <a:lnTo>
                      <a:pt x="157" y="208"/>
                    </a:lnTo>
                    <a:lnTo>
                      <a:pt x="154" y="230"/>
                    </a:lnTo>
                    <a:lnTo>
                      <a:pt x="154" y="258"/>
                    </a:lnTo>
                    <a:lnTo>
                      <a:pt x="154" y="292"/>
                    </a:lnTo>
                    <a:lnTo>
                      <a:pt x="154" y="1397"/>
                    </a:lnTo>
                    <a:lnTo>
                      <a:pt x="154" y="1430"/>
                    </a:lnTo>
                    <a:lnTo>
                      <a:pt x="154" y="1459"/>
                    </a:lnTo>
                    <a:lnTo>
                      <a:pt x="157" y="1482"/>
                    </a:lnTo>
                    <a:lnTo>
                      <a:pt x="161" y="1499"/>
                    </a:lnTo>
                    <a:lnTo>
                      <a:pt x="167" y="1512"/>
                    </a:lnTo>
                    <a:lnTo>
                      <a:pt x="178" y="1521"/>
                    </a:lnTo>
                    <a:lnTo>
                      <a:pt x="193" y="1528"/>
                    </a:lnTo>
                    <a:lnTo>
                      <a:pt x="213" y="1532"/>
                    </a:lnTo>
                    <a:lnTo>
                      <a:pt x="238" y="1534"/>
                    </a:lnTo>
                    <a:lnTo>
                      <a:pt x="269" y="1535"/>
                    </a:lnTo>
                    <a:lnTo>
                      <a:pt x="307" y="1535"/>
                    </a:lnTo>
                    <a:lnTo>
                      <a:pt x="3077" y="1535"/>
                    </a:lnTo>
                    <a:lnTo>
                      <a:pt x="3115" y="1535"/>
                    </a:lnTo>
                    <a:lnTo>
                      <a:pt x="3146" y="1534"/>
                    </a:lnTo>
                    <a:lnTo>
                      <a:pt x="3171" y="1532"/>
                    </a:lnTo>
                    <a:lnTo>
                      <a:pt x="3190" y="1528"/>
                    </a:lnTo>
                    <a:lnTo>
                      <a:pt x="3205" y="1521"/>
                    </a:lnTo>
                    <a:lnTo>
                      <a:pt x="3215" y="1512"/>
                    </a:lnTo>
                    <a:lnTo>
                      <a:pt x="3223" y="1499"/>
                    </a:lnTo>
                    <a:lnTo>
                      <a:pt x="3227" y="1482"/>
                    </a:lnTo>
                    <a:lnTo>
                      <a:pt x="3229" y="1459"/>
                    </a:lnTo>
                    <a:lnTo>
                      <a:pt x="3230" y="1430"/>
                    </a:lnTo>
                    <a:lnTo>
                      <a:pt x="3230" y="1397"/>
                    </a:lnTo>
                    <a:lnTo>
                      <a:pt x="3230" y="292"/>
                    </a:lnTo>
                    <a:lnTo>
                      <a:pt x="3230" y="258"/>
                    </a:lnTo>
                    <a:lnTo>
                      <a:pt x="3229" y="230"/>
                    </a:lnTo>
                    <a:lnTo>
                      <a:pt x="3227" y="208"/>
                    </a:lnTo>
                    <a:lnTo>
                      <a:pt x="3223" y="190"/>
                    </a:lnTo>
                    <a:lnTo>
                      <a:pt x="3215" y="176"/>
                    </a:lnTo>
                    <a:lnTo>
                      <a:pt x="3205" y="167"/>
                    </a:lnTo>
                    <a:lnTo>
                      <a:pt x="3190" y="161"/>
                    </a:lnTo>
                    <a:lnTo>
                      <a:pt x="3171" y="157"/>
                    </a:lnTo>
                    <a:lnTo>
                      <a:pt x="3146" y="155"/>
                    </a:lnTo>
                    <a:lnTo>
                      <a:pt x="3115" y="154"/>
                    </a:lnTo>
                    <a:lnTo>
                      <a:pt x="3077" y="154"/>
                    </a:lnTo>
                    <a:lnTo>
                      <a:pt x="307" y="154"/>
                    </a:lnTo>
                    <a:close/>
                    <a:moveTo>
                      <a:pt x="154" y="0"/>
                    </a:moveTo>
                    <a:lnTo>
                      <a:pt x="3230" y="0"/>
                    </a:lnTo>
                    <a:lnTo>
                      <a:pt x="3260" y="4"/>
                    </a:lnTo>
                    <a:lnTo>
                      <a:pt x="3290" y="13"/>
                    </a:lnTo>
                    <a:lnTo>
                      <a:pt x="3316" y="27"/>
                    </a:lnTo>
                    <a:lnTo>
                      <a:pt x="3339" y="45"/>
                    </a:lnTo>
                    <a:lnTo>
                      <a:pt x="3358" y="68"/>
                    </a:lnTo>
                    <a:lnTo>
                      <a:pt x="3372" y="95"/>
                    </a:lnTo>
                    <a:lnTo>
                      <a:pt x="3381" y="123"/>
                    </a:lnTo>
                    <a:lnTo>
                      <a:pt x="3384" y="154"/>
                    </a:lnTo>
                    <a:lnTo>
                      <a:pt x="3384" y="1764"/>
                    </a:lnTo>
                    <a:lnTo>
                      <a:pt x="3381" y="1795"/>
                    </a:lnTo>
                    <a:lnTo>
                      <a:pt x="3372" y="1825"/>
                    </a:lnTo>
                    <a:lnTo>
                      <a:pt x="3358" y="1851"/>
                    </a:lnTo>
                    <a:lnTo>
                      <a:pt x="3339" y="1873"/>
                    </a:lnTo>
                    <a:lnTo>
                      <a:pt x="3316" y="1892"/>
                    </a:lnTo>
                    <a:lnTo>
                      <a:pt x="3290" y="1906"/>
                    </a:lnTo>
                    <a:lnTo>
                      <a:pt x="3260" y="1915"/>
                    </a:lnTo>
                    <a:lnTo>
                      <a:pt x="3230" y="1918"/>
                    </a:lnTo>
                    <a:lnTo>
                      <a:pt x="154" y="1918"/>
                    </a:lnTo>
                    <a:lnTo>
                      <a:pt x="122" y="1915"/>
                    </a:lnTo>
                    <a:lnTo>
                      <a:pt x="94" y="1906"/>
                    </a:lnTo>
                    <a:lnTo>
                      <a:pt x="68" y="1892"/>
                    </a:lnTo>
                    <a:lnTo>
                      <a:pt x="45" y="1873"/>
                    </a:lnTo>
                    <a:lnTo>
                      <a:pt x="26" y="1851"/>
                    </a:lnTo>
                    <a:lnTo>
                      <a:pt x="12" y="1825"/>
                    </a:lnTo>
                    <a:lnTo>
                      <a:pt x="3" y="1795"/>
                    </a:lnTo>
                    <a:lnTo>
                      <a:pt x="0" y="1764"/>
                    </a:lnTo>
                    <a:lnTo>
                      <a:pt x="0" y="154"/>
                    </a:lnTo>
                    <a:lnTo>
                      <a:pt x="3" y="123"/>
                    </a:lnTo>
                    <a:lnTo>
                      <a:pt x="12" y="95"/>
                    </a:lnTo>
                    <a:lnTo>
                      <a:pt x="26" y="68"/>
                    </a:lnTo>
                    <a:lnTo>
                      <a:pt x="45" y="45"/>
                    </a:lnTo>
                    <a:lnTo>
                      <a:pt x="68" y="27"/>
                    </a:lnTo>
                    <a:lnTo>
                      <a:pt x="94" y="13"/>
                    </a:lnTo>
                    <a:lnTo>
                      <a:pt x="122" y="4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016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912" y="922"/>
                <a:ext cx="77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240"/>
              </a:p>
            </p:txBody>
          </p:sp>
          <p:sp>
            <p:nvSpPr>
              <p:cNvPr id="64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947" y="915"/>
                <a:ext cx="7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 sz="1240"/>
              </a:p>
            </p:txBody>
          </p:sp>
        </p:grpSp>
      </p:grpSp>
      <p:graphicFrame>
        <p:nvGraphicFramePr>
          <p:cNvPr id="92" name="Diagramm 91"/>
          <p:cNvGraphicFramePr/>
          <p:nvPr>
            <p:extLst>
              <p:ext uri="{D42A27DB-BD31-4B8C-83A1-F6EECF244321}">
                <p14:modId xmlns:p14="http://schemas.microsoft.com/office/powerpoint/2010/main" val="3302531627"/>
              </p:ext>
            </p:extLst>
          </p:nvPr>
        </p:nvGraphicFramePr>
        <p:xfrm>
          <a:off x="1065213" y="2362200"/>
          <a:ext cx="4872476" cy="387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9" name="Tabel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48717"/>
              </p:ext>
            </p:extLst>
          </p:nvPr>
        </p:nvGraphicFramePr>
        <p:xfrm>
          <a:off x="10976413" y="2607883"/>
          <a:ext cx="1189657" cy="3164266"/>
        </p:xfrm>
        <a:graphic>
          <a:graphicData uri="http://schemas.openxmlformats.org/drawingml/2006/table">
            <a:tbl>
              <a:tblPr/>
              <a:tblGrid>
                <a:gridCol w="1189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Weiß nicht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iPod </a:t>
                      </a:r>
                      <a:r>
                        <a:rPr lang="de-DE" sz="14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touch*</a:t>
                      </a:r>
                      <a:endParaRPr lang="de-DE" sz="14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Smartphone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Tablet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Laptop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8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PC / Desktop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TV-Gerät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8" name="Diagramm 37"/>
          <p:cNvGraphicFramePr/>
          <p:nvPr>
            <p:extLst>
              <p:ext uri="{D42A27DB-BD31-4B8C-83A1-F6EECF244321}">
                <p14:modId xmlns:p14="http://schemas.microsoft.com/office/powerpoint/2010/main" val="2489071928"/>
              </p:ext>
            </p:extLst>
          </p:nvPr>
        </p:nvGraphicFramePr>
        <p:xfrm>
          <a:off x="6252604" y="2364125"/>
          <a:ext cx="4872476" cy="387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Pfeil nach oben 38"/>
          <p:cNvSpPr>
            <a:spLocks/>
          </p:cNvSpPr>
          <p:nvPr/>
        </p:nvSpPr>
        <p:spPr>
          <a:xfrm rot="5400000">
            <a:off x="2361634" y="4324336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259833" y="4489167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-5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1" name="Pfeil nach oben 40"/>
          <p:cNvSpPr>
            <a:spLocks/>
          </p:cNvSpPr>
          <p:nvPr/>
        </p:nvSpPr>
        <p:spPr>
          <a:xfrm rot="5400000">
            <a:off x="2361634" y="3949571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259833" y="4114402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-4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3" name="Pfeil nach oben 42"/>
          <p:cNvSpPr>
            <a:spLocks/>
          </p:cNvSpPr>
          <p:nvPr/>
        </p:nvSpPr>
        <p:spPr>
          <a:xfrm rot="5400000">
            <a:off x="2361634" y="3664031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259833" y="3828862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-4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5" name="Pfeil nach oben 44"/>
          <p:cNvSpPr>
            <a:spLocks/>
          </p:cNvSpPr>
          <p:nvPr/>
        </p:nvSpPr>
        <p:spPr>
          <a:xfrm rot="5400000">
            <a:off x="2382762" y="3148964"/>
            <a:ext cx="152736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2282977" y="3304236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+7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7" name="Pfeil nach oben 46"/>
          <p:cNvSpPr>
            <a:spLocks/>
          </p:cNvSpPr>
          <p:nvPr/>
        </p:nvSpPr>
        <p:spPr>
          <a:xfrm rot="5400000">
            <a:off x="3697971" y="5023807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596170" y="5188638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9" name="Pfeil nach oben 48"/>
          <p:cNvSpPr>
            <a:spLocks/>
          </p:cNvSpPr>
          <p:nvPr/>
        </p:nvSpPr>
        <p:spPr>
          <a:xfrm rot="5400000">
            <a:off x="3697971" y="4324337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596170" y="4489168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+4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1" name="Pfeil nach oben 50"/>
          <p:cNvSpPr>
            <a:spLocks/>
          </p:cNvSpPr>
          <p:nvPr/>
        </p:nvSpPr>
        <p:spPr>
          <a:xfrm rot="5400000">
            <a:off x="3697971" y="3880122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3596170" y="4044953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+2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2" name="Pfeil nach oben 71"/>
          <p:cNvSpPr>
            <a:spLocks/>
          </p:cNvSpPr>
          <p:nvPr/>
        </p:nvSpPr>
        <p:spPr>
          <a:xfrm rot="5400000">
            <a:off x="3719099" y="3079515"/>
            <a:ext cx="152736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3619314" y="3234787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+3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4" name="Pfeil nach oben 73"/>
          <p:cNvSpPr>
            <a:spLocks/>
          </p:cNvSpPr>
          <p:nvPr/>
        </p:nvSpPr>
        <p:spPr>
          <a:xfrm rot="5400000">
            <a:off x="7545659" y="4607124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7443858" y="4771955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-2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8" name="Pfeil nach oben 77"/>
          <p:cNvSpPr>
            <a:spLocks/>
          </p:cNvSpPr>
          <p:nvPr/>
        </p:nvSpPr>
        <p:spPr>
          <a:xfrm rot="5400000">
            <a:off x="7545659" y="3185650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7443858" y="3350481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-3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4" name="Pfeil nach oben 83"/>
          <p:cNvSpPr>
            <a:spLocks/>
          </p:cNvSpPr>
          <p:nvPr/>
        </p:nvSpPr>
        <p:spPr>
          <a:xfrm rot="5400000">
            <a:off x="8881996" y="4528469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8780195" y="4693300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+4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6" name="Pfeil nach oben 85"/>
          <p:cNvSpPr>
            <a:spLocks/>
          </p:cNvSpPr>
          <p:nvPr/>
        </p:nvSpPr>
        <p:spPr>
          <a:xfrm rot="5400000">
            <a:off x="8881996" y="3455367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8780195" y="3620198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-3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8" name="Pfeil nach oben 87"/>
          <p:cNvSpPr>
            <a:spLocks/>
          </p:cNvSpPr>
          <p:nvPr/>
        </p:nvSpPr>
        <p:spPr>
          <a:xfrm rot="5400000">
            <a:off x="8881996" y="3168464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8780195" y="3333295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+2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2018750" y="2116185"/>
            <a:ext cx="2187615" cy="464331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600" b="1" dirty="0" smtClean="0"/>
              <a:t>Allgemein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7204118" y="2116185"/>
            <a:ext cx="2187615" cy="464331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600" b="1" dirty="0" smtClean="0"/>
              <a:t>Videonutzung</a:t>
            </a:r>
          </a:p>
        </p:txBody>
      </p:sp>
      <p:sp>
        <p:nvSpPr>
          <p:cNvPr id="107" name="Pfeil nach oben 106"/>
          <p:cNvSpPr>
            <a:spLocks/>
          </p:cNvSpPr>
          <p:nvPr/>
        </p:nvSpPr>
        <p:spPr>
          <a:xfrm rot="5400000">
            <a:off x="8881996" y="2922521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8780195" y="3087352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-5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9" name="Pfeil nach oben 108"/>
          <p:cNvSpPr>
            <a:spLocks/>
          </p:cNvSpPr>
          <p:nvPr/>
        </p:nvSpPr>
        <p:spPr>
          <a:xfrm rot="5400000">
            <a:off x="7545659" y="2714961"/>
            <a:ext cx="171855" cy="54497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7443858" y="2879792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</a:t>
            </a:r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1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Wichtigstes Gerät allgemein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vs. Videonutzung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Bremen 2018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0,573 </a:t>
            </a:r>
            <a:r>
              <a:rPr lang="de-DE" dirty="0"/>
              <a:t>Mio. Personen ab 14 Jahre in </a:t>
            </a:r>
            <a:r>
              <a:rPr lang="de-DE" dirty="0" smtClean="0"/>
              <a:t>Bremen</a:t>
            </a:r>
            <a:endParaRPr lang="de-DE" dirty="0"/>
          </a:p>
        </p:txBody>
      </p: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11370272" y="98699"/>
            <a:ext cx="432000" cy="413657"/>
            <a:chOff x="10325608" y="5522337"/>
            <a:chExt cx="500283" cy="479040"/>
          </a:xfrm>
        </p:grpSpPr>
        <p:sp>
          <p:nvSpPr>
            <p:cNvPr id="14" name="noun_project_0417.svg.eps"/>
            <p:cNvSpPr>
              <a:spLocks noEditPoints="1"/>
            </p:cNvSpPr>
            <p:nvPr/>
          </p:nvSpPr>
          <p:spPr bwMode="auto">
            <a:xfrm rot="5400000">
              <a:off x="10644896" y="5820382"/>
              <a:ext cx="153359" cy="208631"/>
            </a:xfrm>
            <a:custGeom>
              <a:avLst/>
              <a:gdLst>
                <a:gd name="T0" fmla="*/ 233189 w 2693"/>
                <a:gd name="T1" fmla="*/ 570442 h 3456"/>
                <a:gd name="T2" fmla="*/ 226491 w 2693"/>
                <a:gd name="T3" fmla="*/ 574499 h 3456"/>
                <a:gd name="T4" fmla="*/ 222613 w 2693"/>
                <a:gd name="T5" fmla="*/ 581201 h 3456"/>
                <a:gd name="T6" fmla="*/ 222613 w 2693"/>
                <a:gd name="T7" fmla="*/ 589315 h 3456"/>
                <a:gd name="T8" fmla="*/ 226491 w 2693"/>
                <a:gd name="T9" fmla="*/ 596018 h 3456"/>
                <a:gd name="T10" fmla="*/ 233189 w 2693"/>
                <a:gd name="T11" fmla="*/ 600075 h 3456"/>
                <a:gd name="T12" fmla="*/ 241297 w 2693"/>
                <a:gd name="T13" fmla="*/ 600075 h 3456"/>
                <a:gd name="T14" fmla="*/ 247995 w 2693"/>
                <a:gd name="T15" fmla="*/ 596018 h 3456"/>
                <a:gd name="T16" fmla="*/ 251872 w 2693"/>
                <a:gd name="T17" fmla="*/ 589315 h 3456"/>
                <a:gd name="T18" fmla="*/ 251872 w 2693"/>
                <a:gd name="T19" fmla="*/ 581201 h 3456"/>
                <a:gd name="T20" fmla="*/ 247995 w 2693"/>
                <a:gd name="T21" fmla="*/ 574499 h 3456"/>
                <a:gd name="T22" fmla="*/ 241297 w 2693"/>
                <a:gd name="T23" fmla="*/ 570442 h 3456"/>
                <a:gd name="T24" fmla="*/ 54992 w 2693"/>
                <a:gd name="T25" fmla="*/ 48683 h 3456"/>
                <a:gd name="T26" fmla="*/ 50586 w 2693"/>
                <a:gd name="T27" fmla="*/ 50624 h 3456"/>
                <a:gd name="T28" fmla="*/ 48647 w 2693"/>
                <a:gd name="T29" fmla="*/ 55033 h 3456"/>
                <a:gd name="T30" fmla="*/ 49000 w 2693"/>
                <a:gd name="T31" fmla="*/ 557036 h 3456"/>
                <a:gd name="T32" fmla="*/ 52525 w 2693"/>
                <a:gd name="T33" fmla="*/ 560211 h 3456"/>
                <a:gd name="T34" fmla="*/ 419670 w 2693"/>
                <a:gd name="T35" fmla="*/ 560917 h 3456"/>
                <a:gd name="T36" fmla="*/ 424076 w 2693"/>
                <a:gd name="T37" fmla="*/ 558976 h 3456"/>
                <a:gd name="T38" fmla="*/ 426015 w 2693"/>
                <a:gd name="T39" fmla="*/ 554567 h 3456"/>
                <a:gd name="T40" fmla="*/ 425486 w 2693"/>
                <a:gd name="T41" fmla="*/ 52564 h 3456"/>
                <a:gd name="T42" fmla="*/ 422137 w 2693"/>
                <a:gd name="T43" fmla="*/ 49389 h 3456"/>
                <a:gd name="T44" fmla="*/ 54992 w 2693"/>
                <a:gd name="T45" fmla="*/ 48683 h 3456"/>
                <a:gd name="T46" fmla="*/ 444169 w 2693"/>
                <a:gd name="T47" fmla="*/ 0 h 3456"/>
                <a:gd name="T48" fmla="*/ 454745 w 2693"/>
                <a:gd name="T49" fmla="*/ 1764 h 3456"/>
                <a:gd name="T50" fmla="*/ 463734 w 2693"/>
                <a:gd name="T51" fmla="*/ 7232 h 3456"/>
                <a:gd name="T52" fmla="*/ 470432 w 2693"/>
                <a:gd name="T53" fmla="*/ 15169 h 3456"/>
                <a:gd name="T54" fmla="*/ 474133 w 2693"/>
                <a:gd name="T55" fmla="*/ 24871 h 3456"/>
                <a:gd name="T56" fmla="*/ 474662 w 2693"/>
                <a:gd name="T57" fmla="*/ 579085 h 3456"/>
                <a:gd name="T58" fmla="*/ 472547 w 2693"/>
                <a:gd name="T59" fmla="*/ 589844 h 3456"/>
                <a:gd name="T60" fmla="*/ 467435 w 2693"/>
                <a:gd name="T61" fmla="*/ 598664 h 3456"/>
                <a:gd name="T62" fmla="*/ 459504 w 2693"/>
                <a:gd name="T63" fmla="*/ 605367 h 3456"/>
                <a:gd name="T64" fmla="*/ 449633 w 2693"/>
                <a:gd name="T65" fmla="*/ 609071 h 3456"/>
                <a:gd name="T66" fmla="*/ 30493 w 2693"/>
                <a:gd name="T67" fmla="*/ 609600 h 3456"/>
                <a:gd name="T68" fmla="*/ 19741 w 2693"/>
                <a:gd name="T69" fmla="*/ 607836 h 3456"/>
                <a:gd name="T70" fmla="*/ 10752 w 2693"/>
                <a:gd name="T71" fmla="*/ 602368 h 3456"/>
                <a:gd name="T72" fmla="*/ 4054 w 2693"/>
                <a:gd name="T73" fmla="*/ 594431 h 3456"/>
                <a:gd name="T74" fmla="*/ 353 w 2693"/>
                <a:gd name="T75" fmla="*/ 584729 h 3456"/>
                <a:gd name="T76" fmla="*/ 0 w 2693"/>
                <a:gd name="T77" fmla="*/ 30515 h 3456"/>
                <a:gd name="T78" fmla="*/ 1763 w 2693"/>
                <a:gd name="T79" fmla="*/ 19756 h 3456"/>
                <a:gd name="T80" fmla="*/ 7050 w 2693"/>
                <a:gd name="T81" fmla="*/ 10936 h 3456"/>
                <a:gd name="T82" fmla="*/ 14982 w 2693"/>
                <a:gd name="T83" fmla="*/ 4233 h 3456"/>
                <a:gd name="T84" fmla="*/ 24852 w 2693"/>
                <a:gd name="T85" fmla="*/ 529 h 3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93" h="3456">
                  <a:moveTo>
                    <a:pt x="1346" y="3232"/>
                  </a:moveTo>
                  <a:lnTo>
                    <a:pt x="1323" y="3234"/>
                  </a:lnTo>
                  <a:lnTo>
                    <a:pt x="1303" y="3243"/>
                  </a:lnTo>
                  <a:lnTo>
                    <a:pt x="1285" y="3257"/>
                  </a:lnTo>
                  <a:lnTo>
                    <a:pt x="1271" y="3274"/>
                  </a:lnTo>
                  <a:lnTo>
                    <a:pt x="1263" y="3295"/>
                  </a:lnTo>
                  <a:lnTo>
                    <a:pt x="1260" y="3318"/>
                  </a:lnTo>
                  <a:lnTo>
                    <a:pt x="1263" y="3341"/>
                  </a:lnTo>
                  <a:lnTo>
                    <a:pt x="1271" y="3362"/>
                  </a:lnTo>
                  <a:lnTo>
                    <a:pt x="1285" y="3379"/>
                  </a:lnTo>
                  <a:lnTo>
                    <a:pt x="1303" y="3392"/>
                  </a:lnTo>
                  <a:lnTo>
                    <a:pt x="1323" y="3402"/>
                  </a:lnTo>
                  <a:lnTo>
                    <a:pt x="1346" y="3405"/>
                  </a:lnTo>
                  <a:lnTo>
                    <a:pt x="1369" y="3402"/>
                  </a:lnTo>
                  <a:lnTo>
                    <a:pt x="1389" y="3392"/>
                  </a:lnTo>
                  <a:lnTo>
                    <a:pt x="1407" y="3379"/>
                  </a:lnTo>
                  <a:lnTo>
                    <a:pt x="1421" y="3362"/>
                  </a:lnTo>
                  <a:lnTo>
                    <a:pt x="1429" y="3341"/>
                  </a:lnTo>
                  <a:lnTo>
                    <a:pt x="1432" y="3318"/>
                  </a:lnTo>
                  <a:lnTo>
                    <a:pt x="1429" y="3295"/>
                  </a:lnTo>
                  <a:lnTo>
                    <a:pt x="1421" y="3274"/>
                  </a:lnTo>
                  <a:lnTo>
                    <a:pt x="1407" y="3257"/>
                  </a:lnTo>
                  <a:lnTo>
                    <a:pt x="1389" y="3243"/>
                  </a:lnTo>
                  <a:lnTo>
                    <a:pt x="1369" y="3234"/>
                  </a:lnTo>
                  <a:lnTo>
                    <a:pt x="1346" y="3232"/>
                  </a:lnTo>
                  <a:close/>
                  <a:moveTo>
                    <a:pt x="312" y="276"/>
                  </a:moveTo>
                  <a:lnTo>
                    <a:pt x="298" y="280"/>
                  </a:lnTo>
                  <a:lnTo>
                    <a:pt x="287" y="287"/>
                  </a:lnTo>
                  <a:lnTo>
                    <a:pt x="278" y="298"/>
                  </a:lnTo>
                  <a:lnTo>
                    <a:pt x="276" y="312"/>
                  </a:lnTo>
                  <a:lnTo>
                    <a:pt x="276" y="3144"/>
                  </a:lnTo>
                  <a:lnTo>
                    <a:pt x="278" y="3158"/>
                  </a:lnTo>
                  <a:lnTo>
                    <a:pt x="287" y="3169"/>
                  </a:lnTo>
                  <a:lnTo>
                    <a:pt x="298" y="3176"/>
                  </a:lnTo>
                  <a:lnTo>
                    <a:pt x="312" y="3180"/>
                  </a:lnTo>
                  <a:lnTo>
                    <a:pt x="2381" y="3180"/>
                  </a:lnTo>
                  <a:lnTo>
                    <a:pt x="2395" y="3176"/>
                  </a:lnTo>
                  <a:lnTo>
                    <a:pt x="2406" y="3169"/>
                  </a:lnTo>
                  <a:lnTo>
                    <a:pt x="2414" y="3158"/>
                  </a:lnTo>
                  <a:lnTo>
                    <a:pt x="2417" y="3144"/>
                  </a:lnTo>
                  <a:lnTo>
                    <a:pt x="2417" y="312"/>
                  </a:lnTo>
                  <a:lnTo>
                    <a:pt x="2414" y="298"/>
                  </a:lnTo>
                  <a:lnTo>
                    <a:pt x="2406" y="287"/>
                  </a:lnTo>
                  <a:lnTo>
                    <a:pt x="2395" y="280"/>
                  </a:lnTo>
                  <a:lnTo>
                    <a:pt x="2381" y="276"/>
                  </a:lnTo>
                  <a:lnTo>
                    <a:pt x="312" y="276"/>
                  </a:lnTo>
                  <a:close/>
                  <a:moveTo>
                    <a:pt x="173" y="0"/>
                  </a:moveTo>
                  <a:lnTo>
                    <a:pt x="2520" y="0"/>
                  </a:lnTo>
                  <a:lnTo>
                    <a:pt x="2551" y="3"/>
                  </a:lnTo>
                  <a:lnTo>
                    <a:pt x="2580" y="10"/>
                  </a:lnTo>
                  <a:lnTo>
                    <a:pt x="2607" y="24"/>
                  </a:lnTo>
                  <a:lnTo>
                    <a:pt x="2631" y="41"/>
                  </a:lnTo>
                  <a:lnTo>
                    <a:pt x="2652" y="62"/>
                  </a:lnTo>
                  <a:lnTo>
                    <a:pt x="2669" y="86"/>
                  </a:lnTo>
                  <a:lnTo>
                    <a:pt x="2681" y="112"/>
                  </a:lnTo>
                  <a:lnTo>
                    <a:pt x="2690" y="141"/>
                  </a:lnTo>
                  <a:lnTo>
                    <a:pt x="2693" y="173"/>
                  </a:lnTo>
                  <a:lnTo>
                    <a:pt x="2693" y="3283"/>
                  </a:lnTo>
                  <a:lnTo>
                    <a:pt x="2690" y="3315"/>
                  </a:lnTo>
                  <a:lnTo>
                    <a:pt x="2681" y="3344"/>
                  </a:lnTo>
                  <a:lnTo>
                    <a:pt x="2669" y="3370"/>
                  </a:lnTo>
                  <a:lnTo>
                    <a:pt x="2652" y="3394"/>
                  </a:lnTo>
                  <a:lnTo>
                    <a:pt x="2631" y="3415"/>
                  </a:lnTo>
                  <a:lnTo>
                    <a:pt x="2607" y="3432"/>
                  </a:lnTo>
                  <a:lnTo>
                    <a:pt x="2580" y="3446"/>
                  </a:lnTo>
                  <a:lnTo>
                    <a:pt x="2551" y="3453"/>
                  </a:lnTo>
                  <a:lnTo>
                    <a:pt x="2520" y="3456"/>
                  </a:lnTo>
                  <a:lnTo>
                    <a:pt x="173" y="3456"/>
                  </a:lnTo>
                  <a:lnTo>
                    <a:pt x="141" y="3453"/>
                  </a:lnTo>
                  <a:lnTo>
                    <a:pt x="112" y="3446"/>
                  </a:lnTo>
                  <a:lnTo>
                    <a:pt x="85" y="3432"/>
                  </a:lnTo>
                  <a:lnTo>
                    <a:pt x="61" y="3415"/>
                  </a:lnTo>
                  <a:lnTo>
                    <a:pt x="40" y="3394"/>
                  </a:lnTo>
                  <a:lnTo>
                    <a:pt x="23" y="3370"/>
                  </a:lnTo>
                  <a:lnTo>
                    <a:pt x="10" y="3344"/>
                  </a:lnTo>
                  <a:lnTo>
                    <a:pt x="2" y="3315"/>
                  </a:lnTo>
                  <a:lnTo>
                    <a:pt x="0" y="3283"/>
                  </a:lnTo>
                  <a:lnTo>
                    <a:pt x="0" y="173"/>
                  </a:lnTo>
                  <a:lnTo>
                    <a:pt x="2" y="141"/>
                  </a:lnTo>
                  <a:lnTo>
                    <a:pt x="10" y="112"/>
                  </a:lnTo>
                  <a:lnTo>
                    <a:pt x="23" y="86"/>
                  </a:lnTo>
                  <a:lnTo>
                    <a:pt x="40" y="62"/>
                  </a:lnTo>
                  <a:lnTo>
                    <a:pt x="61" y="41"/>
                  </a:lnTo>
                  <a:lnTo>
                    <a:pt x="85" y="24"/>
                  </a:lnTo>
                  <a:lnTo>
                    <a:pt x="112" y="10"/>
                  </a:lnTo>
                  <a:lnTo>
                    <a:pt x="141" y="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grpSp>
          <p:nvGrpSpPr>
            <p:cNvPr id="15" name="noun_project_1999.svg.eps"/>
            <p:cNvGrpSpPr>
              <a:grpSpLocks noChangeAspect="1"/>
            </p:cNvGrpSpPr>
            <p:nvPr/>
          </p:nvGrpSpPr>
          <p:grpSpPr bwMode="auto">
            <a:xfrm>
              <a:off x="10325608" y="5781248"/>
              <a:ext cx="250378" cy="153941"/>
              <a:chOff x="4899" y="3060"/>
              <a:chExt cx="49" cy="31"/>
            </a:xfrm>
            <a:solidFill>
              <a:schemeClr val="bg1"/>
            </a:solidFill>
          </p:grpSpPr>
          <p:sp>
            <p:nvSpPr>
              <p:cNvPr id="21" name="Freeform 241"/>
              <p:cNvSpPr>
                <a:spLocks noChangeAspect="1" noEditPoints="1"/>
              </p:cNvSpPr>
              <p:nvPr/>
            </p:nvSpPr>
            <p:spPr bwMode="auto">
              <a:xfrm>
                <a:off x="4905" y="3060"/>
                <a:ext cx="37" cy="23"/>
              </a:xfrm>
              <a:custGeom>
                <a:avLst/>
                <a:gdLst>
                  <a:gd name="T0" fmla="*/ 2 w 2332"/>
                  <a:gd name="T1" fmla="*/ 2 h 1460"/>
                  <a:gd name="T2" fmla="*/ 2 w 2332"/>
                  <a:gd name="T3" fmla="*/ 21 h 1460"/>
                  <a:gd name="T4" fmla="*/ 35 w 2332"/>
                  <a:gd name="T5" fmla="*/ 21 h 1460"/>
                  <a:gd name="T6" fmla="*/ 35 w 2332"/>
                  <a:gd name="T7" fmla="*/ 2 h 1460"/>
                  <a:gd name="T8" fmla="*/ 2 w 2332"/>
                  <a:gd name="T9" fmla="*/ 2 h 1460"/>
                  <a:gd name="T10" fmla="*/ 1 w 2332"/>
                  <a:gd name="T11" fmla="*/ 0 h 1460"/>
                  <a:gd name="T12" fmla="*/ 36 w 2332"/>
                  <a:gd name="T13" fmla="*/ 0 h 1460"/>
                  <a:gd name="T14" fmla="*/ 36 w 2332"/>
                  <a:gd name="T15" fmla="*/ 0 h 1460"/>
                  <a:gd name="T16" fmla="*/ 36 w 2332"/>
                  <a:gd name="T17" fmla="*/ 0 h 1460"/>
                  <a:gd name="T18" fmla="*/ 36 w 2332"/>
                  <a:gd name="T19" fmla="*/ 0 h 1460"/>
                  <a:gd name="T20" fmla="*/ 37 w 2332"/>
                  <a:gd name="T21" fmla="*/ 1 h 1460"/>
                  <a:gd name="T22" fmla="*/ 37 w 2332"/>
                  <a:gd name="T23" fmla="*/ 1 h 1460"/>
                  <a:gd name="T24" fmla="*/ 37 w 2332"/>
                  <a:gd name="T25" fmla="*/ 1 h 1460"/>
                  <a:gd name="T26" fmla="*/ 37 w 2332"/>
                  <a:gd name="T27" fmla="*/ 1 h 1460"/>
                  <a:gd name="T28" fmla="*/ 37 w 2332"/>
                  <a:gd name="T29" fmla="*/ 22 h 1460"/>
                  <a:gd name="T30" fmla="*/ 37 w 2332"/>
                  <a:gd name="T31" fmla="*/ 22 h 1460"/>
                  <a:gd name="T32" fmla="*/ 37 w 2332"/>
                  <a:gd name="T33" fmla="*/ 22 h 1460"/>
                  <a:gd name="T34" fmla="*/ 37 w 2332"/>
                  <a:gd name="T35" fmla="*/ 22 h 1460"/>
                  <a:gd name="T36" fmla="*/ 36 w 2332"/>
                  <a:gd name="T37" fmla="*/ 23 h 1460"/>
                  <a:gd name="T38" fmla="*/ 36 w 2332"/>
                  <a:gd name="T39" fmla="*/ 23 h 1460"/>
                  <a:gd name="T40" fmla="*/ 36 w 2332"/>
                  <a:gd name="T41" fmla="*/ 23 h 1460"/>
                  <a:gd name="T42" fmla="*/ 36 w 2332"/>
                  <a:gd name="T43" fmla="*/ 23 h 1460"/>
                  <a:gd name="T44" fmla="*/ 1 w 2332"/>
                  <a:gd name="T45" fmla="*/ 23 h 1460"/>
                  <a:gd name="T46" fmla="*/ 1 w 2332"/>
                  <a:gd name="T47" fmla="*/ 23 h 1460"/>
                  <a:gd name="T48" fmla="*/ 1 w 2332"/>
                  <a:gd name="T49" fmla="*/ 23 h 1460"/>
                  <a:gd name="T50" fmla="*/ 1 w 2332"/>
                  <a:gd name="T51" fmla="*/ 23 h 1460"/>
                  <a:gd name="T52" fmla="*/ 0 w 2332"/>
                  <a:gd name="T53" fmla="*/ 22 h 1460"/>
                  <a:gd name="T54" fmla="*/ 0 w 2332"/>
                  <a:gd name="T55" fmla="*/ 22 h 1460"/>
                  <a:gd name="T56" fmla="*/ 0 w 2332"/>
                  <a:gd name="T57" fmla="*/ 22 h 1460"/>
                  <a:gd name="T58" fmla="*/ 0 w 2332"/>
                  <a:gd name="T59" fmla="*/ 22 h 1460"/>
                  <a:gd name="T60" fmla="*/ 0 w 2332"/>
                  <a:gd name="T61" fmla="*/ 1 h 1460"/>
                  <a:gd name="T62" fmla="*/ 0 w 2332"/>
                  <a:gd name="T63" fmla="*/ 1 h 1460"/>
                  <a:gd name="T64" fmla="*/ 0 w 2332"/>
                  <a:gd name="T65" fmla="*/ 1 h 1460"/>
                  <a:gd name="T66" fmla="*/ 0 w 2332"/>
                  <a:gd name="T67" fmla="*/ 1 h 1460"/>
                  <a:gd name="T68" fmla="*/ 1 w 2332"/>
                  <a:gd name="T69" fmla="*/ 0 h 1460"/>
                  <a:gd name="T70" fmla="*/ 1 w 2332"/>
                  <a:gd name="T71" fmla="*/ 0 h 1460"/>
                  <a:gd name="T72" fmla="*/ 1 w 2332"/>
                  <a:gd name="T73" fmla="*/ 0 h 1460"/>
                  <a:gd name="T74" fmla="*/ 1 w 2332"/>
                  <a:gd name="T75" fmla="*/ 0 h 14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32" h="1460">
                    <a:moveTo>
                      <a:pt x="124" y="122"/>
                    </a:moveTo>
                    <a:lnTo>
                      <a:pt x="124" y="1337"/>
                    </a:lnTo>
                    <a:lnTo>
                      <a:pt x="2208" y="1337"/>
                    </a:lnTo>
                    <a:lnTo>
                      <a:pt x="2208" y="122"/>
                    </a:lnTo>
                    <a:lnTo>
                      <a:pt x="124" y="122"/>
                    </a:lnTo>
                    <a:close/>
                    <a:moveTo>
                      <a:pt x="93" y="0"/>
                    </a:moveTo>
                    <a:lnTo>
                      <a:pt x="2239" y="0"/>
                    </a:lnTo>
                    <a:lnTo>
                      <a:pt x="2260" y="2"/>
                    </a:lnTo>
                    <a:lnTo>
                      <a:pt x="2279" y="9"/>
                    </a:lnTo>
                    <a:lnTo>
                      <a:pt x="2296" y="20"/>
                    </a:lnTo>
                    <a:lnTo>
                      <a:pt x="2311" y="34"/>
                    </a:lnTo>
                    <a:lnTo>
                      <a:pt x="2322" y="51"/>
                    </a:lnTo>
                    <a:lnTo>
                      <a:pt x="2329" y="70"/>
                    </a:lnTo>
                    <a:lnTo>
                      <a:pt x="2332" y="91"/>
                    </a:lnTo>
                    <a:lnTo>
                      <a:pt x="2332" y="1368"/>
                    </a:lnTo>
                    <a:lnTo>
                      <a:pt x="2329" y="1389"/>
                    </a:lnTo>
                    <a:lnTo>
                      <a:pt x="2322" y="1408"/>
                    </a:lnTo>
                    <a:lnTo>
                      <a:pt x="2311" y="1425"/>
                    </a:lnTo>
                    <a:lnTo>
                      <a:pt x="2296" y="1440"/>
                    </a:lnTo>
                    <a:lnTo>
                      <a:pt x="2279" y="1451"/>
                    </a:lnTo>
                    <a:lnTo>
                      <a:pt x="2260" y="1458"/>
                    </a:lnTo>
                    <a:lnTo>
                      <a:pt x="2239" y="1460"/>
                    </a:lnTo>
                    <a:lnTo>
                      <a:pt x="93" y="1460"/>
                    </a:lnTo>
                    <a:lnTo>
                      <a:pt x="71" y="1458"/>
                    </a:lnTo>
                    <a:lnTo>
                      <a:pt x="52" y="1451"/>
                    </a:lnTo>
                    <a:lnTo>
                      <a:pt x="35" y="1440"/>
                    </a:lnTo>
                    <a:lnTo>
                      <a:pt x="21" y="1425"/>
                    </a:lnTo>
                    <a:lnTo>
                      <a:pt x="10" y="1408"/>
                    </a:lnTo>
                    <a:lnTo>
                      <a:pt x="3" y="1389"/>
                    </a:lnTo>
                    <a:lnTo>
                      <a:pt x="0" y="1368"/>
                    </a:lnTo>
                    <a:lnTo>
                      <a:pt x="0" y="91"/>
                    </a:lnTo>
                    <a:lnTo>
                      <a:pt x="3" y="70"/>
                    </a:lnTo>
                    <a:lnTo>
                      <a:pt x="10" y="51"/>
                    </a:lnTo>
                    <a:lnTo>
                      <a:pt x="21" y="34"/>
                    </a:lnTo>
                    <a:lnTo>
                      <a:pt x="35" y="20"/>
                    </a:lnTo>
                    <a:lnTo>
                      <a:pt x="52" y="9"/>
                    </a:lnTo>
                    <a:lnTo>
                      <a:pt x="71" y="2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42"/>
              <p:cNvSpPr>
                <a:spLocks noChangeAspect="1" noEditPoints="1"/>
              </p:cNvSpPr>
              <p:nvPr/>
            </p:nvSpPr>
            <p:spPr bwMode="auto">
              <a:xfrm>
                <a:off x="4899" y="3083"/>
                <a:ext cx="49" cy="8"/>
              </a:xfrm>
              <a:custGeom>
                <a:avLst/>
                <a:gdLst>
                  <a:gd name="T0" fmla="*/ 21 w 3067"/>
                  <a:gd name="T1" fmla="*/ 6 h 517"/>
                  <a:gd name="T2" fmla="*/ 21 w 3067"/>
                  <a:gd name="T3" fmla="*/ 6 h 517"/>
                  <a:gd name="T4" fmla="*/ 21 w 3067"/>
                  <a:gd name="T5" fmla="*/ 6 h 517"/>
                  <a:gd name="T6" fmla="*/ 21 w 3067"/>
                  <a:gd name="T7" fmla="*/ 6 h 517"/>
                  <a:gd name="T8" fmla="*/ 21 w 3067"/>
                  <a:gd name="T9" fmla="*/ 7 h 517"/>
                  <a:gd name="T10" fmla="*/ 22 w 3067"/>
                  <a:gd name="T11" fmla="*/ 7 h 517"/>
                  <a:gd name="T12" fmla="*/ 27 w 3067"/>
                  <a:gd name="T13" fmla="*/ 7 h 517"/>
                  <a:gd name="T14" fmla="*/ 28 w 3067"/>
                  <a:gd name="T15" fmla="*/ 7 h 517"/>
                  <a:gd name="T16" fmla="*/ 28 w 3067"/>
                  <a:gd name="T17" fmla="*/ 6 h 517"/>
                  <a:gd name="T18" fmla="*/ 28 w 3067"/>
                  <a:gd name="T19" fmla="*/ 6 h 517"/>
                  <a:gd name="T20" fmla="*/ 28 w 3067"/>
                  <a:gd name="T21" fmla="*/ 6 h 517"/>
                  <a:gd name="T22" fmla="*/ 28 w 3067"/>
                  <a:gd name="T23" fmla="*/ 6 h 517"/>
                  <a:gd name="T24" fmla="*/ 21 w 3067"/>
                  <a:gd name="T25" fmla="*/ 6 h 517"/>
                  <a:gd name="T26" fmla="*/ 18 w 3067"/>
                  <a:gd name="T27" fmla="*/ 3 h 517"/>
                  <a:gd name="T28" fmla="*/ 17 w 3067"/>
                  <a:gd name="T29" fmla="*/ 5 h 517"/>
                  <a:gd name="T30" fmla="*/ 32 w 3067"/>
                  <a:gd name="T31" fmla="*/ 5 h 517"/>
                  <a:gd name="T32" fmla="*/ 31 w 3067"/>
                  <a:gd name="T33" fmla="*/ 3 h 517"/>
                  <a:gd name="T34" fmla="*/ 18 w 3067"/>
                  <a:gd name="T35" fmla="*/ 3 h 517"/>
                  <a:gd name="T36" fmla="*/ 7 w 3067"/>
                  <a:gd name="T37" fmla="*/ 0 h 517"/>
                  <a:gd name="T38" fmla="*/ 42 w 3067"/>
                  <a:gd name="T39" fmla="*/ 0 h 517"/>
                  <a:gd name="T40" fmla="*/ 42 w 3067"/>
                  <a:gd name="T41" fmla="*/ 0 h 517"/>
                  <a:gd name="T42" fmla="*/ 42 w 3067"/>
                  <a:gd name="T43" fmla="*/ 0 h 517"/>
                  <a:gd name="T44" fmla="*/ 43 w 3067"/>
                  <a:gd name="T45" fmla="*/ 0 h 517"/>
                  <a:gd name="T46" fmla="*/ 43 w 3067"/>
                  <a:gd name="T47" fmla="*/ 0 h 517"/>
                  <a:gd name="T48" fmla="*/ 43 w 3067"/>
                  <a:gd name="T49" fmla="*/ 0 h 517"/>
                  <a:gd name="T50" fmla="*/ 49 w 3067"/>
                  <a:gd name="T51" fmla="*/ 6 h 517"/>
                  <a:gd name="T52" fmla="*/ 49 w 3067"/>
                  <a:gd name="T53" fmla="*/ 7 h 517"/>
                  <a:gd name="T54" fmla="*/ 49 w 3067"/>
                  <a:gd name="T55" fmla="*/ 7 h 517"/>
                  <a:gd name="T56" fmla="*/ 49 w 3067"/>
                  <a:gd name="T57" fmla="*/ 7 h 517"/>
                  <a:gd name="T58" fmla="*/ 49 w 3067"/>
                  <a:gd name="T59" fmla="*/ 7 h 517"/>
                  <a:gd name="T60" fmla="*/ 49 w 3067"/>
                  <a:gd name="T61" fmla="*/ 7 h 517"/>
                  <a:gd name="T62" fmla="*/ 49 w 3067"/>
                  <a:gd name="T63" fmla="*/ 7 h 517"/>
                  <a:gd name="T64" fmla="*/ 49 w 3067"/>
                  <a:gd name="T65" fmla="*/ 7 h 517"/>
                  <a:gd name="T66" fmla="*/ 49 w 3067"/>
                  <a:gd name="T67" fmla="*/ 7 h 517"/>
                  <a:gd name="T68" fmla="*/ 49 w 3067"/>
                  <a:gd name="T69" fmla="*/ 8 h 517"/>
                  <a:gd name="T70" fmla="*/ 48 w 3067"/>
                  <a:gd name="T71" fmla="*/ 8 h 517"/>
                  <a:gd name="T72" fmla="*/ 48 w 3067"/>
                  <a:gd name="T73" fmla="*/ 8 h 517"/>
                  <a:gd name="T74" fmla="*/ 48 w 3067"/>
                  <a:gd name="T75" fmla="*/ 8 h 517"/>
                  <a:gd name="T76" fmla="*/ 48 w 3067"/>
                  <a:gd name="T77" fmla="*/ 8 h 517"/>
                  <a:gd name="T78" fmla="*/ 1 w 3067"/>
                  <a:gd name="T79" fmla="*/ 8 h 517"/>
                  <a:gd name="T80" fmla="*/ 1 w 3067"/>
                  <a:gd name="T81" fmla="*/ 8 h 517"/>
                  <a:gd name="T82" fmla="*/ 1 w 3067"/>
                  <a:gd name="T83" fmla="*/ 8 h 517"/>
                  <a:gd name="T84" fmla="*/ 1 w 3067"/>
                  <a:gd name="T85" fmla="*/ 8 h 517"/>
                  <a:gd name="T86" fmla="*/ 0 w 3067"/>
                  <a:gd name="T87" fmla="*/ 8 h 517"/>
                  <a:gd name="T88" fmla="*/ 0 w 3067"/>
                  <a:gd name="T89" fmla="*/ 7 h 517"/>
                  <a:gd name="T90" fmla="*/ 0 w 3067"/>
                  <a:gd name="T91" fmla="*/ 7 h 517"/>
                  <a:gd name="T92" fmla="*/ 0 w 3067"/>
                  <a:gd name="T93" fmla="*/ 7 h 517"/>
                  <a:gd name="T94" fmla="*/ 0 w 3067"/>
                  <a:gd name="T95" fmla="*/ 7 h 517"/>
                  <a:gd name="T96" fmla="*/ 0 w 3067"/>
                  <a:gd name="T97" fmla="*/ 7 h 517"/>
                  <a:gd name="T98" fmla="*/ 0 w 3067"/>
                  <a:gd name="T99" fmla="*/ 7 h 517"/>
                  <a:gd name="T100" fmla="*/ 0 w 3067"/>
                  <a:gd name="T101" fmla="*/ 7 h 517"/>
                  <a:gd name="T102" fmla="*/ 0 w 3067"/>
                  <a:gd name="T103" fmla="*/ 7 h 517"/>
                  <a:gd name="T104" fmla="*/ 0 w 3067"/>
                  <a:gd name="T105" fmla="*/ 6 h 517"/>
                  <a:gd name="T106" fmla="*/ 6 w 3067"/>
                  <a:gd name="T107" fmla="*/ 0 h 517"/>
                  <a:gd name="T108" fmla="*/ 6 w 3067"/>
                  <a:gd name="T109" fmla="*/ 0 h 517"/>
                  <a:gd name="T110" fmla="*/ 6 w 3067"/>
                  <a:gd name="T111" fmla="*/ 0 h 517"/>
                  <a:gd name="T112" fmla="*/ 7 w 3067"/>
                  <a:gd name="T113" fmla="*/ 0 h 517"/>
                  <a:gd name="T114" fmla="*/ 7 w 3067"/>
                  <a:gd name="T115" fmla="*/ 0 h 517"/>
                  <a:gd name="T116" fmla="*/ 7 w 3067"/>
                  <a:gd name="T117" fmla="*/ 0 h 5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67" h="517">
                    <a:moveTo>
                      <a:pt x="1320" y="366"/>
                    </a:moveTo>
                    <a:lnTo>
                      <a:pt x="1320" y="397"/>
                    </a:lnTo>
                    <a:lnTo>
                      <a:pt x="1322" y="408"/>
                    </a:lnTo>
                    <a:lnTo>
                      <a:pt x="1329" y="417"/>
                    </a:lnTo>
                    <a:lnTo>
                      <a:pt x="1338" y="423"/>
                    </a:lnTo>
                    <a:lnTo>
                      <a:pt x="1350" y="426"/>
                    </a:lnTo>
                    <a:lnTo>
                      <a:pt x="1718" y="426"/>
                    </a:lnTo>
                    <a:lnTo>
                      <a:pt x="1730" y="423"/>
                    </a:lnTo>
                    <a:lnTo>
                      <a:pt x="1739" y="417"/>
                    </a:lnTo>
                    <a:lnTo>
                      <a:pt x="1747" y="408"/>
                    </a:lnTo>
                    <a:lnTo>
                      <a:pt x="1749" y="397"/>
                    </a:lnTo>
                    <a:lnTo>
                      <a:pt x="1749" y="366"/>
                    </a:lnTo>
                    <a:lnTo>
                      <a:pt x="1320" y="366"/>
                    </a:lnTo>
                    <a:close/>
                    <a:moveTo>
                      <a:pt x="1130" y="224"/>
                    </a:moveTo>
                    <a:lnTo>
                      <a:pt x="1069" y="324"/>
                    </a:lnTo>
                    <a:lnTo>
                      <a:pt x="1999" y="324"/>
                    </a:lnTo>
                    <a:lnTo>
                      <a:pt x="1937" y="224"/>
                    </a:lnTo>
                    <a:lnTo>
                      <a:pt x="1130" y="224"/>
                    </a:lnTo>
                    <a:close/>
                    <a:moveTo>
                      <a:pt x="445" y="0"/>
                    </a:moveTo>
                    <a:lnTo>
                      <a:pt x="2623" y="0"/>
                    </a:lnTo>
                    <a:lnTo>
                      <a:pt x="2638" y="2"/>
                    </a:lnTo>
                    <a:lnTo>
                      <a:pt x="2656" y="7"/>
                    </a:lnTo>
                    <a:lnTo>
                      <a:pt x="2673" y="13"/>
                    </a:lnTo>
                    <a:lnTo>
                      <a:pt x="2689" y="22"/>
                    </a:lnTo>
                    <a:lnTo>
                      <a:pt x="2702" y="32"/>
                    </a:lnTo>
                    <a:lnTo>
                      <a:pt x="3067" y="366"/>
                    </a:lnTo>
                    <a:lnTo>
                      <a:pt x="3067" y="426"/>
                    </a:lnTo>
                    <a:lnTo>
                      <a:pt x="3067" y="428"/>
                    </a:lnTo>
                    <a:lnTo>
                      <a:pt x="3067" y="432"/>
                    </a:lnTo>
                    <a:lnTo>
                      <a:pt x="3066" y="440"/>
                    </a:lnTo>
                    <a:lnTo>
                      <a:pt x="3064" y="449"/>
                    </a:lnTo>
                    <a:lnTo>
                      <a:pt x="3060" y="460"/>
                    </a:lnTo>
                    <a:lnTo>
                      <a:pt x="3056" y="471"/>
                    </a:lnTo>
                    <a:lnTo>
                      <a:pt x="3049" y="483"/>
                    </a:lnTo>
                    <a:lnTo>
                      <a:pt x="3040" y="493"/>
                    </a:lnTo>
                    <a:lnTo>
                      <a:pt x="3028" y="503"/>
                    </a:lnTo>
                    <a:lnTo>
                      <a:pt x="3013" y="510"/>
                    </a:lnTo>
                    <a:lnTo>
                      <a:pt x="2996" y="515"/>
                    </a:lnTo>
                    <a:lnTo>
                      <a:pt x="2974" y="517"/>
                    </a:lnTo>
                    <a:lnTo>
                      <a:pt x="93" y="517"/>
                    </a:lnTo>
                    <a:lnTo>
                      <a:pt x="72" y="515"/>
                    </a:lnTo>
                    <a:lnTo>
                      <a:pt x="54" y="510"/>
                    </a:lnTo>
                    <a:lnTo>
                      <a:pt x="40" y="503"/>
                    </a:lnTo>
                    <a:lnTo>
                      <a:pt x="29" y="493"/>
                    </a:lnTo>
                    <a:lnTo>
                      <a:pt x="19" y="483"/>
                    </a:lnTo>
                    <a:lnTo>
                      <a:pt x="12" y="471"/>
                    </a:lnTo>
                    <a:lnTo>
                      <a:pt x="7" y="460"/>
                    </a:lnTo>
                    <a:lnTo>
                      <a:pt x="4" y="449"/>
                    </a:lnTo>
                    <a:lnTo>
                      <a:pt x="2" y="440"/>
                    </a:lnTo>
                    <a:lnTo>
                      <a:pt x="1" y="432"/>
                    </a:lnTo>
                    <a:lnTo>
                      <a:pt x="0" y="428"/>
                    </a:lnTo>
                    <a:lnTo>
                      <a:pt x="0" y="426"/>
                    </a:lnTo>
                    <a:lnTo>
                      <a:pt x="0" y="366"/>
                    </a:lnTo>
                    <a:lnTo>
                      <a:pt x="366" y="32"/>
                    </a:lnTo>
                    <a:lnTo>
                      <a:pt x="380" y="22"/>
                    </a:lnTo>
                    <a:lnTo>
                      <a:pt x="395" y="13"/>
                    </a:lnTo>
                    <a:lnTo>
                      <a:pt x="412" y="7"/>
                    </a:lnTo>
                    <a:lnTo>
                      <a:pt x="429" y="2"/>
                    </a:lnTo>
                    <a:lnTo>
                      <a:pt x="4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noun_project_0414.svg.eps"/>
            <p:cNvSpPr>
              <a:spLocks noEditPoints="1"/>
            </p:cNvSpPr>
            <p:nvPr/>
          </p:nvSpPr>
          <p:spPr bwMode="auto">
            <a:xfrm>
              <a:off x="10693106" y="5582264"/>
              <a:ext cx="103799" cy="199739"/>
            </a:xfrm>
            <a:custGeom>
              <a:avLst/>
              <a:gdLst>
                <a:gd name="T0" fmla="*/ 145156 w 1762"/>
                <a:gd name="T1" fmla="*/ 525992 h 3456"/>
                <a:gd name="T2" fmla="*/ 132795 w 1762"/>
                <a:gd name="T3" fmla="*/ 534811 h 3456"/>
                <a:gd name="T4" fmla="*/ 126261 w 1762"/>
                <a:gd name="T5" fmla="*/ 548569 h 3456"/>
                <a:gd name="T6" fmla="*/ 127497 w 1762"/>
                <a:gd name="T7" fmla="*/ 564268 h 3456"/>
                <a:gd name="T8" fmla="*/ 136503 w 1762"/>
                <a:gd name="T9" fmla="*/ 576792 h 3456"/>
                <a:gd name="T10" fmla="*/ 150277 w 1762"/>
                <a:gd name="T11" fmla="*/ 583318 h 3456"/>
                <a:gd name="T12" fmla="*/ 165994 w 1762"/>
                <a:gd name="T13" fmla="*/ 581907 h 3456"/>
                <a:gd name="T14" fmla="*/ 178532 w 1762"/>
                <a:gd name="T15" fmla="*/ 573264 h 3456"/>
                <a:gd name="T16" fmla="*/ 185065 w 1762"/>
                <a:gd name="T17" fmla="*/ 559329 h 3456"/>
                <a:gd name="T18" fmla="*/ 183653 w 1762"/>
                <a:gd name="T19" fmla="*/ 543454 h 3456"/>
                <a:gd name="T20" fmla="*/ 175000 w 1762"/>
                <a:gd name="T21" fmla="*/ 531107 h 3456"/>
                <a:gd name="T22" fmla="*/ 161049 w 1762"/>
                <a:gd name="T23" fmla="*/ 524581 h 3456"/>
                <a:gd name="T24" fmla="*/ 24016 w 1762"/>
                <a:gd name="T25" fmla="*/ 502885 h 3456"/>
                <a:gd name="T26" fmla="*/ 24016 w 1762"/>
                <a:gd name="T27" fmla="*/ 106715 h 3456"/>
                <a:gd name="T28" fmla="*/ 127497 w 1762"/>
                <a:gd name="T29" fmla="*/ 52564 h 3456"/>
                <a:gd name="T30" fmla="*/ 126261 w 1762"/>
                <a:gd name="T31" fmla="*/ 59443 h 3456"/>
                <a:gd name="T32" fmla="*/ 132265 w 1762"/>
                <a:gd name="T33" fmla="*/ 63324 h 3456"/>
                <a:gd name="T34" fmla="*/ 183653 w 1762"/>
                <a:gd name="T35" fmla="*/ 61560 h 3456"/>
                <a:gd name="T36" fmla="*/ 185065 w 1762"/>
                <a:gd name="T37" fmla="*/ 54504 h 3456"/>
                <a:gd name="T38" fmla="*/ 179238 w 1762"/>
                <a:gd name="T39" fmla="*/ 50624 h 3456"/>
                <a:gd name="T40" fmla="*/ 102245 w 1762"/>
                <a:gd name="T41" fmla="*/ 48507 h 3456"/>
                <a:gd name="T42" fmla="*/ 97301 w 1762"/>
                <a:gd name="T43" fmla="*/ 53446 h 3456"/>
                <a:gd name="T44" fmla="*/ 98537 w 1762"/>
                <a:gd name="T45" fmla="*/ 60149 h 3456"/>
                <a:gd name="T46" fmla="*/ 104541 w 1762"/>
                <a:gd name="T47" fmla="*/ 63324 h 3456"/>
                <a:gd name="T48" fmla="*/ 110898 w 1762"/>
                <a:gd name="T49" fmla="*/ 60149 h 3456"/>
                <a:gd name="T50" fmla="*/ 111781 w 1762"/>
                <a:gd name="T51" fmla="*/ 53446 h 3456"/>
                <a:gd name="T52" fmla="*/ 107013 w 1762"/>
                <a:gd name="T53" fmla="*/ 48507 h 3456"/>
                <a:gd name="T54" fmla="*/ 263471 w 1762"/>
                <a:gd name="T55" fmla="*/ 0 h 3456"/>
                <a:gd name="T56" fmla="*/ 283602 w 1762"/>
                <a:gd name="T57" fmla="*/ 4410 h 3456"/>
                <a:gd name="T58" fmla="*/ 299495 w 1762"/>
                <a:gd name="T59" fmla="*/ 16404 h 3456"/>
                <a:gd name="T60" fmla="*/ 309208 w 1762"/>
                <a:gd name="T61" fmla="*/ 34043 h 3456"/>
                <a:gd name="T62" fmla="*/ 311150 w 1762"/>
                <a:gd name="T63" fmla="*/ 561799 h 3456"/>
                <a:gd name="T64" fmla="*/ 306735 w 1762"/>
                <a:gd name="T65" fmla="*/ 581907 h 3456"/>
                <a:gd name="T66" fmla="*/ 294727 w 1762"/>
                <a:gd name="T67" fmla="*/ 597958 h 3456"/>
                <a:gd name="T68" fmla="*/ 277245 w 1762"/>
                <a:gd name="T69" fmla="*/ 607483 h 3456"/>
                <a:gd name="T70" fmla="*/ 48032 w 1762"/>
                <a:gd name="T71" fmla="*/ 609600 h 3456"/>
                <a:gd name="T72" fmla="*/ 27724 w 1762"/>
                <a:gd name="T73" fmla="*/ 605190 h 3456"/>
                <a:gd name="T74" fmla="*/ 11831 w 1762"/>
                <a:gd name="T75" fmla="*/ 593196 h 3456"/>
                <a:gd name="T76" fmla="*/ 1942 w 1762"/>
                <a:gd name="T77" fmla="*/ 575557 h 3456"/>
                <a:gd name="T78" fmla="*/ 0 w 1762"/>
                <a:gd name="T79" fmla="*/ 47801 h 3456"/>
                <a:gd name="T80" fmla="*/ 4415 w 1762"/>
                <a:gd name="T81" fmla="*/ 27693 h 3456"/>
                <a:gd name="T82" fmla="*/ 16423 w 1762"/>
                <a:gd name="T83" fmla="*/ 11642 h 3456"/>
                <a:gd name="T84" fmla="*/ 34082 w 1762"/>
                <a:gd name="T85" fmla="*/ 2117 h 3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62" h="3456">
                  <a:moveTo>
                    <a:pt x="882" y="2971"/>
                  </a:moveTo>
                  <a:lnTo>
                    <a:pt x="851" y="2974"/>
                  </a:lnTo>
                  <a:lnTo>
                    <a:pt x="822" y="2982"/>
                  </a:lnTo>
                  <a:lnTo>
                    <a:pt x="796" y="2994"/>
                  </a:lnTo>
                  <a:lnTo>
                    <a:pt x="773" y="3011"/>
                  </a:lnTo>
                  <a:lnTo>
                    <a:pt x="752" y="3032"/>
                  </a:lnTo>
                  <a:lnTo>
                    <a:pt x="735" y="3055"/>
                  </a:lnTo>
                  <a:lnTo>
                    <a:pt x="722" y="3081"/>
                  </a:lnTo>
                  <a:lnTo>
                    <a:pt x="715" y="3110"/>
                  </a:lnTo>
                  <a:lnTo>
                    <a:pt x="712" y="3141"/>
                  </a:lnTo>
                  <a:lnTo>
                    <a:pt x="715" y="3171"/>
                  </a:lnTo>
                  <a:lnTo>
                    <a:pt x="722" y="3199"/>
                  </a:lnTo>
                  <a:lnTo>
                    <a:pt x="735" y="3226"/>
                  </a:lnTo>
                  <a:lnTo>
                    <a:pt x="752" y="3250"/>
                  </a:lnTo>
                  <a:lnTo>
                    <a:pt x="773" y="3270"/>
                  </a:lnTo>
                  <a:lnTo>
                    <a:pt x="796" y="3286"/>
                  </a:lnTo>
                  <a:lnTo>
                    <a:pt x="822" y="3299"/>
                  </a:lnTo>
                  <a:lnTo>
                    <a:pt x="851" y="3307"/>
                  </a:lnTo>
                  <a:lnTo>
                    <a:pt x="882" y="3309"/>
                  </a:lnTo>
                  <a:lnTo>
                    <a:pt x="912" y="3307"/>
                  </a:lnTo>
                  <a:lnTo>
                    <a:pt x="940" y="3299"/>
                  </a:lnTo>
                  <a:lnTo>
                    <a:pt x="967" y="3286"/>
                  </a:lnTo>
                  <a:lnTo>
                    <a:pt x="991" y="3270"/>
                  </a:lnTo>
                  <a:lnTo>
                    <a:pt x="1011" y="3250"/>
                  </a:lnTo>
                  <a:lnTo>
                    <a:pt x="1027" y="3226"/>
                  </a:lnTo>
                  <a:lnTo>
                    <a:pt x="1040" y="3199"/>
                  </a:lnTo>
                  <a:lnTo>
                    <a:pt x="1048" y="3171"/>
                  </a:lnTo>
                  <a:lnTo>
                    <a:pt x="1051" y="3141"/>
                  </a:lnTo>
                  <a:lnTo>
                    <a:pt x="1048" y="3110"/>
                  </a:lnTo>
                  <a:lnTo>
                    <a:pt x="1040" y="3081"/>
                  </a:lnTo>
                  <a:lnTo>
                    <a:pt x="1027" y="3055"/>
                  </a:lnTo>
                  <a:lnTo>
                    <a:pt x="1011" y="3032"/>
                  </a:lnTo>
                  <a:lnTo>
                    <a:pt x="991" y="3011"/>
                  </a:lnTo>
                  <a:lnTo>
                    <a:pt x="967" y="2994"/>
                  </a:lnTo>
                  <a:lnTo>
                    <a:pt x="940" y="2982"/>
                  </a:lnTo>
                  <a:lnTo>
                    <a:pt x="912" y="2974"/>
                  </a:lnTo>
                  <a:lnTo>
                    <a:pt x="882" y="2971"/>
                  </a:lnTo>
                  <a:close/>
                  <a:moveTo>
                    <a:pt x="136" y="605"/>
                  </a:moveTo>
                  <a:lnTo>
                    <a:pt x="136" y="2851"/>
                  </a:lnTo>
                  <a:lnTo>
                    <a:pt x="1627" y="2851"/>
                  </a:lnTo>
                  <a:lnTo>
                    <a:pt x="1627" y="605"/>
                  </a:lnTo>
                  <a:lnTo>
                    <a:pt x="136" y="605"/>
                  </a:lnTo>
                  <a:close/>
                  <a:moveTo>
                    <a:pt x="749" y="287"/>
                  </a:moveTo>
                  <a:lnTo>
                    <a:pt x="734" y="290"/>
                  </a:lnTo>
                  <a:lnTo>
                    <a:pt x="722" y="298"/>
                  </a:lnTo>
                  <a:lnTo>
                    <a:pt x="715" y="309"/>
                  </a:lnTo>
                  <a:lnTo>
                    <a:pt x="712" y="324"/>
                  </a:lnTo>
                  <a:lnTo>
                    <a:pt x="715" y="337"/>
                  </a:lnTo>
                  <a:lnTo>
                    <a:pt x="722" y="349"/>
                  </a:lnTo>
                  <a:lnTo>
                    <a:pt x="734" y="357"/>
                  </a:lnTo>
                  <a:lnTo>
                    <a:pt x="749" y="359"/>
                  </a:lnTo>
                  <a:lnTo>
                    <a:pt x="1015" y="359"/>
                  </a:lnTo>
                  <a:lnTo>
                    <a:pt x="1029" y="357"/>
                  </a:lnTo>
                  <a:lnTo>
                    <a:pt x="1040" y="349"/>
                  </a:lnTo>
                  <a:lnTo>
                    <a:pt x="1048" y="337"/>
                  </a:lnTo>
                  <a:lnTo>
                    <a:pt x="1051" y="324"/>
                  </a:lnTo>
                  <a:lnTo>
                    <a:pt x="1048" y="309"/>
                  </a:lnTo>
                  <a:lnTo>
                    <a:pt x="1040" y="298"/>
                  </a:lnTo>
                  <a:lnTo>
                    <a:pt x="1029" y="290"/>
                  </a:lnTo>
                  <a:lnTo>
                    <a:pt x="1015" y="287"/>
                  </a:lnTo>
                  <a:lnTo>
                    <a:pt x="749" y="287"/>
                  </a:lnTo>
                  <a:close/>
                  <a:moveTo>
                    <a:pt x="592" y="273"/>
                  </a:moveTo>
                  <a:lnTo>
                    <a:pt x="579" y="275"/>
                  </a:lnTo>
                  <a:lnTo>
                    <a:pt x="567" y="282"/>
                  </a:lnTo>
                  <a:lnTo>
                    <a:pt x="558" y="291"/>
                  </a:lnTo>
                  <a:lnTo>
                    <a:pt x="551" y="303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8" y="341"/>
                  </a:lnTo>
                  <a:lnTo>
                    <a:pt x="567" y="351"/>
                  </a:lnTo>
                  <a:lnTo>
                    <a:pt x="579" y="357"/>
                  </a:lnTo>
                  <a:lnTo>
                    <a:pt x="592" y="359"/>
                  </a:lnTo>
                  <a:lnTo>
                    <a:pt x="606" y="357"/>
                  </a:lnTo>
                  <a:lnTo>
                    <a:pt x="619" y="351"/>
                  </a:lnTo>
                  <a:lnTo>
                    <a:pt x="628" y="341"/>
                  </a:lnTo>
                  <a:lnTo>
                    <a:pt x="633" y="330"/>
                  </a:lnTo>
                  <a:lnTo>
                    <a:pt x="636" y="316"/>
                  </a:lnTo>
                  <a:lnTo>
                    <a:pt x="633" y="303"/>
                  </a:lnTo>
                  <a:lnTo>
                    <a:pt x="628" y="291"/>
                  </a:lnTo>
                  <a:lnTo>
                    <a:pt x="619" y="282"/>
                  </a:lnTo>
                  <a:lnTo>
                    <a:pt x="606" y="275"/>
                  </a:lnTo>
                  <a:lnTo>
                    <a:pt x="592" y="273"/>
                  </a:lnTo>
                  <a:close/>
                  <a:moveTo>
                    <a:pt x="272" y="0"/>
                  </a:moveTo>
                  <a:lnTo>
                    <a:pt x="1492" y="0"/>
                  </a:lnTo>
                  <a:lnTo>
                    <a:pt x="1532" y="3"/>
                  </a:lnTo>
                  <a:lnTo>
                    <a:pt x="1570" y="12"/>
                  </a:lnTo>
                  <a:lnTo>
                    <a:pt x="1606" y="25"/>
                  </a:lnTo>
                  <a:lnTo>
                    <a:pt x="1639" y="44"/>
                  </a:lnTo>
                  <a:lnTo>
                    <a:pt x="1669" y="66"/>
                  </a:lnTo>
                  <a:lnTo>
                    <a:pt x="1696" y="93"/>
                  </a:lnTo>
                  <a:lnTo>
                    <a:pt x="1719" y="124"/>
                  </a:lnTo>
                  <a:lnTo>
                    <a:pt x="1737" y="157"/>
                  </a:lnTo>
                  <a:lnTo>
                    <a:pt x="1751" y="193"/>
                  </a:lnTo>
                  <a:lnTo>
                    <a:pt x="1760" y="230"/>
                  </a:lnTo>
                  <a:lnTo>
                    <a:pt x="1762" y="271"/>
                  </a:lnTo>
                  <a:lnTo>
                    <a:pt x="1762" y="3185"/>
                  </a:lnTo>
                  <a:lnTo>
                    <a:pt x="1760" y="3226"/>
                  </a:lnTo>
                  <a:lnTo>
                    <a:pt x="1751" y="3263"/>
                  </a:lnTo>
                  <a:lnTo>
                    <a:pt x="1737" y="3299"/>
                  </a:lnTo>
                  <a:lnTo>
                    <a:pt x="1719" y="3332"/>
                  </a:lnTo>
                  <a:lnTo>
                    <a:pt x="1696" y="3363"/>
                  </a:lnTo>
                  <a:lnTo>
                    <a:pt x="1669" y="3390"/>
                  </a:lnTo>
                  <a:lnTo>
                    <a:pt x="1639" y="3412"/>
                  </a:lnTo>
                  <a:lnTo>
                    <a:pt x="1606" y="3431"/>
                  </a:lnTo>
                  <a:lnTo>
                    <a:pt x="1570" y="3444"/>
                  </a:lnTo>
                  <a:lnTo>
                    <a:pt x="1532" y="3453"/>
                  </a:lnTo>
                  <a:lnTo>
                    <a:pt x="1492" y="3456"/>
                  </a:lnTo>
                  <a:lnTo>
                    <a:pt x="272" y="3456"/>
                  </a:lnTo>
                  <a:lnTo>
                    <a:pt x="232" y="3453"/>
                  </a:lnTo>
                  <a:lnTo>
                    <a:pt x="193" y="3444"/>
                  </a:lnTo>
                  <a:lnTo>
                    <a:pt x="157" y="3431"/>
                  </a:lnTo>
                  <a:lnTo>
                    <a:pt x="124" y="3412"/>
                  </a:lnTo>
                  <a:lnTo>
                    <a:pt x="93" y="3390"/>
                  </a:lnTo>
                  <a:lnTo>
                    <a:pt x="67" y="3363"/>
                  </a:lnTo>
                  <a:lnTo>
                    <a:pt x="44" y="3332"/>
                  </a:lnTo>
                  <a:lnTo>
                    <a:pt x="25" y="3299"/>
                  </a:lnTo>
                  <a:lnTo>
                    <a:pt x="11" y="3263"/>
                  </a:lnTo>
                  <a:lnTo>
                    <a:pt x="3" y="3226"/>
                  </a:lnTo>
                  <a:lnTo>
                    <a:pt x="0" y="3185"/>
                  </a:lnTo>
                  <a:lnTo>
                    <a:pt x="0" y="271"/>
                  </a:lnTo>
                  <a:lnTo>
                    <a:pt x="3" y="230"/>
                  </a:lnTo>
                  <a:lnTo>
                    <a:pt x="11" y="193"/>
                  </a:lnTo>
                  <a:lnTo>
                    <a:pt x="25" y="157"/>
                  </a:lnTo>
                  <a:lnTo>
                    <a:pt x="44" y="124"/>
                  </a:lnTo>
                  <a:lnTo>
                    <a:pt x="67" y="93"/>
                  </a:lnTo>
                  <a:lnTo>
                    <a:pt x="93" y="66"/>
                  </a:lnTo>
                  <a:lnTo>
                    <a:pt x="124" y="44"/>
                  </a:lnTo>
                  <a:lnTo>
                    <a:pt x="157" y="25"/>
                  </a:lnTo>
                  <a:lnTo>
                    <a:pt x="193" y="12"/>
                  </a:lnTo>
                  <a:lnTo>
                    <a:pt x="232" y="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grpSp>
          <p:nvGrpSpPr>
            <p:cNvPr id="17" name="noun_project_0972.svg.eps"/>
            <p:cNvGrpSpPr>
              <a:grpSpLocks noChangeAspect="1"/>
            </p:cNvGrpSpPr>
            <p:nvPr/>
          </p:nvGrpSpPr>
          <p:grpSpPr bwMode="auto">
            <a:xfrm>
              <a:off x="10346953" y="5522337"/>
              <a:ext cx="287734" cy="182236"/>
              <a:chOff x="2866" y="819"/>
              <a:chExt cx="169" cy="107"/>
            </a:xfrm>
            <a:solidFill>
              <a:schemeClr val="bg1"/>
            </a:solidFill>
          </p:grpSpPr>
          <p:sp>
            <p:nvSpPr>
              <p:cNvPr id="18" name="Freeform 20"/>
              <p:cNvSpPr>
                <a:spLocks noChangeAspect="1" noEditPoints="1"/>
              </p:cNvSpPr>
              <p:nvPr/>
            </p:nvSpPr>
            <p:spPr bwMode="auto">
              <a:xfrm>
                <a:off x="2866" y="819"/>
                <a:ext cx="169" cy="96"/>
              </a:xfrm>
              <a:custGeom>
                <a:avLst/>
                <a:gdLst>
                  <a:gd name="T0" fmla="*/ 13 w 3384"/>
                  <a:gd name="T1" fmla="*/ 8 h 1918"/>
                  <a:gd name="T2" fmla="*/ 11 w 3384"/>
                  <a:gd name="T3" fmla="*/ 8 h 1918"/>
                  <a:gd name="T4" fmla="*/ 9 w 3384"/>
                  <a:gd name="T5" fmla="*/ 8 h 1918"/>
                  <a:gd name="T6" fmla="*/ 8 w 3384"/>
                  <a:gd name="T7" fmla="*/ 10 h 1918"/>
                  <a:gd name="T8" fmla="*/ 8 w 3384"/>
                  <a:gd name="T9" fmla="*/ 12 h 1918"/>
                  <a:gd name="T10" fmla="*/ 8 w 3384"/>
                  <a:gd name="T11" fmla="*/ 15 h 1918"/>
                  <a:gd name="T12" fmla="*/ 8 w 3384"/>
                  <a:gd name="T13" fmla="*/ 72 h 1918"/>
                  <a:gd name="T14" fmla="*/ 8 w 3384"/>
                  <a:gd name="T15" fmla="*/ 74 h 1918"/>
                  <a:gd name="T16" fmla="*/ 8 w 3384"/>
                  <a:gd name="T17" fmla="*/ 76 h 1918"/>
                  <a:gd name="T18" fmla="*/ 10 w 3384"/>
                  <a:gd name="T19" fmla="*/ 76 h 1918"/>
                  <a:gd name="T20" fmla="*/ 12 w 3384"/>
                  <a:gd name="T21" fmla="*/ 77 h 1918"/>
                  <a:gd name="T22" fmla="*/ 15 w 3384"/>
                  <a:gd name="T23" fmla="*/ 77 h 1918"/>
                  <a:gd name="T24" fmla="*/ 156 w 3384"/>
                  <a:gd name="T25" fmla="*/ 77 h 1918"/>
                  <a:gd name="T26" fmla="*/ 158 w 3384"/>
                  <a:gd name="T27" fmla="*/ 77 h 1918"/>
                  <a:gd name="T28" fmla="*/ 160 w 3384"/>
                  <a:gd name="T29" fmla="*/ 76 h 1918"/>
                  <a:gd name="T30" fmla="*/ 161 w 3384"/>
                  <a:gd name="T31" fmla="*/ 75 h 1918"/>
                  <a:gd name="T32" fmla="*/ 161 w 3384"/>
                  <a:gd name="T33" fmla="*/ 73 h 1918"/>
                  <a:gd name="T34" fmla="*/ 161 w 3384"/>
                  <a:gd name="T35" fmla="*/ 70 h 1918"/>
                  <a:gd name="T36" fmla="*/ 161 w 3384"/>
                  <a:gd name="T37" fmla="*/ 13 h 1918"/>
                  <a:gd name="T38" fmla="*/ 161 w 3384"/>
                  <a:gd name="T39" fmla="*/ 10 h 1918"/>
                  <a:gd name="T40" fmla="*/ 161 w 3384"/>
                  <a:gd name="T41" fmla="*/ 9 h 1918"/>
                  <a:gd name="T42" fmla="*/ 159 w 3384"/>
                  <a:gd name="T43" fmla="*/ 8 h 1918"/>
                  <a:gd name="T44" fmla="*/ 157 w 3384"/>
                  <a:gd name="T45" fmla="*/ 8 h 1918"/>
                  <a:gd name="T46" fmla="*/ 154 w 3384"/>
                  <a:gd name="T47" fmla="*/ 8 h 1918"/>
                  <a:gd name="T48" fmla="*/ 8 w 3384"/>
                  <a:gd name="T49" fmla="*/ 0 h 1918"/>
                  <a:gd name="T50" fmla="*/ 163 w 3384"/>
                  <a:gd name="T51" fmla="*/ 0 h 1918"/>
                  <a:gd name="T52" fmla="*/ 166 w 3384"/>
                  <a:gd name="T53" fmla="*/ 1 h 1918"/>
                  <a:gd name="T54" fmla="*/ 168 w 3384"/>
                  <a:gd name="T55" fmla="*/ 3 h 1918"/>
                  <a:gd name="T56" fmla="*/ 169 w 3384"/>
                  <a:gd name="T57" fmla="*/ 6 h 1918"/>
                  <a:gd name="T58" fmla="*/ 169 w 3384"/>
                  <a:gd name="T59" fmla="*/ 88 h 1918"/>
                  <a:gd name="T60" fmla="*/ 168 w 3384"/>
                  <a:gd name="T61" fmla="*/ 91 h 1918"/>
                  <a:gd name="T62" fmla="*/ 167 w 3384"/>
                  <a:gd name="T63" fmla="*/ 94 h 1918"/>
                  <a:gd name="T64" fmla="*/ 164 w 3384"/>
                  <a:gd name="T65" fmla="*/ 95 h 1918"/>
                  <a:gd name="T66" fmla="*/ 161 w 3384"/>
                  <a:gd name="T67" fmla="*/ 96 h 1918"/>
                  <a:gd name="T68" fmla="*/ 6 w 3384"/>
                  <a:gd name="T69" fmla="*/ 96 h 1918"/>
                  <a:gd name="T70" fmla="*/ 3 w 3384"/>
                  <a:gd name="T71" fmla="*/ 95 h 1918"/>
                  <a:gd name="T72" fmla="*/ 1 w 3384"/>
                  <a:gd name="T73" fmla="*/ 93 h 1918"/>
                  <a:gd name="T74" fmla="*/ 0 w 3384"/>
                  <a:gd name="T75" fmla="*/ 90 h 1918"/>
                  <a:gd name="T76" fmla="*/ 0 w 3384"/>
                  <a:gd name="T77" fmla="*/ 8 h 1918"/>
                  <a:gd name="T78" fmla="*/ 1 w 3384"/>
                  <a:gd name="T79" fmla="*/ 5 h 1918"/>
                  <a:gd name="T80" fmla="*/ 2 w 3384"/>
                  <a:gd name="T81" fmla="*/ 2 h 1918"/>
                  <a:gd name="T82" fmla="*/ 5 w 3384"/>
                  <a:gd name="T83" fmla="*/ 1 h 1918"/>
                  <a:gd name="T84" fmla="*/ 8 w 3384"/>
                  <a:gd name="T85" fmla="*/ 0 h 191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384" h="1918">
                    <a:moveTo>
                      <a:pt x="307" y="154"/>
                    </a:moveTo>
                    <a:lnTo>
                      <a:pt x="269" y="154"/>
                    </a:lnTo>
                    <a:lnTo>
                      <a:pt x="238" y="155"/>
                    </a:lnTo>
                    <a:lnTo>
                      <a:pt x="213" y="157"/>
                    </a:lnTo>
                    <a:lnTo>
                      <a:pt x="193" y="161"/>
                    </a:lnTo>
                    <a:lnTo>
                      <a:pt x="178" y="167"/>
                    </a:lnTo>
                    <a:lnTo>
                      <a:pt x="167" y="176"/>
                    </a:lnTo>
                    <a:lnTo>
                      <a:pt x="161" y="190"/>
                    </a:lnTo>
                    <a:lnTo>
                      <a:pt x="157" y="208"/>
                    </a:lnTo>
                    <a:lnTo>
                      <a:pt x="154" y="230"/>
                    </a:lnTo>
                    <a:lnTo>
                      <a:pt x="154" y="258"/>
                    </a:lnTo>
                    <a:lnTo>
                      <a:pt x="154" y="292"/>
                    </a:lnTo>
                    <a:lnTo>
                      <a:pt x="154" y="1397"/>
                    </a:lnTo>
                    <a:lnTo>
                      <a:pt x="154" y="1430"/>
                    </a:lnTo>
                    <a:lnTo>
                      <a:pt x="154" y="1459"/>
                    </a:lnTo>
                    <a:lnTo>
                      <a:pt x="157" y="1482"/>
                    </a:lnTo>
                    <a:lnTo>
                      <a:pt x="161" y="1499"/>
                    </a:lnTo>
                    <a:lnTo>
                      <a:pt x="167" y="1512"/>
                    </a:lnTo>
                    <a:lnTo>
                      <a:pt x="178" y="1521"/>
                    </a:lnTo>
                    <a:lnTo>
                      <a:pt x="193" y="1528"/>
                    </a:lnTo>
                    <a:lnTo>
                      <a:pt x="213" y="1532"/>
                    </a:lnTo>
                    <a:lnTo>
                      <a:pt x="238" y="1534"/>
                    </a:lnTo>
                    <a:lnTo>
                      <a:pt x="269" y="1535"/>
                    </a:lnTo>
                    <a:lnTo>
                      <a:pt x="307" y="1535"/>
                    </a:lnTo>
                    <a:lnTo>
                      <a:pt x="3077" y="1535"/>
                    </a:lnTo>
                    <a:lnTo>
                      <a:pt x="3115" y="1535"/>
                    </a:lnTo>
                    <a:lnTo>
                      <a:pt x="3146" y="1534"/>
                    </a:lnTo>
                    <a:lnTo>
                      <a:pt x="3171" y="1532"/>
                    </a:lnTo>
                    <a:lnTo>
                      <a:pt x="3190" y="1528"/>
                    </a:lnTo>
                    <a:lnTo>
                      <a:pt x="3205" y="1521"/>
                    </a:lnTo>
                    <a:lnTo>
                      <a:pt x="3215" y="1512"/>
                    </a:lnTo>
                    <a:lnTo>
                      <a:pt x="3223" y="1499"/>
                    </a:lnTo>
                    <a:lnTo>
                      <a:pt x="3227" y="1482"/>
                    </a:lnTo>
                    <a:lnTo>
                      <a:pt x="3229" y="1459"/>
                    </a:lnTo>
                    <a:lnTo>
                      <a:pt x="3230" y="1430"/>
                    </a:lnTo>
                    <a:lnTo>
                      <a:pt x="3230" y="1397"/>
                    </a:lnTo>
                    <a:lnTo>
                      <a:pt x="3230" y="292"/>
                    </a:lnTo>
                    <a:lnTo>
                      <a:pt x="3230" y="258"/>
                    </a:lnTo>
                    <a:lnTo>
                      <a:pt x="3229" y="230"/>
                    </a:lnTo>
                    <a:lnTo>
                      <a:pt x="3227" y="208"/>
                    </a:lnTo>
                    <a:lnTo>
                      <a:pt x="3223" y="190"/>
                    </a:lnTo>
                    <a:lnTo>
                      <a:pt x="3215" y="176"/>
                    </a:lnTo>
                    <a:lnTo>
                      <a:pt x="3205" y="167"/>
                    </a:lnTo>
                    <a:lnTo>
                      <a:pt x="3190" y="161"/>
                    </a:lnTo>
                    <a:lnTo>
                      <a:pt x="3171" y="157"/>
                    </a:lnTo>
                    <a:lnTo>
                      <a:pt x="3146" y="155"/>
                    </a:lnTo>
                    <a:lnTo>
                      <a:pt x="3115" y="154"/>
                    </a:lnTo>
                    <a:lnTo>
                      <a:pt x="3077" y="154"/>
                    </a:lnTo>
                    <a:lnTo>
                      <a:pt x="307" y="154"/>
                    </a:lnTo>
                    <a:close/>
                    <a:moveTo>
                      <a:pt x="154" y="0"/>
                    </a:moveTo>
                    <a:lnTo>
                      <a:pt x="3230" y="0"/>
                    </a:lnTo>
                    <a:lnTo>
                      <a:pt x="3260" y="4"/>
                    </a:lnTo>
                    <a:lnTo>
                      <a:pt x="3290" y="13"/>
                    </a:lnTo>
                    <a:lnTo>
                      <a:pt x="3316" y="27"/>
                    </a:lnTo>
                    <a:lnTo>
                      <a:pt x="3339" y="45"/>
                    </a:lnTo>
                    <a:lnTo>
                      <a:pt x="3358" y="68"/>
                    </a:lnTo>
                    <a:lnTo>
                      <a:pt x="3372" y="95"/>
                    </a:lnTo>
                    <a:lnTo>
                      <a:pt x="3381" y="123"/>
                    </a:lnTo>
                    <a:lnTo>
                      <a:pt x="3384" y="154"/>
                    </a:lnTo>
                    <a:lnTo>
                      <a:pt x="3384" y="1764"/>
                    </a:lnTo>
                    <a:lnTo>
                      <a:pt x="3381" y="1795"/>
                    </a:lnTo>
                    <a:lnTo>
                      <a:pt x="3372" y="1825"/>
                    </a:lnTo>
                    <a:lnTo>
                      <a:pt x="3358" y="1851"/>
                    </a:lnTo>
                    <a:lnTo>
                      <a:pt x="3339" y="1873"/>
                    </a:lnTo>
                    <a:lnTo>
                      <a:pt x="3316" y="1892"/>
                    </a:lnTo>
                    <a:lnTo>
                      <a:pt x="3290" y="1906"/>
                    </a:lnTo>
                    <a:lnTo>
                      <a:pt x="3260" y="1915"/>
                    </a:lnTo>
                    <a:lnTo>
                      <a:pt x="3230" y="1918"/>
                    </a:lnTo>
                    <a:lnTo>
                      <a:pt x="154" y="1918"/>
                    </a:lnTo>
                    <a:lnTo>
                      <a:pt x="122" y="1915"/>
                    </a:lnTo>
                    <a:lnTo>
                      <a:pt x="94" y="1906"/>
                    </a:lnTo>
                    <a:lnTo>
                      <a:pt x="68" y="1892"/>
                    </a:lnTo>
                    <a:lnTo>
                      <a:pt x="45" y="1873"/>
                    </a:lnTo>
                    <a:lnTo>
                      <a:pt x="26" y="1851"/>
                    </a:lnTo>
                    <a:lnTo>
                      <a:pt x="12" y="1825"/>
                    </a:lnTo>
                    <a:lnTo>
                      <a:pt x="3" y="1795"/>
                    </a:lnTo>
                    <a:lnTo>
                      <a:pt x="0" y="1764"/>
                    </a:lnTo>
                    <a:lnTo>
                      <a:pt x="0" y="154"/>
                    </a:lnTo>
                    <a:lnTo>
                      <a:pt x="3" y="123"/>
                    </a:lnTo>
                    <a:lnTo>
                      <a:pt x="12" y="95"/>
                    </a:lnTo>
                    <a:lnTo>
                      <a:pt x="26" y="68"/>
                    </a:lnTo>
                    <a:lnTo>
                      <a:pt x="45" y="45"/>
                    </a:lnTo>
                    <a:lnTo>
                      <a:pt x="68" y="27"/>
                    </a:lnTo>
                    <a:lnTo>
                      <a:pt x="94" y="13"/>
                    </a:lnTo>
                    <a:lnTo>
                      <a:pt x="122" y="4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912" y="922"/>
                <a:ext cx="77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20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2947" y="915"/>
                <a:ext cx="7" cy="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graphicFrame>
        <p:nvGraphicFramePr>
          <p:cNvPr id="30" name="Diagramm 29"/>
          <p:cNvGraphicFramePr/>
          <p:nvPr>
            <p:extLst>
              <p:ext uri="{D42A27DB-BD31-4B8C-83A1-F6EECF244321}">
                <p14:modId xmlns:p14="http://schemas.microsoft.com/office/powerpoint/2010/main" val="255043935"/>
              </p:ext>
            </p:extLst>
          </p:nvPr>
        </p:nvGraphicFramePr>
        <p:xfrm>
          <a:off x="41036" y="2695909"/>
          <a:ext cx="8072807" cy="310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feld 22"/>
          <p:cNvSpPr txBox="1"/>
          <p:nvPr/>
        </p:nvSpPr>
        <p:spPr>
          <a:xfrm>
            <a:off x="2139899" y="3913365"/>
            <a:ext cx="1042737" cy="864440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Alle ab </a:t>
            </a:r>
            <a:br>
              <a:rPr lang="de-DE" sz="1400" dirty="0" smtClean="0">
                <a:solidFill>
                  <a:prstClr val="black"/>
                </a:solidFill>
              </a:rPr>
            </a:br>
            <a:r>
              <a:rPr lang="de-DE" sz="1400" dirty="0" smtClean="0">
                <a:solidFill>
                  <a:prstClr val="black"/>
                </a:solidFill>
              </a:rPr>
              <a:t>14 Jahre</a:t>
            </a:r>
          </a:p>
          <a:p>
            <a:pPr algn="ctr"/>
            <a:r>
              <a:rPr lang="de-DE" sz="1400" dirty="0">
                <a:solidFill>
                  <a:prstClr val="black"/>
                </a:solidFill>
              </a:rPr>
              <a:t>i</a:t>
            </a:r>
            <a:r>
              <a:rPr lang="de-DE" sz="1400" dirty="0" smtClean="0">
                <a:solidFill>
                  <a:prstClr val="black"/>
                </a:solidFill>
              </a:rPr>
              <a:t>n Bremen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602184" y="2253833"/>
            <a:ext cx="2187615" cy="464331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600" b="1" dirty="0" smtClean="0"/>
              <a:t>Allgemein</a:t>
            </a:r>
          </a:p>
        </p:txBody>
      </p:sp>
      <p:graphicFrame>
        <p:nvGraphicFramePr>
          <p:cNvPr id="29" name="Diagramm 28"/>
          <p:cNvGraphicFramePr/>
          <p:nvPr>
            <p:extLst>
              <p:ext uri="{D42A27DB-BD31-4B8C-83A1-F6EECF244321}">
                <p14:modId xmlns:p14="http://schemas.microsoft.com/office/powerpoint/2010/main" val="3017660842"/>
              </p:ext>
            </p:extLst>
          </p:nvPr>
        </p:nvGraphicFramePr>
        <p:xfrm>
          <a:off x="7381335" y="2697834"/>
          <a:ext cx="8072807" cy="310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feld 30"/>
          <p:cNvSpPr txBox="1"/>
          <p:nvPr/>
        </p:nvSpPr>
        <p:spPr>
          <a:xfrm>
            <a:off x="8924760" y="2253833"/>
            <a:ext cx="2187615" cy="464331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600" b="1" dirty="0" smtClean="0"/>
              <a:t>Videonutzung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9480193" y="3913365"/>
            <a:ext cx="1042737" cy="864440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Alle ab </a:t>
            </a:r>
            <a:br>
              <a:rPr lang="de-DE" sz="1400" dirty="0" smtClean="0">
                <a:solidFill>
                  <a:prstClr val="black"/>
                </a:solidFill>
              </a:rPr>
            </a:br>
            <a:r>
              <a:rPr lang="de-DE" sz="1400" dirty="0" smtClean="0">
                <a:solidFill>
                  <a:prstClr val="black"/>
                </a:solidFill>
              </a:rPr>
              <a:t>14 Jahre</a:t>
            </a:r>
          </a:p>
          <a:p>
            <a:pPr algn="ctr"/>
            <a:r>
              <a:rPr lang="de-DE" sz="1400" dirty="0">
                <a:solidFill>
                  <a:prstClr val="black"/>
                </a:solidFill>
              </a:rPr>
              <a:t>i</a:t>
            </a:r>
            <a:r>
              <a:rPr lang="de-DE" sz="1400" dirty="0" smtClean="0">
                <a:solidFill>
                  <a:prstClr val="black"/>
                </a:solidFill>
              </a:rPr>
              <a:t>n Bremen</a:t>
            </a:r>
          </a:p>
        </p:txBody>
      </p:sp>
      <p:sp>
        <p:nvSpPr>
          <p:cNvPr id="34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/>
          <p:cNvGraphicFramePr/>
          <p:nvPr>
            <p:extLst>
              <p:ext uri="{D42A27DB-BD31-4B8C-83A1-F6EECF244321}">
                <p14:modId xmlns:p14="http://schemas.microsoft.com/office/powerpoint/2010/main" val="96049821"/>
              </p:ext>
            </p:extLst>
          </p:nvPr>
        </p:nvGraphicFramePr>
        <p:xfrm>
          <a:off x="239167" y="2201863"/>
          <a:ext cx="1320060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1413160916"/>
              </p:ext>
            </p:extLst>
          </p:nvPr>
        </p:nvGraphicFramePr>
        <p:xfrm>
          <a:off x="376711" y="2695909"/>
          <a:ext cx="7064019" cy="310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Wichtigstes Gerät zur Videonutzung –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nach Alter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19250"/>
            <a:ext cx="10456689" cy="721221"/>
          </a:xfrm>
        </p:spPr>
        <p:txBody>
          <a:bodyPr/>
          <a:lstStyle/>
          <a:p>
            <a:r>
              <a:rPr lang="de-DE" dirty="0" smtClean="0"/>
              <a:t>Bremen 2018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</a:t>
            </a:r>
            <a:r>
              <a:rPr lang="de-DE" dirty="0" smtClean="0"/>
              <a:t>Prozent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0,573 </a:t>
            </a:r>
            <a:r>
              <a:rPr lang="de-DE" dirty="0"/>
              <a:t>Mio. Personen ab 14 Jahre in </a:t>
            </a:r>
            <a:r>
              <a:rPr lang="de-DE" dirty="0" smtClean="0"/>
              <a:t>Bremen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2197769" y="3867065"/>
            <a:ext cx="1042737" cy="864440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Alle ab </a:t>
            </a:r>
            <a:br>
              <a:rPr lang="de-DE" sz="1400" dirty="0" smtClean="0">
                <a:solidFill>
                  <a:prstClr val="black"/>
                </a:solidFill>
              </a:rPr>
            </a:br>
            <a:r>
              <a:rPr lang="de-DE" sz="1400" dirty="0" smtClean="0">
                <a:solidFill>
                  <a:prstClr val="black"/>
                </a:solidFill>
              </a:rPr>
              <a:t>14 Jahre</a:t>
            </a:r>
          </a:p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in Bremen</a:t>
            </a:r>
          </a:p>
        </p:txBody>
      </p:sp>
      <p:graphicFrame>
        <p:nvGraphicFramePr>
          <p:cNvPr id="31" name="Diagramm 30"/>
          <p:cNvGraphicFramePr/>
          <p:nvPr>
            <p:extLst>
              <p:ext uri="{D42A27DB-BD31-4B8C-83A1-F6EECF244321}">
                <p14:modId xmlns:p14="http://schemas.microsoft.com/office/powerpoint/2010/main" val="3775608632"/>
              </p:ext>
            </p:extLst>
          </p:nvPr>
        </p:nvGraphicFramePr>
        <p:xfrm>
          <a:off x="5546228" y="2201863"/>
          <a:ext cx="613305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28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9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257400" y="2104799"/>
            <a:ext cx="681084" cy="4089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9" name="Diagramm 28"/>
          <p:cNvGraphicFramePr/>
          <p:nvPr>
            <p:extLst>
              <p:ext uri="{D42A27DB-BD31-4B8C-83A1-F6EECF244321}">
                <p14:modId xmlns:p14="http://schemas.microsoft.com/office/powerpoint/2010/main" val="3237325696"/>
              </p:ext>
            </p:extLst>
          </p:nvPr>
        </p:nvGraphicFramePr>
        <p:xfrm>
          <a:off x="975663" y="2133208"/>
          <a:ext cx="12464112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Wichtigstes Gerät zur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Videonutzung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41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*tragbare Spielekonsole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70,094 Mio. Personen ab 14 </a:t>
            </a:r>
            <a:r>
              <a:rPr lang="de-DE" dirty="0" smtClean="0"/>
              <a:t>Jahre</a:t>
            </a:r>
            <a:endParaRPr lang="de-DE" dirty="0"/>
          </a:p>
        </p:txBody>
      </p:sp>
      <p:sp>
        <p:nvSpPr>
          <p:cNvPr id="27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0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506024"/>
              </p:ext>
            </p:extLst>
          </p:nvPr>
        </p:nvGraphicFramePr>
        <p:xfrm>
          <a:off x="1247276" y="5387856"/>
          <a:ext cx="10297020" cy="9053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70,094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2,969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9,206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5,356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7,399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1" name="Textfeld 30"/>
          <p:cNvSpPr txBox="1"/>
          <p:nvPr/>
        </p:nvSpPr>
        <p:spPr>
          <a:xfrm>
            <a:off x="11500488" y="6034634"/>
            <a:ext cx="17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cs typeface="Calibri" pitchFamily="34" charset="0"/>
              </a:rPr>
              <a:t>Mio.  Personen 14+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247279" y="170202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Personen </a:t>
            </a:r>
            <a:r>
              <a:rPr lang="de-DE" sz="1200" b="1" dirty="0">
                <a:latin typeface="Calibri" pitchFamily="34" charset="0"/>
                <a:cs typeface="Calibri" pitchFamily="34" charset="0"/>
              </a:rPr>
              <a:t>14+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0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Alle Geräte: </a:t>
            </a:r>
            <a:r>
              <a:rPr lang="de-DE" dirty="0" smtClean="0"/>
              <a:t>TV- </a:t>
            </a:r>
            <a:r>
              <a:rPr lang="de-DE" dirty="0"/>
              <a:t>und Videonutzung – </a:t>
            </a:r>
            <a:r>
              <a:rPr lang="de-DE" dirty="0" smtClean="0"/>
              <a:t>Nutzungsanteile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„Weiß nicht“ (zwischen </a:t>
            </a:r>
            <a:r>
              <a:rPr lang="de-DE" dirty="0" smtClean="0"/>
              <a:t>0,2 </a:t>
            </a:r>
            <a:r>
              <a:rPr lang="de-DE" dirty="0"/>
              <a:t>und </a:t>
            </a:r>
            <a:r>
              <a:rPr lang="de-DE" dirty="0" smtClean="0"/>
              <a:t>0,8% </a:t>
            </a:r>
            <a:r>
              <a:rPr lang="de-DE" dirty="0"/>
              <a:t>in den Altersgruppen herausgerechnet)</a:t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70,094 </a:t>
            </a:r>
            <a:r>
              <a:rPr lang="de-DE" dirty="0"/>
              <a:t>Mio. Personen ab 14 Jahre in Deutschland</a:t>
            </a: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377921454"/>
              </p:ext>
            </p:extLst>
          </p:nvPr>
        </p:nvGraphicFramePr>
        <p:xfrm>
          <a:off x="1111249" y="1869083"/>
          <a:ext cx="11225214" cy="45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Gerade Verbindung 9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elle 24"/>
          <p:cNvGraphicFramePr>
            <a:graphicFrameLocks noGrp="1"/>
          </p:cNvGraphicFramePr>
          <p:nvPr>
            <p:extLst/>
          </p:nvPr>
        </p:nvGraphicFramePr>
        <p:xfrm>
          <a:off x="1222744" y="5822280"/>
          <a:ext cx="7857605" cy="2874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7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2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2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28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28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28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28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14-19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70+ Jahre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 smtClean="0"/>
              <a:t>Bei unter 30-Jährigen überwiegt VOD die „klassische“ Fernsehnutzung deutlich, erst ab 40+ Jahre dominiert klassische TV-Nutzung (noch) klar.</a:t>
            </a:r>
            <a:endParaRPr lang="de-DE" dirty="0"/>
          </a:p>
        </p:txBody>
      </p:sp>
      <p:sp>
        <p:nvSpPr>
          <p:cNvPr id="22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4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895529601"/>
              </p:ext>
            </p:extLst>
          </p:nvPr>
        </p:nvGraphicFramePr>
        <p:xfrm>
          <a:off x="1111249" y="1869083"/>
          <a:ext cx="11225214" cy="45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Alle Geräte: </a:t>
            </a:r>
            <a:r>
              <a:rPr lang="de-DE" dirty="0" smtClean="0"/>
              <a:t>TV- </a:t>
            </a:r>
            <a:r>
              <a:rPr lang="de-DE" dirty="0"/>
              <a:t>und Videonutzung – </a:t>
            </a:r>
            <a:r>
              <a:rPr lang="de-DE" dirty="0" smtClean="0"/>
              <a:t>Nutzungsanteile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„Weiß nicht“ (zwischen </a:t>
            </a:r>
            <a:r>
              <a:rPr lang="de-DE" dirty="0" smtClean="0"/>
              <a:t>0,2 </a:t>
            </a:r>
            <a:r>
              <a:rPr lang="de-DE" dirty="0"/>
              <a:t>und </a:t>
            </a:r>
            <a:r>
              <a:rPr lang="de-DE" dirty="0" smtClean="0"/>
              <a:t>0,8% </a:t>
            </a:r>
            <a:r>
              <a:rPr lang="de-DE" dirty="0"/>
              <a:t>in den Altersgruppen herausgerechnet)</a:t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0,573 </a:t>
            </a:r>
            <a:r>
              <a:rPr lang="de-DE" dirty="0"/>
              <a:t>Mio. Personen ab 14 Jahre in </a:t>
            </a:r>
            <a:r>
              <a:rPr lang="de-DE" dirty="0" smtClean="0"/>
              <a:t>Bremen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24725"/>
              </p:ext>
            </p:extLst>
          </p:nvPr>
        </p:nvGraphicFramePr>
        <p:xfrm>
          <a:off x="1222744" y="5822280"/>
          <a:ext cx="7851809" cy="2874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3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7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7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75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75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275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14-39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70+ Jahre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 smtClean="0"/>
              <a:t>Bremen 2018</a:t>
            </a:r>
            <a:endParaRPr lang="de-DE" dirty="0"/>
          </a:p>
        </p:txBody>
      </p:sp>
      <p:sp>
        <p:nvSpPr>
          <p:cNvPr id="22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6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TV- und Videonutzung – </a:t>
            </a:r>
            <a:r>
              <a:rPr lang="de-DE" dirty="0" smtClean="0"/>
              <a:t>Nutzungsanteile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5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„Weiß nicht“ (zwischen </a:t>
            </a:r>
            <a:r>
              <a:rPr lang="de-DE" dirty="0" smtClean="0"/>
              <a:t>0,1 </a:t>
            </a:r>
            <a:r>
              <a:rPr lang="de-DE" dirty="0"/>
              <a:t>und </a:t>
            </a:r>
            <a:r>
              <a:rPr lang="de-DE" dirty="0" smtClean="0"/>
              <a:t>1,5% </a:t>
            </a:r>
            <a:r>
              <a:rPr lang="de-DE" dirty="0"/>
              <a:t>in den </a:t>
            </a:r>
            <a:r>
              <a:rPr lang="de-DE" dirty="0" smtClean="0"/>
              <a:t>Bundesländern </a:t>
            </a:r>
            <a:r>
              <a:rPr lang="de-DE" dirty="0"/>
              <a:t>herausgerechnet</a:t>
            </a:r>
            <a:r>
              <a:rPr lang="de-DE" dirty="0" smtClean="0"/>
              <a:t>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70,094 </a:t>
            </a:r>
            <a:r>
              <a:rPr lang="de-DE" dirty="0"/>
              <a:t>Mio. Personen ab 14 Jahre in Deutschland</a:t>
            </a:r>
          </a:p>
        </p:txBody>
      </p:sp>
      <p:sp>
        <p:nvSpPr>
          <p:cNvPr id="21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hteck 14"/>
          <p:cNvSpPr/>
          <p:nvPr/>
        </p:nvSpPr>
        <p:spPr>
          <a:xfrm>
            <a:off x="1257400" y="2104799"/>
            <a:ext cx="681084" cy="4089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386302612"/>
              </p:ext>
            </p:extLst>
          </p:nvPr>
        </p:nvGraphicFramePr>
        <p:xfrm>
          <a:off x="975663" y="2133208"/>
          <a:ext cx="12464112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549375"/>
              </p:ext>
            </p:extLst>
          </p:nvPr>
        </p:nvGraphicFramePr>
        <p:xfrm>
          <a:off x="1247276" y="5387856"/>
          <a:ext cx="10297020" cy="9053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70,094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2,969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9,206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5,356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7,399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11500488" y="6034634"/>
            <a:ext cx="17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cs typeface="Calibri" pitchFamily="34" charset="0"/>
              </a:rPr>
              <a:t>Mio.  Personen 14+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247279" y="170202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Personen </a:t>
            </a:r>
            <a:r>
              <a:rPr lang="de-DE" sz="1200" b="1" dirty="0">
                <a:latin typeface="Calibri" pitchFamily="34" charset="0"/>
                <a:cs typeface="Calibri" pitchFamily="34" charset="0"/>
              </a:rPr>
              <a:t>14+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4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TV- und Videonutzung – </a:t>
            </a:r>
            <a:r>
              <a:rPr lang="de-DE" dirty="0" smtClean="0"/>
              <a:t>Nutzungsanteile 14-29 Jährige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5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„Weiß nicht“ (zwischen </a:t>
            </a:r>
            <a:r>
              <a:rPr lang="de-DE" dirty="0" smtClean="0"/>
              <a:t>0,1 </a:t>
            </a:r>
            <a:r>
              <a:rPr lang="de-DE" dirty="0"/>
              <a:t>und </a:t>
            </a:r>
            <a:r>
              <a:rPr lang="de-DE" dirty="0" smtClean="0"/>
              <a:t>1,5% </a:t>
            </a:r>
            <a:r>
              <a:rPr lang="de-DE" dirty="0"/>
              <a:t>in den </a:t>
            </a:r>
            <a:r>
              <a:rPr lang="de-DE" dirty="0" smtClean="0"/>
              <a:t>Bundesländern </a:t>
            </a:r>
            <a:r>
              <a:rPr lang="de-DE" dirty="0"/>
              <a:t>herausgerechnet</a:t>
            </a:r>
            <a:r>
              <a:rPr lang="de-DE" dirty="0" smtClean="0"/>
              <a:t>); * Achtung: Fallzahl &lt; 50 !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70,094 </a:t>
            </a:r>
            <a:r>
              <a:rPr lang="de-DE" dirty="0"/>
              <a:t>Mio. Personen ab 14 Jahre in Deutschland</a:t>
            </a:r>
          </a:p>
        </p:txBody>
      </p:sp>
      <p:sp>
        <p:nvSpPr>
          <p:cNvPr id="21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hteck 13"/>
          <p:cNvSpPr/>
          <p:nvPr/>
        </p:nvSpPr>
        <p:spPr>
          <a:xfrm>
            <a:off x="1257400" y="2104799"/>
            <a:ext cx="681084" cy="4089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7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41366"/>
              </p:ext>
            </p:extLst>
          </p:nvPr>
        </p:nvGraphicFramePr>
        <p:xfrm>
          <a:off x="1247276" y="5387856"/>
          <a:ext cx="10297020" cy="9053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BB *</a:t>
                      </a:r>
                      <a:endParaRPr lang="de-DE" sz="1200" b="0" i="0" u="none" strike="noStrike" dirty="0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HB *</a:t>
                      </a:r>
                      <a:endParaRPr lang="de-DE" sz="1200" b="0" i="0" u="none" strike="noStrike" dirty="0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14,580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0,329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0,657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0,109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1,432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3,301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0,492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1,073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1,169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11500488" y="6034634"/>
            <a:ext cx="17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Mio.  Personen 14+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247279" y="170202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Personen </a:t>
            </a:r>
            <a:r>
              <a:rPr lang="de-DE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14+ in </a:t>
            </a:r>
            <a:r>
              <a:rPr lang="de-DE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926426244"/>
              </p:ext>
            </p:extLst>
          </p:nvPr>
        </p:nvGraphicFramePr>
        <p:xfrm>
          <a:off x="975663" y="2133208"/>
          <a:ext cx="12464112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77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 OTT-Nutzung</a:t>
            </a:r>
            <a:endParaRPr lang="de-DE" dirty="0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 smtClean="0">
                <a:solidFill>
                  <a:schemeClr val="accent2"/>
                </a:solidFill>
              </a:rPr>
              <a:t>8</a:t>
            </a:r>
            <a:endParaRPr lang="de-DE" sz="11500" dirty="0">
              <a:solidFill>
                <a:schemeClr val="accent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59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Inhaltsplatzhalter 8"/>
          <p:cNvGraphicFramePr>
            <a:graphicFrameLocks/>
          </p:cNvGraphicFramePr>
          <p:nvPr>
            <p:extLst/>
          </p:nvPr>
        </p:nvGraphicFramePr>
        <p:xfrm>
          <a:off x="1119999" y="1724033"/>
          <a:ext cx="3744877" cy="4851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7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37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37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522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u="none" strike="noStrike" dirty="0">
                          <a:effectLst/>
                        </a:rPr>
                        <a:t>Realisierte Interviews </a:t>
                      </a:r>
                      <a:r>
                        <a:rPr lang="de-DE" sz="1400" u="none" strike="noStrike" dirty="0" smtClean="0">
                          <a:effectLst/>
                        </a:rPr>
                        <a:t>2018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 smtClean="0">
                          <a:effectLst/>
                        </a:rPr>
                        <a:t>Gesamt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 TV-HH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Bayern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Brandenburg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Bremen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470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Hamburg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461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Niedersachsen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550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518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Nordrhein-Westfalen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Rheinland-Pfalz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282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Saarland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193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Sachsen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468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Sachsen-Anhalt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Schleswig-Holstein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475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Thüringen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Summe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7.501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7.011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Stichprobe Video-Digitalisierungsbericht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8816741" y="1781320"/>
            <a:ext cx="3559962" cy="2940998"/>
          </a:xfrm>
        </p:spPr>
        <p:txBody>
          <a:bodyPr/>
          <a:lstStyle/>
          <a:p>
            <a:r>
              <a:rPr lang="de-DE" sz="1400" dirty="0"/>
              <a:t>Wie in den Vorjahren wurde eine Basisstichprobe von 6.000 Interviews proportional auf die Bundesländer verteilt, mindestens 200 pro Bundesland.</a:t>
            </a:r>
          </a:p>
          <a:p>
            <a:r>
              <a:rPr lang="de-DE" sz="1400" dirty="0"/>
              <a:t>Als Untergrenze für eine separate Berichterstattung wurden 500 Interviews festgelegt. Einige Landesmedienanstalten haben daher ihre Länder mit zusätzlichen Interviews aufgestockt. </a:t>
            </a:r>
          </a:p>
          <a:p>
            <a:r>
              <a:rPr lang="de-DE" sz="1400" dirty="0"/>
              <a:t>Bundesländer mit einer Fallzahl deutlich unter 500 können nur zusammengefasst berichtet werden. </a:t>
            </a:r>
            <a:r>
              <a:rPr lang="de-DE" sz="1400" dirty="0" smtClean="0"/>
              <a:t>Dies </a:t>
            </a:r>
            <a:r>
              <a:rPr lang="de-DE" sz="1400" dirty="0"/>
              <a:t>gilt in diesem Jahr für: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Mecklenburg-Vorpommern (mit Hamburg und Schleswig-Holstein zusammengefasst)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Thüringen (mit Sachsen und Sachsen-Anhalt zusammengefasst)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Sachsen-Anhalt für die Video-Digitalisierungsberichts-Ergebnisse (mit Sachsen und Thüringen zusammengefasst)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Rheinland-Pfalz und Saarland (zusammengefasst)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6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grpSp>
        <p:nvGrpSpPr>
          <p:cNvPr id="65" name="Gruppieren 64"/>
          <p:cNvGrpSpPr>
            <a:grpSpLocks noChangeAspect="1"/>
          </p:cNvGrpSpPr>
          <p:nvPr/>
        </p:nvGrpSpPr>
        <p:grpSpPr>
          <a:xfrm>
            <a:off x="5172424" y="1878051"/>
            <a:ext cx="3214583" cy="4716000"/>
            <a:chOff x="3503313" y="2422267"/>
            <a:chExt cx="3016672" cy="4425654"/>
          </a:xfrm>
        </p:grpSpPr>
        <p:sp>
          <p:nvSpPr>
            <p:cNvPr id="66" name="Freeform 4"/>
            <p:cNvSpPr>
              <a:spLocks/>
            </p:cNvSpPr>
            <p:nvPr/>
          </p:nvSpPr>
          <p:spPr bwMode="auto">
            <a:xfrm>
              <a:off x="5061813" y="3567397"/>
              <a:ext cx="839720" cy="1192782"/>
            </a:xfrm>
            <a:custGeom>
              <a:avLst/>
              <a:gdLst>
                <a:gd name="T0" fmla="*/ 1019 w 1614"/>
                <a:gd name="T1" fmla="*/ 1811 h 2114"/>
                <a:gd name="T2" fmla="*/ 1028 w 1614"/>
                <a:gd name="T3" fmla="*/ 1713 h 2114"/>
                <a:gd name="T4" fmla="*/ 996 w 1614"/>
                <a:gd name="T5" fmla="*/ 1581 h 2114"/>
                <a:gd name="T6" fmla="*/ 1014 w 1614"/>
                <a:gd name="T7" fmla="*/ 1521 h 2114"/>
                <a:gd name="T8" fmla="*/ 1142 w 1614"/>
                <a:gd name="T9" fmla="*/ 1446 h 2114"/>
                <a:gd name="T10" fmla="*/ 1406 w 1614"/>
                <a:gd name="T11" fmla="*/ 1361 h 2114"/>
                <a:gd name="T12" fmla="*/ 1536 w 1614"/>
                <a:gd name="T13" fmla="*/ 1414 h 2114"/>
                <a:gd name="T14" fmla="*/ 1601 w 1614"/>
                <a:gd name="T15" fmla="*/ 1275 h 2114"/>
                <a:gd name="T16" fmla="*/ 1567 w 1614"/>
                <a:gd name="T17" fmla="*/ 1156 h 2114"/>
                <a:gd name="T18" fmla="*/ 1369 w 1614"/>
                <a:gd name="T19" fmla="*/ 1080 h 2114"/>
                <a:gd name="T20" fmla="*/ 1143 w 1614"/>
                <a:gd name="T21" fmla="*/ 1017 h 2114"/>
                <a:gd name="T22" fmla="*/ 1055 w 1614"/>
                <a:gd name="T23" fmla="*/ 704 h 2114"/>
                <a:gd name="T24" fmla="*/ 977 w 1614"/>
                <a:gd name="T25" fmla="*/ 540 h 2114"/>
                <a:gd name="T26" fmla="*/ 999 w 1614"/>
                <a:gd name="T27" fmla="*/ 421 h 2114"/>
                <a:gd name="T28" fmla="*/ 929 w 1614"/>
                <a:gd name="T29" fmla="*/ 145 h 2114"/>
                <a:gd name="T30" fmla="*/ 766 w 1614"/>
                <a:gd name="T31" fmla="*/ 129 h 2114"/>
                <a:gd name="T32" fmla="*/ 644 w 1614"/>
                <a:gd name="T33" fmla="*/ 0 h 2114"/>
                <a:gd name="T34" fmla="*/ 547 w 1614"/>
                <a:gd name="T35" fmla="*/ 120 h 2114"/>
                <a:gd name="T36" fmla="*/ 330 w 1614"/>
                <a:gd name="T37" fmla="*/ 142 h 2114"/>
                <a:gd name="T38" fmla="*/ 208 w 1614"/>
                <a:gd name="T39" fmla="*/ 211 h 2114"/>
                <a:gd name="T40" fmla="*/ 132 w 1614"/>
                <a:gd name="T41" fmla="*/ 339 h 2114"/>
                <a:gd name="T42" fmla="*/ 264 w 1614"/>
                <a:gd name="T43" fmla="*/ 559 h 2114"/>
                <a:gd name="T44" fmla="*/ 258 w 1614"/>
                <a:gd name="T45" fmla="*/ 719 h 2114"/>
                <a:gd name="T46" fmla="*/ 270 w 1614"/>
                <a:gd name="T47" fmla="*/ 911 h 2114"/>
                <a:gd name="T48" fmla="*/ 79 w 1614"/>
                <a:gd name="T49" fmla="*/ 1002 h 2114"/>
                <a:gd name="T50" fmla="*/ 35 w 1614"/>
                <a:gd name="T51" fmla="*/ 1159 h 2114"/>
                <a:gd name="T52" fmla="*/ 0 w 1614"/>
                <a:gd name="T53" fmla="*/ 1297 h 2114"/>
                <a:gd name="T54" fmla="*/ 78 w 1614"/>
                <a:gd name="T55" fmla="*/ 1416 h 2114"/>
                <a:gd name="T56" fmla="*/ 243 w 1614"/>
                <a:gd name="T57" fmla="*/ 1627 h 2114"/>
                <a:gd name="T58" fmla="*/ 522 w 1614"/>
                <a:gd name="T59" fmla="*/ 1688 h 2114"/>
                <a:gd name="T60" fmla="*/ 562 w 1614"/>
                <a:gd name="T61" fmla="*/ 1869 h 2114"/>
                <a:gd name="T62" fmla="*/ 635 w 1614"/>
                <a:gd name="T63" fmla="*/ 1951 h 2114"/>
                <a:gd name="T64" fmla="*/ 739 w 1614"/>
                <a:gd name="T65" fmla="*/ 2007 h 2114"/>
                <a:gd name="T66" fmla="*/ 923 w 1614"/>
                <a:gd name="T67" fmla="*/ 2083 h 2114"/>
                <a:gd name="T68" fmla="*/ 1048 w 1614"/>
                <a:gd name="T69" fmla="*/ 2104 h 2114"/>
                <a:gd name="T70" fmla="*/ 1060 w 1614"/>
                <a:gd name="T71" fmla="*/ 1997 h 2114"/>
                <a:gd name="T72" fmla="*/ 1047 w 1614"/>
                <a:gd name="T73" fmla="*/ 1947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4" h="2114">
                  <a:moveTo>
                    <a:pt x="1047" y="1947"/>
                  </a:moveTo>
                  <a:cubicBezTo>
                    <a:pt x="1019" y="1811"/>
                    <a:pt x="1019" y="1811"/>
                    <a:pt x="1019" y="1811"/>
                  </a:cubicBezTo>
                  <a:cubicBezTo>
                    <a:pt x="989" y="1736"/>
                    <a:pt x="989" y="1736"/>
                    <a:pt x="989" y="1736"/>
                  </a:cubicBezTo>
                  <a:cubicBezTo>
                    <a:pt x="1028" y="1713"/>
                    <a:pt x="1028" y="1713"/>
                    <a:pt x="1028" y="1713"/>
                  </a:cubicBezTo>
                  <a:cubicBezTo>
                    <a:pt x="1003" y="1676"/>
                    <a:pt x="1003" y="1676"/>
                    <a:pt x="1003" y="1676"/>
                  </a:cubicBezTo>
                  <a:cubicBezTo>
                    <a:pt x="996" y="1581"/>
                    <a:pt x="996" y="1581"/>
                    <a:pt x="996" y="1581"/>
                  </a:cubicBezTo>
                  <a:cubicBezTo>
                    <a:pt x="1021" y="1558"/>
                    <a:pt x="1021" y="1558"/>
                    <a:pt x="1021" y="1558"/>
                  </a:cubicBezTo>
                  <a:cubicBezTo>
                    <a:pt x="1014" y="1521"/>
                    <a:pt x="1014" y="1521"/>
                    <a:pt x="1014" y="1521"/>
                  </a:cubicBezTo>
                  <a:cubicBezTo>
                    <a:pt x="1042" y="1493"/>
                    <a:pt x="1042" y="1493"/>
                    <a:pt x="1042" y="1493"/>
                  </a:cubicBezTo>
                  <a:cubicBezTo>
                    <a:pt x="1042" y="1493"/>
                    <a:pt x="1105" y="1460"/>
                    <a:pt x="1142" y="1446"/>
                  </a:cubicBezTo>
                  <a:cubicBezTo>
                    <a:pt x="1179" y="1433"/>
                    <a:pt x="1281" y="1433"/>
                    <a:pt x="1281" y="1433"/>
                  </a:cubicBezTo>
                  <a:cubicBezTo>
                    <a:pt x="1406" y="1361"/>
                    <a:pt x="1406" y="1361"/>
                    <a:pt x="1406" y="1361"/>
                  </a:cubicBezTo>
                  <a:cubicBezTo>
                    <a:pt x="1497" y="1405"/>
                    <a:pt x="1497" y="1405"/>
                    <a:pt x="1497" y="1405"/>
                  </a:cubicBezTo>
                  <a:cubicBezTo>
                    <a:pt x="1536" y="1414"/>
                    <a:pt x="1536" y="1414"/>
                    <a:pt x="1536" y="1414"/>
                  </a:cubicBezTo>
                  <a:cubicBezTo>
                    <a:pt x="1614" y="1334"/>
                    <a:pt x="1614" y="1334"/>
                    <a:pt x="1614" y="1334"/>
                  </a:cubicBezTo>
                  <a:cubicBezTo>
                    <a:pt x="1601" y="1275"/>
                    <a:pt x="1601" y="1275"/>
                    <a:pt x="1601" y="1275"/>
                  </a:cubicBezTo>
                  <a:cubicBezTo>
                    <a:pt x="1604" y="1159"/>
                    <a:pt x="1604" y="1159"/>
                    <a:pt x="1604" y="1159"/>
                  </a:cubicBezTo>
                  <a:cubicBezTo>
                    <a:pt x="1567" y="1156"/>
                    <a:pt x="1567" y="1156"/>
                    <a:pt x="1567" y="1156"/>
                  </a:cubicBezTo>
                  <a:cubicBezTo>
                    <a:pt x="1466" y="1090"/>
                    <a:pt x="1466" y="1090"/>
                    <a:pt x="1466" y="1090"/>
                  </a:cubicBezTo>
                  <a:cubicBezTo>
                    <a:pt x="1369" y="1080"/>
                    <a:pt x="1369" y="1080"/>
                    <a:pt x="1369" y="1080"/>
                  </a:cubicBezTo>
                  <a:cubicBezTo>
                    <a:pt x="1181" y="1005"/>
                    <a:pt x="1181" y="1005"/>
                    <a:pt x="1181" y="1005"/>
                  </a:cubicBezTo>
                  <a:cubicBezTo>
                    <a:pt x="1143" y="1017"/>
                    <a:pt x="1143" y="1017"/>
                    <a:pt x="1143" y="1017"/>
                  </a:cubicBezTo>
                  <a:cubicBezTo>
                    <a:pt x="1143" y="1017"/>
                    <a:pt x="1074" y="973"/>
                    <a:pt x="1021" y="923"/>
                  </a:cubicBezTo>
                  <a:cubicBezTo>
                    <a:pt x="967" y="873"/>
                    <a:pt x="1036" y="747"/>
                    <a:pt x="1055" y="704"/>
                  </a:cubicBezTo>
                  <a:cubicBezTo>
                    <a:pt x="1074" y="660"/>
                    <a:pt x="1058" y="534"/>
                    <a:pt x="1058" y="534"/>
                  </a:cubicBezTo>
                  <a:cubicBezTo>
                    <a:pt x="977" y="540"/>
                    <a:pt x="977" y="540"/>
                    <a:pt x="977" y="540"/>
                  </a:cubicBezTo>
                  <a:cubicBezTo>
                    <a:pt x="964" y="506"/>
                    <a:pt x="964" y="506"/>
                    <a:pt x="964" y="506"/>
                  </a:cubicBezTo>
                  <a:cubicBezTo>
                    <a:pt x="999" y="421"/>
                    <a:pt x="999" y="421"/>
                    <a:pt x="999" y="421"/>
                  </a:cubicBezTo>
                  <a:cubicBezTo>
                    <a:pt x="1005" y="182"/>
                    <a:pt x="1005" y="182"/>
                    <a:pt x="1005" y="182"/>
                  </a:cubicBezTo>
                  <a:cubicBezTo>
                    <a:pt x="929" y="145"/>
                    <a:pt x="929" y="145"/>
                    <a:pt x="929" y="145"/>
                  </a:cubicBezTo>
                  <a:cubicBezTo>
                    <a:pt x="867" y="173"/>
                    <a:pt x="867" y="173"/>
                    <a:pt x="867" y="173"/>
                  </a:cubicBezTo>
                  <a:cubicBezTo>
                    <a:pt x="766" y="129"/>
                    <a:pt x="766" y="129"/>
                    <a:pt x="766" y="129"/>
                  </a:cubicBezTo>
                  <a:cubicBezTo>
                    <a:pt x="766" y="79"/>
                    <a:pt x="766" y="79"/>
                    <a:pt x="766" y="79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562" y="60"/>
                    <a:pt x="562" y="60"/>
                    <a:pt x="562" y="60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459" y="186"/>
                    <a:pt x="459" y="186"/>
                    <a:pt x="459" y="186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251" y="145"/>
                    <a:pt x="251" y="145"/>
                    <a:pt x="251" y="145"/>
                  </a:cubicBezTo>
                  <a:cubicBezTo>
                    <a:pt x="208" y="211"/>
                    <a:pt x="208" y="211"/>
                    <a:pt x="208" y="211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32" y="339"/>
                    <a:pt x="132" y="339"/>
                    <a:pt x="132" y="339"/>
                  </a:cubicBezTo>
                  <a:cubicBezTo>
                    <a:pt x="176" y="364"/>
                    <a:pt x="176" y="364"/>
                    <a:pt x="176" y="364"/>
                  </a:cubicBezTo>
                  <a:cubicBezTo>
                    <a:pt x="264" y="559"/>
                    <a:pt x="264" y="559"/>
                    <a:pt x="264" y="559"/>
                  </a:cubicBezTo>
                  <a:cubicBezTo>
                    <a:pt x="264" y="559"/>
                    <a:pt x="211" y="612"/>
                    <a:pt x="251" y="644"/>
                  </a:cubicBezTo>
                  <a:cubicBezTo>
                    <a:pt x="292" y="675"/>
                    <a:pt x="286" y="694"/>
                    <a:pt x="258" y="719"/>
                  </a:cubicBezTo>
                  <a:cubicBezTo>
                    <a:pt x="230" y="744"/>
                    <a:pt x="286" y="776"/>
                    <a:pt x="311" y="817"/>
                  </a:cubicBezTo>
                  <a:cubicBezTo>
                    <a:pt x="336" y="857"/>
                    <a:pt x="321" y="860"/>
                    <a:pt x="270" y="911"/>
                  </a:cubicBezTo>
                  <a:cubicBezTo>
                    <a:pt x="220" y="961"/>
                    <a:pt x="245" y="999"/>
                    <a:pt x="245" y="999"/>
                  </a:cubicBezTo>
                  <a:cubicBezTo>
                    <a:pt x="79" y="1002"/>
                    <a:pt x="79" y="1002"/>
                    <a:pt x="79" y="1002"/>
                  </a:cubicBezTo>
                  <a:cubicBezTo>
                    <a:pt x="0" y="1046"/>
                    <a:pt x="0" y="1046"/>
                    <a:pt x="0" y="1046"/>
                  </a:cubicBezTo>
                  <a:cubicBezTo>
                    <a:pt x="0" y="1046"/>
                    <a:pt x="19" y="1105"/>
                    <a:pt x="35" y="1159"/>
                  </a:cubicBezTo>
                  <a:cubicBezTo>
                    <a:pt x="51" y="1212"/>
                    <a:pt x="7" y="1218"/>
                    <a:pt x="7" y="1218"/>
                  </a:cubicBezTo>
                  <a:cubicBezTo>
                    <a:pt x="0" y="1297"/>
                    <a:pt x="0" y="1297"/>
                    <a:pt x="0" y="1297"/>
                  </a:cubicBezTo>
                  <a:cubicBezTo>
                    <a:pt x="67" y="1425"/>
                    <a:pt x="67" y="1425"/>
                    <a:pt x="67" y="1425"/>
                  </a:cubicBezTo>
                  <a:cubicBezTo>
                    <a:pt x="78" y="1416"/>
                    <a:pt x="78" y="1416"/>
                    <a:pt x="78" y="1416"/>
                  </a:cubicBezTo>
                  <a:cubicBezTo>
                    <a:pt x="237" y="1437"/>
                    <a:pt x="237" y="1437"/>
                    <a:pt x="237" y="1437"/>
                  </a:cubicBezTo>
                  <a:cubicBezTo>
                    <a:pt x="243" y="1627"/>
                    <a:pt x="243" y="1627"/>
                    <a:pt x="243" y="1627"/>
                  </a:cubicBezTo>
                  <a:cubicBezTo>
                    <a:pt x="445" y="1636"/>
                    <a:pt x="445" y="1636"/>
                    <a:pt x="445" y="1636"/>
                  </a:cubicBezTo>
                  <a:cubicBezTo>
                    <a:pt x="445" y="1636"/>
                    <a:pt x="510" y="1655"/>
                    <a:pt x="522" y="1688"/>
                  </a:cubicBezTo>
                  <a:cubicBezTo>
                    <a:pt x="534" y="1722"/>
                    <a:pt x="491" y="1802"/>
                    <a:pt x="497" y="1835"/>
                  </a:cubicBezTo>
                  <a:cubicBezTo>
                    <a:pt x="504" y="1869"/>
                    <a:pt x="552" y="1850"/>
                    <a:pt x="562" y="1869"/>
                  </a:cubicBezTo>
                  <a:cubicBezTo>
                    <a:pt x="571" y="1887"/>
                    <a:pt x="574" y="1945"/>
                    <a:pt x="574" y="1945"/>
                  </a:cubicBezTo>
                  <a:cubicBezTo>
                    <a:pt x="635" y="1951"/>
                    <a:pt x="635" y="1951"/>
                    <a:pt x="635" y="1951"/>
                  </a:cubicBezTo>
                  <a:cubicBezTo>
                    <a:pt x="706" y="1942"/>
                    <a:pt x="706" y="1942"/>
                    <a:pt x="706" y="1942"/>
                  </a:cubicBezTo>
                  <a:cubicBezTo>
                    <a:pt x="706" y="1942"/>
                    <a:pt x="699" y="1997"/>
                    <a:pt x="739" y="2007"/>
                  </a:cubicBezTo>
                  <a:cubicBezTo>
                    <a:pt x="779" y="2016"/>
                    <a:pt x="816" y="1991"/>
                    <a:pt x="834" y="1997"/>
                  </a:cubicBezTo>
                  <a:cubicBezTo>
                    <a:pt x="852" y="2003"/>
                    <a:pt x="923" y="2083"/>
                    <a:pt x="923" y="2083"/>
                  </a:cubicBezTo>
                  <a:cubicBezTo>
                    <a:pt x="1018" y="2074"/>
                    <a:pt x="1018" y="2074"/>
                    <a:pt x="1018" y="2074"/>
                  </a:cubicBezTo>
                  <a:cubicBezTo>
                    <a:pt x="1018" y="2074"/>
                    <a:pt x="1027" y="2114"/>
                    <a:pt x="1048" y="2104"/>
                  </a:cubicBezTo>
                  <a:cubicBezTo>
                    <a:pt x="1070" y="2095"/>
                    <a:pt x="1088" y="2049"/>
                    <a:pt x="1088" y="2028"/>
                  </a:cubicBezTo>
                  <a:cubicBezTo>
                    <a:pt x="1088" y="2007"/>
                    <a:pt x="1060" y="1997"/>
                    <a:pt x="1060" y="1997"/>
                  </a:cubicBezTo>
                  <a:cubicBezTo>
                    <a:pt x="1076" y="1953"/>
                    <a:pt x="1076" y="1953"/>
                    <a:pt x="1076" y="1953"/>
                  </a:cubicBezTo>
                  <a:lnTo>
                    <a:pt x="1047" y="1947"/>
                  </a:lnTo>
                  <a:close/>
                </a:path>
              </a:pathLst>
            </a:custGeom>
            <a:solidFill>
              <a:srgbClr val="E6EAEE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5871298" y="3766938"/>
              <a:ext cx="196530" cy="186139"/>
            </a:xfrm>
            <a:custGeom>
              <a:avLst/>
              <a:gdLst>
                <a:gd name="T0" fmla="*/ 95 w 377"/>
                <a:gd name="T1" fmla="*/ 18 h 330"/>
                <a:gd name="T2" fmla="*/ 21 w 377"/>
                <a:gd name="T3" fmla="*/ 78 h 330"/>
                <a:gd name="T4" fmla="*/ 21 w 377"/>
                <a:gd name="T5" fmla="*/ 119 h 330"/>
                <a:gd name="T6" fmla="*/ 8 w 377"/>
                <a:gd name="T7" fmla="*/ 123 h 330"/>
                <a:gd name="T8" fmla="*/ 4 w 377"/>
                <a:gd name="T9" fmla="*/ 156 h 330"/>
                <a:gd name="T10" fmla="*/ 21 w 377"/>
                <a:gd name="T11" fmla="*/ 172 h 330"/>
                <a:gd name="T12" fmla="*/ 0 w 377"/>
                <a:gd name="T13" fmla="*/ 209 h 330"/>
                <a:gd name="T14" fmla="*/ 2 w 377"/>
                <a:gd name="T15" fmla="*/ 289 h 330"/>
                <a:gd name="T16" fmla="*/ 115 w 377"/>
                <a:gd name="T17" fmla="*/ 266 h 330"/>
                <a:gd name="T18" fmla="*/ 183 w 377"/>
                <a:gd name="T19" fmla="*/ 283 h 330"/>
                <a:gd name="T20" fmla="*/ 211 w 377"/>
                <a:gd name="T21" fmla="*/ 254 h 330"/>
                <a:gd name="T22" fmla="*/ 310 w 377"/>
                <a:gd name="T23" fmla="*/ 281 h 330"/>
                <a:gd name="T24" fmla="*/ 318 w 377"/>
                <a:gd name="T25" fmla="*/ 330 h 330"/>
                <a:gd name="T26" fmla="*/ 373 w 377"/>
                <a:gd name="T27" fmla="*/ 273 h 330"/>
                <a:gd name="T28" fmla="*/ 377 w 377"/>
                <a:gd name="T29" fmla="*/ 203 h 330"/>
                <a:gd name="T30" fmla="*/ 314 w 377"/>
                <a:gd name="T31" fmla="*/ 191 h 330"/>
                <a:gd name="T32" fmla="*/ 328 w 377"/>
                <a:gd name="T33" fmla="*/ 127 h 330"/>
                <a:gd name="T34" fmla="*/ 295 w 377"/>
                <a:gd name="T35" fmla="*/ 119 h 330"/>
                <a:gd name="T36" fmla="*/ 258 w 377"/>
                <a:gd name="T37" fmla="*/ 78 h 330"/>
                <a:gd name="T38" fmla="*/ 226 w 377"/>
                <a:gd name="T39" fmla="*/ 63 h 330"/>
                <a:gd name="T40" fmla="*/ 228 w 377"/>
                <a:gd name="T41" fmla="*/ 18 h 330"/>
                <a:gd name="T42" fmla="*/ 205 w 377"/>
                <a:gd name="T43" fmla="*/ 2 h 330"/>
                <a:gd name="T44" fmla="*/ 185 w 377"/>
                <a:gd name="T45" fmla="*/ 55 h 330"/>
                <a:gd name="T46" fmla="*/ 156 w 377"/>
                <a:gd name="T47" fmla="*/ 33 h 330"/>
                <a:gd name="T48" fmla="*/ 95 w 377"/>
                <a:gd name="T49" fmla="*/ 1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7" h="330">
                  <a:moveTo>
                    <a:pt x="95" y="18"/>
                  </a:moveTo>
                  <a:cubicBezTo>
                    <a:pt x="21" y="78"/>
                    <a:pt x="21" y="78"/>
                    <a:pt x="21" y="78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115" y="266"/>
                    <a:pt x="115" y="266"/>
                    <a:pt x="115" y="266"/>
                  </a:cubicBezTo>
                  <a:cubicBezTo>
                    <a:pt x="183" y="283"/>
                    <a:pt x="183" y="283"/>
                    <a:pt x="183" y="283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310" y="281"/>
                    <a:pt x="310" y="281"/>
                    <a:pt x="310" y="281"/>
                  </a:cubicBezTo>
                  <a:cubicBezTo>
                    <a:pt x="318" y="330"/>
                    <a:pt x="318" y="330"/>
                    <a:pt x="318" y="330"/>
                  </a:cubicBezTo>
                  <a:cubicBezTo>
                    <a:pt x="373" y="273"/>
                    <a:pt x="373" y="273"/>
                    <a:pt x="373" y="273"/>
                  </a:cubicBezTo>
                  <a:cubicBezTo>
                    <a:pt x="377" y="203"/>
                    <a:pt x="377" y="203"/>
                    <a:pt x="377" y="203"/>
                  </a:cubicBezTo>
                  <a:cubicBezTo>
                    <a:pt x="377" y="203"/>
                    <a:pt x="326" y="207"/>
                    <a:pt x="314" y="191"/>
                  </a:cubicBezTo>
                  <a:cubicBezTo>
                    <a:pt x="303" y="176"/>
                    <a:pt x="328" y="127"/>
                    <a:pt x="328" y="127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8" y="18"/>
                    <a:pt x="215" y="0"/>
                    <a:pt x="205" y="2"/>
                  </a:cubicBezTo>
                  <a:cubicBezTo>
                    <a:pt x="195" y="4"/>
                    <a:pt x="185" y="55"/>
                    <a:pt x="185" y="55"/>
                  </a:cubicBezTo>
                  <a:cubicBezTo>
                    <a:pt x="156" y="33"/>
                    <a:pt x="156" y="33"/>
                    <a:pt x="156" y="33"/>
                  </a:cubicBezTo>
                  <a:lnTo>
                    <a:pt x="95" y="18"/>
                  </a:lnTo>
                  <a:close/>
                </a:path>
              </a:pathLst>
            </a:custGeom>
            <a:solidFill>
              <a:srgbClr val="9DADBD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5500227" y="4334292"/>
              <a:ext cx="1019758" cy="875601"/>
            </a:xfrm>
            <a:custGeom>
              <a:avLst/>
              <a:gdLst>
                <a:gd name="T0" fmla="*/ 1658 w 1958"/>
                <a:gd name="T1" fmla="*/ 58 h 1551"/>
                <a:gd name="T2" fmla="*/ 1500 w 1958"/>
                <a:gd name="T3" fmla="*/ 136 h 1551"/>
                <a:gd name="T4" fmla="*/ 1317 w 1958"/>
                <a:gd name="T5" fmla="*/ 181 h 1551"/>
                <a:gd name="T6" fmla="*/ 1032 w 1958"/>
                <a:gd name="T7" fmla="*/ 296 h 1551"/>
                <a:gd name="T8" fmla="*/ 879 w 1958"/>
                <a:gd name="T9" fmla="*/ 220 h 1551"/>
                <a:gd name="T10" fmla="*/ 804 w 1958"/>
                <a:gd name="T11" fmla="*/ 222 h 1551"/>
                <a:gd name="T12" fmla="*/ 654 w 1958"/>
                <a:gd name="T13" fmla="*/ 44 h 1551"/>
                <a:gd name="T14" fmla="*/ 438 w 1958"/>
                <a:gd name="T15" fmla="*/ 72 h 1551"/>
                <a:gd name="T16" fmla="*/ 199 w 1958"/>
                <a:gd name="T17" fmla="*/ 132 h 1551"/>
                <a:gd name="T18" fmla="*/ 178 w 1958"/>
                <a:gd name="T19" fmla="*/ 197 h 1551"/>
                <a:gd name="T20" fmla="*/ 160 w 1958"/>
                <a:gd name="T21" fmla="*/ 315 h 1551"/>
                <a:gd name="T22" fmla="*/ 146 w 1958"/>
                <a:gd name="T23" fmla="*/ 375 h 1551"/>
                <a:gd name="T24" fmla="*/ 204 w 1958"/>
                <a:gd name="T25" fmla="*/ 586 h 1551"/>
                <a:gd name="T26" fmla="*/ 375 w 1958"/>
                <a:gd name="T27" fmla="*/ 647 h 1551"/>
                <a:gd name="T28" fmla="*/ 468 w 1958"/>
                <a:gd name="T29" fmla="*/ 765 h 1551"/>
                <a:gd name="T30" fmla="*/ 215 w 1958"/>
                <a:gd name="T31" fmla="*/ 930 h 1551"/>
                <a:gd name="T32" fmla="*/ 243 w 1958"/>
                <a:gd name="T33" fmla="*/ 1064 h 1551"/>
                <a:gd name="T34" fmla="*/ 164 w 1958"/>
                <a:gd name="T35" fmla="*/ 1108 h 1551"/>
                <a:gd name="T36" fmla="*/ 67 w 1958"/>
                <a:gd name="T37" fmla="*/ 1057 h 1551"/>
                <a:gd name="T38" fmla="*/ 0 w 1958"/>
                <a:gd name="T39" fmla="*/ 1261 h 1551"/>
                <a:gd name="T40" fmla="*/ 50 w 1958"/>
                <a:gd name="T41" fmla="*/ 1289 h 1551"/>
                <a:gd name="T42" fmla="*/ 128 w 1958"/>
                <a:gd name="T43" fmla="*/ 1366 h 1551"/>
                <a:gd name="T44" fmla="*/ 142 w 1958"/>
                <a:gd name="T45" fmla="*/ 1384 h 1551"/>
                <a:gd name="T46" fmla="*/ 356 w 1958"/>
                <a:gd name="T47" fmla="*/ 1359 h 1551"/>
                <a:gd name="T48" fmla="*/ 565 w 1958"/>
                <a:gd name="T49" fmla="*/ 1269 h 1551"/>
                <a:gd name="T50" fmla="*/ 825 w 1958"/>
                <a:gd name="T51" fmla="*/ 1161 h 1551"/>
                <a:gd name="T52" fmla="*/ 1085 w 1958"/>
                <a:gd name="T53" fmla="*/ 954 h 1551"/>
                <a:gd name="T54" fmla="*/ 1457 w 1958"/>
                <a:gd name="T55" fmla="*/ 777 h 1551"/>
                <a:gd name="T56" fmla="*/ 1464 w 1958"/>
                <a:gd name="T57" fmla="*/ 669 h 1551"/>
                <a:gd name="T58" fmla="*/ 1657 w 1958"/>
                <a:gd name="T59" fmla="*/ 738 h 1551"/>
                <a:gd name="T60" fmla="*/ 1781 w 1958"/>
                <a:gd name="T61" fmla="*/ 818 h 1551"/>
                <a:gd name="T62" fmla="*/ 1924 w 1958"/>
                <a:gd name="T63" fmla="*/ 478 h 1551"/>
                <a:gd name="T64" fmla="*/ 1736 w 1958"/>
                <a:gd name="T65" fmla="*/ 117 h 1551"/>
                <a:gd name="T66" fmla="*/ 1683 w 1958"/>
                <a:gd name="T67" fmla="*/ 81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8" h="1551">
                  <a:moveTo>
                    <a:pt x="1683" y="81"/>
                  </a:moveTo>
                  <a:cubicBezTo>
                    <a:pt x="1658" y="58"/>
                    <a:pt x="1658" y="58"/>
                    <a:pt x="1658" y="58"/>
                  </a:cubicBezTo>
                  <a:cubicBezTo>
                    <a:pt x="1526" y="106"/>
                    <a:pt x="1526" y="106"/>
                    <a:pt x="1526" y="106"/>
                  </a:cubicBezTo>
                  <a:cubicBezTo>
                    <a:pt x="1500" y="136"/>
                    <a:pt x="1500" y="136"/>
                    <a:pt x="1500" y="136"/>
                  </a:cubicBezTo>
                  <a:cubicBezTo>
                    <a:pt x="1500" y="136"/>
                    <a:pt x="1451" y="104"/>
                    <a:pt x="1398" y="104"/>
                  </a:cubicBezTo>
                  <a:cubicBezTo>
                    <a:pt x="1345" y="104"/>
                    <a:pt x="1317" y="181"/>
                    <a:pt x="1317" y="181"/>
                  </a:cubicBezTo>
                  <a:cubicBezTo>
                    <a:pt x="1287" y="278"/>
                    <a:pt x="1287" y="278"/>
                    <a:pt x="1287" y="278"/>
                  </a:cubicBezTo>
                  <a:cubicBezTo>
                    <a:pt x="1032" y="296"/>
                    <a:pt x="1032" y="296"/>
                    <a:pt x="1032" y="296"/>
                  </a:cubicBezTo>
                  <a:cubicBezTo>
                    <a:pt x="927" y="227"/>
                    <a:pt x="927" y="227"/>
                    <a:pt x="927" y="227"/>
                  </a:cubicBezTo>
                  <a:cubicBezTo>
                    <a:pt x="879" y="220"/>
                    <a:pt x="879" y="220"/>
                    <a:pt x="879" y="220"/>
                  </a:cubicBezTo>
                  <a:cubicBezTo>
                    <a:pt x="879" y="220"/>
                    <a:pt x="844" y="299"/>
                    <a:pt x="800" y="273"/>
                  </a:cubicBezTo>
                  <a:cubicBezTo>
                    <a:pt x="756" y="248"/>
                    <a:pt x="804" y="222"/>
                    <a:pt x="804" y="222"/>
                  </a:cubicBezTo>
                  <a:cubicBezTo>
                    <a:pt x="770" y="72"/>
                    <a:pt x="770" y="72"/>
                    <a:pt x="770" y="72"/>
                  </a:cubicBezTo>
                  <a:cubicBezTo>
                    <a:pt x="654" y="44"/>
                    <a:pt x="654" y="44"/>
                    <a:pt x="654" y="44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38" y="72"/>
                    <a:pt x="438" y="72"/>
                    <a:pt x="438" y="72"/>
                  </a:cubicBezTo>
                  <a:cubicBezTo>
                    <a:pt x="438" y="72"/>
                    <a:pt x="336" y="72"/>
                    <a:pt x="299" y="85"/>
                  </a:cubicBezTo>
                  <a:cubicBezTo>
                    <a:pt x="262" y="99"/>
                    <a:pt x="199" y="132"/>
                    <a:pt x="199" y="132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78" y="197"/>
                    <a:pt x="178" y="197"/>
                    <a:pt x="178" y="197"/>
                  </a:cubicBezTo>
                  <a:cubicBezTo>
                    <a:pt x="153" y="220"/>
                    <a:pt x="153" y="220"/>
                    <a:pt x="153" y="220"/>
                  </a:cubicBezTo>
                  <a:cubicBezTo>
                    <a:pt x="160" y="315"/>
                    <a:pt x="160" y="315"/>
                    <a:pt x="160" y="315"/>
                  </a:cubicBezTo>
                  <a:cubicBezTo>
                    <a:pt x="185" y="352"/>
                    <a:pt x="185" y="352"/>
                    <a:pt x="185" y="352"/>
                  </a:cubicBezTo>
                  <a:cubicBezTo>
                    <a:pt x="146" y="375"/>
                    <a:pt x="146" y="375"/>
                    <a:pt x="146" y="375"/>
                  </a:cubicBezTo>
                  <a:cubicBezTo>
                    <a:pt x="176" y="450"/>
                    <a:pt x="176" y="450"/>
                    <a:pt x="176" y="450"/>
                  </a:cubicBezTo>
                  <a:cubicBezTo>
                    <a:pt x="204" y="586"/>
                    <a:pt x="204" y="586"/>
                    <a:pt x="204" y="586"/>
                  </a:cubicBezTo>
                  <a:cubicBezTo>
                    <a:pt x="378" y="619"/>
                    <a:pt x="378" y="619"/>
                    <a:pt x="378" y="619"/>
                  </a:cubicBezTo>
                  <a:cubicBezTo>
                    <a:pt x="375" y="647"/>
                    <a:pt x="375" y="647"/>
                    <a:pt x="375" y="647"/>
                  </a:cubicBezTo>
                  <a:cubicBezTo>
                    <a:pt x="443" y="695"/>
                    <a:pt x="443" y="695"/>
                    <a:pt x="443" y="695"/>
                  </a:cubicBezTo>
                  <a:cubicBezTo>
                    <a:pt x="468" y="765"/>
                    <a:pt x="468" y="765"/>
                    <a:pt x="468" y="765"/>
                  </a:cubicBezTo>
                  <a:cubicBezTo>
                    <a:pt x="269" y="867"/>
                    <a:pt x="269" y="867"/>
                    <a:pt x="269" y="867"/>
                  </a:cubicBezTo>
                  <a:cubicBezTo>
                    <a:pt x="269" y="867"/>
                    <a:pt x="218" y="881"/>
                    <a:pt x="215" y="930"/>
                  </a:cubicBezTo>
                  <a:cubicBezTo>
                    <a:pt x="213" y="978"/>
                    <a:pt x="255" y="969"/>
                    <a:pt x="264" y="1011"/>
                  </a:cubicBezTo>
                  <a:cubicBezTo>
                    <a:pt x="273" y="1052"/>
                    <a:pt x="243" y="1064"/>
                    <a:pt x="243" y="1064"/>
                  </a:cubicBezTo>
                  <a:cubicBezTo>
                    <a:pt x="169" y="1064"/>
                    <a:pt x="169" y="1064"/>
                    <a:pt x="169" y="1064"/>
                  </a:cubicBezTo>
                  <a:cubicBezTo>
                    <a:pt x="164" y="1108"/>
                    <a:pt x="164" y="1108"/>
                    <a:pt x="164" y="1108"/>
                  </a:cubicBezTo>
                  <a:cubicBezTo>
                    <a:pt x="106" y="1122"/>
                    <a:pt x="106" y="1122"/>
                    <a:pt x="106" y="1122"/>
                  </a:cubicBezTo>
                  <a:cubicBezTo>
                    <a:pt x="67" y="1057"/>
                    <a:pt x="67" y="1057"/>
                    <a:pt x="67" y="1057"/>
                  </a:cubicBezTo>
                  <a:cubicBezTo>
                    <a:pt x="0" y="1164"/>
                    <a:pt x="0" y="1164"/>
                    <a:pt x="0" y="1164"/>
                  </a:cubicBezTo>
                  <a:cubicBezTo>
                    <a:pt x="0" y="1261"/>
                    <a:pt x="0" y="1261"/>
                    <a:pt x="0" y="1261"/>
                  </a:cubicBezTo>
                  <a:cubicBezTo>
                    <a:pt x="2" y="1259"/>
                    <a:pt x="2" y="1259"/>
                    <a:pt x="2" y="1259"/>
                  </a:cubicBezTo>
                  <a:cubicBezTo>
                    <a:pt x="50" y="1289"/>
                    <a:pt x="50" y="1289"/>
                    <a:pt x="50" y="1289"/>
                  </a:cubicBezTo>
                  <a:cubicBezTo>
                    <a:pt x="74" y="1337"/>
                    <a:pt x="74" y="1337"/>
                    <a:pt x="74" y="1337"/>
                  </a:cubicBezTo>
                  <a:cubicBezTo>
                    <a:pt x="128" y="1366"/>
                    <a:pt x="128" y="1366"/>
                    <a:pt x="128" y="1366"/>
                  </a:cubicBezTo>
                  <a:cubicBezTo>
                    <a:pt x="132" y="1386"/>
                    <a:pt x="132" y="1386"/>
                    <a:pt x="132" y="1386"/>
                  </a:cubicBezTo>
                  <a:cubicBezTo>
                    <a:pt x="135" y="1386"/>
                    <a:pt x="139" y="1385"/>
                    <a:pt x="142" y="1384"/>
                  </a:cubicBezTo>
                  <a:cubicBezTo>
                    <a:pt x="162" y="1411"/>
                    <a:pt x="239" y="1551"/>
                    <a:pt x="264" y="1541"/>
                  </a:cubicBezTo>
                  <a:cubicBezTo>
                    <a:pt x="275" y="1536"/>
                    <a:pt x="321" y="1381"/>
                    <a:pt x="356" y="1359"/>
                  </a:cubicBezTo>
                  <a:cubicBezTo>
                    <a:pt x="388" y="1339"/>
                    <a:pt x="410" y="1253"/>
                    <a:pt x="486" y="1304"/>
                  </a:cubicBezTo>
                  <a:cubicBezTo>
                    <a:pt x="488" y="1305"/>
                    <a:pt x="551" y="1277"/>
                    <a:pt x="565" y="1269"/>
                  </a:cubicBezTo>
                  <a:cubicBezTo>
                    <a:pt x="620" y="1239"/>
                    <a:pt x="706" y="1334"/>
                    <a:pt x="722" y="1196"/>
                  </a:cubicBezTo>
                  <a:cubicBezTo>
                    <a:pt x="759" y="1205"/>
                    <a:pt x="799" y="1196"/>
                    <a:pt x="825" y="1161"/>
                  </a:cubicBezTo>
                  <a:cubicBezTo>
                    <a:pt x="873" y="1098"/>
                    <a:pt x="927" y="1061"/>
                    <a:pt x="929" y="1056"/>
                  </a:cubicBezTo>
                  <a:cubicBezTo>
                    <a:pt x="987" y="1131"/>
                    <a:pt x="1028" y="982"/>
                    <a:pt x="1085" y="954"/>
                  </a:cubicBezTo>
                  <a:cubicBezTo>
                    <a:pt x="1119" y="938"/>
                    <a:pt x="1237" y="885"/>
                    <a:pt x="1273" y="885"/>
                  </a:cubicBezTo>
                  <a:cubicBezTo>
                    <a:pt x="1335" y="885"/>
                    <a:pt x="1400" y="810"/>
                    <a:pt x="1457" y="777"/>
                  </a:cubicBezTo>
                  <a:cubicBezTo>
                    <a:pt x="1506" y="749"/>
                    <a:pt x="1553" y="783"/>
                    <a:pt x="1552" y="713"/>
                  </a:cubicBezTo>
                  <a:cubicBezTo>
                    <a:pt x="1551" y="707"/>
                    <a:pt x="1470" y="671"/>
                    <a:pt x="1464" y="669"/>
                  </a:cubicBezTo>
                  <a:cubicBezTo>
                    <a:pt x="1466" y="651"/>
                    <a:pt x="1479" y="617"/>
                    <a:pt x="1490" y="603"/>
                  </a:cubicBezTo>
                  <a:cubicBezTo>
                    <a:pt x="1545" y="632"/>
                    <a:pt x="1738" y="621"/>
                    <a:pt x="1657" y="738"/>
                  </a:cubicBezTo>
                  <a:cubicBezTo>
                    <a:pt x="1675" y="732"/>
                    <a:pt x="1697" y="734"/>
                    <a:pt x="1715" y="727"/>
                  </a:cubicBezTo>
                  <a:cubicBezTo>
                    <a:pt x="1649" y="813"/>
                    <a:pt x="1730" y="782"/>
                    <a:pt x="1781" y="818"/>
                  </a:cubicBezTo>
                  <a:cubicBezTo>
                    <a:pt x="1831" y="853"/>
                    <a:pt x="1831" y="757"/>
                    <a:pt x="1855" y="741"/>
                  </a:cubicBezTo>
                  <a:cubicBezTo>
                    <a:pt x="1905" y="708"/>
                    <a:pt x="1925" y="543"/>
                    <a:pt x="1924" y="478"/>
                  </a:cubicBezTo>
                  <a:cubicBezTo>
                    <a:pt x="1958" y="373"/>
                    <a:pt x="1883" y="327"/>
                    <a:pt x="1883" y="232"/>
                  </a:cubicBezTo>
                  <a:cubicBezTo>
                    <a:pt x="1883" y="137"/>
                    <a:pt x="1805" y="152"/>
                    <a:pt x="1736" y="117"/>
                  </a:cubicBezTo>
                  <a:cubicBezTo>
                    <a:pt x="1714" y="107"/>
                    <a:pt x="1715" y="89"/>
                    <a:pt x="1722" y="69"/>
                  </a:cubicBezTo>
                  <a:lnTo>
                    <a:pt x="1683" y="81"/>
                  </a:lnTo>
                  <a:close/>
                </a:path>
              </a:pathLst>
            </a:custGeom>
            <a:solidFill>
              <a:srgbClr val="E6EAEE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5276210" y="3266596"/>
              <a:ext cx="1135203" cy="1237455"/>
            </a:xfrm>
            <a:custGeom>
              <a:avLst/>
              <a:gdLst>
                <a:gd name="T0" fmla="*/ 1702 w 2181"/>
                <a:gd name="T1" fmla="*/ 280 h 2192"/>
                <a:gd name="T2" fmla="*/ 1689 w 2181"/>
                <a:gd name="T3" fmla="*/ 130 h 2192"/>
                <a:gd name="T4" fmla="*/ 1557 w 2181"/>
                <a:gd name="T5" fmla="*/ 29 h 2192"/>
                <a:gd name="T6" fmla="*/ 1462 w 2181"/>
                <a:gd name="T7" fmla="*/ 77 h 2192"/>
                <a:gd name="T8" fmla="*/ 1356 w 2181"/>
                <a:gd name="T9" fmla="*/ 143 h 2192"/>
                <a:gd name="T10" fmla="*/ 1105 w 2181"/>
                <a:gd name="T11" fmla="*/ 344 h 2192"/>
                <a:gd name="T12" fmla="*/ 907 w 2181"/>
                <a:gd name="T13" fmla="*/ 352 h 2192"/>
                <a:gd name="T14" fmla="*/ 603 w 2181"/>
                <a:gd name="T15" fmla="*/ 254 h 2192"/>
                <a:gd name="T16" fmla="*/ 465 w 2181"/>
                <a:gd name="T17" fmla="*/ 227 h 2192"/>
                <a:gd name="T18" fmla="*/ 224 w 2181"/>
                <a:gd name="T19" fmla="*/ 341 h 2192"/>
                <a:gd name="T20" fmla="*/ 10 w 2181"/>
                <a:gd name="T21" fmla="*/ 465 h 2192"/>
                <a:gd name="T22" fmla="*/ 42 w 2181"/>
                <a:gd name="T23" fmla="*/ 529 h 2192"/>
                <a:gd name="T24" fmla="*/ 196 w 2181"/>
                <a:gd name="T25" fmla="*/ 559 h 2192"/>
                <a:gd name="T26" fmla="*/ 354 w 2181"/>
                <a:gd name="T27" fmla="*/ 611 h 2192"/>
                <a:gd name="T28" fmla="*/ 455 w 2181"/>
                <a:gd name="T29" fmla="*/ 705 h 2192"/>
                <a:gd name="T30" fmla="*/ 593 w 2181"/>
                <a:gd name="T31" fmla="*/ 714 h 2192"/>
                <a:gd name="T32" fmla="*/ 552 w 2181"/>
                <a:gd name="T33" fmla="*/ 1038 h 2192"/>
                <a:gd name="T34" fmla="*/ 646 w 2181"/>
                <a:gd name="T35" fmla="*/ 1066 h 2192"/>
                <a:gd name="T36" fmla="*/ 609 w 2181"/>
                <a:gd name="T37" fmla="*/ 1455 h 2192"/>
                <a:gd name="T38" fmla="*/ 769 w 2181"/>
                <a:gd name="T39" fmla="*/ 1537 h 2192"/>
                <a:gd name="T40" fmla="*/ 1054 w 2181"/>
                <a:gd name="T41" fmla="*/ 1622 h 2192"/>
                <a:gd name="T42" fmla="*/ 1192 w 2181"/>
                <a:gd name="T43" fmla="*/ 1691 h 2192"/>
                <a:gd name="T44" fmla="*/ 1202 w 2181"/>
                <a:gd name="T45" fmla="*/ 1866 h 2192"/>
                <a:gd name="T46" fmla="*/ 1201 w 2181"/>
                <a:gd name="T47" fmla="*/ 1965 h 2192"/>
                <a:gd name="T48" fmla="*/ 1231 w 2181"/>
                <a:gd name="T49" fmla="*/ 2166 h 2192"/>
                <a:gd name="T50" fmla="*/ 1358 w 2181"/>
                <a:gd name="T51" fmla="*/ 2120 h 2192"/>
                <a:gd name="T52" fmla="*/ 1718 w 2181"/>
                <a:gd name="T53" fmla="*/ 2171 h 2192"/>
                <a:gd name="T54" fmla="*/ 1829 w 2181"/>
                <a:gd name="T55" fmla="*/ 1997 h 2192"/>
                <a:gd name="T56" fmla="*/ 1957 w 2181"/>
                <a:gd name="T57" fmla="*/ 1999 h 2192"/>
                <a:gd name="T58" fmla="*/ 2114 w 2181"/>
                <a:gd name="T59" fmla="*/ 1974 h 2192"/>
                <a:gd name="T60" fmla="*/ 2169 w 2181"/>
                <a:gd name="T61" fmla="*/ 1879 h 2192"/>
                <a:gd name="T62" fmla="*/ 2100 w 2181"/>
                <a:gd name="T63" fmla="*/ 1440 h 2192"/>
                <a:gd name="T64" fmla="*/ 2004 w 2181"/>
                <a:gd name="T65" fmla="*/ 1160 h 2192"/>
                <a:gd name="T66" fmla="*/ 1716 w 2181"/>
                <a:gd name="T67" fmla="*/ 718 h 2192"/>
                <a:gd name="T68" fmla="*/ 1856 w 2181"/>
                <a:gd name="T69" fmla="*/ 467 h 2192"/>
                <a:gd name="T70" fmla="*/ 1797 w 2181"/>
                <a:gd name="T71" fmla="*/ 249 h 2192"/>
                <a:gd name="T72" fmla="*/ 1517 w 2181"/>
                <a:gd name="T73" fmla="*/ 1159 h 2192"/>
                <a:gd name="T74" fmla="*/ 1454 w 2181"/>
                <a:gd name="T75" fmla="*/ 1167 h 2192"/>
                <a:gd name="T76" fmla="*/ 1327 w 2181"/>
                <a:gd name="T77" fmla="*/ 1169 h 2192"/>
                <a:gd name="T78" fmla="*/ 1146 w 2181"/>
                <a:gd name="T79" fmla="*/ 1175 h 2192"/>
                <a:gd name="T80" fmla="*/ 1165 w 2181"/>
                <a:gd name="T81" fmla="*/ 1058 h 2192"/>
                <a:gd name="T82" fmla="*/ 1152 w 2181"/>
                <a:gd name="T83" fmla="*/ 1009 h 2192"/>
                <a:gd name="T84" fmla="*/ 1165 w 2181"/>
                <a:gd name="T85" fmla="*/ 964 h 2192"/>
                <a:gd name="T86" fmla="*/ 1300 w 2181"/>
                <a:gd name="T87" fmla="*/ 919 h 2192"/>
                <a:gd name="T88" fmla="*/ 1349 w 2181"/>
                <a:gd name="T89" fmla="*/ 888 h 2192"/>
                <a:gd name="T90" fmla="*/ 1370 w 2181"/>
                <a:gd name="T91" fmla="*/ 949 h 2192"/>
                <a:gd name="T92" fmla="*/ 1439 w 2181"/>
                <a:gd name="T93" fmla="*/ 1005 h 2192"/>
                <a:gd name="T94" fmla="*/ 1458 w 2181"/>
                <a:gd name="T95" fmla="*/ 1077 h 2192"/>
                <a:gd name="T96" fmla="*/ 1517 w 2181"/>
                <a:gd name="T97" fmla="*/ 1159 h 2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1" h="2192">
                  <a:moveTo>
                    <a:pt x="1808" y="286"/>
                  </a:moveTo>
                  <a:cubicBezTo>
                    <a:pt x="1702" y="280"/>
                    <a:pt x="1702" y="280"/>
                    <a:pt x="1702" y="280"/>
                  </a:cubicBezTo>
                  <a:cubicBezTo>
                    <a:pt x="1771" y="103"/>
                    <a:pt x="1771" y="103"/>
                    <a:pt x="1771" y="103"/>
                  </a:cubicBezTo>
                  <a:cubicBezTo>
                    <a:pt x="1689" y="130"/>
                    <a:pt x="1689" y="130"/>
                    <a:pt x="1689" y="130"/>
                  </a:cubicBezTo>
                  <a:cubicBezTo>
                    <a:pt x="1602" y="119"/>
                    <a:pt x="1602" y="119"/>
                    <a:pt x="1602" y="119"/>
                  </a:cubicBezTo>
                  <a:cubicBezTo>
                    <a:pt x="1557" y="29"/>
                    <a:pt x="1557" y="29"/>
                    <a:pt x="1557" y="29"/>
                  </a:cubicBezTo>
                  <a:cubicBezTo>
                    <a:pt x="1504" y="0"/>
                    <a:pt x="1504" y="0"/>
                    <a:pt x="1504" y="0"/>
                  </a:cubicBezTo>
                  <a:cubicBezTo>
                    <a:pt x="1504" y="0"/>
                    <a:pt x="1496" y="74"/>
                    <a:pt x="1462" y="77"/>
                  </a:cubicBezTo>
                  <a:cubicBezTo>
                    <a:pt x="1427" y="79"/>
                    <a:pt x="1422" y="138"/>
                    <a:pt x="1422" y="138"/>
                  </a:cubicBezTo>
                  <a:cubicBezTo>
                    <a:pt x="1356" y="143"/>
                    <a:pt x="1356" y="143"/>
                    <a:pt x="1356" y="143"/>
                  </a:cubicBezTo>
                  <a:cubicBezTo>
                    <a:pt x="1324" y="275"/>
                    <a:pt x="1324" y="275"/>
                    <a:pt x="1324" y="275"/>
                  </a:cubicBezTo>
                  <a:cubicBezTo>
                    <a:pt x="1105" y="344"/>
                    <a:pt x="1105" y="344"/>
                    <a:pt x="1105" y="344"/>
                  </a:cubicBezTo>
                  <a:cubicBezTo>
                    <a:pt x="1105" y="344"/>
                    <a:pt x="1086" y="376"/>
                    <a:pt x="1031" y="397"/>
                  </a:cubicBezTo>
                  <a:cubicBezTo>
                    <a:pt x="975" y="418"/>
                    <a:pt x="907" y="352"/>
                    <a:pt x="907" y="352"/>
                  </a:cubicBezTo>
                  <a:cubicBezTo>
                    <a:pt x="756" y="325"/>
                    <a:pt x="756" y="325"/>
                    <a:pt x="756" y="325"/>
                  </a:cubicBezTo>
                  <a:cubicBezTo>
                    <a:pt x="603" y="254"/>
                    <a:pt x="603" y="254"/>
                    <a:pt x="603" y="254"/>
                  </a:cubicBezTo>
                  <a:cubicBezTo>
                    <a:pt x="571" y="225"/>
                    <a:pt x="571" y="225"/>
                    <a:pt x="571" y="225"/>
                  </a:cubicBezTo>
                  <a:cubicBezTo>
                    <a:pt x="571" y="225"/>
                    <a:pt x="510" y="212"/>
                    <a:pt x="465" y="227"/>
                  </a:cubicBezTo>
                  <a:cubicBezTo>
                    <a:pt x="420" y="243"/>
                    <a:pt x="431" y="307"/>
                    <a:pt x="386" y="333"/>
                  </a:cubicBezTo>
                  <a:cubicBezTo>
                    <a:pt x="341" y="360"/>
                    <a:pt x="291" y="331"/>
                    <a:pt x="224" y="341"/>
                  </a:cubicBezTo>
                  <a:cubicBezTo>
                    <a:pt x="158" y="352"/>
                    <a:pt x="177" y="450"/>
                    <a:pt x="177" y="450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42" y="529"/>
                    <a:pt x="42" y="529"/>
                    <a:pt x="42" y="529"/>
                  </a:cubicBezTo>
                  <a:cubicBezTo>
                    <a:pt x="156" y="521"/>
                    <a:pt x="156" y="521"/>
                    <a:pt x="156" y="521"/>
                  </a:cubicBezTo>
                  <a:cubicBezTo>
                    <a:pt x="196" y="559"/>
                    <a:pt x="196" y="559"/>
                    <a:pt x="196" y="559"/>
                  </a:cubicBezTo>
                  <a:cubicBezTo>
                    <a:pt x="232" y="532"/>
                    <a:pt x="232" y="532"/>
                    <a:pt x="232" y="532"/>
                  </a:cubicBezTo>
                  <a:cubicBezTo>
                    <a:pt x="354" y="611"/>
                    <a:pt x="354" y="611"/>
                    <a:pt x="354" y="611"/>
                  </a:cubicBezTo>
                  <a:cubicBezTo>
                    <a:pt x="354" y="661"/>
                    <a:pt x="354" y="661"/>
                    <a:pt x="354" y="661"/>
                  </a:cubicBezTo>
                  <a:cubicBezTo>
                    <a:pt x="455" y="705"/>
                    <a:pt x="455" y="705"/>
                    <a:pt x="455" y="705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93" y="714"/>
                    <a:pt x="593" y="714"/>
                    <a:pt x="593" y="714"/>
                  </a:cubicBezTo>
                  <a:cubicBezTo>
                    <a:pt x="587" y="953"/>
                    <a:pt x="587" y="953"/>
                    <a:pt x="587" y="953"/>
                  </a:cubicBezTo>
                  <a:cubicBezTo>
                    <a:pt x="552" y="1038"/>
                    <a:pt x="552" y="1038"/>
                    <a:pt x="552" y="1038"/>
                  </a:cubicBezTo>
                  <a:cubicBezTo>
                    <a:pt x="565" y="1072"/>
                    <a:pt x="565" y="1072"/>
                    <a:pt x="565" y="1072"/>
                  </a:cubicBezTo>
                  <a:cubicBezTo>
                    <a:pt x="646" y="1066"/>
                    <a:pt x="646" y="1066"/>
                    <a:pt x="646" y="1066"/>
                  </a:cubicBezTo>
                  <a:cubicBezTo>
                    <a:pt x="646" y="1066"/>
                    <a:pt x="662" y="1192"/>
                    <a:pt x="643" y="1236"/>
                  </a:cubicBezTo>
                  <a:cubicBezTo>
                    <a:pt x="624" y="1279"/>
                    <a:pt x="555" y="1405"/>
                    <a:pt x="609" y="1455"/>
                  </a:cubicBezTo>
                  <a:cubicBezTo>
                    <a:pt x="662" y="1505"/>
                    <a:pt x="731" y="1549"/>
                    <a:pt x="731" y="1549"/>
                  </a:cubicBezTo>
                  <a:cubicBezTo>
                    <a:pt x="769" y="1537"/>
                    <a:pt x="769" y="1537"/>
                    <a:pt x="769" y="1537"/>
                  </a:cubicBezTo>
                  <a:cubicBezTo>
                    <a:pt x="957" y="1612"/>
                    <a:pt x="957" y="1612"/>
                    <a:pt x="957" y="1612"/>
                  </a:cubicBezTo>
                  <a:cubicBezTo>
                    <a:pt x="1054" y="1622"/>
                    <a:pt x="1054" y="1622"/>
                    <a:pt x="1054" y="1622"/>
                  </a:cubicBezTo>
                  <a:cubicBezTo>
                    <a:pt x="1155" y="1688"/>
                    <a:pt x="1155" y="1688"/>
                    <a:pt x="1155" y="1688"/>
                  </a:cubicBezTo>
                  <a:cubicBezTo>
                    <a:pt x="1192" y="1691"/>
                    <a:pt x="1192" y="1691"/>
                    <a:pt x="1192" y="1691"/>
                  </a:cubicBezTo>
                  <a:cubicBezTo>
                    <a:pt x="1189" y="1807"/>
                    <a:pt x="1189" y="1807"/>
                    <a:pt x="1189" y="1807"/>
                  </a:cubicBezTo>
                  <a:cubicBezTo>
                    <a:pt x="1202" y="1866"/>
                    <a:pt x="1202" y="1866"/>
                    <a:pt x="1202" y="1866"/>
                  </a:cubicBezTo>
                  <a:cubicBezTo>
                    <a:pt x="1124" y="1946"/>
                    <a:pt x="1124" y="1946"/>
                    <a:pt x="1124" y="1946"/>
                  </a:cubicBezTo>
                  <a:cubicBezTo>
                    <a:pt x="1201" y="1965"/>
                    <a:pt x="1201" y="1965"/>
                    <a:pt x="1201" y="1965"/>
                  </a:cubicBezTo>
                  <a:cubicBezTo>
                    <a:pt x="1235" y="2115"/>
                    <a:pt x="1235" y="2115"/>
                    <a:pt x="1235" y="2115"/>
                  </a:cubicBezTo>
                  <a:cubicBezTo>
                    <a:pt x="1235" y="2115"/>
                    <a:pt x="1187" y="2141"/>
                    <a:pt x="1231" y="2166"/>
                  </a:cubicBezTo>
                  <a:cubicBezTo>
                    <a:pt x="1275" y="2192"/>
                    <a:pt x="1310" y="2113"/>
                    <a:pt x="1310" y="2113"/>
                  </a:cubicBezTo>
                  <a:cubicBezTo>
                    <a:pt x="1358" y="2120"/>
                    <a:pt x="1358" y="2120"/>
                    <a:pt x="1358" y="2120"/>
                  </a:cubicBezTo>
                  <a:cubicBezTo>
                    <a:pt x="1463" y="2189"/>
                    <a:pt x="1463" y="2189"/>
                    <a:pt x="1463" y="2189"/>
                  </a:cubicBezTo>
                  <a:cubicBezTo>
                    <a:pt x="1718" y="2171"/>
                    <a:pt x="1718" y="2171"/>
                    <a:pt x="1718" y="2171"/>
                  </a:cubicBezTo>
                  <a:cubicBezTo>
                    <a:pt x="1748" y="2074"/>
                    <a:pt x="1748" y="2074"/>
                    <a:pt x="1748" y="2074"/>
                  </a:cubicBezTo>
                  <a:cubicBezTo>
                    <a:pt x="1748" y="2074"/>
                    <a:pt x="1776" y="1997"/>
                    <a:pt x="1829" y="1997"/>
                  </a:cubicBezTo>
                  <a:cubicBezTo>
                    <a:pt x="1882" y="1997"/>
                    <a:pt x="1931" y="2029"/>
                    <a:pt x="1931" y="2029"/>
                  </a:cubicBezTo>
                  <a:cubicBezTo>
                    <a:pt x="1957" y="1999"/>
                    <a:pt x="1957" y="1999"/>
                    <a:pt x="1957" y="1999"/>
                  </a:cubicBezTo>
                  <a:cubicBezTo>
                    <a:pt x="2089" y="1951"/>
                    <a:pt x="2089" y="1951"/>
                    <a:pt x="2089" y="1951"/>
                  </a:cubicBezTo>
                  <a:cubicBezTo>
                    <a:pt x="2114" y="1974"/>
                    <a:pt x="2114" y="1974"/>
                    <a:pt x="2114" y="1974"/>
                  </a:cubicBezTo>
                  <a:cubicBezTo>
                    <a:pt x="2153" y="1962"/>
                    <a:pt x="2153" y="1962"/>
                    <a:pt x="2153" y="1962"/>
                  </a:cubicBezTo>
                  <a:cubicBezTo>
                    <a:pt x="2162" y="1935"/>
                    <a:pt x="2181" y="1904"/>
                    <a:pt x="2169" y="1879"/>
                  </a:cubicBezTo>
                  <a:cubicBezTo>
                    <a:pt x="2128" y="1798"/>
                    <a:pt x="2022" y="1744"/>
                    <a:pt x="2086" y="1658"/>
                  </a:cubicBezTo>
                  <a:cubicBezTo>
                    <a:pt x="2121" y="1610"/>
                    <a:pt x="2179" y="1456"/>
                    <a:pt x="2100" y="1440"/>
                  </a:cubicBezTo>
                  <a:cubicBezTo>
                    <a:pt x="2077" y="1436"/>
                    <a:pt x="2132" y="1295"/>
                    <a:pt x="2084" y="1277"/>
                  </a:cubicBezTo>
                  <a:cubicBezTo>
                    <a:pt x="2019" y="1253"/>
                    <a:pt x="2019" y="1225"/>
                    <a:pt x="2004" y="1160"/>
                  </a:cubicBezTo>
                  <a:cubicBezTo>
                    <a:pt x="1988" y="1092"/>
                    <a:pt x="2049" y="1109"/>
                    <a:pt x="2049" y="1054"/>
                  </a:cubicBezTo>
                  <a:cubicBezTo>
                    <a:pt x="2049" y="933"/>
                    <a:pt x="1863" y="724"/>
                    <a:pt x="1716" y="718"/>
                  </a:cubicBezTo>
                  <a:cubicBezTo>
                    <a:pt x="1732" y="682"/>
                    <a:pt x="1723" y="607"/>
                    <a:pt x="1744" y="580"/>
                  </a:cubicBezTo>
                  <a:cubicBezTo>
                    <a:pt x="1779" y="534"/>
                    <a:pt x="1846" y="535"/>
                    <a:pt x="1856" y="467"/>
                  </a:cubicBezTo>
                  <a:cubicBezTo>
                    <a:pt x="1869" y="382"/>
                    <a:pt x="1895" y="298"/>
                    <a:pt x="1869" y="219"/>
                  </a:cubicBezTo>
                  <a:cubicBezTo>
                    <a:pt x="1797" y="249"/>
                    <a:pt x="1797" y="249"/>
                    <a:pt x="1797" y="249"/>
                  </a:cubicBezTo>
                  <a:lnTo>
                    <a:pt x="1808" y="286"/>
                  </a:lnTo>
                  <a:close/>
                  <a:moveTo>
                    <a:pt x="1517" y="1159"/>
                  </a:moveTo>
                  <a:cubicBezTo>
                    <a:pt x="1462" y="1216"/>
                    <a:pt x="1462" y="1216"/>
                    <a:pt x="1462" y="1216"/>
                  </a:cubicBezTo>
                  <a:cubicBezTo>
                    <a:pt x="1454" y="1167"/>
                    <a:pt x="1454" y="1167"/>
                    <a:pt x="1454" y="1167"/>
                  </a:cubicBezTo>
                  <a:cubicBezTo>
                    <a:pt x="1355" y="1140"/>
                    <a:pt x="1355" y="1140"/>
                    <a:pt x="1355" y="1140"/>
                  </a:cubicBezTo>
                  <a:cubicBezTo>
                    <a:pt x="1327" y="1169"/>
                    <a:pt x="1327" y="1169"/>
                    <a:pt x="1327" y="1169"/>
                  </a:cubicBezTo>
                  <a:cubicBezTo>
                    <a:pt x="1259" y="1152"/>
                    <a:pt x="1259" y="1152"/>
                    <a:pt x="1259" y="1152"/>
                  </a:cubicBezTo>
                  <a:cubicBezTo>
                    <a:pt x="1146" y="1175"/>
                    <a:pt x="1146" y="1175"/>
                    <a:pt x="1146" y="1175"/>
                  </a:cubicBezTo>
                  <a:cubicBezTo>
                    <a:pt x="1144" y="1095"/>
                    <a:pt x="1144" y="1095"/>
                    <a:pt x="1144" y="1095"/>
                  </a:cubicBezTo>
                  <a:cubicBezTo>
                    <a:pt x="1165" y="1058"/>
                    <a:pt x="1165" y="1058"/>
                    <a:pt x="1165" y="1058"/>
                  </a:cubicBezTo>
                  <a:cubicBezTo>
                    <a:pt x="1148" y="1042"/>
                    <a:pt x="1148" y="1042"/>
                    <a:pt x="1148" y="1042"/>
                  </a:cubicBezTo>
                  <a:cubicBezTo>
                    <a:pt x="1152" y="1009"/>
                    <a:pt x="1152" y="1009"/>
                    <a:pt x="1152" y="1009"/>
                  </a:cubicBezTo>
                  <a:cubicBezTo>
                    <a:pt x="1165" y="1005"/>
                    <a:pt x="1165" y="1005"/>
                    <a:pt x="1165" y="1005"/>
                  </a:cubicBezTo>
                  <a:cubicBezTo>
                    <a:pt x="1165" y="964"/>
                    <a:pt x="1165" y="964"/>
                    <a:pt x="1165" y="964"/>
                  </a:cubicBezTo>
                  <a:cubicBezTo>
                    <a:pt x="1239" y="904"/>
                    <a:pt x="1239" y="904"/>
                    <a:pt x="1239" y="904"/>
                  </a:cubicBezTo>
                  <a:cubicBezTo>
                    <a:pt x="1300" y="919"/>
                    <a:pt x="1300" y="919"/>
                    <a:pt x="1300" y="919"/>
                  </a:cubicBezTo>
                  <a:cubicBezTo>
                    <a:pt x="1329" y="941"/>
                    <a:pt x="1329" y="941"/>
                    <a:pt x="1329" y="941"/>
                  </a:cubicBezTo>
                  <a:cubicBezTo>
                    <a:pt x="1329" y="941"/>
                    <a:pt x="1339" y="890"/>
                    <a:pt x="1349" y="888"/>
                  </a:cubicBezTo>
                  <a:cubicBezTo>
                    <a:pt x="1359" y="886"/>
                    <a:pt x="1372" y="904"/>
                    <a:pt x="1372" y="904"/>
                  </a:cubicBezTo>
                  <a:cubicBezTo>
                    <a:pt x="1370" y="949"/>
                    <a:pt x="1370" y="949"/>
                    <a:pt x="1370" y="949"/>
                  </a:cubicBezTo>
                  <a:cubicBezTo>
                    <a:pt x="1402" y="964"/>
                    <a:pt x="1402" y="964"/>
                    <a:pt x="1402" y="964"/>
                  </a:cubicBezTo>
                  <a:cubicBezTo>
                    <a:pt x="1439" y="1005"/>
                    <a:pt x="1439" y="1005"/>
                    <a:pt x="1439" y="1005"/>
                  </a:cubicBezTo>
                  <a:cubicBezTo>
                    <a:pt x="1472" y="1013"/>
                    <a:pt x="1472" y="1013"/>
                    <a:pt x="1472" y="1013"/>
                  </a:cubicBezTo>
                  <a:cubicBezTo>
                    <a:pt x="1472" y="1013"/>
                    <a:pt x="1447" y="1062"/>
                    <a:pt x="1458" y="1077"/>
                  </a:cubicBezTo>
                  <a:cubicBezTo>
                    <a:pt x="1470" y="1093"/>
                    <a:pt x="1521" y="1089"/>
                    <a:pt x="1521" y="1089"/>
                  </a:cubicBezTo>
                  <a:lnTo>
                    <a:pt x="1517" y="1159"/>
                  </a:lnTo>
                  <a:close/>
                </a:path>
              </a:pathLst>
            </a:custGeom>
            <a:solidFill>
              <a:srgbClr val="AFBCC9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4524447" y="4977591"/>
              <a:ext cx="1651954" cy="1870330"/>
            </a:xfrm>
            <a:custGeom>
              <a:avLst/>
              <a:gdLst>
                <a:gd name="T0" fmla="*/ 1998 w 3172"/>
                <a:gd name="T1" fmla="*/ 227 h 3315"/>
                <a:gd name="T2" fmla="*/ 1920 w 3172"/>
                <a:gd name="T3" fmla="*/ 150 h 3315"/>
                <a:gd name="T4" fmla="*/ 1870 w 3172"/>
                <a:gd name="T5" fmla="*/ 122 h 3315"/>
                <a:gd name="T6" fmla="*/ 1680 w 3172"/>
                <a:gd name="T7" fmla="*/ 150 h 3315"/>
                <a:gd name="T8" fmla="*/ 1560 w 3172"/>
                <a:gd name="T9" fmla="*/ 60 h 3315"/>
                <a:gd name="T10" fmla="*/ 1452 w 3172"/>
                <a:gd name="T11" fmla="*/ 270 h 3315"/>
                <a:gd name="T12" fmla="*/ 1380 w 3172"/>
                <a:gd name="T13" fmla="*/ 198 h 3315"/>
                <a:gd name="T14" fmla="*/ 1116 w 3172"/>
                <a:gd name="T15" fmla="*/ 222 h 3315"/>
                <a:gd name="T16" fmla="*/ 1056 w 3172"/>
                <a:gd name="T17" fmla="*/ 324 h 3315"/>
                <a:gd name="T18" fmla="*/ 918 w 3172"/>
                <a:gd name="T19" fmla="*/ 162 h 3315"/>
                <a:gd name="T20" fmla="*/ 744 w 3172"/>
                <a:gd name="T21" fmla="*/ 0 h 3315"/>
                <a:gd name="T22" fmla="*/ 510 w 3172"/>
                <a:gd name="T23" fmla="*/ 126 h 3315"/>
                <a:gd name="T24" fmla="*/ 408 w 3172"/>
                <a:gd name="T25" fmla="*/ 336 h 3315"/>
                <a:gd name="T26" fmla="*/ 354 w 3172"/>
                <a:gd name="T27" fmla="*/ 444 h 3315"/>
                <a:gd name="T28" fmla="*/ 240 w 3172"/>
                <a:gd name="T29" fmla="*/ 408 h 3315"/>
                <a:gd name="T30" fmla="*/ 108 w 3172"/>
                <a:gd name="T31" fmla="*/ 456 h 3315"/>
                <a:gd name="T32" fmla="*/ 0 w 3172"/>
                <a:gd name="T33" fmla="*/ 480 h 3315"/>
                <a:gd name="T34" fmla="*/ 84 w 3172"/>
                <a:gd name="T35" fmla="*/ 768 h 3315"/>
                <a:gd name="T36" fmla="*/ 66 w 3172"/>
                <a:gd name="T37" fmla="*/ 984 h 3315"/>
                <a:gd name="T38" fmla="*/ 192 w 3172"/>
                <a:gd name="T39" fmla="*/ 906 h 3315"/>
                <a:gd name="T40" fmla="*/ 264 w 3172"/>
                <a:gd name="T41" fmla="*/ 840 h 3315"/>
                <a:gd name="T42" fmla="*/ 354 w 3172"/>
                <a:gd name="T43" fmla="*/ 786 h 3315"/>
                <a:gd name="T44" fmla="*/ 432 w 3172"/>
                <a:gd name="T45" fmla="*/ 852 h 3315"/>
                <a:gd name="T46" fmla="*/ 546 w 3172"/>
                <a:gd name="T47" fmla="*/ 990 h 3315"/>
                <a:gd name="T48" fmla="*/ 600 w 3172"/>
                <a:gd name="T49" fmla="*/ 1074 h 3315"/>
                <a:gd name="T50" fmla="*/ 690 w 3172"/>
                <a:gd name="T51" fmla="*/ 1014 h 3315"/>
                <a:gd name="T52" fmla="*/ 714 w 3172"/>
                <a:gd name="T53" fmla="*/ 1266 h 3315"/>
                <a:gd name="T54" fmla="*/ 816 w 3172"/>
                <a:gd name="T55" fmla="*/ 1428 h 3315"/>
                <a:gd name="T56" fmla="*/ 924 w 3172"/>
                <a:gd name="T57" fmla="*/ 1584 h 3315"/>
                <a:gd name="T58" fmla="*/ 966 w 3172"/>
                <a:gd name="T59" fmla="*/ 1848 h 3315"/>
                <a:gd name="T60" fmla="*/ 846 w 3172"/>
                <a:gd name="T61" fmla="*/ 2028 h 3315"/>
                <a:gd name="T62" fmla="*/ 654 w 3172"/>
                <a:gd name="T63" fmla="*/ 2100 h 3315"/>
                <a:gd name="T64" fmla="*/ 708 w 3172"/>
                <a:gd name="T65" fmla="*/ 2556 h 3315"/>
                <a:gd name="T66" fmla="*/ 712 w 3172"/>
                <a:gd name="T67" fmla="*/ 2878 h 3315"/>
                <a:gd name="T68" fmla="*/ 393 w 3172"/>
                <a:gd name="T69" fmla="*/ 2962 h 3315"/>
                <a:gd name="T70" fmla="*/ 396 w 3172"/>
                <a:gd name="T71" fmla="*/ 3049 h 3315"/>
                <a:gd name="T72" fmla="*/ 610 w 3172"/>
                <a:gd name="T73" fmla="*/ 3101 h 3315"/>
                <a:gd name="T74" fmla="*/ 753 w 3172"/>
                <a:gd name="T75" fmla="*/ 3199 h 3315"/>
                <a:gd name="T76" fmla="*/ 937 w 3172"/>
                <a:gd name="T77" fmla="*/ 3145 h 3315"/>
                <a:gd name="T78" fmla="*/ 998 w 3172"/>
                <a:gd name="T79" fmla="*/ 3033 h 3315"/>
                <a:gd name="T80" fmla="*/ 1196 w 3172"/>
                <a:gd name="T81" fmla="*/ 3110 h 3315"/>
                <a:gd name="T82" fmla="*/ 1453 w 3172"/>
                <a:gd name="T83" fmla="*/ 3156 h 3315"/>
                <a:gd name="T84" fmla="*/ 1580 w 3172"/>
                <a:gd name="T85" fmla="*/ 3147 h 3315"/>
                <a:gd name="T86" fmla="*/ 1702 w 3172"/>
                <a:gd name="T87" fmla="*/ 3007 h 3315"/>
                <a:gd name="T88" fmla="*/ 2102 w 3172"/>
                <a:gd name="T89" fmla="*/ 2972 h 3315"/>
                <a:gd name="T90" fmla="*/ 2129 w 3172"/>
                <a:gd name="T91" fmla="*/ 2901 h 3315"/>
                <a:gd name="T92" fmla="*/ 2509 w 3172"/>
                <a:gd name="T93" fmla="*/ 2899 h 3315"/>
                <a:gd name="T94" fmla="*/ 2672 w 3172"/>
                <a:gd name="T95" fmla="*/ 3080 h 3315"/>
                <a:gd name="T96" fmla="*/ 2589 w 3172"/>
                <a:gd name="T97" fmla="*/ 2857 h 3315"/>
                <a:gd name="T98" fmla="*/ 2530 w 3172"/>
                <a:gd name="T99" fmla="*/ 2545 h 3315"/>
                <a:gd name="T100" fmla="*/ 2653 w 3172"/>
                <a:gd name="T101" fmla="*/ 2296 h 3315"/>
                <a:gd name="T102" fmla="*/ 2900 w 3172"/>
                <a:gd name="T103" fmla="*/ 1993 h 3315"/>
                <a:gd name="T104" fmla="*/ 3161 w 3172"/>
                <a:gd name="T105" fmla="*/ 1836 h 3315"/>
                <a:gd name="T106" fmla="*/ 2877 w 3172"/>
                <a:gd name="T107" fmla="*/ 1512 h 3315"/>
                <a:gd name="T108" fmla="*/ 2485 w 3172"/>
                <a:gd name="T109" fmla="*/ 1218 h 3315"/>
                <a:gd name="T110" fmla="*/ 2274 w 3172"/>
                <a:gd name="T111" fmla="*/ 885 h 3315"/>
                <a:gd name="T112" fmla="*/ 2244 w 3172"/>
                <a:gd name="T113" fmla="*/ 734 h 3315"/>
                <a:gd name="T114" fmla="*/ 2231 w 3172"/>
                <a:gd name="T115" fmla="*/ 616 h 3315"/>
                <a:gd name="T116" fmla="*/ 1987 w 3172"/>
                <a:gd name="T117" fmla="*/ 250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72" h="3315">
                  <a:moveTo>
                    <a:pt x="2002" y="247"/>
                  </a:moveTo>
                  <a:cubicBezTo>
                    <a:pt x="1998" y="227"/>
                    <a:pt x="1998" y="227"/>
                    <a:pt x="1998" y="227"/>
                  </a:cubicBezTo>
                  <a:cubicBezTo>
                    <a:pt x="1944" y="198"/>
                    <a:pt x="1944" y="198"/>
                    <a:pt x="1944" y="198"/>
                  </a:cubicBezTo>
                  <a:cubicBezTo>
                    <a:pt x="1920" y="150"/>
                    <a:pt x="1920" y="150"/>
                    <a:pt x="1920" y="150"/>
                  </a:cubicBezTo>
                  <a:cubicBezTo>
                    <a:pt x="1872" y="120"/>
                    <a:pt x="1872" y="120"/>
                    <a:pt x="1872" y="120"/>
                  </a:cubicBezTo>
                  <a:cubicBezTo>
                    <a:pt x="1870" y="122"/>
                    <a:pt x="1870" y="122"/>
                    <a:pt x="1870" y="122"/>
                  </a:cubicBezTo>
                  <a:cubicBezTo>
                    <a:pt x="1824" y="150"/>
                    <a:pt x="1824" y="150"/>
                    <a:pt x="1824" y="150"/>
                  </a:cubicBezTo>
                  <a:cubicBezTo>
                    <a:pt x="1680" y="150"/>
                    <a:pt x="1680" y="150"/>
                    <a:pt x="1680" y="150"/>
                  </a:cubicBezTo>
                  <a:cubicBezTo>
                    <a:pt x="1620" y="168"/>
                    <a:pt x="1620" y="168"/>
                    <a:pt x="1620" y="168"/>
                  </a:cubicBezTo>
                  <a:cubicBezTo>
                    <a:pt x="1560" y="60"/>
                    <a:pt x="1560" y="60"/>
                    <a:pt x="1560" y="60"/>
                  </a:cubicBezTo>
                  <a:cubicBezTo>
                    <a:pt x="1560" y="60"/>
                    <a:pt x="1482" y="24"/>
                    <a:pt x="1464" y="84"/>
                  </a:cubicBezTo>
                  <a:cubicBezTo>
                    <a:pt x="1446" y="144"/>
                    <a:pt x="1470" y="240"/>
                    <a:pt x="1452" y="270"/>
                  </a:cubicBezTo>
                  <a:cubicBezTo>
                    <a:pt x="1434" y="300"/>
                    <a:pt x="1386" y="264"/>
                    <a:pt x="1386" y="264"/>
                  </a:cubicBezTo>
                  <a:cubicBezTo>
                    <a:pt x="1380" y="198"/>
                    <a:pt x="1380" y="198"/>
                    <a:pt x="1380" y="198"/>
                  </a:cubicBezTo>
                  <a:cubicBezTo>
                    <a:pt x="1380" y="198"/>
                    <a:pt x="1278" y="174"/>
                    <a:pt x="1230" y="174"/>
                  </a:cubicBezTo>
                  <a:cubicBezTo>
                    <a:pt x="1182" y="174"/>
                    <a:pt x="1122" y="192"/>
                    <a:pt x="1116" y="222"/>
                  </a:cubicBezTo>
                  <a:cubicBezTo>
                    <a:pt x="1110" y="252"/>
                    <a:pt x="1212" y="276"/>
                    <a:pt x="1206" y="294"/>
                  </a:cubicBezTo>
                  <a:cubicBezTo>
                    <a:pt x="1200" y="312"/>
                    <a:pt x="1056" y="324"/>
                    <a:pt x="1056" y="324"/>
                  </a:cubicBezTo>
                  <a:cubicBezTo>
                    <a:pt x="1026" y="226"/>
                    <a:pt x="1026" y="226"/>
                    <a:pt x="1026" y="226"/>
                  </a:cubicBezTo>
                  <a:cubicBezTo>
                    <a:pt x="918" y="162"/>
                    <a:pt x="918" y="162"/>
                    <a:pt x="918" y="162"/>
                  </a:cubicBezTo>
                  <a:cubicBezTo>
                    <a:pt x="864" y="78"/>
                    <a:pt x="864" y="78"/>
                    <a:pt x="864" y="78"/>
                  </a:cubicBezTo>
                  <a:cubicBezTo>
                    <a:pt x="864" y="78"/>
                    <a:pt x="786" y="0"/>
                    <a:pt x="744" y="0"/>
                  </a:cubicBezTo>
                  <a:cubicBezTo>
                    <a:pt x="702" y="0"/>
                    <a:pt x="672" y="102"/>
                    <a:pt x="630" y="132"/>
                  </a:cubicBezTo>
                  <a:cubicBezTo>
                    <a:pt x="588" y="162"/>
                    <a:pt x="510" y="126"/>
                    <a:pt x="510" y="126"/>
                  </a:cubicBezTo>
                  <a:cubicBezTo>
                    <a:pt x="480" y="246"/>
                    <a:pt x="480" y="246"/>
                    <a:pt x="480" y="246"/>
                  </a:cubicBezTo>
                  <a:cubicBezTo>
                    <a:pt x="408" y="336"/>
                    <a:pt x="408" y="336"/>
                    <a:pt x="408" y="336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54" y="444"/>
                    <a:pt x="354" y="444"/>
                    <a:pt x="354" y="444"/>
                  </a:cubicBezTo>
                  <a:cubicBezTo>
                    <a:pt x="294" y="462"/>
                    <a:pt x="294" y="462"/>
                    <a:pt x="294" y="462"/>
                  </a:cubicBezTo>
                  <a:cubicBezTo>
                    <a:pt x="240" y="408"/>
                    <a:pt x="240" y="408"/>
                    <a:pt x="240" y="408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84" y="426"/>
                    <a:pt x="84" y="426"/>
                    <a:pt x="84" y="426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42" y="708"/>
                    <a:pt x="42" y="708"/>
                    <a:pt x="42" y="708"/>
                  </a:cubicBezTo>
                  <a:cubicBezTo>
                    <a:pt x="42" y="708"/>
                    <a:pt x="72" y="702"/>
                    <a:pt x="84" y="768"/>
                  </a:cubicBezTo>
                  <a:cubicBezTo>
                    <a:pt x="96" y="834"/>
                    <a:pt x="36" y="894"/>
                    <a:pt x="42" y="936"/>
                  </a:cubicBezTo>
                  <a:cubicBezTo>
                    <a:pt x="48" y="978"/>
                    <a:pt x="66" y="984"/>
                    <a:pt x="66" y="984"/>
                  </a:cubicBezTo>
                  <a:cubicBezTo>
                    <a:pt x="156" y="966"/>
                    <a:pt x="156" y="966"/>
                    <a:pt x="156" y="966"/>
                  </a:cubicBezTo>
                  <a:cubicBezTo>
                    <a:pt x="192" y="906"/>
                    <a:pt x="192" y="906"/>
                    <a:pt x="192" y="906"/>
                  </a:cubicBezTo>
                  <a:cubicBezTo>
                    <a:pt x="270" y="912"/>
                    <a:pt x="270" y="912"/>
                    <a:pt x="270" y="912"/>
                  </a:cubicBezTo>
                  <a:cubicBezTo>
                    <a:pt x="264" y="840"/>
                    <a:pt x="264" y="840"/>
                    <a:pt x="264" y="840"/>
                  </a:cubicBezTo>
                  <a:cubicBezTo>
                    <a:pt x="264" y="840"/>
                    <a:pt x="204" y="816"/>
                    <a:pt x="252" y="768"/>
                  </a:cubicBezTo>
                  <a:cubicBezTo>
                    <a:pt x="300" y="720"/>
                    <a:pt x="354" y="786"/>
                    <a:pt x="354" y="786"/>
                  </a:cubicBezTo>
                  <a:cubicBezTo>
                    <a:pt x="426" y="774"/>
                    <a:pt x="426" y="774"/>
                    <a:pt x="426" y="774"/>
                  </a:cubicBezTo>
                  <a:cubicBezTo>
                    <a:pt x="432" y="852"/>
                    <a:pt x="432" y="852"/>
                    <a:pt x="432" y="852"/>
                  </a:cubicBezTo>
                  <a:cubicBezTo>
                    <a:pt x="516" y="846"/>
                    <a:pt x="516" y="846"/>
                    <a:pt x="516" y="846"/>
                  </a:cubicBezTo>
                  <a:cubicBezTo>
                    <a:pt x="546" y="990"/>
                    <a:pt x="546" y="990"/>
                    <a:pt x="546" y="990"/>
                  </a:cubicBezTo>
                  <a:cubicBezTo>
                    <a:pt x="588" y="990"/>
                    <a:pt x="588" y="990"/>
                    <a:pt x="588" y="990"/>
                  </a:cubicBezTo>
                  <a:cubicBezTo>
                    <a:pt x="600" y="1074"/>
                    <a:pt x="600" y="1074"/>
                    <a:pt x="600" y="1074"/>
                  </a:cubicBezTo>
                  <a:cubicBezTo>
                    <a:pt x="648" y="1068"/>
                    <a:pt x="648" y="1068"/>
                    <a:pt x="648" y="1068"/>
                  </a:cubicBezTo>
                  <a:cubicBezTo>
                    <a:pt x="690" y="1014"/>
                    <a:pt x="690" y="1014"/>
                    <a:pt x="690" y="1014"/>
                  </a:cubicBezTo>
                  <a:cubicBezTo>
                    <a:pt x="744" y="1140"/>
                    <a:pt x="744" y="1140"/>
                    <a:pt x="744" y="1140"/>
                  </a:cubicBezTo>
                  <a:cubicBezTo>
                    <a:pt x="714" y="1266"/>
                    <a:pt x="714" y="1266"/>
                    <a:pt x="714" y="1266"/>
                  </a:cubicBezTo>
                  <a:cubicBezTo>
                    <a:pt x="738" y="1356"/>
                    <a:pt x="738" y="1356"/>
                    <a:pt x="738" y="1356"/>
                  </a:cubicBezTo>
                  <a:cubicBezTo>
                    <a:pt x="816" y="1428"/>
                    <a:pt x="816" y="1428"/>
                    <a:pt x="816" y="1428"/>
                  </a:cubicBezTo>
                  <a:cubicBezTo>
                    <a:pt x="786" y="1488"/>
                    <a:pt x="786" y="1488"/>
                    <a:pt x="786" y="1488"/>
                  </a:cubicBezTo>
                  <a:cubicBezTo>
                    <a:pt x="924" y="1584"/>
                    <a:pt x="924" y="1584"/>
                    <a:pt x="924" y="1584"/>
                  </a:cubicBezTo>
                  <a:cubicBezTo>
                    <a:pt x="918" y="1782"/>
                    <a:pt x="918" y="1782"/>
                    <a:pt x="918" y="1782"/>
                  </a:cubicBezTo>
                  <a:cubicBezTo>
                    <a:pt x="966" y="1848"/>
                    <a:pt x="966" y="1848"/>
                    <a:pt x="966" y="1848"/>
                  </a:cubicBezTo>
                  <a:cubicBezTo>
                    <a:pt x="822" y="1878"/>
                    <a:pt x="822" y="1878"/>
                    <a:pt x="822" y="1878"/>
                  </a:cubicBezTo>
                  <a:cubicBezTo>
                    <a:pt x="846" y="2028"/>
                    <a:pt x="846" y="2028"/>
                    <a:pt x="846" y="2028"/>
                  </a:cubicBezTo>
                  <a:cubicBezTo>
                    <a:pt x="762" y="2100"/>
                    <a:pt x="762" y="2100"/>
                    <a:pt x="762" y="2100"/>
                  </a:cubicBezTo>
                  <a:cubicBezTo>
                    <a:pt x="762" y="2100"/>
                    <a:pt x="702" y="2040"/>
                    <a:pt x="654" y="2100"/>
                  </a:cubicBezTo>
                  <a:cubicBezTo>
                    <a:pt x="606" y="2160"/>
                    <a:pt x="678" y="2232"/>
                    <a:pt x="690" y="2310"/>
                  </a:cubicBezTo>
                  <a:cubicBezTo>
                    <a:pt x="702" y="2388"/>
                    <a:pt x="708" y="2556"/>
                    <a:pt x="708" y="2556"/>
                  </a:cubicBezTo>
                  <a:cubicBezTo>
                    <a:pt x="684" y="2694"/>
                    <a:pt x="684" y="2694"/>
                    <a:pt x="684" y="2694"/>
                  </a:cubicBezTo>
                  <a:cubicBezTo>
                    <a:pt x="712" y="2878"/>
                    <a:pt x="712" y="2878"/>
                    <a:pt x="712" y="2878"/>
                  </a:cubicBezTo>
                  <a:cubicBezTo>
                    <a:pt x="528" y="2892"/>
                    <a:pt x="528" y="2892"/>
                    <a:pt x="528" y="2892"/>
                  </a:cubicBezTo>
                  <a:cubicBezTo>
                    <a:pt x="393" y="2962"/>
                    <a:pt x="393" y="2962"/>
                    <a:pt x="393" y="2962"/>
                  </a:cubicBezTo>
                  <a:cubicBezTo>
                    <a:pt x="323" y="3036"/>
                    <a:pt x="323" y="3036"/>
                    <a:pt x="323" y="3036"/>
                  </a:cubicBezTo>
                  <a:cubicBezTo>
                    <a:pt x="343" y="3043"/>
                    <a:pt x="366" y="3048"/>
                    <a:pt x="396" y="3049"/>
                  </a:cubicBezTo>
                  <a:cubicBezTo>
                    <a:pt x="449" y="3052"/>
                    <a:pt x="430" y="2977"/>
                    <a:pt x="492" y="2998"/>
                  </a:cubicBezTo>
                  <a:cubicBezTo>
                    <a:pt x="501" y="3000"/>
                    <a:pt x="569" y="3064"/>
                    <a:pt x="610" y="3101"/>
                  </a:cubicBezTo>
                  <a:cubicBezTo>
                    <a:pt x="669" y="3155"/>
                    <a:pt x="650" y="3148"/>
                    <a:pt x="676" y="3234"/>
                  </a:cubicBezTo>
                  <a:cubicBezTo>
                    <a:pt x="690" y="3217"/>
                    <a:pt x="730" y="3191"/>
                    <a:pt x="753" y="3199"/>
                  </a:cubicBezTo>
                  <a:cubicBezTo>
                    <a:pt x="791" y="3211"/>
                    <a:pt x="731" y="3294"/>
                    <a:pt x="725" y="3315"/>
                  </a:cubicBezTo>
                  <a:cubicBezTo>
                    <a:pt x="794" y="3303"/>
                    <a:pt x="933" y="3225"/>
                    <a:pt x="937" y="3145"/>
                  </a:cubicBezTo>
                  <a:cubicBezTo>
                    <a:pt x="939" y="3090"/>
                    <a:pt x="872" y="3032"/>
                    <a:pt x="938" y="3000"/>
                  </a:cubicBezTo>
                  <a:cubicBezTo>
                    <a:pt x="923" y="3007"/>
                    <a:pt x="955" y="3100"/>
                    <a:pt x="998" y="3033"/>
                  </a:cubicBezTo>
                  <a:cubicBezTo>
                    <a:pt x="1017" y="3003"/>
                    <a:pt x="1213" y="3059"/>
                    <a:pt x="1196" y="3048"/>
                  </a:cubicBezTo>
                  <a:cubicBezTo>
                    <a:pt x="1233" y="3072"/>
                    <a:pt x="1213" y="3084"/>
                    <a:pt x="1196" y="3110"/>
                  </a:cubicBezTo>
                  <a:cubicBezTo>
                    <a:pt x="1242" y="3113"/>
                    <a:pt x="1269" y="3150"/>
                    <a:pt x="1260" y="3195"/>
                  </a:cubicBezTo>
                  <a:cubicBezTo>
                    <a:pt x="1331" y="3202"/>
                    <a:pt x="1390" y="3189"/>
                    <a:pt x="1453" y="3156"/>
                  </a:cubicBezTo>
                  <a:cubicBezTo>
                    <a:pt x="1430" y="3200"/>
                    <a:pt x="1430" y="3200"/>
                    <a:pt x="1430" y="3200"/>
                  </a:cubicBezTo>
                  <a:cubicBezTo>
                    <a:pt x="1488" y="3185"/>
                    <a:pt x="1512" y="3127"/>
                    <a:pt x="1580" y="3147"/>
                  </a:cubicBezTo>
                  <a:cubicBezTo>
                    <a:pt x="1571" y="3136"/>
                    <a:pt x="1562" y="3124"/>
                    <a:pt x="1552" y="3113"/>
                  </a:cubicBezTo>
                  <a:cubicBezTo>
                    <a:pt x="1579" y="3083"/>
                    <a:pt x="1673" y="3017"/>
                    <a:pt x="1702" y="3007"/>
                  </a:cubicBezTo>
                  <a:cubicBezTo>
                    <a:pt x="1764" y="2985"/>
                    <a:pt x="1829" y="2994"/>
                    <a:pt x="1890" y="2979"/>
                  </a:cubicBezTo>
                  <a:cubicBezTo>
                    <a:pt x="1923" y="2970"/>
                    <a:pt x="2084" y="2992"/>
                    <a:pt x="2102" y="2972"/>
                  </a:cubicBezTo>
                  <a:cubicBezTo>
                    <a:pt x="2146" y="2925"/>
                    <a:pt x="2038" y="2884"/>
                    <a:pt x="2127" y="2834"/>
                  </a:cubicBezTo>
                  <a:cubicBezTo>
                    <a:pt x="2123" y="2855"/>
                    <a:pt x="2133" y="2880"/>
                    <a:pt x="2129" y="2901"/>
                  </a:cubicBezTo>
                  <a:cubicBezTo>
                    <a:pt x="2214" y="2875"/>
                    <a:pt x="2264" y="2916"/>
                    <a:pt x="2316" y="2954"/>
                  </a:cubicBezTo>
                  <a:cubicBezTo>
                    <a:pt x="2382" y="3003"/>
                    <a:pt x="2402" y="2841"/>
                    <a:pt x="2509" y="2899"/>
                  </a:cubicBezTo>
                  <a:cubicBezTo>
                    <a:pt x="2508" y="2910"/>
                    <a:pt x="2490" y="3001"/>
                    <a:pt x="2504" y="3021"/>
                  </a:cubicBezTo>
                  <a:cubicBezTo>
                    <a:pt x="2524" y="3047"/>
                    <a:pt x="2651" y="3104"/>
                    <a:pt x="2672" y="3080"/>
                  </a:cubicBezTo>
                  <a:cubicBezTo>
                    <a:pt x="2688" y="3062"/>
                    <a:pt x="2710" y="2930"/>
                    <a:pt x="2704" y="2915"/>
                  </a:cubicBezTo>
                  <a:cubicBezTo>
                    <a:pt x="2682" y="2859"/>
                    <a:pt x="2664" y="2836"/>
                    <a:pt x="2589" y="2857"/>
                  </a:cubicBezTo>
                  <a:cubicBezTo>
                    <a:pt x="2605" y="2765"/>
                    <a:pt x="2676" y="2739"/>
                    <a:pt x="2614" y="2651"/>
                  </a:cubicBezTo>
                  <a:cubicBezTo>
                    <a:pt x="2579" y="2602"/>
                    <a:pt x="2554" y="2603"/>
                    <a:pt x="2530" y="2545"/>
                  </a:cubicBezTo>
                  <a:cubicBezTo>
                    <a:pt x="2519" y="2520"/>
                    <a:pt x="2412" y="2465"/>
                    <a:pt x="2481" y="2443"/>
                  </a:cubicBezTo>
                  <a:cubicBezTo>
                    <a:pt x="2547" y="2422"/>
                    <a:pt x="2622" y="2308"/>
                    <a:pt x="2653" y="2296"/>
                  </a:cubicBezTo>
                  <a:cubicBezTo>
                    <a:pt x="2702" y="2278"/>
                    <a:pt x="2743" y="2264"/>
                    <a:pt x="2794" y="2262"/>
                  </a:cubicBezTo>
                  <a:cubicBezTo>
                    <a:pt x="2896" y="2259"/>
                    <a:pt x="2939" y="2068"/>
                    <a:pt x="2900" y="1993"/>
                  </a:cubicBezTo>
                  <a:cubicBezTo>
                    <a:pt x="2969" y="1964"/>
                    <a:pt x="3027" y="1974"/>
                    <a:pt x="3107" y="2027"/>
                  </a:cubicBezTo>
                  <a:cubicBezTo>
                    <a:pt x="3137" y="1980"/>
                    <a:pt x="3172" y="1905"/>
                    <a:pt x="3161" y="1836"/>
                  </a:cubicBezTo>
                  <a:cubicBezTo>
                    <a:pt x="3145" y="1738"/>
                    <a:pt x="3066" y="1674"/>
                    <a:pt x="3032" y="1615"/>
                  </a:cubicBezTo>
                  <a:cubicBezTo>
                    <a:pt x="2985" y="1531"/>
                    <a:pt x="2889" y="1636"/>
                    <a:pt x="2877" y="1512"/>
                  </a:cubicBezTo>
                  <a:cubicBezTo>
                    <a:pt x="2870" y="1450"/>
                    <a:pt x="2791" y="1435"/>
                    <a:pt x="2746" y="1429"/>
                  </a:cubicBezTo>
                  <a:cubicBezTo>
                    <a:pt x="2728" y="1428"/>
                    <a:pt x="2577" y="1240"/>
                    <a:pt x="2485" y="1218"/>
                  </a:cubicBezTo>
                  <a:cubicBezTo>
                    <a:pt x="2416" y="1202"/>
                    <a:pt x="2342" y="1070"/>
                    <a:pt x="2323" y="1023"/>
                  </a:cubicBezTo>
                  <a:cubicBezTo>
                    <a:pt x="2305" y="980"/>
                    <a:pt x="2299" y="923"/>
                    <a:pt x="2274" y="885"/>
                  </a:cubicBezTo>
                  <a:cubicBezTo>
                    <a:pt x="2256" y="855"/>
                    <a:pt x="2192" y="855"/>
                    <a:pt x="2189" y="802"/>
                  </a:cubicBezTo>
                  <a:cubicBezTo>
                    <a:pt x="2189" y="804"/>
                    <a:pt x="2244" y="734"/>
                    <a:pt x="2244" y="734"/>
                  </a:cubicBezTo>
                  <a:cubicBezTo>
                    <a:pt x="2264" y="725"/>
                    <a:pt x="2273" y="668"/>
                    <a:pt x="2281" y="641"/>
                  </a:cubicBezTo>
                  <a:cubicBezTo>
                    <a:pt x="2264" y="632"/>
                    <a:pt x="2247" y="624"/>
                    <a:pt x="2231" y="616"/>
                  </a:cubicBezTo>
                  <a:cubicBezTo>
                    <a:pt x="2260" y="558"/>
                    <a:pt x="2114" y="518"/>
                    <a:pt x="2081" y="475"/>
                  </a:cubicBezTo>
                  <a:cubicBezTo>
                    <a:pt x="2040" y="421"/>
                    <a:pt x="1983" y="330"/>
                    <a:pt x="1987" y="250"/>
                  </a:cubicBezTo>
                  <a:lnTo>
                    <a:pt x="2002" y="247"/>
                  </a:lnTo>
                  <a:close/>
                </a:path>
              </a:pathLst>
            </a:custGeom>
            <a:solidFill>
              <a:srgbClr val="8296AA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4825427" y="4365563"/>
              <a:ext cx="918057" cy="795188"/>
            </a:xfrm>
            <a:custGeom>
              <a:avLst/>
              <a:gdLst>
                <a:gd name="T0" fmla="*/ 1363 w 1764"/>
                <a:gd name="T1" fmla="*/ 1002 h 1408"/>
                <a:gd name="T2" fmla="*/ 1460 w 1764"/>
                <a:gd name="T3" fmla="*/ 1053 h 1408"/>
                <a:gd name="T4" fmla="*/ 1539 w 1764"/>
                <a:gd name="T5" fmla="*/ 1009 h 1408"/>
                <a:gd name="T6" fmla="*/ 1511 w 1764"/>
                <a:gd name="T7" fmla="*/ 875 h 1408"/>
                <a:gd name="T8" fmla="*/ 1764 w 1764"/>
                <a:gd name="T9" fmla="*/ 710 h 1408"/>
                <a:gd name="T10" fmla="*/ 1671 w 1764"/>
                <a:gd name="T11" fmla="*/ 592 h 1408"/>
                <a:gd name="T12" fmla="*/ 1529 w 1764"/>
                <a:gd name="T13" fmla="*/ 537 h 1408"/>
                <a:gd name="T14" fmla="*/ 1541 w 1764"/>
                <a:gd name="T15" fmla="*/ 612 h 1408"/>
                <a:gd name="T16" fmla="*/ 1471 w 1764"/>
                <a:gd name="T17" fmla="*/ 658 h 1408"/>
                <a:gd name="T18" fmla="*/ 1287 w 1764"/>
                <a:gd name="T19" fmla="*/ 581 h 1408"/>
                <a:gd name="T20" fmla="*/ 1159 w 1764"/>
                <a:gd name="T21" fmla="*/ 526 h 1408"/>
                <a:gd name="T22" fmla="*/ 1027 w 1764"/>
                <a:gd name="T23" fmla="*/ 529 h 1408"/>
                <a:gd name="T24" fmla="*/ 950 w 1764"/>
                <a:gd name="T25" fmla="*/ 419 h 1408"/>
                <a:gd name="T26" fmla="*/ 898 w 1764"/>
                <a:gd name="T27" fmla="*/ 220 h 1408"/>
                <a:gd name="T28" fmla="*/ 690 w 1764"/>
                <a:gd name="T29" fmla="*/ 21 h 1408"/>
                <a:gd name="T30" fmla="*/ 501 w 1764"/>
                <a:gd name="T31" fmla="*/ 24 h 1408"/>
                <a:gd name="T32" fmla="*/ 360 w 1764"/>
                <a:gd name="T33" fmla="*/ 43 h 1408"/>
                <a:gd name="T34" fmla="*/ 50 w 1764"/>
                <a:gd name="T35" fmla="*/ 261 h 1408"/>
                <a:gd name="T36" fmla="*/ 225 w 1764"/>
                <a:gd name="T37" fmla="*/ 460 h 1408"/>
                <a:gd name="T38" fmla="*/ 173 w 1764"/>
                <a:gd name="T39" fmla="*/ 577 h 1408"/>
                <a:gd name="T40" fmla="*/ 113 w 1764"/>
                <a:gd name="T41" fmla="*/ 635 h 1408"/>
                <a:gd name="T42" fmla="*/ 113 w 1764"/>
                <a:gd name="T43" fmla="*/ 758 h 1408"/>
                <a:gd name="T44" fmla="*/ 61 w 1764"/>
                <a:gd name="T45" fmla="*/ 816 h 1408"/>
                <a:gd name="T46" fmla="*/ 61 w 1764"/>
                <a:gd name="T47" fmla="*/ 1005 h 1408"/>
                <a:gd name="T48" fmla="*/ 124 w 1764"/>
                <a:gd name="T49" fmla="*/ 967 h 1408"/>
                <a:gd name="T50" fmla="*/ 113 w 1764"/>
                <a:gd name="T51" fmla="*/ 1016 h 1408"/>
                <a:gd name="T52" fmla="*/ 117 w 1764"/>
                <a:gd name="T53" fmla="*/ 1133 h 1408"/>
                <a:gd name="T54" fmla="*/ 290 w 1764"/>
                <a:gd name="T55" fmla="*/ 1162 h 1408"/>
                <a:gd name="T56" fmla="*/ 452 w 1764"/>
                <a:gd name="T57" fmla="*/ 1310 h 1408"/>
                <a:gd name="T58" fmla="*/ 632 w 1764"/>
                <a:gd name="T59" fmla="*/ 1378 h 1408"/>
                <a:gd name="T60" fmla="*/ 656 w 1764"/>
                <a:gd name="T61" fmla="*/ 1258 h 1408"/>
                <a:gd name="T62" fmla="*/ 812 w 1764"/>
                <a:gd name="T63" fmla="*/ 1348 h 1408"/>
                <a:gd name="T64" fmla="*/ 890 w 1764"/>
                <a:gd name="T65" fmla="*/ 1168 h 1408"/>
                <a:gd name="T66" fmla="*/ 1046 w 1764"/>
                <a:gd name="T67" fmla="*/ 1252 h 1408"/>
                <a:gd name="T68" fmla="*/ 1250 w 1764"/>
                <a:gd name="T69" fmla="*/ 1234 h 1408"/>
                <a:gd name="T70" fmla="*/ 1296 w 1764"/>
                <a:gd name="T71" fmla="*/ 1109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4" h="1408">
                  <a:moveTo>
                    <a:pt x="1296" y="1109"/>
                  </a:moveTo>
                  <a:cubicBezTo>
                    <a:pt x="1363" y="1002"/>
                    <a:pt x="1363" y="1002"/>
                    <a:pt x="1363" y="1002"/>
                  </a:cubicBezTo>
                  <a:cubicBezTo>
                    <a:pt x="1402" y="1067"/>
                    <a:pt x="1402" y="1067"/>
                    <a:pt x="1402" y="1067"/>
                  </a:cubicBezTo>
                  <a:cubicBezTo>
                    <a:pt x="1460" y="1053"/>
                    <a:pt x="1460" y="1053"/>
                    <a:pt x="1460" y="1053"/>
                  </a:cubicBezTo>
                  <a:cubicBezTo>
                    <a:pt x="1465" y="1009"/>
                    <a:pt x="1465" y="1009"/>
                    <a:pt x="1465" y="1009"/>
                  </a:cubicBezTo>
                  <a:cubicBezTo>
                    <a:pt x="1539" y="1009"/>
                    <a:pt x="1539" y="1009"/>
                    <a:pt x="1539" y="1009"/>
                  </a:cubicBezTo>
                  <a:cubicBezTo>
                    <a:pt x="1539" y="1009"/>
                    <a:pt x="1569" y="997"/>
                    <a:pt x="1560" y="956"/>
                  </a:cubicBezTo>
                  <a:cubicBezTo>
                    <a:pt x="1551" y="914"/>
                    <a:pt x="1509" y="923"/>
                    <a:pt x="1511" y="875"/>
                  </a:cubicBezTo>
                  <a:cubicBezTo>
                    <a:pt x="1514" y="826"/>
                    <a:pt x="1565" y="812"/>
                    <a:pt x="1565" y="812"/>
                  </a:cubicBezTo>
                  <a:cubicBezTo>
                    <a:pt x="1764" y="710"/>
                    <a:pt x="1764" y="710"/>
                    <a:pt x="1764" y="710"/>
                  </a:cubicBezTo>
                  <a:cubicBezTo>
                    <a:pt x="1739" y="640"/>
                    <a:pt x="1739" y="640"/>
                    <a:pt x="1739" y="640"/>
                  </a:cubicBezTo>
                  <a:cubicBezTo>
                    <a:pt x="1671" y="592"/>
                    <a:pt x="1671" y="592"/>
                    <a:pt x="1671" y="592"/>
                  </a:cubicBezTo>
                  <a:cubicBezTo>
                    <a:pt x="1674" y="564"/>
                    <a:pt x="1674" y="564"/>
                    <a:pt x="1674" y="564"/>
                  </a:cubicBezTo>
                  <a:cubicBezTo>
                    <a:pt x="1529" y="537"/>
                    <a:pt x="1529" y="537"/>
                    <a:pt x="1529" y="537"/>
                  </a:cubicBezTo>
                  <a:cubicBezTo>
                    <a:pt x="1513" y="581"/>
                    <a:pt x="1513" y="581"/>
                    <a:pt x="1513" y="581"/>
                  </a:cubicBezTo>
                  <a:cubicBezTo>
                    <a:pt x="1513" y="581"/>
                    <a:pt x="1541" y="591"/>
                    <a:pt x="1541" y="612"/>
                  </a:cubicBezTo>
                  <a:cubicBezTo>
                    <a:pt x="1541" y="633"/>
                    <a:pt x="1523" y="679"/>
                    <a:pt x="1501" y="688"/>
                  </a:cubicBezTo>
                  <a:cubicBezTo>
                    <a:pt x="1480" y="698"/>
                    <a:pt x="1471" y="658"/>
                    <a:pt x="1471" y="658"/>
                  </a:cubicBezTo>
                  <a:cubicBezTo>
                    <a:pt x="1376" y="667"/>
                    <a:pt x="1376" y="667"/>
                    <a:pt x="1376" y="667"/>
                  </a:cubicBezTo>
                  <a:cubicBezTo>
                    <a:pt x="1376" y="667"/>
                    <a:pt x="1305" y="587"/>
                    <a:pt x="1287" y="581"/>
                  </a:cubicBezTo>
                  <a:cubicBezTo>
                    <a:pt x="1269" y="575"/>
                    <a:pt x="1232" y="600"/>
                    <a:pt x="1192" y="591"/>
                  </a:cubicBezTo>
                  <a:cubicBezTo>
                    <a:pt x="1152" y="581"/>
                    <a:pt x="1159" y="526"/>
                    <a:pt x="1159" y="526"/>
                  </a:cubicBezTo>
                  <a:cubicBezTo>
                    <a:pt x="1088" y="535"/>
                    <a:pt x="1088" y="535"/>
                    <a:pt x="1088" y="535"/>
                  </a:cubicBezTo>
                  <a:cubicBezTo>
                    <a:pt x="1027" y="529"/>
                    <a:pt x="1027" y="529"/>
                    <a:pt x="1027" y="529"/>
                  </a:cubicBezTo>
                  <a:cubicBezTo>
                    <a:pt x="1027" y="529"/>
                    <a:pt x="1024" y="471"/>
                    <a:pt x="1015" y="453"/>
                  </a:cubicBezTo>
                  <a:cubicBezTo>
                    <a:pt x="1005" y="434"/>
                    <a:pt x="957" y="453"/>
                    <a:pt x="950" y="419"/>
                  </a:cubicBezTo>
                  <a:cubicBezTo>
                    <a:pt x="944" y="386"/>
                    <a:pt x="987" y="306"/>
                    <a:pt x="975" y="272"/>
                  </a:cubicBezTo>
                  <a:cubicBezTo>
                    <a:pt x="963" y="239"/>
                    <a:pt x="898" y="220"/>
                    <a:pt x="898" y="220"/>
                  </a:cubicBezTo>
                  <a:cubicBezTo>
                    <a:pt x="696" y="211"/>
                    <a:pt x="696" y="211"/>
                    <a:pt x="696" y="211"/>
                  </a:cubicBezTo>
                  <a:cubicBezTo>
                    <a:pt x="690" y="21"/>
                    <a:pt x="690" y="21"/>
                    <a:pt x="690" y="21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01" y="24"/>
                    <a:pt x="501" y="24"/>
                    <a:pt x="501" y="24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360" y="43"/>
                    <a:pt x="360" y="43"/>
                    <a:pt x="360" y="43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77" y="347"/>
                    <a:pt x="77" y="347"/>
                    <a:pt x="77" y="347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8" y="517"/>
                    <a:pt x="228" y="517"/>
                    <a:pt x="228" y="517"/>
                  </a:cubicBezTo>
                  <a:cubicBezTo>
                    <a:pt x="173" y="577"/>
                    <a:pt x="173" y="577"/>
                    <a:pt x="173" y="577"/>
                  </a:cubicBezTo>
                  <a:cubicBezTo>
                    <a:pt x="173" y="577"/>
                    <a:pt x="233" y="610"/>
                    <a:pt x="231" y="632"/>
                  </a:cubicBezTo>
                  <a:cubicBezTo>
                    <a:pt x="228" y="654"/>
                    <a:pt x="132" y="616"/>
                    <a:pt x="113" y="635"/>
                  </a:cubicBezTo>
                  <a:cubicBezTo>
                    <a:pt x="94" y="654"/>
                    <a:pt x="72" y="728"/>
                    <a:pt x="72" y="728"/>
                  </a:cubicBezTo>
                  <a:cubicBezTo>
                    <a:pt x="113" y="758"/>
                    <a:pt x="113" y="758"/>
                    <a:pt x="113" y="758"/>
                  </a:cubicBezTo>
                  <a:cubicBezTo>
                    <a:pt x="116" y="805"/>
                    <a:pt x="116" y="805"/>
                    <a:pt x="116" y="805"/>
                  </a:cubicBezTo>
                  <a:cubicBezTo>
                    <a:pt x="61" y="816"/>
                    <a:pt x="61" y="816"/>
                    <a:pt x="61" y="816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61" y="1005"/>
                    <a:pt x="61" y="1005"/>
                    <a:pt x="61" y="1005"/>
                  </a:cubicBezTo>
                  <a:cubicBezTo>
                    <a:pt x="72" y="975"/>
                    <a:pt x="72" y="975"/>
                    <a:pt x="72" y="975"/>
                  </a:cubicBezTo>
                  <a:cubicBezTo>
                    <a:pt x="124" y="967"/>
                    <a:pt x="124" y="967"/>
                    <a:pt x="124" y="967"/>
                  </a:cubicBezTo>
                  <a:cubicBezTo>
                    <a:pt x="148" y="1010"/>
                    <a:pt x="148" y="1010"/>
                    <a:pt x="148" y="1010"/>
                  </a:cubicBezTo>
                  <a:cubicBezTo>
                    <a:pt x="113" y="1016"/>
                    <a:pt x="113" y="1016"/>
                    <a:pt x="113" y="1016"/>
                  </a:cubicBezTo>
                  <a:cubicBezTo>
                    <a:pt x="113" y="1016"/>
                    <a:pt x="116" y="1038"/>
                    <a:pt x="118" y="1057"/>
                  </a:cubicBezTo>
                  <a:cubicBezTo>
                    <a:pt x="120" y="1066"/>
                    <a:pt x="118" y="1100"/>
                    <a:pt x="117" y="1133"/>
                  </a:cubicBezTo>
                  <a:cubicBezTo>
                    <a:pt x="134" y="1107"/>
                    <a:pt x="151" y="1084"/>
                    <a:pt x="170" y="1084"/>
                  </a:cubicBezTo>
                  <a:cubicBezTo>
                    <a:pt x="212" y="1084"/>
                    <a:pt x="290" y="1162"/>
                    <a:pt x="290" y="1162"/>
                  </a:cubicBezTo>
                  <a:cubicBezTo>
                    <a:pt x="344" y="1246"/>
                    <a:pt x="344" y="1246"/>
                    <a:pt x="344" y="1246"/>
                  </a:cubicBezTo>
                  <a:cubicBezTo>
                    <a:pt x="452" y="1310"/>
                    <a:pt x="452" y="1310"/>
                    <a:pt x="452" y="1310"/>
                  </a:cubicBezTo>
                  <a:cubicBezTo>
                    <a:pt x="482" y="1408"/>
                    <a:pt x="482" y="1408"/>
                    <a:pt x="482" y="1408"/>
                  </a:cubicBezTo>
                  <a:cubicBezTo>
                    <a:pt x="482" y="1408"/>
                    <a:pt x="626" y="1396"/>
                    <a:pt x="632" y="1378"/>
                  </a:cubicBezTo>
                  <a:cubicBezTo>
                    <a:pt x="638" y="1360"/>
                    <a:pt x="536" y="1336"/>
                    <a:pt x="542" y="1306"/>
                  </a:cubicBezTo>
                  <a:cubicBezTo>
                    <a:pt x="548" y="1276"/>
                    <a:pt x="608" y="1258"/>
                    <a:pt x="656" y="1258"/>
                  </a:cubicBezTo>
                  <a:cubicBezTo>
                    <a:pt x="704" y="1258"/>
                    <a:pt x="806" y="1282"/>
                    <a:pt x="806" y="1282"/>
                  </a:cubicBezTo>
                  <a:cubicBezTo>
                    <a:pt x="812" y="1348"/>
                    <a:pt x="812" y="1348"/>
                    <a:pt x="812" y="1348"/>
                  </a:cubicBezTo>
                  <a:cubicBezTo>
                    <a:pt x="812" y="1348"/>
                    <a:pt x="860" y="1384"/>
                    <a:pt x="878" y="1354"/>
                  </a:cubicBezTo>
                  <a:cubicBezTo>
                    <a:pt x="896" y="1324"/>
                    <a:pt x="872" y="1228"/>
                    <a:pt x="890" y="1168"/>
                  </a:cubicBezTo>
                  <a:cubicBezTo>
                    <a:pt x="908" y="1108"/>
                    <a:pt x="986" y="1144"/>
                    <a:pt x="986" y="1144"/>
                  </a:cubicBezTo>
                  <a:cubicBezTo>
                    <a:pt x="1046" y="1252"/>
                    <a:pt x="1046" y="1252"/>
                    <a:pt x="1046" y="1252"/>
                  </a:cubicBezTo>
                  <a:cubicBezTo>
                    <a:pt x="1106" y="1234"/>
                    <a:pt x="1106" y="1234"/>
                    <a:pt x="1106" y="1234"/>
                  </a:cubicBezTo>
                  <a:cubicBezTo>
                    <a:pt x="1250" y="1234"/>
                    <a:pt x="1250" y="1234"/>
                    <a:pt x="1250" y="1234"/>
                  </a:cubicBezTo>
                  <a:cubicBezTo>
                    <a:pt x="1296" y="1206"/>
                    <a:pt x="1296" y="1206"/>
                    <a:pt x="1296" y="1206"/>
                  </a:cubicBezTo>
                  <a:lnTo>
                    <a:pt x="1296" y="1109"/>
                  </a:lnTo>
                  <a:close/>
                </a:path>
              </a:pathLst>
            </a:custGeom>
            <a:solidFill>
              <a:srgbClr val="E6EAEE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4125888" y="4355140"/>
              <a:ext cx="820479" cy="1280640"/>
            </a:xfrm>
            <a:custGeom>
              <a:avLst/>
              <a:gdLst>
                <a:gd name="T0" fmla="*/ 471 w 1575"/>
                <a:gd name="T1" fmla="*/ 2117 h 2271"/>
                <a:gd name="T2" fmla="*/ 497 w 1575"/>
                <a:gd name="T3" fmla="*/ 2039 h 2271"/>
                <a:gd name="T4" fmla="*/ 583 w 1575"/>
                <a:gd name="T5" fmla="*/ 2127 h 2271"/>
                <a:gd name="T6" fmla="*/ 628 w 1575"/>
                <a:gd name="T7" fmla="*/ 2237 h 2271"/>
                <a:gd name="T8" fmla="*/ 697 w 1575"/>
                <a:gd name="T9" fmla="*/ 2210 h 2271"/>
                <a:gd name="T10" fmla="*/ 753 w 1575"/>
                <a:gd name="T11" fmla="*/ 2143 h 2271"/>
                <a:gd name="T12" fmla="*/ 812 w 1575"/>
                <a:gd name="T13" fmla="*/ 2101 h 2271"/>
                <a:gd name="T14" fmla="*/ 828 w 1575"/>
                <a:gd name="T15" fmla="*/ 2084 h 2271"/>
                <a:gd name="T16" fmla="*/ 852 w 1575"/>
                <a:gd name="T17" fmla="*/ 1872 h 2271"/>
                <a:gd name="T18" fmla="*/ 768 w 1575"/>
                <a:gd name="T19" fmla="*/ 1584 h 2271"/>
                <a:gd name="T20" fmla="*/ 876 w 1575"/>
                <a:gd name="T21" fmla="*/ 1560 h 2271"/>
                <a:gd name="T22" fmla="*/ 1008 w 1575"/>
                <a:gd name="T23" fmla="*/ 1512 h 2271"/>
                <a:gd name="T24" fmla="*/ 1122 w 1575"/>
                <a:gd name="T25" fmla="*/ 1548 h 2271"/>
                <a:gd name="T26" fmla="*/ 1176 w 1575"/>
                <a:gd name="T27" fmla="*/ 1440 h 2271"/>
                <a:gd name="T28" fmla="*/ 1278 w 1575"/>
                <a:gd name="T29" fmla="*/ 1230 h 2271"/>
                <a:gd name="T30" fmla="*/ 1459 w 1575"/>
                <a:gd name="T31" fmla="*/ 1153 h 2271"/>
                <a:gd name="T32" fmla="*/ 1455 w 1575"/>
                <a:gd name="T33" fmla="*/ 1036 h 2271"/>
                <a:gd name="T34" fmla="*/ 1466 w 1575"/>
                <a:gd name="T35" fmla="*/ 987 h 2271"/>
                <a:gd name="T36" fmla="*/ 1403 w 1575"/>
                <a:gd name="T37" fmla="*/ 1025 h 2271"/>
                <a:gd name="T38" fmla="*/ 1403 w 1575"/>
                <a:gd name="T39" fmla="*/ 836 h 2271"/>
                <a:gd name="T40" fmla="*/ 1455 w 1575"/>
                <a:gd name="T41" fmla="*/ 778 h 2271"/>
                <a:gd name="T42" fmla="*/ 1455 w 1575"/>
                <a:gd name="T43" fmla="*/ 655 h 2271"/>
                <a:gd name="T44" fmla="*/ 1515 w 1575"/>
                <a:gd name="T45" fmla="*/ 597 h 2271"/>
                <a:gd name="T46" fmla="*/ 1567 w 1575"/>
                <a:gd name="T47" fmla="*/ 480 h 2271"/>
                <a:gd name="T48" fmla="*/ 1381 w 1575"/>
                <a:gd name="T49" fmla="*/ 244 h 2271"/>
                <a:gd name="T50" fmla="*/ 1260 w 1575"/>
                <a:gd name="T51" fmla="*/ 304 h 2271"/>
                <a:gd name="T52" fmla="*/ 1153 w 1575"/>
                <a:gd name="T53" fmla="*/ 312 h 2271"/>
                <a:gd name="T54" fmla="*/ 1219 w 1575"/>
                <a:gd name="T55" fmla="*/ 203 h 2271"/>
                <a:gd name="T56" fmla="*/ 1238 w 1575"/>
                <a:gd name="T57" fmla="*/ 79 h 2271"/>
                <a:gd name="T58" fmla="*/ 1115 w 1575"/>
                <a:gd name="T59" fmla="*/ 0 h 2271"/>
                <a:gd name="T60" fmla="*/ 1011 w 1575"/>
                <a:gd name="T61" fmla="*/ 126 h 2271"/>
                <a:gd name="T62" fmla="*/ 830 w 1575"/>
                <a:gd name="T63" fmla="*/ 143 h 2271"/>
                <a:gd name="T64" fmla="*/ 767 w 1575"/>
                <a:gd name="T65" fmla="*/ 266 h 2271"/>
                <a:gd name="T66" fmla="*/ 537 w 1575"/>
                <a:gd name="T67" fmla="*/ 362 h 2271"/>
                <a:gd name="T68" fmla="*/ 622 w 1575"/>
                <a:gd name="T69" fmla="*/ 381 h 2271"/>
                <a:gd name="T70" fmla="*/ 619 w 1575"/>
                <a:gd name="T71" fmla="*/ 545 h 2271"/>
                <a:gd name="T72" fmla="*/ 507 w 1575"/>
                <a:gd name="T73" fmla="*/ 619 h 2271"/>
                <a:gd name="T74" fmla="*/ 334 w 1575"/>
                <a:gd name="T75" fmla="*/ 759 h 2271"/>
                <a:gd name="T76" fmla="*/ 265 w 1575"/>
                <a:gd name="T77" fmla="*/ 904 h 2271"/>
                <a:gd name="T78" fmla="*/ 235 w 1575"/>
                <a:gd name="T79" fmla="*/ 949 h 2271"/>
                <a:gd name="T80" fmla="*/ 163 w 1575"/>
                <a:gd name="T81" fmla="*/ 1079 h 2271"/>
                <a:gd name="T82" fmla="*/ 217 w 1575"/>
                <a:gd name="T83" fmla="*/ 1355 h 2271"/>
                <a:gd name="T84" fmla="*/ 68 w 1575"/>
                <a:gd name="T85" fmla="*/ 1468 h 2271"/>
                <a:gd name="T86" fmla="*/ 95 w 1575"/>
                <a:gd name="T87" fmla="*/ 1517 h 2271"/>
                <a:gd name="T88" fmla="*/ 0 w 1575"/>
                <a:gd name="T89" fmla="*/ 1566 h 2271"/>
                <a:gd name="T90" fmla="*/ 273 w 1575"/>
                <a:gd name="T91" fmla="*/ 1587 h 2271"/>
                <a:gd name="T92" fmla="*/ 352 w 1575"/>
                <a:gd name="T93" fmla="*/ 1771 h 2271"/>
                <a:gd name="T94" fmla="*/ 352 w 1575"/>
                <a:gd name="T95" fmla="*/ 1947 h 2271"/>
                <a:gd name="T96" fmla="*/ 423 w 1575"/>
                <a:gd name="T97" fmla="*/ 2063 h 2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5" h="2271">
                  <a:moveTo>
                    <a:pt x="423" y="2063"/>
                  </a:moveTo>
                  <a:cubicBezTo>
                    <a:pt x="471" y="2117"/>
                    <a:pt x="471" y="2117"/>
                    <a:pt x="471" y="2117"/>
                  </a:cubicBezTo>
                  <a:cubicBezTo>
                    <a:pt x="511" y="2138"/>
                    <a:pt x="511" y="2138"/>
                    <a:pt x="511" y="2138"/>
                  </a:cubicBezTo>
                  <a:cubicBezTo>
                    <a:pt x="497" y="2039"/>
                    <a:pt x="497" y="2039"/>
                    <a:pt x="497" y="2039"/>
                  </a:cubicBezTo>
                  <a:cubicBezTo>
                    <a:pt x="553" y="2029"/>
                    <a:pt x="553" y="2029"/>
                    <a:pt x="553" y="2029"/>
                  </a:cubicBezTo>
                  <a:cubicBezTo>
                    <a:pt x="583" y="2127"/>
                    <a:pt x="583" y="2127"/>
                    <a:pt x="583" y="2127"/>
                  </a:cubicBezTo>
                  <a:cubicBezTo>
                    <a:pt x="681" y="2138"/>
                    <a:pt x="681" y="2138"/>
                    <a:pt x="681" y="2138"/>
                  </a:cubicBezTo>
                  <a:cubicBezTo>
                    <a:pt x="628" y="2237"/>
                    <a:pt x="628" y="2237"/>
                    <a:pt x="628" y="2237"/>
                  </a:cubicBezTo>
                  <a:cubicBezTo>
                    <a:pt x="660" y="2271"/>
                    <a:pt x="660" y="2271"/>
                    <a:pt x="660" y="2271"/>
                  </a:cubicBezTo>
                  <a:cubicBezTo>
                    <a:pt x="697" y="2210"/>
                    <a:pt x="697" y="2210"/>
                    <a:pt x="697" y="2210"/>
                  </a:cubicBezTo>
                  <a:cubicBezTo>
                    <a:pt x="724" y="2202"/>
                    <a:pt x="724" y="2202"/>
                    <a:pt x="724" y="2202"/>
                  </a:cubicBezTo>
                  <a:cubicBezTo>
                    <a:pt x="724" y="2202"/>
                    <a:pt x="724" y="2138"/>
                    <a:pt x="753" y="2143"/>
                  </a:cubicBezTo>
                  <a:cubicBezTo>
                    <a:pt x="783" y="2149"/>
                    <a:pt x="788" y="2159"/>
                    <a:pt x="836" y="2146"/>
                  </a:cubicBezTo>
                  <a:cubicBezTo>
                    <a:pt x="884" y="2133"/>
                    <a:pt x="812" y="2101"/>
                    <a:pt x="812" y="2101"/>
                  </a:cubicBezTo>
                  <a:cubicBezTo>
                    <a:pt x="828" y="2084"/>
                    <a:pt x="828" y="2084"/>
                    <a:pt x="828" y="2084"/>
                  </a:cubicBezTo>
                  <a:cubicBezTo>
                    <a:pt x="828" y="2084"/>
                    <a:pt x="828" y="2084"/>
                    <a:pt x="828" y="2084"/>
                  </a:cubicBezTo>
                  <a:cubicBezTo>
                    <a:pt x="822" y="2078"/>
                    <a:pt x="814" y="2066"/>
                    <a:pt x="810" y="2040"/>
                  </a:cubicBezTo>
                  <a:cubicBezTo>
                    <a:pt x="804" y="1998"/>
                    <a:pt x="864" y="1938"/>
                    <a:pt x="852" y="1872"/>
                  </a:cubicBezTo>
                  <a:cubicBezTo>
                    <a:pt x="840" y="1806"/>
                    <a:pt x="810" y="1812"/>
                    <a:pt x="810" y="1812"/>
                  </a:cubicBezTo>
                  <a:cubicBezTo>
                    <a:pt x="768" y="1584"/>
                    <a:pt x="768" y="1584"/>
                    <a:pt x="768" y="1584"/>
                  </a:cubicBezTo>
                  <a:cubicBezTo>
                    <a:pt x="852" y="1530"/>
                    <a:pt x="852" y="1530"/>
                    <a:pt x="852" y="1530"/>
                  </a:cubicBezTo>
                  <a:cubicBezTo>
                    <a:pt x="876" y="1560"/>
                    <a:pt x="876" y="1560"/>
                    <a:pt x="876" y="1560"/>
                  </a:cubicBezTo>
                  <a:cubicBezTo>
                    <a:pt x="918" y="1500"/>
                    <a:pt x="918" y="1500"/>
                    <a:pt x="918" y="1500"/>
                  </a:cubicBezTo>
                  <a:cubicBezTo>
                    <a:pt x="1008" y="1512"/>
                    <a:pt x="1008" y="1512"/>
                    <a:pt x="1008" y="1512"/>
                  </a:cubicBezTo>
                  <a:cubicBezTo>
                    <a:pt x="1062" y="1566"/>
                    <a:pt x="1062" y="1566"/>
                    <a:pt x="1062" y="1566"/>
                  </a:cubicBezTo>
                  <a:cubicBezTo>
                    <a:pt x="1122" y="1548"/>
                    <a:pt x="1122" y="1548"/>
                    <a:pt x="1122" y="1548"/>
                  </a:cubicBezTo>
                  <a:cubicBezTo>
                    <a:pt x="1104" y="1422"/>
                    <a:pt x="1104" y="1422"/>
                    <a:pt x="1104" y="1422"/>
                  </a:cubicBezTo>
                  <a:cubicBezTo>
                    <a:pt x="1176" y="1440"/>
                    <a:pt x="1176" y="1440"/>
                    <a:pt x="1176" y="1440"/>
                  </a:cubicBezTo>
                  <a:cubicBezTo>
                    <a:pt x="1248" y="1350"/>
                    <a:pt x="1248" y="1350"/>
                    <a:pt x="1248" y="1350"/>
                  </a:cubicBezTo>
                  <a:cubicBezTo>
                    <a:pt x="1278" y="1230"/>
                    <a:pt x="1278" y="1230"/>
                    <a:pt x="1278" y="1230"/>
                  </a:cubicBezTo>
                  <a:cubicBezTo>
                    <a:pt x="1278" y="1230"/>
                    <a:pt x="1356" y="1266"/>
                    <a:pt x="1398" y="1236"/>
                  </a:cubicBezTo>
                  <a:cubicBezTo>
                    <a:pt x="1421" y="1220"/>
                    <a:pt x="1440" y="1184"/>
                    <a:pt x="1459" y="1153"/>
                  </a:cubicBezTo>
                  <a:cubicBezTo>
                    <a:pt x="1460" y="1120"/>
                    <a:pt x="1462" y="1086"/>
                    <a:pt x="1460" y="1077"/>
                  </a:cubicBezTo>
                  <a:cubicBezTo>
                    <a:pt x="1458" y="1058"/>
                    <a:pt x="1455" y="1036"/>
                    <a:pt x="1455" y="1036"/>
                  </a:cubicBezTo>
                  <a:cubicBezTo>
                    <a:pt x="1490" y="1030"/>
                    <a:pt x="1490" y="1030"/>
                    <a:pt x="1490" y="1030"/>
                  </a:cubicBezTo>
                  <a:cubicBezTo>
                    <a:pt x="1466" y="987"/>
                    <a:pt x="1466" y="987"/>
                    <a:pt x="1466" y="987"/>
                  </a:cubicBezTo>
                  <a:cubicBezTo>
                    <a:pt x="1414" y="995"/>
                    <a:pt x="1414" y="995"/>
                    <a:pt x="1414" y="995"/>
                  </a:cubicBezTo>
                  <a:cubicBezTo>
                    <a:pt x="1403" y="1025"/>
                    <a:pt x="1403" y="1025"/>
                    <a:pt x="1403" y="1025"/>
                  </a:cubicBezTo>
                  <a:cubicBezTo>
                    <a:pt x="1342" y="1019"/>
                    <a:pt x="1342" y="1019"/>
                    <a:pt x="1342" y="1019"/>
                  </a:cubicBezTo>
                  <a:cubicBezTo>
                    <a:pt x="1403" y="836"/>
                    <a:pt x="1403" y="836"/>
                    <a:pt x="1403" y="836"/>
                  </a:cubicBezTo>
                  <a:cubicBezTo>
                    <a:pt x="1458" y="825"/>
                    <a:pt x="1458" y="825"/>
                    <a:pt x="1458" y="825"/>
                  </a:cubicBezTo>
                  <a:cubicBezTo>
                    <a:pt x="1455" y="778"/>
                    <a:pt x="1455" y="778"/>
                    <a:pt x="1455" y="778"/>
                  </a:cubicBezTo>
                  <a:cubicBezTo>
                    <a:pt x="1414" y="748"/>
                    <a:pt x="1414" y="748"/>
                    <a:pt x="1414" y="748"/>
                  </a:cubicBezTo>
                  <a:cubicBezTo>
                    <a:pt x="1414" y="748"/>
                    <a:pt x="1436" y="674"/>
                    <a:pt x="1455" y="655"/>
                  </a:cubicBezTo>
                  <a:cubicBezTo>
                    <a:pt x="1474" y="636"/>
                    <a:pt x="1570" y="674"/>
                    <a:pt x="1573" y="652"/>
                  </a:cubicBezTo>
                  <a:cubicBezTo>
                    <a:pt x="1575" y="630"/>
                    <a:pt x="1515" y="597"/>
                    <a:pt x="1515" y="597"/>
                  </a:cubicBezTo>
                  <a:cubicBezTo>
                    <a:pt x="1570" y="537"/>
                    <a:pt x="1570" y="537"/>
                    <a:pt x="1570" y="537"/>
                  </a:cubicBezTo>
                  <a:cubicBezTo>
                    <a:pt x="1567" y="480"/>
                    <a:pt x="1567" y="480"/>
                    <a:pt x="1567" y="480"/>
                  </a:cubicBezTo>
                  <a:cubicBezTo>
                    <a:pt x="1419" y="367"/>
                    <a:pt x="1419" y="367"/>
                    <a:pt x="1419" y="367"/>
                  </a:cubicBezTo>
                  <a:cubicBezTo>
                    <a:pt x="1381" y="244"/>
                    <a:pt x="1381" y="244"/>
                    <a:pt x="1381" y="244"/>
                  </a:cubicBezTo>
                  <a:cubicBezTo>
                    <a:pt x="1315" y="247"/>
                    <a:pt x="1315" y="247"/>
                    <a:pt x="1315" y="247"/>
                  </a:cubicBezTo>
                  <a:cubicBezTo>
                    <a:pt x="1260" y="304"/>
                    <a:pt x="1260" y="304"/>
                    <a:pt x="1260" y="304"/>
                  </a:cubicBezTo>
                  <a:cubicBezTo>
                    <a:pt x="1260" y="304"/>
                    <a:pt x="1290" y="348"/>
                    <a:pt x="1258" y="362"/>
                  </a:cubicBezTo>
                  <a:cubicBezTo>
                    <a:pt x="1225" y="375"/>
                    <a:pt x="1173" y="345"/>
                    <a:pt x="1153" y="312"/>
                  </a:cubicBezTo>
                  <a:cubicBezTo>
                    <a:pt x="1134" y="280"/>
                    <a:pt x="1203" y="247"/>
                    <a:pt x="1203" y="247"/>
                  </a:cubicBezTo>
                  <a:cubicBezTo>
                    <a:pt x="1219" y="203"/>
                    <a:pt x="1219" y="203"/>
                    <a:pt x="1219" y="203"/>
                  </a:cubicBezTo>
                  <a:cubicBezTo>
                    <a:pt x="1219" y="203"/>
                    <a:pt x="1181" y="137"/>
                    <a:pt x="1181" y="112"/>
                  </a:cubicBezTo>
                  <a:cubicBezTo>
                    <a:pt x="1181" y="88"/>
                    <a:pt x="1238" y="79"/>
                    <a:pt x="1238" y="79"/>
                  </a:cubicBezTo>
                  <a:cubicBezTo>
                    <a:pt x="1203" y="19"/>
                    <a:pt x="1203" y="19"/>
                    <a:pt x="1203" y="19"/>
                  </a:cubicBezTo>
                  <a:cubicBezTo>
                    <a:pt x="1115" y="0"/>
                    <a:pt x="1115" y="0"/>
                    <a:pt x="1115" y="0"/>
                  </a:cubicBezTo>
                  <a:cubicBezTo>
                    <a:pt x="1030" y="38"/>
                    <a:pt x="1030" y="38"/>
                    <a:pt x="1030" y="38"/>
                  </a:cubicBezTo>
                  <a:cubicBezTo>
                    <a:pt x="1011" y="126"/>
                    <a:pt x="1011" y="126"/>
                    <a:pt x="1011" y="126"/>
                  </a:cubicBezTo>
                  <a:cubicBezTo>
                    <a:pt x="879" y="206"/>
                    <a:pt x="879" y="206"/>
                    <a:pt x="879" y="206"/>
                  </a:cubicBezTo>
                  <a:cubicBezTo>
                    <a:pt x="830" y="143"/>
                    <a:pt x="830" y="143"/>
                    <a:pt x="830" y="143"/>
                  </a:cubicBezTo>
                  <a:cubicBezTo>
                    <a:pt x="756" y="164"/>
                    <a:pt x="756" y="164"/>
                    <a:pt x="756" y="164"/>
                  </a:cubicBezTo>
                  <a:cubicBezTo>
                    <a:pt x="767" y="266"/>
                    <a:pt x="767" y="266"/>
                    <a:pt x="767" y="266"/>
                  </a:cubicBezTo>
                  <a:cubicBezTo>
                    <a:pt x="622" y="266"/>
                    <a:pt x="622" y="266"/>
                    <a:pt x="622" y="266"/>
                  </a:cubicBezTo>
                  <a:cubicBezTo>
                    <a:pt x="537" y="362"/>
                    <a:pt x="537" y="362"/>
                    <a:pt x="537" y="362"/>
                  </a:cubicBezTo>
                  <a:cubicBezTo>
                    <a:pt x="553" y="400"/>
                    <a:pt x="553" y="400"/>
                    <a:pt x="553" y="400"/>
                  </a:cubicBezTo>
                  <a:cubicBezTo>
                    <a:pt x="622" y="381"/>
                    <a:pt x="622" y="381"/>
                    <a:pt x="622" y="381"/>
                  </a:cubicBezTo>
                  <a:cubicBezTo>
                    <a:pt x="622" y="381"/>
                    <a:pt x="652" y="395"/>
                    <a:pt x="652" y="447"/>
                  </a:cubicBezTo>
                  <a:cubicBezTo>
                    <a:pt x="652" y="499"/>
                    <a:pt x="619" y="545"/>
                    <a:pt x="619" y="545"/>
                  </a:cubicBezTo>
                  <a:cubicBezTo>
                    <a:pt x="509" y="559"/>
                    <a:pt x="509" y="559"/>
                    <a:pt x="509" y="559"/>
                  </a:cubicBezTo>
                  <a:cubicBezTo>
                    <a:pt x="507" y="619"/>
                    <a:pt x="507" y="619"/>
                    <a:pt x="507" y="619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252" y="855"/>
                    <a:pt x="252" y="855"/>
                    <a:pt x="252" y="855"/>
                  </a:cubicBezTo>
                  <a:cubicBezTo>
                    <a:pt x="265" y="904"/>
                    <a:pt x="265" y="904"/>
                    <a:pt x="265" y="904"/>
                  </a:cubicBezTo>
                  <a:cubicBezTo>
                    <a:pt x="234" y="949"/>
                    <a:pt x="234" y="949"/>
                    <a:pt x="234" y="949"/>
                  </a:cubicBezTo>
                  <a:cubicBezTo>
                    <a:pt x="235" y="949"/>
                    <a:pt x="235" y="949"/>
                    <a:pt x="235" y="949"/>
                  </a:cubicBezTo>
                  <a:cubicBezTo>
                    <a:pt x="241" y="1103"/>
                    <a:pt x="241" y="1103"/>
                    <a:pt x="241" y="1103"/>
                  </a:cubicBezTo>
                  <a:cubicBezTo>
                    <a:pt x="163" y="1079"/>
                    <a:pt x="163" y="1079"/>
                    <a:pt x="163" y="1079"/>
                  </a:cubicBezTo>
                  <a:cubicBezTo>
                    <a:pt x="163" y="1079"/>
                    <a:pt x="125" y="1166"/>
                    <a:pt x="144" y="1222"/>
                  </a:cubicBezTo>
                  <a:cubicBezTo>
                    <a:pt x="163" y="1279"/>
                    <a:pt x="225" y="1325"/>
                    <a:pt x="217" y="1355"/>
                  </a:cubicBezTo>
                  <a:cubicBezTo>
                    <a:pt x="208" y="1384"/>
                    <a:pt x="141" y="1401"/>
                    <a:pt x="141" y="1401"/>
                  </a:cubicBezTo>
                  <a:cubicBezTo>
                    <a:pt x="68" y="1468"/>
                    <a:pt x="68" y="1468"/>
                    <a:pt x="68" y="1468"/>
                  </a:cubicBezTo>
                  <a:cubicBezTo>
                    <a:pt x="106" y="1487"/>
                    <a:pt x="106" y="1487"/>
                    <a:pt x="106" y="1487"/>
                  </a:cubicBezTo>
                  <a:cubicBezTo>
                    <a:pt x="95" y="1517"/>
                    <a:pt x="95" y="1517"/>
                    <a:pt x="95" y="1517"/>
                  </a:cubicBezTo>
                  <a:cubicBezTo>
                    <a:pt x="38" y="1512"/>
                    <a:pt x="38" y="1512"/>
                    <a:pt x="38" y="1512"/>
                  </a:cubicBezTo>
                  <a:cubicBezTo>
                    <a:pt x="0" y="1566"/>
                    <a:pt x="0" y="1566"/>
                    <a:pt x="0" y="1566"/>
                  </a:cubicBezTo>
                  <a:cubicBezTo>
                    <a:pt x="46" y="1649"/>
                    <a:pt x="46" y="1649"/>
                    <a:pt x="46" y="1649"/>
                  </a:cubicBezTo>
                  <a:cubicBezTo>
                    <a:pt x="273" y="1587"/>
                    <a:pt x="273" y="1587"/>
                    <a:pt x="273" y="1587"/>
                  </a:cubicBezTo>
                  <a:cubicBezTo>
                    <a:pt x="273" y="1587"/>
                    <a:pt x="357" y="1652"/>
                    <a:pt x="354" y="1687"/>
                  </a:cubicBezTo>
                  <a:cubicBezTo>
                    <a:pt x="352" y="1722"/>
                    <a:pt x="352" y="1771"/>
                    <a:pt x="352" y="1771"/>
                  </a:cubicBezTo>
                  <a:cubicBezTo>
                    <a:pt x="427" y="1874"/>
                    <a:pt x="427" y="1874"/>
                    <a:pt x="427" y="1874"/>
                  </a:cubicBezTo>
                  <a:cubicBezTo>
                    <a:pt x="352" y="1947"/>
                    <a:pt x="352" y="1947"/>
                    <a:pt x="352" y="1947"/>
                  </a:cubicBezTo>
                  <a:cubicBezTo>
                    <a:pt x="401" y="2065"/>
                    <a:pt x="401" y="2065"/>
                    <a:pt x="401" y="2065"/>
                  </a:cubicBezTo>
                  <a:lnTo>
                    <a:pt x="423" y="2063"/>
                  </a:lnTo>
                  <a:close/>
                </a:path>
              </a:pathLst>
            </a:custGeom>
            <a:solidFill>
              <a:srgbClr val="AFBCC9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3613260" y="5458575"/>
              <a:ext cx="361451" cy="339519"/>
            </a:xfrm>
            <a:custGeom>
              <a:avLst/>
              <a:gdLst>
                <a:gd name="T0" fmla="*/ 658 w 693"/>
                <a:gd name="T1" fmla="*/ 512 h 601"/>
                <a:gd name="T2" fmla="*/ 629 w 693"/>
                <a:gd name="T3" fmla="*/ 460 h 601"/>
                <a:gd name="T4" fmla="*/ 629 w 693"/>
                <a:gd name="T5" fmla="*/ 411 h 601"/>
                <a:gd name="T6" fmla="*/ 693 w 693"/>
                <a:gd name="T7" fmla="*/ 311 h 601"/>
                <a:gd name="T8" fmla="*/ 596 w 693"/>
                <a:gd name="T9" fmla="*/ 217 h 601"/>
                <a:gd name="T10" fmla="*/ 639 w 693"/>
                <a:gd name="T11" fmla="*/ 179 h 601"/>
                <a:gd name="T12" fmla="*/ 620 w 693"/>
                <a:gd name="T13" fmla="*/ 73 h 601"/>
                <a:gd name="T14" fmla="*/ 542 w 693"/>
                <a:gd name="T15" fmla="*/ 49 h 601"/>
                <a:gd name="T16" fmla="*/ 491 w 693"/>
                <a:gd name="T17" fmla="*/ 14 h 601"/>
                <a:gd name="T18" fmla="*/ 426 w 693"/>
                <a:gd name="T19" fmla="*/ 0 h 601"/>
                <a:gd name="T20" fmla="*/ 264 w 693"/>
                <a:gd name="T21" fmla="*/ 92 h 601"/>
                <a:gd name="T22" fmla="*/ 231 w 693"/>
                <a:gd name="T23" fmla="*/ 84 h 601"/>
                <a:gd name="T24" fmla="*/ 172 w 693"/>
                <a:gd name="T25" fmla="*/ 100 h 601"/>
                <a:gd name="T26" fmla="*/ 18 w 693"/>
                <a:gd name="T27" fmla="*/ 70 h 601"/>
                <a:gd name="T28" fmla="*/ 17 w 693"/>
                <a:gd name="T29" fmla="*/ 124 h 601"/>
                <a:gd name="T30" fmla="*/ 125 w 693"/>
                <a:gd name="T31" fmla="*/ 218 h 601"/>
                <a:gd name="T32" fmla="*/ 121 w 693"/>
                <a:gd name="T33" fmla="*/ 301 h 601"/>
                <a:gd name="T34" fmla="*/ 227 w 693"/>
                <a:gd name="T35" fmla="*/ 436 h 601"/>
                <a:gd name="T36" fmla="*/ 263 w 693"/>
                <a:gd name="T37" fmla="*/ 496 h 601"/>
                <a:gd name="T38" fmla="*/ 314 w 693"/>
                <a:gd name="T39" fmla="*/ 450 h 601"/>
                <a:gd name="T40" fmla="*/ 427 w 693"/>
                <a:gd name="T41" fmla="*/ 495 h 601"/>
                <a:gd name="T42" fmla="*/ 480 w 693"/>
                <a:gd name="T43" fmla="*/ 517 h 601"/>
                <a:gd name="T44" fmla="*/ 594 w 693"/>
                <a:gd name="T45" fmla="*/ 561 h 601"/>
                <a:gd name="T46" fmla="*/ 661 w 693"/>
                <a:gd name="T47" fmla="*/ 533 h 601"/>
                <a:gd name="T48" fmla="*/ 658 w 693"/>
                <a:gd name="T49" fmla="*/ 51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601">
                  <a:moveTo>
                    <a:pt x="658" y="512"/>
                  </a:moveTo>
                  <a:cubicBezTo>
                    <a:pt x="629" y="460"/>
                    <a:pt x="629" y="460"/>
                    <a:pt x="629" y="460"/>
                  </a:cubicBezTo>
                  <a:cubicBezTo>
                    <a:pt x="629" y="411"/>
                    <a:pt x="629" y="411"/>
                    <a:pt x="629" y="411"/>
                  </a:cubicBezTo>
                  <a:cubicBezTo>
                    <a:pt x="629" y="411"/>
                    <a:pt x="693" y="355"/>
                    <a:pt x="693" y="311"/>
                  </a:cubicBezTo>
                  <a:cubicBezTo>
                    <a:pt x="693" y="268"/>
                    <a:pt x="596" y="217"/>
                    <a:pt x="596" y="217"/>
                  </a:cubicBezTo>
                  <a:cubicBezTo>
                    <a:pt x="639" y="179"/>
                    <a:pt x="639" y="179"/>
                    <a:pt x="639" y="179"/>
                  </a:cubicBezTo>
                  <a:cubicBezTo>
                    <a:pt x="620" y="73"/>
                    <a:pt x="620" y="73"/>
                    <a:pt x="620" y="73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491" y="14"/>
                    <a:pt x="491" y="14"/>
                    <a:pt x="491" y="14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31" y="84"/>
                    <a:pt x="231" y="84"/>
                    <a:pt x="231" y="84"/>
                  </a:cubicBezTo>
                  <a:cubicBezTo>
                    <a:pt x="231" y="84"/>
                    <a:pt x="193" y="109"/>
                    <a:pt x="172" y="100"/>
                  </a:cubicBezTo>
                  <a:cubicBezTo>
                    <a:pt x="161" y="96"/>
                    <a:pt x="69" y="81"/>
                    <a:pt x="18" y="70"/>
                  </a:cubicBezTo>
                  <a:cubicBezTo>
                    <a:pt x="17" y="86"/>
                    <a:pt x="21" y="104"/>
                    <a:pt x="17" y="124"/>
                  </a:cubicBezTo>
                  <a:cubicBezTo>
                    <a:pt x="0" y="211"/>
                    <a:pt x="71" y="153"/>
                    <a:pt x="125" y="218"/>
                  </a:cubicBezTo>
                  <a:cubicBezTo>
                    <a:pt x="147" y="244"/>
                    <a:pt x="145" y="284"/>
                    <a:pt x="121" y="301"/>
                  </a:cubicBezTo>
                  <a:cubicBezTo>
                    <a:pt x="137" y="290"/>
                    <a:pt x="231" y="442"/>
                    <a:pt x="227" y="436"/>
                  </a:cubicBezTo>
                  <a:cubicBezTo>
                    <a:pt x="250" y="465"/>
                    <a:pt x="208" y="487"/>
                    <a:pt x="263" y="496"/>
                  </a:cubicBezTo>
                  <a:cubicBezTo>
                    <a:pt x="311" y="504"/>
                    <a:pt x="326" y="502"/>
                    <a:pt x="314" y="450"/>
                  </a:cubicBezTo>
                  <a:cubicBezTo>
                    <a:pt x="344" y="452"/>
                    <a:pt x="426" y="459"/>
                    <a:pt x="427" y="495"/>
                  </a:cubicBezTo>
                  <a:cubicBezTo>
                    <a:pt x="431" y="601"/>
                    <a:pt x="455" y="517"/>
                    <a:pt x="480" y="517"/>
                  </a:cubicBezTo>
                  <a:cubicBezTo>
                    <a:pt x="493" y="517"/>
                    <a:pt x="562" y="558"/>
                    <a:pt x="594" y="561"/>
                  </a:cubicBezTo>
                  <a:cubicBezTo>
                    <a:pt x="623" y="563"/>
                    <a:pt x="624" y="538"/>
                    <a:pt x="661" y="533"/>
                  </a:cubicBezTo>
                  <a:cubicBezTo>
                    <a:pt x="667" y="532"/>
                    <a:pt x="651" y="519"/>
                    <a:pt x="658" y="512"/>
                  </a:cubicBezTo>
                  <a:close/>
                </a:path>
              </a:pathLst>
            </a:custGeom>
            <a:solidFill>
              <a:srgbClr val="8296AA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3562410" y="4751244"/>
              <a:ext cx="792993" cy="1119815"/>
            </a:xfrm>
            <a:custGeom>
              <a:avLst/>
              <a:gdLst>
                <a:gd name="T0" fmla="*/ 1471 w 1522"/>
                <a:gd name="T1" fmla="*/ 1363 h 1984"/>
                <a:gd name="T2" fmla="*/ 1435 w 1522"/>
                <a:gd name="T3" fmla="*/ 1244 h 1984"/>
                <a:gd name="T4" fmla="*/ 1435 w 1522"/>
                <a:gd name="T5" fmla="*/ 1068 h 1984"/>
                <a:gd name="T6" fmla="*/ 1356 w 1522"/>
                <a:gd name="T7" fmla="*/ 884 h 1984"/>
                <a:gd name="T8" fmla="*/ 1083 w 1522"/>
                <a:gd name="T9" fmla="*/ 863 h 1984"/>
                <a:gd name="T10" fmla="*/ 1178 w 1522"/>
                <a:gd name="T11" fmla="*/ 814 h 1984"/>
                <a:gd name="T12" fmla="*/ 1151 w 1522"/>
                <a:gd name="T13" fmla="*/ 765 h 1984"/>
                <a:gd name="T14" fmla="*/ 1300 w 1522"/>
                <a:gd name="T15" fmla="*/ 652 h 1984"/>
                <a:gd name="T16" fmla="*/ 1246 w 1522"/>
                <a:gd name="T17" fmla="*/ 376 h 1984"/>
                <a:gd name="T18" fmla="*/ 1318 w 1522"/>
                <a:gd name="T19" fmla="*/ 246 h 1984"/>
                <a:gd name="T20" fmla="*/ 1218 w 1522"/>
                <a:gd name="T21" fmla="*/ 90 h 1984"/>
                <a:gd name="T22" fmla="*/ 1143 w 1522"/>
                <a:gd name="T23" fmla="*/ 0 h 1984"/>
                <a:gd name="T24" fmla="*/ 1091 w 1522"/>
                <a:gd name="T25" fmla="*/ 84 h 1984"/>
                <a:gd name="T26" fmla="*/ 1016 w 1522"/>
                <a:gd name="T27" fmla="*/ 154 h 1984"/>
                <a:gd name="T28" fmla="*/ 846 w 1522"/>
                <a:gd name="T29" fmla="*/ 265 h 1984"/>
                <a:gd name="T30" fmla="*/ 724 w 1522"/>
                <a:gd name="T31" fmla="*/ 265 h 1984"/>
                <a:gd name="T32" fmla="*/ 532 w 1522"/>
                <a:gd name="T33" fmla="*/ 441 h 1984"/>
                <a:gd name="T34" fmla="*/ 429 w 1522"/>
                <a:gd name="T35" fmla="*/ 422 h 1984"/>
                <a:gd name="T36" fmla="*/ 408 w 1522"/>
                <a:gd name="T37" fmla="*/ 549 h 1984"/>
                <a:gd name="T38" fmla="*/ 205 w 1522"/>
                <a:gd name="T39" fmla="*/ 499 h 1984"/>
                <a:gd name="T40" fmla="*/ 178 w 1522"/>
                <a:gd name="T41" fmla="*/ 513 h 1984"/>
                <a:gd name="T42" fmla="*/ 53 w 1522"/>
                <a:gd name="T43" fmla="*/ 648 h 1984"/>
                <a:gd name="T44" fmla="*/ 145 w 1522"/>
                <a:gd name="T45" fmla="*/ 1056 h 1984"/>
                <a:gd name="T46" fmla="*/ 130 w 1522"/>
                <a:gd name="T47" fmla="*/ 1290 h 1984"/>
                <a:gd name="T48" fmla="*/ 270 w 1522"/>
                <a:gd name="T49" fmla="*/ 1354 h 1984"/>
                <a:gd name="T50" fmla="*/ 362 w 1522"/>
                <a:gd name="T51" fmla="*/ 1346 h 1984"/>
                <a:gd name="T52" fmla="*/ 589 w 1522"/>
                <a:gd name="T53" fmla="*/ 1268 h 1984"/>
                <a:gd name="T54" fmla="*/ 718 w 1522"/>
                <a:gd name="T55" fmla="*/ 1327 h 1984"/>
                <a:gd name="T56" fmla="*/ 694 w 1522"/>
                <a:gd name="T57" fmla="*/ 1471 h 1984"/>
                <a:gd name="T58" fmla="*/ 727 w 1522"/>
                <a:gd name="T59" fmla="*/ 1665 h 1984"/>
                <a:gd name="T60" fmla="*/ 756 w 1522"/>
                <a:gd name="T61" fmla="*/ 1766 h 1984"/>
                <a:gd name="T62" fmla="*/ 830 w 1522"/>
                <a:gd name="T63" fmla="*/ 1775 h 1984"/>
                <a:gd name="T64" fmla="*/ 1076 w 1522"/>
                <a:gd name="T65" fmla="*/ 1915 h 1984"/>
                <a:gd name="T66" fmla="*/ 1330 w 1522"/>
                <a:gd name="T67" fmla="*/ 1958 h 1984"/>
                <a:gd name="T68" fmla="*/ 1388 w 1522"/>
                <a:gd name="T69" fmla="*/ 1867 h 1984"/>
                <a:gd name="T70" fmla="*/ 1458 w 1522"/>
                <a:gd name="T71" fmla="*/ 1704 h 1984"/>
                <a:gd name="T72" fmla="*/ 1522 w 1522"/>
                <a:gd name="T73" fmla="*/ 1507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2" h="1984">
                  <a:moveTo>
                    <a:pt x="1490" y="1478"/>
                  </a:moveTo>
                  <a:cubicBezTo>
                    <a:pt x="1471" y="1363"/>
                    <a:pt x="1471" y="1363"/>
                    <a:pt x="1471" y="1363"/>
                  </a:cubicBezTo>
                  <a:cubicBezTo>
                    <a:pt x="1484" y="1362"/>
                    <a:pt x="1484" y="1362"/>
                    <a:pt x="1484" y="1362"/>
                  </a:cubicBezTo>
                  <a:cubicBezTo>
                    <a:pt x="1435" y="1244"/>
                    <a:pt x="1435" y="1244"/>
                    <a:pt x="1435" y="1244"/>
                  </a:cubicBezTo>
                  <a:cubicBezTo>
                    <a:pt x="1510" y="1171"/>
                    <a:pt x="1510" y="1171"/>
                    <a:pt x="1510" y="1171"/>
                  </a:cubicBezTo>
                  <a:cubicBezTo>
                    <a:pt x="1435" y="1068"/>
                    <a:pt x="1435" y="1068"/>
                    <a:pt x="1435" y="1068"/>
                  </a:cubicBezTo>
                  <a:cubicBezTo>
                    <a:pt x="1435" y="1068"/>
                    <a:pt x="1435" y="1019"/>
                    <a:pt x="1437" y="984"/>
                  </a:cubicBezTo>
                  <a:cubicBezTo>
                    <a:pt x="1440" y="949"/>
                    <a:pt x="1356" y="884"/>
                    <a:pt x="1356" y="884"/>
                  </a:cubicBezTo>
                  <a:cubicBezTo>
                    <a:pt x="1129" y="946"/>
                    <a:pt x="1129" y="946"/>
                    <a:pt x="1129" y="946"/>
                  </a:cubicBezTo>
                  <a:cubicBezTo>
                    <a:pt x="1083" y="863"/>
                    <a:pt x="1083" y="863"/>
                    <a:pt x="1083" y="863"/>
                  </a:cubicBezTo>
                  <a:cubicBezTo>
                    <a:pt x="1121" y="809"/>
                    <a:pt x="1121" y="809"/>
                    <a:pt x="1121" y="809"/>
                  </a:cubicBezTo>
                  <a:cubicBezTo>
                    <a:pt x="1178" y="814"/>
                    <a:pt x="1178" y="814"/>
                    <a:pt x="1178" y="814"/>
                  </a:cubicBezTo>
                  <a:cubicBezTo>
                    <a:pt x="1189" y="784"/>
                    <a:pt x="1189" y="784"/>
                    <a:pt x="1189" y="784"/>
                  </a:cubicBezTo>
                  <a:cubicBezTo>
                    <a:pt x="1151" y="765"/>
                    <a:pt x="1151" y="765"/>
                    <a:pt x="1151" y="765"/>
                  </a:cubicBezTo>
                  <a:cubicBezTo>
                    <a:pt x="1224" y="698"/>
                    <a:pt x="1224" y="698"/>
                    <a:pt x="1224" y="698"/>
                  </a:cubicBezTo>
                  <a:cubicBezTo>
                    <a:pt x="1224" y="698"/>
                    <a:pt x="1291" y="681"/>
                    <a:pt x="1300" y="652"/>
                  </a:cubicBezTo>
                  <a:cubicBezTo>
                    <a:pt x="1308" y="622"/>
                    <a:pt x="1246" y="576"/>
                    <a:pt x="1227" y="519"/>
                  </a:cubicBezTo>
                  <a:cubicBezTo>
                    <a:pt x="1208" y="463"/>
                    <a:pt x="1246" y="376"/>
                    <a:pt x="1246" y="376"/>
                  </a:cubicBezTo>
                  <a:cubicBezTo>
                    <a:pt x="1324" y="400"/>
                    <a:pt x="1324" y="400"/>
                    <a:pt x="1324" y="400"/>
                  </a:cubicBezTo>
                  <a:cubicBezTo>
                    <a:pt x="1318" y="246"/>
                    <a:pt x="1318" y="246"/>
                    <a:pt x="1318" y="246"/>
                  </a:cubicBezTo>
                  <a:cubicBezTo>
                    <a:pt x="1318" y="246"/>
                    <a:pt x="1259" y="230"/>
                    <a:pt x="1246" y="209"/>
                  </a:cubicBezTo>
                  <a:cubicBezTo>
                    <a:pt x="1232" y="187"/>
                    <a:pt x="1240" y="109"/>
                    <a:pt x="1218" y="90"/>
                  </a:cubicBezTo>
                  <a:cubicBezTo>
                    <a:pt x="1197" y="71"/>
                    <a:pt x="1151" y="52"/>
                    <a:pt x="1151" y="52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091" y="11"/>
                    <a:pt x="1091" y="11"/>
                    <a:pt x="1091" y="11"/>
                  </a:cubicBezTo>
                  <a:cubicBezTo>
                    <a:pt x="1091" y="84"/>
                    <a:pt x="1091" y="84"/>
                    <a:pt x="1091" y="84"/>
                  </a:cubicBezTo>
                  <a:cubicBezTo>
                    <a:pt x="1037" y="111"/>
                    <a:pt x="1037" y="111"/>
                    <a:pt x="1037" y="111"/>
                  </a:cubicBezTo>
                  <a:cubicBezTo>
                    <a:pt x="1016" y="154"/>
                    <a:pt x="1016" y="154"/>
                    <a:pt x="1016" y="154"/>
                  </a:cubicBezTo>
                  <a:cubicBezTo>
                    <a:pt x="848" y="198"/>
                    <a:pt x="848" y="198"/>
                    <a:pt x="848" y="198"/>
                  </a:cubicBezTo>
                  <a:cubicBezTo>
                    <a:pt x="846" y="265"/>
                    <a:pt x="846" y="265"/>
                    <a:pt x="846" y="265"/>
                  </a:cubicBezTo>
                  <a:cubicBezTo>
                    <a:pt x="786" y="290"/>
                    <a:pt x="786" y="290"/>
                    <a:pt x="786" y="290"/>
                  </a:cubicBezTo>
                  <a:cubicBezTo>
                    <a:pt x="724" y="265"/>
                    <a:pt x="724" y="265"/>
                    <a:pt x="724" y="265"/>
                  </a:cubicBezTo>
                  <a:cubicBezTo>
                    <a:pt x="543" y="354"/>
                    <a:pt x="543" y="354"/>
                    <a:pt x="543" y="354"/>
                  </a:cubicBezTo>
                  <a:cubicBezTo>
                    <a:pt x="532" y="441"/>
                    <a:pt x="532" y="441"/>
                    <a:pt x="532" y="441"/>
                  </a:cubicBezTo>
                  <a:cubicBezTo>
                    <a:pt x="464" y="409"/>
                    <a:pt x="464" y="409"/>
                    <a:pt x="464" y="409"/>
                  </a:cubicBezTo>
                  <a:cubicBezTo>
                    <a:pt x="429" y="422"/>
                    <a:pt x="429" y="422"/>
                    <a:pt x="429" y="422"/>
                  </a:cubicBezTo>
                  <a:cubicBezTo>
                    <a:pt x="448" y="549"/>
                    <a:pt x="448" y="549"/>
                    <a:pt x="448" y="549"/>
                  </a:cubicBezTo>
                  <a:cubicBezTo>
                    <a:pt x="408" y="549"/>
                    <a:pt x="408" y="549"/>
                    <a:pt x="408" y="549"/>
                  </a:cubicBezTo>
                  <a:cubicBezTo>
                    <a:pt x="340" y="503"/>
                    <a:pt x="340" y="503"/>
                    <a:pt x="340" y="503"/>
                  </a:cubicBezTo>
                  <a:cubicBezTo>
                    <a:pt x="205" y="499"/>
                    <a:pt x="205" y="499"/>
                    <a:pt x="205" y="499"/>
                  </a:cubicBezTo>
                  <a:cubicBezTo>
                    <a:pt x="206" y="514"/>
                    <a:pt x="206" y="514"/>
                    <a:pt x="206" y="514"/>
                  </a:cubicBezTo>
                  <a:cubicBezTo>
                    <a:pt x="178" y="513"/>
                    <a:pt x="178" y="513"/>
                    <a:pt x="178" y="513"/>
                  </a:cubicBezTo>
                  <a:cubicBezTo>
                    <a:pt x="183" y="542"/>
                    <a:pt x="184" y="567"/>
                    <a:pt x="180" y="575"/>
                  </a:cubicBezTo>
                  <a:cubicBezTo>
                    <a:pt x="165" y="599"/>
                    <a:pt x="81" y="621"/>
                    <a:pt x="53" y="648"/>
                  </a:cubicBezTo>
                  <a:cubicBezTo>
                    <a:pt x="13" y="686"/>
                    <a:pt x="0" y="763"/>
                    <a:pt x="0" y="817"/>
                  </a:cubicBezTo>
                  <a:cubicBezTo>
                    <a:pt x="0" y="899"/>
                    <a:pt x="60" y="1063"/>
                    <a:pt x="145" y="1056"/>
                  </a:cubicBezTo>
                  <a:cubicBezTo>
                    <a:pt x="172" y="1118"/>
                    <a:pt x="251" y="1065"/>
                    <a:pt x="221" y="1184"/>
                  </a:cubicBezTo>
                  <a:cubicBezTo>
                    <a:pt x="218" y="1198"/>
                    <a:pt x="148" y="1274"/>
                    <a:pt x="130" y="1290"/>
                  </a:cubicBezTo>
                  <a:cubicBezTo>
                    <a:pt x="119" y="1301"/>
                    <a:pt x="116" y="1312"/>
                    <a:pt x="116" y="1324"/>
                  </a:cubicBezTo>
                  <a:cubicBezTo>
                    <a:pt x="167" y="1335"/>
                    <a:pt x="259" y="1350"/>
                    <a:pt x="270" y="1354"/>
                  </a:cubicBezTo>
                  <a:cubicBezTo>
                    <a:pt x="291" y="1363"/>
                    <a:pt x="329" y="1338"/>
                    <a:pt x="329" y="1338"/>
                  </a:cubicBezTo>
                  <a:cubicBezTo>
                    <a:pt x="362" y="1346"/>
                    <a:pt x="362" y="1346"/>
                    <a:pt x="362" y="1346"/>
                  </a:cubicBezTo>
                  <a:cubicBezTo>
                    <a:pt x="524" y="1254"/>
                    <a:pt x="524" y="1254"/>
                    <a:pt x="524" y="1254"/>
                  </a:cubicBezTo>
                  <a:cubicBezTo>
                    <a:pt x="589" y="1268"/>
                    <a:pt x="589" y="1268"/>
                    <a:pt x="589" y="1268"/>
                  </a:cubicBezTo>
                  <a:cubicBezTo>
                    <a:pt x="640" y="1303"/>
                    <a:pt x="640" y="1303"/>
                    <a:pt x="640" y="1303"/>
                  </a:cubicBezTo>
                  <a:cubicBezTo>
                    <a:pt x="718" y="1327"/>
                    <a:pt x="718" y="1327"/>
                    <a:pt x="718" y="1327"/>
                  </a:cubicBezTo>
                  <a:cubicBezTo>
                    <a:pt x="737" y="1433"/>
                    <a:pt x="737" y="1433"/>
                    <a:pt x="737" y="1433"/>
                  </a:cubicBezTo>
                  <a:cubicBezTo>
                    <a:pt x="694" y="1471"/>
                    <a:pt x="694" y="1471"/>
                    <a:pt x="694" y="1471"/>
                  </a:cubicBezTo>
                  <a:cubicBezTo>
                    <a:pt x="694" y="1471"/>
                    <a:pt x="791" y="1522"/>
                    <a:pt x="791" y="1565"/>
                  </a:cubicBezTo>
                  <a:cubicBezTo>
                    <a:pt x="791" y="1609"/>
                    <a:pt x="727" y="1665"/>
                    <a:pt x="727" y="1665"/>
                  </a:cubicBezTo>
                  <a:cubicBezTo>
                    <a:pt x="727" y="1714"/>
                    <a:pt x="727" y="1714"/>
                    <a:pt x="727" y="1714"/>
                  </a:cubicBezTo>
                  <a:cubicBezTo>
                    <a:pt x="756" y="1766"/>
                    <a:pt x="756" y="1766"/>
                    <a:pt x="756" y="1766"/>
                  </a:cubicBezTo>
                  <a:cubicBezTo>
                    <a:pt x="759" y="1763"/>
                    <a:pt x="764" y="1761"/>
                    <a:pt x="774" y="1760"/>
                  </a:cubicBezTo>
                  <a:cubicBezTo>
                    <a:pt x="798" y="1759"/>
                    <a:pt x="808" y="1775"/>
                    <a:pt x="830" y="1775"/>
                  </a:cubicBezTo>
                  <a:cubicBezTo>
                    <a:pt x="804" y="1775"/>
                    <a:pt x="862" y="1847"/>
                    <a:pt x="876" y="1853"/>
                  </a:cubicBezTo>
                  <a:cubicBezTo>
                    <a:pt x="913" y="1867"/>
                    <a:pt x="1053" y="1940"/>
                    <a:pt x="1076" y="1915"/>
                  </a:cubicBezTo>
                  <a:cubicBezTo>
                    <a:pt x="1114" y="1871"/>
                    <a:pt x="1229" y="1960"/>
                    <a:pt x="1289" y="1984"/>
                  </a:cubicBezTo>
                  <a:cubicBezTo>
                    <a:pt x="1330" y="1958"/>
                    <a:pt x="1330" y="1958"/>
                    <a:pt x="1330" y="1958"/>
                  </a:cubicBezTo>
                  <a:cubicBezTo>
                    <a:pt x="1371" y="1925"/>
                    <a:pt x="1371" y="1925"/>
                    <a:pt x="1371" y="1925"/>
                  </a:cubicBezTo>
                  <a:cubicBezTo>
                    <a:pt x="1388" y="1867"/>
                    <a:pt x="1388" y="1867"/>
                    <a:pt x="1388" y="1867"/>
                  </a:cubicBezTo>
                  <a:cubicBezTo>
                    <a:pt x="1415" y="1846"/>
                    <a:pt x="1415" y="1846"/>
                    <a:pt x="1415" y="1846"/>
                  </a:cubicBezTo>
                  <a:cubicBezTo>
                    <a:pt x="1458" y="1704"/>
                    <a:pt x="1458" y="1704"/>
                    <a:pt x="1458" y="1704"/>
                  </a:cubicBezTo>
                  <a:cubicBezTo>
                    <a:pt x="1508" y="1648"/>
                    <a:pt x="1508" y="1648"/>
                    <a:pt x="1508" y="1648"/>
                  </a:cubicBezTo>
                  <a:cubicBezTo>
                    <a:pt x="1522" y="1507"/>
                    <a:pt x="1522" y="1507"/>
                    <a:pt x="1522" y="1507"/>
                  </a:cubicBezTo>
                  <a:lnTo>
                    <a:pt x="1490" y="1478"/>
                  </a:lnTo>
                  <a:close/>
                </a:path>
              </a:pathLst>
            </a:custGeom>
            <a:solidFill>
              <a:srgbClr val="8296AA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3503313" y="3853307"/>
              <a:ext cx="1194299" cy="1207674"/>
            </a:xfrm>
            <a:custGeom>
              <a:avLst/>
              <a:gdLst>
                <a:gd name="T0" fmla="*/ 2295 w 2295"/>
                <a:gd name="T1" fmla="*/ 681 h 2141"/>
                <a:gd name="T2" fmla="*/ 2186 w 2295"/>
                <a:gd name="T3" fmla="*/ 556 h 2141"/>
                <a:gd name="T4" fmla="*/ 2108 w 2295"/>
                <a:gd name="T5" fmla="*/ 403 h 2141"/>
                <a:gd name="T6" fmla="*/ 2055 w 2295"/>
                <a:gd name="T7" fmla="*/ 299 h 2141"/>
                <a:gd name="T8" fmla="*/ 2020 w 2295"/>
                <a:gd name="T9" fmla="*/ 211 h 2141"/>
                <a:gd name="T10" fmla="*/ 2122 w 2295"/>
                <a:gd name="T11" fmla="*/ 46 h 2141"/>
                <a:gd name="T12" fmla="*/ 1994 w 2295"/>
                <a:gd name="T13" fmla="*/ 131 h 2141"/>
                <a:gd name="T14" fmla="*/ 1839 w 2295"/>
                <a:gd name="T15" fmla="*/ 0 h 2141"/>
                <a:gd name="T16" fmla="*/ 1689 w 2295"/>
                <a:gd name="T17" fmla="*/ 59 h 2141"/>
                <a:gd name="T18" fmla="*/ 1620 w 2295"/>
                <a:gd name="T19" fmla="*/ 112 h 2141"/>
                <a:gd name="T20" fmla="*/ 1697 w 2295"/>
                <a:gd name="T21" fmla="*/ 305 h 2141"/>
                <a:gd name="T22" fmla="*/ 1593 w 2295"/>
                <a:gd name="T23" fmla="*/ 393 h 2141"/>
                <a:gd name="T24" fmla="*/ 1340 w 2295"/>
                <a:gd name="T25" fmla="*/ 427 h 2141"/>
                <a:gd name="T26" fmla="*/ 1425 w 2295"/>
                <a:gd name="T27" fmla="*/ 350 h 2141"/>
                <a:gd name="T28" fmla="*/ 1398 w 2295"/>
                <a:gd name="T29" fmla="*/ 190 h 2141"/>
                <a:gd name="T30" fmla="*/ 1294 w 2295"/>
                <a:gd name="T31" fmla="*/ 151 h 2141"/>
                <a:gd name="T32" fmla="*/ 1182 w 2295"/>
                <a:gd name="T33" fmla="*/ 30 h 2141"/>
                <a:gd name="T34" fmla="*/ 1174 w 2295"/>
                <a:gd name="T35" fmla="*/ 78 h 2141"/>
                <a:gd name="T36" fmla="*/ 979 w 2295"/>
                <a:gd name="T37" fmla="*/ 238 h 2141"/>
                <a:gd name="T38" fmla="*/ 797 w 2295"/>
                <a:gd name="T39" fmla="*/ 241 h 2141"/>
                <a:gd name="T40" fmla="*/ 680 w 2295"/>
                <a:gd name="T41" fmla="*/ 374 h 2141"/>
                <a:gd name="T42" fmla="*/ 586 w 2295"/>
                <a:gd name="T43" fmla="*/ 580 h 2141"/>
                <a:gd name="T44" fmla="*/ 390 w 2295"/>
                <a:gd name="T45" fmla="*/ 647 h 2141"/>
                <a:gd name="T46" fmla="*/ 229 w 2295"/>
                <a:gd name="T47" fmla="*/ 640 h 2141"/>
                <a:gd name="T48" fmla="*/ 150 w 2295"/>
                <a:gd name="T49" fmla="*/ 760 h 2141"/>
                <a:gd name="T50" fmla="*/ 248 w 2295"/>
                <a:gd name="T51" fmla="*/ 1101 h 2141"/>
                <a:gd name="T52" fmla="*/ 195 w 2295"/>
                <a:gd name="T53" fmla="*/ 1296 h 2141"/>
                <a:gd name="T54" fmla="*/ 41 w 2295"/>
                <a:gd name="T55" fmla="*/ 1397 h 2141"/>
                <a:gd name="T56" fmla="*/ 133 w 2295"/>
                <a:gd name="T57" fmla="*/ 1629 h 2141"/>
                <a:gd name="T58" fmla="*/ 232 w 2295"/>
                <a:gd name="T59" fmla="*/ 1861 h 2141"/>
                <a:gd name="T60" fmla="*/ 257 w 2295"/>
                <a:gd name="T61" fmla="*/ 1992 h 2141"/>
                <a:gd name="T62" fmla="*/ 292 w 2295"/>
                <a:gd name="T63" fmla="*/ 2105 h 2141"/>
                <a:gd name="T64" fmla="*/ 319 w 2295"/>
                <a:gd name="T65" fmla="*/ 2091 h 2141"/>
                <a:gd name="T66" fmla="*/ 522 w 2295"/>
                <a:gd name="T67" fmla="*/ 2141 h 2141"/>
                <a:gd name="T68" fmla="*/ 543 w 2295"/>
                <a:gd name="T69" fmla="*/ 2014 h 2141"/>
                <a:gd name="T70" fmla="*/ 646 w 2295"/>
                <a:gd name="T71" fmla="*/ 2033 h 2141"/>
                <a:gd name="T72" fmla="*/ 838 w 2295"/>
                <a:gd name="T73" fmla="*/ 1857 h 2141"/>
                <a:gd name="T74" fmla="*/ 960 w 2295"/>
                <a:gd name="T75" fmla="*/ 1857 h 2141"/>
                <a:gd name="T76" fmla="*/ 1130 w 2295"/>
                <a:gd name="T77" fmla="*/ 1746 h 2141"/>
                <a:gd name="T78" fmla="*/ 1205 w 2295"/>
                <a:gd name="T79" fmla="*/ 1676 h 2141"/>
                <a:gd name="T80" fmla="*/ 1257 w 2295"/>
                <a:gd name="T81" fmla="*/ 1592 h 2141"/>
                <a:gd name="T82" fmla="*/ 1332 w 2295"/>
                <a:gd name="T83" fmla="*/ 1682 h 2141"/>
                <a:gd name="T84" fmla="*/ 1431 w 2295"/>
                <a:gd name="T85" fmla="*/ 1838 h 2141"/>
                <a:gd name="T86" fmla="*/ 1449 w 2295"/>
                <a:gd name="T87" fmla="*/ 1744 h 2141"/>
                <a:gd name="T88" fmla="*/ 1531 w 2295"/>
                <a:gd name="T89" fmla="*/ 1648 h 2141"/>
                <a:gd name="T90" fmla="*/ 1704 w 2295"/>
                <a:gd name="T91" fmla="*/ 1508 h 2141"/>
                <a:gd name="T92" fmla="*/ 1816 w 2295"/>
                <a:gd name="T93" fmla="*/ 1434 h 2141"/>
                <a:gd name="T94" fmla="*/ 1819 w 2295"/>
                <a:gd name="T95" fmla="*/ 1270 h 2141"/>
                <a:gd name="T96" fmla="*/ 1734 w 2295"/>
                <a:gd name="T97" fmla="*/ 1251 h 2141"/>
                <a:gd name="T98" fmla="*/ 1964 w 2295"/>
                <a:gd name="T99" fmla="*/ 1155 h 2141"/>
                <a:gd name="T100" fmla="*/ 2027 w 2295"/>
                <a:gd name="T101" fmla="*/ 1032 h 2141"/>
                <a:gd name="T102" fmla="*/ 2208 w 2295"/>
                <a:gd name="T103" fmla="*/ 1015 h 2141"/>
                <a:gd name="T104" fmla="*/ 2278 w 2295"/>
                <a:gd name="T105" fmla="*/ 904 h 2141"/>
                <a:gd name="T106" fmla="*/ 2269 w 2295"/>
                <a:gd name="T107" fmla="*/ 772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5" h="2141">
                  <a:moveTo>
                    <a:pt x="2269" y="772"/>
                  </a:moveTo>
                  <a:cubicBezTo>
                    <a:pt x="2290" y="740"/>
                    <a:pt x="2295" y="681"/>
                    <a:pt x="2295" y="681"/>
                  </a:cubicBezTo>
                  <a:cubicBezTo>
                    <a:pt x="2218" y="676"/>
                    <a:pt x="2218" y="676"/>
                    <a:pt x="2218" y="676"/>
                  </a:cubicBezTo>
                  <a:cubicBezTo>
                    <a:pt x="2186" y="556"/>
                    <a:pt x="2186" y="556"/>
                    <a:pt x="2186" y="556"/>
                  </a:cubicBezTo>
                  <a:cubicBezTo>
                    <a:pt x="2124" y="569"/>
                    <a:pt x="2124" y="569"/>
                    <a:pt x="2124" y="569"/>
                  </a:cubicBezTo>
                  <a:cubicBezTo>
                    <a:pt x="2108" y="403"/>
                    <a:pt x="2108" y="403"/>
                    <a:pt x="2108" y="403"/>
                  </a:cubicBezTo>
                  <a:cubicBezTo>
                    <a:pt x="2023" y="393"/>
                    <a:pt x="2023" y="393"/>
                    <a:pt x="2023" y="393"/>
                  </a:cubicBezTo>
                  <a:cubicBezTo>
                    <a:pt x="2055" y="299"/>
                    <a:pt x="2055" y="299"/>
                    <a:pt x="2055" y="299"/>
                  </a:cubicBezTo>
                  <a:cubicBezTo>
                    <a:pt x="2020" y="281"/>
                    <a:pt x="2020" y="281"/>
                    <a:pt x="2020" y="281"/>
                  </a:cubicBezTo>
                  <a:cubicBezTo>
                    <a:pt x="2020" y="211"/>
                    <a:pt x="2020" y="211"/>
                    <a:pt x="2020" y="211"/>
                  </a:cubicBezTo>
                  <a:cubicBezTo>
                    <a:pt x="2076" y="187"/>
                    <a:pt x="2076" y="187"/>
                    <a:pt x="2076" y="187"/>
                  </a:cubicBezTo>
                  <a:cubicBezTo>
                    <a:pt x="2122" y="46"/>
                    <a:pt x="2122" y="46"/>
                    <a:pt x="2122" y="46"/>
                  </a:cubicBezTo>
                  <a:cubicBezTo>
                    <a:pt x="2055" y="46"/>
                    <a:pt x="2055" y="46"/>
                    <a:pt x="2055" y="46"/>
                  </a:cubicBezTo>
                  <a:cubicBezTo>
                    <a:pt x="1994" y="131"/>
                    <a:pt x="1994" y="131"/>
                    <a:pt x="1994" y="131"/>
                  </a:cubicBezTo>
                  <a:cubicBezTo>
                    <a:pt x="1850" y="126"/>
                    <a:pt x="1850" y="126"/>
                    <a:pt x="1850" y="126"/>
                  </a:cubicBezTo>
                  <a:cubicBezTo>
                    <a:pt x="1839" y="0"/>
                    <a:pt x="1839" y="0"/>
                    <a:pt x="1839" y="0"/>
                  </a:cubicBezTo>
                  <a:cubicBezTo>
                    <a:pt x="1713" y="19"/>
                    <a:pt x="1713" y="19"/>
                    <a:pt x="1713" y="19"/>
                  </a:cubicBezTo>
                  <a:cubicBezTo>
                    <a:pt x="1689" y="59"/>
                    <a:pt x="1689" y="59"/>
                    <a:pt x="1689" y="59"/>
                  </a:cubicBezTo>
                  <a:cubicBezTo>
                    <a:pt x="1607" y="64"/>
                    <a:pt x="1607" y="64"/>
                    <a:pt x="1607" y="64"/>
                  </a:cubicBezTo>
                  <a:cubicBezTo>
                    <a:pt x="1620" y="112"/>
                    <a:pt x="1620" y="112"/>
                    <a:pt x="1620" y="112"/>
                  </a:cubicBezTo>
                  <a:cubicBezTo>
                    <a:pt x="1692" y="160"/>
                    <a:pt x="1692" y="160"/>
                    <a:pt x="1692" y="160"/>
                  </a:cubicBezTo>
                  <a:cubicBezTo>
                    <a:pt x="1692" y="160"/>
                    <a:pt x="1705" y="211"/>
                    <a:pt x="1697" y="305"/>
                  </a:cubicBezTo>
                  <a:cubicBezTo>
                    <a:pt x="1689" y="398"/>
                    <a:pt x="1663" y="406"/>
                    <a:pt x="1663" y="406"/>
                  </a:cubicBezTo>
                  <a:cubicBezTo>
                    <a:pt x="1593" y="393"/>
                    <a:pt x="1593" y="393"/>
                    <a:pt x="1593" y="393"/>
                  </a:cubicBezTo>
                  <a:cubicBezTo>
                    <a:pt x="1374" y="489"/>
                    <a:pt x="1374" y="489"/>
                    <a:pt x="1374" y="489"/>
                  </a:cubicBezTo>
                  <a:cubicBezTo>
                    <a:pt x="1340" y="427"/>
                    <a:pt x="1340" y="427"/>
                    <a:pt x="1340" y="427"/>
                  </a:cubicBezTo>
                  <a:cubicBezTo>
                    <a:pt x="1414" y="395"/>
                    <a:pt x="1414" y="395"/>
                    <a:pt x="1414" y="395"/>
                  </a:cubicBezTo>
                  <a:cubicBezTo>
                    <a:pt x="1425" y="350"/>
                    <a:pt x="1425" y="350"/>
                    <a:pt x="1425" y="350"/>
                  </a:cubicBezTo>
                  <a:cubicBezTo>
                    <a:pt x="1329" y="315"/>
                    <a:pt x="1329" y="315"/>
                    <a:pt x="1329" y="315"/>
                  </a:cubicBezTo>
                  <a:cubicBezTo>
                    <a:pt x="1398" y="190"/>
                    <a:pt x="1398" y="190"/>
                    <a:pt x="1398" y="190"/>
                  </a:cubicBezTo>
                  <a:cubicBezTo>
                    <a:pt x="1369" y="134"/>
                    <a:pt x="1369" y="134"/>
                    <a:pt x="1369" y="134"/>
                  </a:cubicBezTo>
                  <a:cubicBezTo>
                    <a:pt x="1294" y="151"/>
                    <a:pt x="1294" y="151"/>
                    <a:pt x="1294" y="151"/>
                  </a:cubicBezTo>
                  <a:cubicBezTo>
                    <a:pt x="1236" y="59"/>
                    <a:pt x="1236" y="59"/>
                    <a:pt x="1236" y="59"/>
                  </a:cubicBezTo>
                  <a:cubicBezTo>
                    <a:pt x="1182" y="30"/>
                    <a:pt x="1182" y="30"/>
                    <a:pt x="1182" y="30"/>
                  </a:cubicBezTo>
                  <a:cubicBezTo>
                    <a:pt x="1148" y="56"/>
                    <a:pt x="1148" y="56"/>
                    <a:pt x="1148" y="56"/>
                  </a:cubicBezTo>
                  <a:cubicBezTo>
                    <a:pt x="1174" y="78"/>
                    <a:pt x="1174" y="78"/>
                    <a:pt x="1174" y="78"/>
                  </a:cubicBezTo>
                  <a:cubicBezTo>
                    <a:pt x="1150" y="134"/>
                    <a:pt x="1150" y="134"/>
                    <a:pt x="1150" y="134"/>
                  </a:cubicBezTo>
                  <a:cubicBezTo>
                    <a:pt x="979" y="238"/>
                    <a:pt x="979" y="238"/>
                    <a:pt x="979" y="238"/>
                  </a:cubicBezTo>
                  <a:cubicBezTo>
                    <a:pt x="891" y="222"/>
                    <a:pt x="891" y="222"/>
                    <a:pt x="891" y="222"/>
                  </a:cubicBezTo>
                  <a:cubicBezTo>
                    <a:pt x="797" y="241"/>
                    <a:pt x="797" y="241"/>
                    <a:pt x="797" y="241"/>
                  </a:cubicBezTo>
                  <a:cubicBezTo>
                    <a:pt x="800" y="248"/>
                    <a:pt x="804" y="255"/>
                    <a:pt x="811" y="261"/>
                  </a:cubicBezTo>
                  <a:cubicBezTo>
                    <a:pt x="776" y="271"/>
                    <a:pt x="691" y="374"/>
                    <a:pt x="680" y="374"/>
                  </a:cubicBezTo>
                  <a:cubicBezTo>
                    <a:pt x="615" y="374"/>
                    <a:pt x="587" y="407"/>
                    <a:pt x="560" y="456"/>
                  </a:cubicBezTo>
                  <a:cubicBezTo>
                    <a:pt x="690" y="460"/>
                    <a:pt x="619" y="602"/>
                    <a:pt x="586" y="580"/>
                  </a:cubicBezTo>
                  <a:cubicBezTo>
                    <a:pt x="526" y="540"/>
                    <a:pt x="457" y="639"/>
                    <a:pt x="383" y="610"/>
                  </a:cubicBezTo>
                  <a:cubicBezTo>
                    <a:pt x="386" y="623"/>
                    <a:pt x="388" y="635"/>
                    <a:pt x="390" y="647"/>
                  </a:cubicBezTo>
                  <a:cubicBezTo>
                    <a:pt x="340" y="608"/>
                    <a:pt x="257" y="577"/>
                    <a:pt x="204" y="585"/>
                  </a:cubicBezTo>
                  <a:cubicBezTo>
                    <a:pt x="218" y="603"/>
                    <a:pt x="219" y="624"/>
                    <a:pt x="229" y="640"/>
                  </a:cubicBezTo>
                  <a:cubicBezTo>
                    <a:pt x="184" y="618"/>
                    <a:pt x="142" y="629"/>
                    <a:pt x="91" y="633"/>
                  </a:cubicBezTo>
                  <a:cubicBezTo>
                    <a:pt x="92" y="634"/>
                    <a:pt x="149" y="771"/>
                    <a:pt x="150" y="760"/>
                  </a:cubicBezTo>
                  <a:cubicBezTo>
                    <a:pt x="146" y="804"/>
                    <a:pt x="173" y="868"/>
                    <a:pt x="208" y="917"/>
                  </a:cubicBezTo>
                  <a:cubicBezTo>
                    <a:pt x="245" y="970"/>
                    <a:pt x="250" y="1039"/>
                    <a:pt x="248" y="1101"/>
                  </a:cubicBezTo>
                  <a:cubicBezTo>
                    <a:pt x="244" y="1183"/>
                    <a:pt x="117" y="1197"/>
                    <a:pt x="144" y="1307"/>
                  </a:cubicBezTo>
                  <a:cubicBezTo>
                    <a:pt x="195" y="1296"/>
                    <a:pt x="195" y="1296"/>
                    <a:pt x="195" y="1296"/>
                  </a:cubicBezTo>
                  <a:cubicBezTo>
                    <a:pt x="179" y="1371"/>
                    <a:pt x="87" y="1368"/>
                    <a:pt x="66" y="1443"/>
                  </a:cubicBezTo>
                  <a:cubicBezTo>
                    <a:pt x="58" y="1427"/>
                    <a:pt x="49" y="1412"/>
                    <a:pt x="41" y="1397"/>
                  </a:cubicBezTo>
                  <a:cubicBezTo>
                    <a:pt x="0" y="1415"/>
                    <a:pt x="3" y="1455"/>
                    <a:pt x="22" y="1496"/>
                  </a:cubicBezTo>
                  <a:cubicBezTo>
                    <a:pt x="117" y="1456"/>
                    <a:pt x="112" y="1561"/>
                    <a:pt x="133" y="1629"/>
                  </a:cubicBezTo>
                  <a:cubicBezTo>
                    <a:pt x="101" y="1628"/>
                    <a:pt x="82" y="1641"/>
                    <a:pt x="55" y="1670"/>
                  </a:cubicBezTo>
                  <a:cubicBezTo>
                    <a:pt x="71" y="1736"/>
                    <a:pt x="163" y="1855"/>
                    <a:pt x="232" y="1861"/>
                  </a:cubicBezTo>
                  <a:cubicBezTo>
                    <a:pt x="214" y="1878"/>
                    <a:pt x="165" y="1911"/>
                    <a:pt x="165" y="1935"/>
                  </a:cubicBezTo>
                  <a:cubicBezTo>
                    <a:pt x="168" y="2019"/>
                    <a:pt x="229" y="1959"/>
                    <a:pt x="257" y="1992"/>
                  </a:cubicBezTo>
                  <a:cubicBezTo>
                    <a:pt x="268" y="2006"/>
                    <a:pt x="284" y="2060"/>
                    <a:pt x="292" y="2105"/>
                  </a:cubicBezTo>
                  <a:cubicBezTo>
                    <a:pt x="292" y="2105"/>
                    <a:pt x="292" y="2105"/>
                    <a:pt x="292" y="2105"/>
                  </a:cubicBezTo>
                  <a:cubicBezTo>
                    <a:pt x="320" y="2106"/>
                    <a:pt x="320" y="2106"/>
                    <a:pt x="320" y="2106"/>
                  </a:cubicBezTo>
                  <a:cubicBezTo>
                    <a:pt x="319" y="2091"/>
                    <a:pt x="319" y="2091"/>
                    <a:pt x="319" y="2091"/>
                  </a:cubicBezTo>
                  <a:cubicBezTo>
                    <a:pt x="454" y="2095"/>
                    <a:pt x="454" y="2095"/>
                    <a:pt x="454" y="2095"/>
                  </a:cubicBezTo>
                  <a:cubicBezTo>
                    <a:pt x="522" y="2141"/>
                    <a:pt x="522" y="2141"/>
                    <a:pt x="522" y="2141"/>
                  </a:cubicBezTo>
                  <a:cubicBezTo>
                    <a:pt x="562" y="2141"/>
                    <a:pt x="562" y="2141"/>
                    <a:pt x="562" y="2141"/>
                  </a:cubicBezTo>
                  <a:cubicBezTo>
                    <a:pt x="543" y="2014"/>
                    <a:pt x="543" y="2014"/>
                    <a:pt x="543" y="2014"/>
                  </a:cubicBezTo>
                  <a:cubicBezTo>
                    <a:pt x="578" y="2001"/>
                    <a:pt x="578" y="2001"/>
                    <a:pt x="578" y="2001"/>
                  </a:cubicBezTo>
                  <a:cubicBezTo>
                    <a:pt x="646" y="2033"/>
                    <a:pt x="646" y="2033"/>
                    <a:pt x="646" y="2033"/>
                  </a:cubicBezTo>
                  <a:cubicBezTo>
                    <a:pt x="657" y="1946"/>
                    <a:pt x="657" y="1946"/>
                    <a:pt x="657" y="1946"/>
                  </a:cubicBezTo>
                  <a:cubicBezTo>
                    <a:pt x="838" y="1857"/>
                    <a:pt x="838" y="1857"/>
                    <a:pt x="838" y="1857"/>
                  </a:cubicBezTo>
                  <a:cubicBezTo>
                    <a:pt x="900" y="1882"/>
                    <a:pt x="900" y="1882"/>
                    <a:pt x="900" y="1882"/>
                  </a:cubicBezTo>
                  <a:cubicBezTo>
                    <a:pt x="960" y="1857"/>
                    <a:pt x="960" y="1857"/>
                    <a:pt x="960" y="1857"/>
                  </a:cubicBezTo>
                  <a:cubicBezTo>
                    <a:pt x="962" y="1790"/>
                    <a:pt x="962" y="1790"/>
                    <a:pt x="962" y="1790"/>
                  </a:cubicBezTo>
                  <a:cubicBezTo>
                    <a:pt x="1130" y="1746"/>
                    <a:pt x="1130" y="1746"/>
                    <a:pt x="1130" y="1746"/>
                  </a:cubicBezTo>
                  <a:cubicBezTo>
                    <a:pt x="1151" y="1703"/>
                    <a:pt x="1151" y="1703"/>
                    <a:pt x="1151" y="1703"/>
                  </a:cubicBezTo>
                  <a:cubicBezTo>
                    <a:pt x="1205" y="1676"/>
                    <a:pt x="1205" y="1676"/>
                    <a:pt x="1205" y="1676"/>
                  </a:cubicBezTo>
                  <a:cubicBezTo>
                    <a:pt x="1205" y="1603"/>
                    <a:pt x="1205" y="1603"/>
                    <a:pt x="1205" y="1603"/>
                  </a:cubicBezTo>
                  <a:cubicBezTo>
                    <a:pt x="1257" y="1592"/>
                    <a:pt x="1257" y="1592"/>
                    <a:pt x="1257" y="1592"/>
                  </a:cubicBezTo>
                  <a:cubicBezTo>
                    <a:pt x="1265" y="1644"/>
                    <a:pt x="1265" y="1644"/>
                    <a:pt x="1265" y="1644"/>
                  </a:cubicBezTo>
                  <a:cubicBezTo>
                    <a:pt x="1265" y="1644"/>
                    <a:pt x="1311" y="1663"/>
                    <a:pt x="1332" y="1682"/>
                  </a:cubicBezTo>
                  <a:cubicBezTo>
                    <a:pt x="1354" y="1701"/>
                    <a:pt x="1346" y="1779"/>
                    <a:pt x="1360" y="1801"/>
                  </a:cubicBezTo>
                  <a:cubicBezTo>
                    <a:pt x="1372" y="1820"/>
                    <a:pt x="1423" y="1836"/>
                    <a:pt x="1431" y="1838"/>
                  </a:cubicBezTo>
                  <a:cubicBezTo>
                    <a:pt x="1462" y="1793"/>
                    <a:pt x="1462" y="1793"/>
                    <a:pt x="1462" y="1793"/>
                  </a:cubicBezTo>
                  <a:cubicBezTo>
                    <a:pt x="1449" y="1744"/>
                    <a:pt x="1449" y="1744"/>
                    <a:pt x="1449" y="1744"/>
                  </a:cubicBezTo>
                  <a:cubicBezTo>
                    <a:pt x="1449" y="1744"/>
                    <a:pt x="1449" y="1744"/>
                    <a:pt x="1449" y="1744"/>
                  </a:cubicBezTo>
                  <a:cubicBezTo>
                    <a:pt x="1531" y="1648"/>
                    <a:pt x="1531" y="1648"/>
                    <a:pt x="1531" y="1648"/>
                  </a:cubicBezTo>
                  <a:cubicBezTo>
                    <a:pt x="1616" y="1656"/>
                    <a:pt x="1616" y="1656"/>
                    <a:pt x="1616" y="1656"/>
                  </a:cubicBezTo>
                  <a:cubicBezTo>
                    <a:pt x="1704" y="1508"/>
                    <a:pt x="1704" y="1508"/>
                    <a:pt x="1704" y="1508"/>
                  </a:cubicBezTo>
                  <a:cubicBezTo>
                    <a:pt x="1706" y="1448"/>
                    <a:pt x="1706" y="1448"/>
                    <a:pt x="1706" y="1448"/>
                  </a:cubicBezTo>
                  <a:cubicBezTo>
                    <a:pt x="1816" y="1434"/>
                    <a:pt x="1816" y="1434"/>
                    <a:pt x="1816" y="1434"/>
                  </a:cubicBezTo>
                  <a:cubicBezTo>
                    <a:pt x="1816" y="1434"/>
                    <a:pt x="1849" y="1388"/>
                    <a:pt x="1849" y="1336"/>
                  </a:cubicBezTo>
                  <a:cubicBezTo>
                    <a:pt x="1849" y="1284"/>
                    <a:pt x="1819" y="1270"/>
                    <a:pt x="1819" y="1270"/>
                  </a:cubicBezTo>
                  <a:cubicBezTo>
                    <a:pt x="1750" y="1289"/>
                    <a:pt x="1750" y="1289"/>
                    <a:pt x="1750" y="1289"/>
                  </a:cubicBezTo>
                  <a:cubicBezTo>
                    <a:pt x="1734" y="1251"/>
                    <a:pt x="1734" y="1251"/>
                    <a:pt x="1734" y="1251"/>
                  </a:cubicBezTo>
                  <a:cubicBezTo>
                    <a:pt x="1819" y="1155"/>
                    <a:pt x="1819" y="1155"/>
                    <a:pt x="1819" y="1155"/>
                  </a:cubicBezTo>
                  <a:cubicBezTo>
                    <a:pt x="1964" y="1155"/>
                    <a:pt x="1964" y="1155"/>
                    <a:pt x="1964" y="1155"/>
                  </a:cubicBezTo>
                  <a:cubicBezTo>
                    <a:pt x="1953" y="1053"/>
                    <a:pt x="1953" y="1053"/>
                    <a:pt x="1953" y="1053"/>
                  </a:cubicBezTo>
                  <a:cubicBezTo>
                    <a:pt x="2027" y="1032"/>
                    <a:pt x="2027" y="1032"/>
                    <a:pt x="2027" y="1032"/>
                  </a:cubicBezTo>
                  <a:cubicBezTo>
                    <a:pt x="2076" y="1095"/>
                    <a:pt x="2076" y="1095"/>
                    <a:pt x="2076" y="1095"/>
                  </a:cubicBezTo>
                  <a:cubicBezTo>
                    <a:pt x="2208" y="1015"/>
                    <a:pt x="2208" y="1015"/>
                    <a:pt x="2208" y="1015"/>
                  </a:cubicBezTo>
                  <a:cubicBezTo>
                    <a:pt x="2227" y="927"/>
                    <a:pt x="2227" y="927"/>
                    <a:pt x="2227" y="927"/>
                  </a:cubicBezTo>
                  <a:cubicBezTo>
                    <a:pt x="2278" y="904"/>
                    <a:pt x="2278" y="904"/>
                    <a:pt x="2278" y="904"/>
                  </a:cubicBezTo>
                  <a:cubicBezTo>
                    <a:pt x="2234" y="889"/>
                    <a:pt x="2234" y="889"/>
                    <a:pt x="2234" y="889"/>
                  </a:cubicBezTo>
                  <a:cubicBezTo>
                    <a:pt x="2234" y="889"/>
                    <a:pt x="2247" y="804"/>
                    <a:pt x="2269" y="772"/>
                  </a:cubicBezTo>
                  <a:close/>
                </a:path>
              </a:pathLst>
            </a:custGeom>
            <a:solidFill>
              <a:srgbClr val="9DADBD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3963718" y="5384119"/>
              <a:ext cx="1069235" cy="1305955"/>
            </a:xfrm>
            <a:custGeom>
              <a:avLst/>
              <a:gdLst>
                <a:gd name="T0" fmla="*/ 2006 w 2054"/>
                <a:gd name="T1" fmla="*/ 1062 h 2316"/>
                <a:gd name="T2" fmla="*/ 1874 w 2054"/>
                <a:gd name="T3" fmla="*/ 768 h 2316"/>
                <a:gd name="T4" fmla="*/ 1826 w 2054"/>
                <a:gd name="T5" fmla="*/ 636 h 2316"/>
                <a:gd name="T6" fmla="*/ 1832 w 2054"/>
                <a:gd name="T7" fmla="*/ 420 h 2316"/>
                <a:gd name="T8" fmla="*/ 1736 w 2054"/>
                <a:gd name="T9" fmla="*/ 348 h 2316"/>
                <a:gd name="T10" fmla="*/ 1676 w 2054"/>
                <a:gd name="T11" fmla="*/ 270 h 2316"/>
                <a:gd name="T12" fmla="*/ 1604 w 2054"/>
                <a:gd name="T13" fmla="*/ 126 h 2316"/>
                <a:gd name="T14" fmla="*/ 1514 w 2054"/>
                <a:gd name="T15" fmla="*/ 54 h 2316"/>
                <a:gd name="T16" fmla="*/ 1340 w 2054"/>
                <a:gd name="T17" fmla="*/ 48 h 2316"/>
                <a:gd name="T18" fmla="*/ 1358 w 2054"/>
                <a:gd name="T19" fmla="*/ 192 h 2316"/>
                <a:gd name="T20" fmla="*/ 1244 w 2054"/>
                <a:gd name="T21" fmla="*/ 246 h 2316"/>
                <a:gd name="T22" fmla="*/ 1148 w 2054"/>
                <a:gd name="T23" fmla="*/ 260 h 2316"/>
                <a:gd name="T24" fmla="*/ 1132 w 2054"/>
                <a:gd name="T25" fmla="*/ 277 h 2316"/>
                <a:gd name="T26" fmla="*/ 1073 w 2054"/>
                <a:gd name="T27" fmla="*/ 319 h 2316"/>
                <a:gd name="T28" fmla="*/ 1017 w 2054"/>
                <a:gd name="T29" fmla="*/ 386 h 2316"/>
                <a:gd name="T30" fmla="*/ 948 w 2054"/>
                <a:gd name="T31" fmla="*/ 413 h 2316"/>
                <a:gd name="T32" fmla="*/ 903 w 2054"/>
                <a:gd name="T33" fmla="*/ 303 h 2316"/>
                <a:gd name="T34" fmla="*/ 817 w 2054"/>
                <a:gd name="T35" fmla="*/ 215 h 2316"/>
                <a:gd name="T36" fmla="*/ 791 w 2054"/>
                <a:gd name="T37" fmla="*/ 293 h 2316"/>
                <a:gd name="T38" fmla="*/ 708 w 2054"/>
                <a:gd name="T39" fmla="*/ 242 h 2316"/>
                <a:gd name="T40" fmla="*/ 759 w 2054"/>
                <a:gd name="T41" fmla="*/ 386 h 2316"/>
                <a:gd name="T42" fmla="*/ 695 w 2054"/>
                <a:gd name="T43" fmla="*/ 583 h 2316"/>
                <a:gd name="T44" fmla="*/ 625 w 2054"/>
                <a:gd name="T45" fmla="*/ 746 h 2316"/>
                <a:gd name="T46" fmla="*/ 567 w 2054"/>
                <a:gd name="T47" fmla="*/ 837 h 2316"/>
                <a:gd name="T48" fmla="*/ 543 w 2054"/>
                <a:gd name="T49" fmla="*/ 868 h 2316"/>
                <a:gd name="T50" fmla="*/ 337 w 2054"/>
                <a:gd name="T51" fmla="*/ 1118 h 2316"/>
                <a:gd name="T52" fmla="*/ 187 w 2054"/>
                <a:gd name="T53" fmla="*/ 1445 h 2316"/>
                <a:gd name="T54" fmla="*/ 90 w 2054"/>
                <a:gd name="T55" fmla="*/ 1860 h 2316"/>
                <a:gd name="T56" fmla="*/ 127 w 2054"/>
                <a:gd name="T57" fmla="*/ 2250 h 2316"/>
                <a:gd name="T58" fmla="*/ 370 w 2054"/>
                <a:gd name="T59" fmla="*/ 2289 h 2316"/>
                <a:gd name="T60" fmla="*/ 681 w 2054"/>
                <a:gd name="T61" fmla="*/ 2264 h 2316"/>
                <a:gd name="T62" fmla="*/ 684 w 2054"/>
                <a:gd name="T63" fmla="*/ 2192 h 2316"/>
                <a:gd name="T64" fmla="*/ 730 w 2054"/>
                <a:gd name="T65" fmla="*/ 2064 h 2316"/>
                <a:gd name="T66" fmla="*/ 881 w 2054"/>
                <a:gd name="T67" fmla="*/ 2165 h 2316"/>
                <a:gd name="T68" fmla="*/ 964 w 2054"/>
                <a:gd name="T69" fmla="*/ 2204 h 2316"/>
                <a:gd name="T70" fmla="*/ 1242 w 2054"/>
                <a:gd name="T71" fmla="*/ 2219 h 2316"/>
                <a:gd name="T72" fmla="*/ 1481 w 2054"/>
                <a:gd name="T73" fmla="*/ 2242 h 2316"/>
                <a:gd name="T74" fmla="*/ 1800 w 2054"/>
                <a:gd name="T75" fmla="*/ 2158 h 2316"/>
                <a:gd name="T76" fmla="*/ 1796 w 2054"/>
                <a:gd name="T77" fmla="*/ 1836 h 2316"/>
                <a:gd name="T78" fmla="*/ 1742 w 2054"/>
                <a:gd name="T79" fmla="*/ 1380 h 2316"/>
                <a:gd name="T80" fmla="*/ 1934 w 2054"/>
                <a:gd name="T81" fmla="*/ 1308 h 2316"/>
                <a:gd name="T82" fmla="*/ 2054 w 2054"/>
                <a:gd name="T83" fmla="*/ 1128 h 2316"/>
                <a:gd name="T84" fmla="*/ 796 w 2054"/>
                <a:gd name="T85" fmla="*/ 2175 h 2316"/>
                <a:gd name="T86" fmla="*/ 839 w 2054"/>
                <a:gd name="T87" fmla="*/ 2142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4" h="2316">
                  <a:moveTo>
                    <a:pt x="2054" y="1128"/>
                  </a:moveTo>
                  <a:cubicBezTo>
                    <a:pt x="2006" y="1062"/>
                    <a:pt x="2006" y="1062"/>
                    <a:pt x="2006" y="1062"/>
                  </a:cubicBezTo>
                  <a:cubicBezTo>
                    <a:pt x="2012" y="864"/>
                    <a:pt x="2012" y="864"/>
                    <a:pt x="2012" y="864"/>
                  </a:cubicBezTo>
                  <a:cubicBezTo>
                    <a:pt x="1874" y="768"/>
                    <a:pt x="1874" y="768"/>
                    <a:pt x="1874" y="768"/>
                  </a:cubicBezTo>
                  <a:cubicBezTo>
                    <a:pt x="1904" y="708"/>
                    <a:pt x="1904" y="708"/>
                    <a:pt x="1904" y="708"/>
                  </a:cubicBezTo>
                  <a:cubicBezTo>
                    <a:pt x="1826" y="636"/>
                    <a:pt x="1826" y="636"/>
                    <a:pt x="1826" y="636"/>
                  </a:cubicBezTo>
                  <a:cubicBezTo>
                    <a:pt x="1802" y="546"/>
                    <a:pt x="1802" y="546"/>
                    <a:pt x="1802" y="546"/>
                  </a:cubicBezTo>
                  <a:cubicBezTo>
                    <a:pt x="1832" y="420"/>
                    <a:pt x="1832" y="420"/>
                    <a:pt x="1832" y="420"/>
                  </a:cubicBezTo>
                  <a:cubicBezTo>
                    <a:pt x="1778" y="294"/>
                    <a:pt x="1778" y="294"/>
                    <a:pt x="1778" y="294"/>
                  </a:cubicBezTo>
                  <a:cubicBezTo>
                    <a:pt x="1736" y="348"/>
                    <a:pt x="1736" y="348"/>
                    <a:pt x="1736" y="348"/>
                  </a:cubicBezTo>
                  <a:cubicBezTo>
                    <a:pt x="1688" y="354"/>
                    <a:pt x="1688" y="354"/>
                    <a:pt x="1688" y="354"/>
                  </a:cubicBezTo>
                  <a:cubicBezTo>
                    <a:pt x="1676" y="270"/>
                    <a:pt x="1676" y="270"/>
                    <a:pt x="1676" y="270"/>
                  </a:cubicBezTo>
                  <a:cubicBezTo>
                    <a:pt x="1634" y="270"/>
                    <a:pt x="1634" y="270"/>
                    <a:pt x="1634" y="270"/>
                  </a:cubicBezTo>
                  <a:cubicBezTo>
                    <a:pt x="1604" y="126"/>
                    <a:pt x="1604" y="126"/>
                    <a:pt x="1604" y="126"/>
                  </a:cubicBezTo>
                  <a:cubicBezTo>
                    <a:pt x="1520" y="132"/>
                    <a:pt x="1520" y="132"/>
                    <a:pt x="1520" y="132"/>
                  </a:cubicBezTo>
                  <a:cubicBezTo>
                    <a:pt x="1514" y="54"/>
                    <a:pt x="1514" y="54"/>
                    <a:pt x="1514" y="54"/>
                  </a:cubicBezTo>
                  <a:cubicBezTo>
                    <a:pt x="1442" y="66"/>
                    <a:pt x="1442" y="66"/>
                    <a:pt x="1442" y="66"/>
                  </a:cubicBezTo>
                  <a:cubicBezTo>
                    <a:pt x="1442" y="66"/>
                    <a:pt x="1388" y="0"/>
                    <a:pt x="1340" y="48"/>
                  </a:cubicBezTo>
                  <a:cubicBezTo>
                    <a:pt x="1292" y="96"/>
                    <a:pt x="1352" y="120"/>
                    <a:pt x="1352" y="120"/>
                  </a:cubicBezTo>
                  <a:cubicBezTo>
                    <a:pt x="1358" y="192"/>
                    <a:pt x="1358" y="192"/>
                    <a:pt x="1358" y="192"/>
                  </a:cubicBezTo>
                  <a:cubicBezTo>
                    <a:pt x="1280" y="186"/>
                    <a:pt x="1280" y="186"/>
                    <a:pt x="1280" y="186"/>
                  </a:cubicBezTo>
                  <a:cubicBezTo>
                    <a:pt x="1244" y="246"/>
                    <a:pt x="1244" y="246"/>
                    <a:pt x="1244" y="246"/>
                  </a:cubicBezTo>
                  <a:cubicBezTo>
                    <a:pt x="1154" y="264"/>
                    <a:pt x="1154" y="264"/>
                    <a:pt x="1154" y="264"/>
                  </a:cubicBezTo>
                  <a:cubicBezTo>
                    <a:pt x="1154" y="264"/>
                    <a:pt x="1152" y="263"/>
                    <a:pt x="1148" y="260"/>
                  </a:cubicBezTo>
                  <a:cubicBezTo>
                    <a:pt x="1148" y="260"/>
                    <a:pt x="1148" y="260"/>
                    <a:pt x="1148" y="260"/>
                  </a:cubicBezTo>
                  <a:cubicBezTo>
                    <a:pt x="1132" y="277"/>
                    <a:pt x="1132" y="277"/>
                    <a:pt x="1132" y="277"/>
                  </a:cubicBezTo>
                  <a:cubicBezTo>
                    <a:pt x="1132" y="277"/>
                    <a:pt x="1204" y="309"/>
                    <a:pt x="1156" y="322"/>
                  </a:cubicBezTo>
                  <a:cubicBezTo>
                    <a:pt x="1108" y="335"/>
                    <a:pt x="1103" y="325"/>
                    <a:pt x="1073" y="319"/>
                  </a:cubicBezTo>
                  <a:cubicBezTo>
                    <a:pt x="1044" y="314"/>
                    <a:pt x="1044" y="378"/>
                    <a:pt x="1044" y="378"/>
                  </a:cubicBezTo>
                  <a:cubicBezTo>
                    <a:pt x="1017" y="386"/>
                    <a:pt x="1017" y="386"/>
                    <a:pt x="1017" y="386"/>
                  </a:cubicBezTo>
                  <a:cubicBezTo>
                    <a:pt x="980" y="447"/>
                    <a:pt x="980" y="447"/>
                    <a:pt x="980" y="447"/>
                  </a:cubicBezTo>
                  <a:cubicBezTo>
                    <a:pt x="948" y="413"/>
                    <a:pt x="948" y="413"/>
                    <a:pt x="948" y="413"/>
                  </a:cubicBezTo>
                  <a:cubicBezTo>
                    <a:pt x="1001" y="314"/>
                    <a:pt x="1001" y="314"/>
                    <a:pt x="1001" y="314"/>
                  </a:cubicBezTo>
                  <a:cubicBezTo>
                    <a:pt x="903" y="303"/>
                    <a:pt x="903" y="303"/>
                    <a:pt x="903" y="303"/>
                  </a:cubicBezTo>
                  <a:cubicBezTo>
                    <a:pt x="873" y="205"/>
                    <a:pt x="873" y="205"/>
                    <a:pt x="873" y="205"/>
                  </a:cubicBezTo>
                  <a:cubicBezTo>
                    <a:pt x="817" y="215"/>
                    <a:pt x="817" y="215"/>
                    <a:pt x="817" y="215"/>
                  </a:cubicBezTo>
                  <a:cubicBezTo>
                    <a:pt x="831" y="314"/>
                    <a:pt x="831" y="314"/>
                    <a:pt x="831" y="314"/>
                  </a:cubicBezTo>
                  <a:cubicBezTo>
                    <a:pt x="791" y="293"/>
                    <a:pt x="791" y="293"/>
                    <a:pt x="791" y="293"/>
                  </a:cubicBezTo>
                  <a:cubicBezTo>
                    <a:pt x="743" y="239"/>
                    <a:pt x="743" y="239"/>
                    <a:pt x="743" y="239"/>
                  </a:cubicBezTo>
                  <a:cubicBezTo>
                    <a:pt x="708" y="242"/>
                    <a:pt x="708" y="242"/>
                    <a:pt x="708" y="242"/>
                  </a:cubicBezTo>
                  <a:cubicBezTo>
                    <a:pt x="727" y="357"/>
                    <a:pt x="727" y="357"/>
                    <a:pt x="727" y="357"/>
                  </a:cubicBezTo>
                  <a:cubicBezTo>
                    <a:pt x="759" y="386"/>
                    <a:pt x="759" y="386"/>
                    <a:pt x="759" y="386"/>
                  </a:cubicBezTo>
                  <a:cubicBezTo>
                    <a:pt x="745" y="527"/>
                    <a:pt x="745" y="527"/>
                    <a:pt x="745" y="527"/>
                  </a:cubicBezTo>
                  <a:cubicBezTo>
                    <a:pt x="695" y="583"/>
                    <a:pt x="695" y="583"/>
                    <a:pt x="695" y="583"/>
                  </a:cubicBezTo>
                  <a:cubicBezTo>
                    <a:pt x="652" y="725"/>
                    <a:pt x="652" y="725"/>
                    <a:pt x="652" y="725"/>
                  </a:cubicBezTo>
                  <a:cubicBezTo>
                    <a:pt x="625" y="746"/>
                    <a:pt x="625" y="746"/>
                    <a:pt x="625" y="746"/>
                  </a:cubicBezTo>
                  <a:cubicBezTo>
                    <a:pt x="608" y="804"/>
                    <a:pt x="608" y="804"/>
                    <a:pt x="608" y="804"/>
                  </a:cubicBezTo>
                  <a:cubicBezTo>
                    <a:pt x="567" y="837"/>
                    <a:pt x="567" y="837"/>
                    <a:pt x="567" y="837"/>
                  </a:cubicBezTo>
                  <a:cubicBezTo>
                    <a:pt x="526" y="863"/>
                    <a:pt x="526" y="863"/>
                    <a:pt x="526" y="863"/>
                  </a:cubicBezTo>
                  <a:cubicBezTo>
                    <a:pt x="532" y="865"/>
                    <a:pt x="538" y="867"/>
                    <a:pt x="543" y="868"/>
                  </a:cubicBezTo>
                  <a:cubicBezTo>
                    <a:pt x="476" y="909"/>
                    <a:pt x="491" y="980"/>
                    <a:pt x="449" y="1029"/>
                  </a:cubicBezTo>
                  <a:cubicBezTo>
                    <a:pt x="418" y="1065"/>
                    <a:pt x="352" y="1047"/>
                    <a:pt x="337" y="1118"/>
                  </a:cubicBezTo>
                  <a:cubicBezTo>
                    <a:pt x="338" y="1114"/>
                    <a:pt x="255" y="1216"/>
                    <a:pt x="253" y="1218"/>
                  </a:cubicBezTo>
                  <a:cubicBezTo>
                    <a:pt x="264" y="1211"/>
                    <a:pt x="186" y="1442"/>
                    <a:pt x="187" y="1445"/>
                  </a:cubicBezTo>
                  <a:cubicBezTo>
                    <a:pt x="202" y="1489"/>
                    <a:pt x="161" y="1553"/>
                    <a:pt x="130" y="1602"/>
                  </a:cubicBezTo>
                  <a:cubicBezTo>
                    <a:pt x="95" y="1659"/>
                    <a:pt x="103" y="1834"/>
                    <a:pt x="90" y="1860"/>
                  </a:cubicBezTo>
                  <a:cubicBezTo>
                    <a:pt x="35" y="1971"/>
                    <a:pt x="0" y="2134"/>
                    <a:pt x="58" y="2236"/>
                  </a:cubicBezTo>
                  <a:cubicBezTo>
                    <a:pt x="83" y="2234"/>
                    <a:pt x="121" y="2250"/>
                    <a:pt x="127" y="2250"/>
                  </a:cubicBezTo>
                  <a:cubicBezTo>
                    <a:pt x="115" y="2255"/>
                    <a:pt x="103" y="2261"/>
                    <a:pt x="90" y="2266"/>
                  </a:cubicBezTo>
                  <a:cubicBezTo>
                    <a:pt x="152" y="2315"/>
                    <a:pt x="208" y="2218"/>
                    <a:pt x="370" y="2289"/>
                  </a:cubicBezTo>
                  <a:cubicBezTo>
                    <a:pt x="420" y="2310"/>
                    <a:pt x="456" y="2224"/>
                    <a:pt x="537" y="2236"/>
                  </a:cubicBezTo>
                  <a:cubicBezTo>
                    <a:pt x="581" y="2243"/>
                    <a:pt x="608" y="2297"/>
                    <a:pt x="681" y="2264"/>
                  </a:cubicBezTo>
                  <a:cubicBezTo>
                    <a:pt x="677" y="2221"/>
                    <a:pt x="709" y="2205"/>
                    <a:pt x="734" y="2250"/>
                  </a:cubicBezTo>
                  <a:cubicBezTo>
                    <a:pt x="838" y="2174"/>
                    <a:pt x="699" y="2203"/>
                    <a:pt x="684" y="2192"/>
                  </a:cubicBezTo>
                  <a:cubicBezTo>
                    <a:pt x="652" y="2171"/>
                    <a:pt x="630" y="2205"/>
                    <a:pt x="626" y="2149"/>
                  </a:cubicBezTo>
                  <a:cubicBezTo>
                    <a:pt x="624" y="2114"/>
                    <a:pt x="703" y="2068"/>
                    <a:pt x="730" y="2064"/>
                  </a:cubicBezTo>
                  <a:cubicBezTo>
                    <a:pt x="727" y="2055"/>
                    <a:pt x="758" y="2038"/>
                    <a:pt x="776" y="2078"/>
                  </a:cubicBezTo>
                  <a:cubicBezTo>
                    <a:pt x="828" y="2047"/>
                    <a:pt x="849" y="2124"/>
                    <a:pt x="881" y="2165"/>
                  </a:cubicBezTo>
                  <a:cubicBezTo>
                    <a:pt x="888" y="2160"/>
                    <a:pt x="890" y="2125"/>
                    <a:pt x="886" y="2110"/>
                  </a:cubicBezTo>
                  <a:cubicBezTo>
                    <a:pt x="914" y="2140"/>
                    <a:pt x="927" y="2190"/>
                    <a:pt x="964" y="2204"/>
                  </a:cubicBezTo>
                  <a:cubicBezTo>
                    <a:pt x="980" y="2210"/>
                    <a:pt x="1042" y="2161"/>
                    <a:pt x="1087" y="2177"/>
                  </a:cubicBezTo>
                  <a:cubicBezTo>
                    <a:pt x="1138" y="2196"/>
                    <a:pt x="1192" y="2201"/>
                    <a:pt x="1242" y="2219"/>
                  </a:cubicBezTo>
                  <a:cubicBezTo>
                    <a:pt x="1328" y="2250"/>
                    <a:pt x="1349" y="2294"/>
                    <a:pt x="1411" y="2316"/>
                  </a:cubicBezTo>
                  <a:cubicBezTo>
                    <a:pt x="1481" y="2242"/>
                    <a:pt x="1481" y="2242"/>
                    <a:pt x="1481" y="2242"/>
                  </a:cubicBezTo>
                  <a:cubicBezTo>
                    <a:pt x="1616" y="2172"/>
                    <a:pt x="1616" y="2172"/>
                    <a:pt x="1616" y="2172"/>
                  </a:cubicBezTo>
                  <a:cubicBezTo>
                    <a:pt x="1800" y="2158"/>
                    <a:pt x="1800" y="2158"/>
                    <a:pt x="1800" y="2158"/>
                  </a:cubicBezTo>
                  <a:cubicBezTo>
                    <a:pt x="1772" y="1974"/>
                    <a:pt x="1772" y="1974"/>
                    <a:pt x="1772" y="1974"/>
                  </a:cubicBezTo>
                  <a:cubicBezTo>
                    <a:pt x="1796" y="1836"/>
                    <a:pt x="1796" y="1836"/>
                    <a:pt x="1796" y="1836"/>
                  </a:cubicBezTo>
                  <a:cubicBezTo>
                    <a:pt x="1796" y="1836"/>
                    <a:pt x="1790" y="1668"/>
                    <a:pt x="1778" y="1590"/>
                  </a:cubicBezTo>
                  <a:cubicBezTo>
                    <a:pt x="1766" y="1512"/>
                    <a:pt x="1694" y="1440"/>
                    <a:pt x="1742" y="1380"/>
                  </a:cubicBezTo>
                  <a:cubicBezTo>
                    <a:pt x="1790" y="1320"/>
                    <a:pt x="1850" y="1380"/>
                    <a:pt x="1850" y="1380"/>
                  </a:cubicBezTo>
                  <a:cubicBezTo>
                    <a:pt x="1934" y="1308"/>
                    <a:pt x="1934" y="1308"/>
                    <a:pt x="1934" y="1308"/>
                  </a:cubicBezTo>
                  <a:cubicBezTo>
                    <a:pt x="1910" y="1158"/>
                    <a:pt x="1910" y="1158"/>
                    <a:pt x="1910" y="1158"/>
                  </a:cubicBezTo>
                  <a:lnTo>
                    <a:pt x="2054" y="1128"/>
                  </a:lnTo>
                  <a:close/>
                  <a:moveTo>
                    <a:pt x="815" y="2131"/>
                  </a:moveTo>
                  <a:cubicBezTo>
                    <a:pt x="796" y="2175"/>
                    <a:pt x="796" y="2175"/>
                    <a:pt x="796" y="2175"/>
                  </a:cubicBezTo>
                  <a:cubicBezTo>
                    <a:pt x="850" y="2180"/>
                    <a:pt x="850" y="2180"/>
                    <a:pt x="850" y="2180"/>
                  </a:cubicBezTo>
                  <a:cubicBezTo>
                    <a:pt x="839" y="2142"/>
                    <a:pt x="839" y="2142"/>
                    <a:pt x="839" y="2142"/>
                  </a:cubicBezTo>
                  <a:lnTo>
                    <a:pt x="815" y="2131"/>
                  </a:lnTo>
                  <a:close/>
                </a:path>
              </a:pathLst>
            </a:custGeom>
            <a:solidFill>
              <a:srgbClr val="9DADBD"/>
            </a:solidFill>
            <a:ln w="1587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grpSp>
          <p:nvGrpSpPr>
            <p:cNvPr id="77" name="Group 17"/>
            <p:cNvGrpSpPr>
              <a:grpSpLocks/>
            </p:cNvGrpSpPr>
            <p:nvPr/>
          </p:nvGrpSpPr>
          <p:grpSpPr bwMode="auto">
            <a:xfrm>
              <a:off x="3768560" y="2422267"/>
              <a:ext cx="2480680" cy="2144327"/>
              <a:chOff x="2162" y="640"/>
              <a:chExt cx="1805" cy="1440"/>
            </a:xfrm>
          </p:grpSpPr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3086" y="776"/>
                <a:ext cx="881" cy="611"/>
              </a:xfrm>
              <a:custGeom>
                <a:avLst/>
                <a:gdLst>
                  <a:gd name="T0" fmla="*/ 2190 w 2326"/>
                  <a:gd name="T1" fmla="*/ 986 h 1612"/>
                  <a:gd name="T2" fmla="*/ 1996 w 2326"/>
                  <a:gd name="T3" fmla="*/ 901 h 1612"/>
                  <a:gd name="T4" fmla="*/ 1913 w 2326"/>
                  <a:gd name="T5" fmla="*/ 625 h 1612"/>
                  <a:gd name="T6" fmla="*/ 1683 w 2326"/>
                  <a:gd name="T7" fmla="*/ 535 h 1612"/>
                  <a:gd name="T8" fmla="*/ 1379 w 2326"/>
                  <a:gd name="T9" fmla="*/ 344 h 1612"/>
                  <a:gd name="T10" fmla="*/ 1124 w 2326"/>
                  <a:gd name="T11" fmla="*/ 486 h 1612"/>
                  <a:gd name="T12" fmla="*/ 1281 w 2326"/>
                  <a:gd name="T13" fmla="*/ 315 h 1612"/>
                  <a:gd name="T14" fmla="*/ 1141 w 2326"/>
                  <a:gd name="T15" fmla="*/ 305 h 1612"/>
                  <a:gd name="T16" fmla="*/ 770 w 2326"/>
                  <a:gd name="T17" fmla="*/ 601 h 1612"/>
                  <a:gd name="T18" fmla="*/ 635 w 2326"/>
                  <a:gd name="T19" fmla="*/ 654 h 1612"/>
                  <a:gd name="T20" fmla="*/ 423 w 2326"/>
                  <a:gd name="T21" fmla="*/ 808 h 1612"/>
                  <a:gd name="T22" fmla="*/ 267 w 2326"/>
                  <a:gd name="T23" fmla="*/ 826 h 1612"/>
                  <a:gd name="T24" fmla="*/ 139 w 2326"/>
                  <a:gd name="T25" fmla="*/ 886 h 1612"/>
                  <a:gd name="T26" fmla="*/ 262 w 2326"/>
                  <a:gd name="T27" fmla="*/ 1050 h 1612"/>
                  <a:gd name="T28" fmla="*/ 174 w 2326"/>
                  <a:gd name="T29" fmla="*/ 1225 h 1612"/>
                  <a:gd name="T30" fmla="*/ 287 w 2326"/>
                  <a:gd name="T31" fmla="*/ 1393 h 1612"/>
                  <a:gd name="T32" fmla="*/ 438 w 2326"/>
                  <a:gd name="T33" fmla="*/ 1580 h 1612"/>
                  <a:gd name="T34" fmla="*/ 634 w 2326"/>
                  <a:gd name="T35" fmla="*/ 1588 h 1612"/>
                  <a:gd name="T36" fmla="*/ 922 w 2326"/>
                  <a:gd name="T37" fmla="*/ 1365 h 1612"/>
                  <a:gd name="T38" fmla="*/ 1213 w 2326"/>
                  <a:gd name="T39" fmla="*/ 1463 h 1612"/>
                  <a:gd name="T40" fmla="*/ 1562 w 2326"/>
                  <a:gd name="T41" fmla="*/ 1482 h 1612"/>
                  <a:gd name="T42" fmla="*/ 1879 w 2326"/>
                  <a:gd name="T43" fmla="*/ 1276 h 1612"/>
                  <a:gd name="T44" fmla="*/ 2014 w 2326"/>
                  <a:gd name="T45" fmla="*/ 1167 h 1612"/>
                  <a:gd name="T46" fmla="*/ 2228 w 2326"/>
                  <a:gd name="T47" fmla="*/ 1241 h 1612"/>
                  <a:gd name="T48" fmla="*/ 2254 w 2326"/>
                  <a:gd name="T49" fmla="*/ 1387 h 1612"/>
                  <a:gd name="T50" fmla="*/ 1964 w 2326"/>
                  <a:gd name="T51" fmla="*/ 657 h 1612"/>
                  <a:gd name="T52" fmla="*/ 2040 w 2326"/>
                  <a:gd name="T53" fmla="*/ 747 h 1612"/>
                  <a:gd name="T54" fmla="*/ 2034 w 2326"/>
                  <a:gd name="T55" fmla="*/ 830 h 1612"/>
                  <a:gd name="T56" fmla="*/ 1928 w 2326"/>
                  <a:gd name="T57" fmla="*/ 517 h 1612"/>
                  <a:gd name="T58" fmla="*/ 1547 w 2326"/>
                  <a:gd name="T59" fmla="*/ 268 h 1612"/>
                  <a:gd name="T60" fmla="*/ 1535 w 2326"/>
                  <a:gd name="T61" fmla="*/ 394 h 1612"/>
                  <a:gd name="T62" fmla="*/ 1713 w 2326"/>
                  <a:gd name="T63" fmla="*/ 455 h 1612"/>
                  <a:gd name="T64" fmla="*/ 1843 w 2326"/>
                  <a:gd name="T65" fmla="*/ 338 h 1612"/>
                  <a:gd name="T66" fmla="*/ 1834 w 2326"/>
                  <a:gd name="T67" fmla="*/ 391 h 1612"/>
                  <a:gd name="T68" fmla="*/ 1793 w 2326"/>
                  <a:gd name="T69" fmla="*/ 250 h 1612"/>
                  <a:gd name="T70" fmla="*/ 1676 w 2326"/>
                  <a:gd name="T71" fmla="*/ 2 h 1612"/>
                  <a:gd name="T72" fmla="*/ 1604 w 2326"/>
                  <a:gd name="T73" fmla="*/ 127 h 1612"/>
                  <a:gd name="T74" fmla="*/ 1675 w 2326"/>
                  <a:gd name="T75" fmla="*/ 138 h 1612"/>
                  <a:gd name="T76" fmla="*/ 1644 w 2326"/>
                  <a:gd name="T77" fmla="*/ 178 h 1612"/>
                  <a:gd name="T78" fmla="*/ 2017 w 2326"/>
                  <a:gd name="T79" fmla="*/ 442 h 1612"/>
                  <a:gd name="T80" fmla="*/ 1496 w 2326"/>
                  <a:gd name="T81" fmla="*/ 250 h 1612"/>
                  <a:gd name="T82" fmla="*/ 543 w 2326"/>
                  <a:gd name="T83" fmla="*/ 742 h 1612"/>
                  <a:gd name="T84" fmla="*/ 492 w 2326"/>
                  <a:gd name="T85" fmla="*/ 754 h 1612"/>
                  <a:gd name="T86" fmla="*/ 1486 w 2326"/>
                  <a:gd name="T87" fmla="*/ 221 h 1612"/>
                  <a:gd name="T88" fmla="*/ 1577 w 2326"/>
                  <a:gd name="T89" fmla="*/ 219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26" h="1612">
                    <a:moveTo>
                      <a:pt x="2326" y="1357"/>
                    </a:moveTo>
                    <a:cubicBezTo>
                      <a:pt x="2322" y="1345"/>
                      <a:pt x="2312" y="1326"/>
                      <a:pt x="2311" y="1323"/>
                    </a:cubicBezTo>
                    <a:cubicBezTo>
                      <a:pt x="2256" y="1224"/>
                      <a:pt x="2298" y="1040"/>
                      <a:pt x="2190" y="986"/>
                    </a:cubicBezTo>
                    <a:cubicBezTo>
                      <a:pt x="2179" y="980"/>
                      <a:pt x="2233" y="954"/>
                      <a:pt x="2216" y="940"/>
                    </a:cubicBezTo>
                    <a:cubicBezTo>
                      <a:pt x="2194" y="923"/>
                      <a:pt x="2114" y="957"/>
                      <a:pt x="2070" y="943"/>
                    </a:cubicBezTo>
                    <a:cubicBezTo>
                      <a:pt x="2061" y="939"/>
                      <a:pt x="2004" y="909"/>
                      <a:pt x="1996" y="901"/>
                    </a:cubicBezTo>
                    <a:cubicBezTo>
                      <a:pt x="1967" y="872"/>
                      <a:pt x="1922" y="858"/>
                      <a:pt x="1960" y="818"/>
                    </a:cubicBezTo>
                    <a:cubicBezTo>
                      <a:pt x="2020" y="755"/>
                      <a:pt x="1964" y="794"/>
                      <a:pt x="1957" y="736"/>
                    </a:cubicBezTo>
                    <a:cubicBezTo>
                      <a:pt x="1949" y="673"/>
                      <a:pt x="1888" y="711"/>
                      <a:pt x="1913" y="625"/>
                    </a:cubicBezTo>
                    <a:cubicBezTo>
                      <a:pt x="1924" y="587"/>
                      <a:pt x="1870" y="590"/>
                      <a:pt x="1874" y="556"/>
                    </a:cubicBezTo>
                    <a:cubicBezTo>
                      <a:pt x="1880" y="516"/>
                      <a:pt x="1729" y="618"/>
                      <a:pt x="1734" y="621"/>
                    </a:cubicBezTo>
                    <a:cubicBezTo>
                      <a:pt x="1723" y="620"/>
                      <a:pt x="1688" y="545"/>
                      <a:pt x="1683" y="535"/>
                    </a:cubicBezTo>
                    <a:cubicBezTo>
                      <a:pt x="1683" y="535"/>
                      <a:pt x="1517" y="447"/>
                      <a:pt x="1510" y="426"/>
                    </a:cubicBezTo>
                    <a:cubicBezTo>
                      <a:pt x="1501" y="395"/>
                      <a:pt x="1448" y="296"/>
                      <a:pt x="1458" y="282"/>
                    </a:cubicBezTo>
                    <a:cubicBezTo>
                      <a:pt x="1443" y="303"/>
                      <a:pt x="1375" y="308"/>
                      <a:pt x="1379" y="344"/>
                    </a:cubicBezTo>
                    <a:cubicBezTo>
                      <a:pt x="1386" y="409"/>
                      <a:pt x="1307" y="340"/>
                      <a:pt x="1318" y="334"/>
                    </a:cubicBezTo>
                    <a:cubicBezTo>
                      <a:pt x="1287" y="350"/>
                      <a:pt x="1247" y="331"/>
                      <a:pt x="1216" y="376"/>
                    </a:cubicBezTo>
                    <a:cubicBezTo>
                      <a:pt x="1150" y="348"/>
                      <a:pt x="1121" y="486"/>
                      <a:pt x="1124" y="486"/>
                    </a:cubicBezTo>
                    <a:cubicBezTo>
                      <a:pt x="1028" y="486"/>
                      <a:pt x="1125" y="411"/>
                      <a:pt x="1102" y="400"/>
                    </a:cubicBezTo>
                    <a:cubicBezTo>
                      <a:pt x="1081" y="389"/>
                      <a:pt x="1182" y="346"/>
                      <a:pt x="1216" y="346"/>
                    </a:cubicBezTo>
                    <a:cubicBezTo>
                      <a:pt x="1197" y="346"/>
                      <a:pt x="1270" y="316"/>
                      <a:pt x="1281" y="315"/>
                    </a:cubicBezTo>
                    <a:cubicBezTo>
                      <a:pt x="1317" y="313"/>
                      <a:pt x="1401" y="328"/>
                      <a:pt x="1418" y="282"/>
                    </a:cubicBezTo>
                    <a:cubicBezTo>
                      <a:pt x="1410" y="304"/>
                      <a:pt x="1324" y="299"/>
                      <a:pt x="1255" y="280"/>
                    </a:cubicBezTo>
                    <a:cubicBezTo>
                      <a:pt x="1212" y="269"/>
                      <a:pt x="1150" y="218"/>
                      <a:pt x="1141" y="305"/>
                    </a:cubicBezTo>
                    <a:cubicBezTo>
                      <a:pt x="1137" y="337"/>
                      <a:pt x="1061" y="351"/>
                      <a:pt x="1037" y="385"/>
                    </a:cubicBezTo>
                    <a:cubicBezTo>
                      <a:pt x="978" y="467"/>
                      <a:pt x="947" y="565"/>
                      <a:pt x="902" y="564"/>
                    </a:cubicBezTo>
                    <a:cubicBezTo>
                      <a:pt x="852" y="563"/>
                      <a:pt x="817" y="601"/>
                      <a:pt x="770" y="601"/>
                    </a:cubicBezTo>
                    <a:cubicBezTo>
                      <a:pt x="727" y="601"/>
                      <a:pt x="714" y="572"/>
                      <a:pt x="676" y="585"/>
                    </a:cubicBezTo>
                    <a:cubicBezTo>
                      <a:pt x="658" y="591"/>
                      <a:pt x="549" y="678"/>
                      <a:pt x="566" y="692"/>
                    </a:cubicBezTo>
                    <a:cubicBezTo>
                      <a:pt x="592" y="714"/>
                      <a:pt x="613" y="654"/>
                      <a:pt x="635" y="654"/>
                    </a:cubicBezTo>
                    <a:cubicBezTo>
                      <a:pt x="621" y="654"/>
                      <a:pt x="566" y="757"/>
                      <a:pt x="564" y="774"/>
                    </a:cubicBezTo>
                    <a:cubicBezTo>
                      <a:pt x="552" y="864"/>
                      <a:pt x="540" y="806"/>
                      <a:pt x="494" y="806"/>
                    </a:cubicBezTo>
                    <a:cubicBezTo>
                      <a:pt x="472" y="806"/>
                      <a:pt x="449" y="808"/>
                      <a:pt x="423" y="808"/>
                    </a:cubicBezTo>
                    <a:cubicBezTo>
                      <a:pt x="451" y="808"/>
                      <a:pt x="402" y="744"/>
                      <a:pt x="380" y="736"/>
                    </a:cubicBezTo>
                    <a:cubicBezTo>
                      <a:pt x="360" y="729"/>
                      <a:pt x="289" y="730"/>
                      <a:pt x="273" y="742"/>
                    </a:cubicBezTo>
                    <a:cubicBezTo>
                      <a:pt x="208" y="791"/>
                      <a:pt x="173" y="786"/>
                      <a:pt x="267" y="826"/>
                    </a:cubicBezTo>
                    <a:cubicBezTo>
                      <a:pt x="229" y="810"/>
                      <a:pt x="186" y="844"/>
                      <a:pt x="147" y="879"/>
                    </a:cubicBezTo>
                    <a:cubicBezTo>
                      <a:pt x="145" y="881"/>
                      <a:pt x="142" y="883"/>
                      <a:pt x="140" y="886"/>
                    </a:cubicBezTo>
                    <a:cubicBezTo>
                      <a:pt x="140" y="886"/>
                      <a:pt x="139" y="886"/>
                      <a:pt x="139" y="886"/>
                    </a:cubicBezTo>
                    <a:cubicBezTo>
                      <a:pt x="152" y="900"/>
                      <a:pt x="152" y="900"/>
                      <a:pt x="152" y="900"/>
                    </a:cubicBezTo>
                    <a:cubicBezTo>
                      <a:pt x="147" y="980"/>
                      <a:pt x="147" y="980"/>
                      <a:pt x="147" y="980"/>
                    </a:cubicBezTo>
                    <a:cubicBezTo>
                      <a:pt x="147" y="980"/>
                      <a:pt x="237" y="1011"/>
                      <a:pt x="262" y="1050"/>
                    </a:cubicBezTo>
                    <a:cubicBezTo>
                      <a:pt x="287" y="1090"/>
                      <a:pt x="249" y="1144"/>
                      <a:pt x="249" y="1144"/>
                    </a:cubicBezTo>
                    <a:cubicBezTo>
                      <a:pt x="185" y="1154"/>
                      <a:pt x="185" y="1154"/>
                      <a:pt x="185" y="1154"/>
                    </a:cubicBezTo>
                    <a:cubicBezTo>
                      <a:pt x="174" y="1225"/>
                      <a:pt x="174" y="1225"/>
                      <a:pt x="174" y="1225"/>
                    </a:cubicBezTo>
                    <a:cubicBezTo>
                      <a:pt x="174" y="1225"/>
                      <a:pt x="0" y="1312"/>
                      <a:pt x="100" y="1373"/>
                    </a:cubicBezTo>
                    <a:cubicBezTo>
                      <a:pt x="199" y="1433"/>
                      <a:pt x="247" y="1389"/>
                      <a:pt x="247" y="1389"/>
                    </a:cubicBezTo>
                    <a:cubicBezTo>
                      <a:pt x="287" y="1393"/>
                      <a:pt x="287" y="1393"/>
                      <a:pt x="287" y="1393"/>
                    </a:cubicBezTo>
                    <a:cubicBezTo>
                      <a:pt x="297" y="1443"/>
                      <a:pt x="297" y="1443"/>
                      <a:pt x="297" y="1443"/>
                    </a:cubicBezTo>
                    <a:cubicBezTo>
                      <a:pt x="399" y="1576"/>
                      <a:pt x="399" y="1576"/>
                      <a:pt x="399" y="1576"/>
                    </a:cubicBezTo>
                    <a:cubicBezTo>
                      <a:pt x="438" y="1580"/>
                      <a:pt x="438" y="1580"/>
                      <a:pt x="438" y="1580"/>
                    </a:cubicBezTo>
                    <a:cubicBezTo>
                      <a:pt x="465" y="1612"/>
                      <a:pt x="465" y="1612"/>
                      <a:pt x="465" y="1612"/>
                    </a:cubicBezTo>
                    <a:cubicBezTo>
                      <a:pt x="467" y="1603"/>
                      <a:pt x="467" y="1603"/>
                      <a:pt x="467" y="1603"/>
                    </a:cubicBezTo>
                    <a:cubicBezTo>
                      <a:pt x="634" y="1588"/>
                      <a:pt x="634" y="1588"/>
                      <a:pt x="634" y="1588"/>
                    </a:cubicBezTo>
                    <a:cubicBezTo>
                      <a:pt x="634" y="1588"/>
                      <a:pt x="615" y="1490"/>
                      <a:pt x="681" y="1479"/>
                    </a:cubicBezTo>
                    <a:cubicBezTo>
                      <a:pt x="748" y="1469"/>
                      <a:pt x="798" y="1498"/>
                      <a:pt x="843" y="1471"/>
                    </a:cubicBezTo>
                    <a:cubicBezTo>
                      <a:pt x="888" y="1445"/>
                      <a:pt x="877" y="1381"/>
                      <a:pt x="922" y="1365"/>
                    </a:cubicBezTo>
                    <a:cubicBezTo>
                      <a:pt x="967" y="1350"/>
                      <a:pt x="1028" y="1363"/>
                      <a:pt x="1028" y="1363"/>
                    </a:cubicBezTo>
                    <a:cubicBezTo>
                      <a:pt x="1060" y="1392"/>
                      <a:pt x="1060" y="1392"/>
                      <a:pt x="1060" y="1392"/>
                    </a:cubicBezTo>
                    <a:cubicBezTo>
                      <a:pt x="1213" y="1463"/>
                      <a:pt x="1213" y="1463"/>
                      <a:pt x="1213" y="1463"/>
                    </a:cubicBezTo>
                    <a:cubicBezTo>
                      <a:pt x="1364" y="1490"/>
                      <a:pt x="1364" y="1490"/>
                      <a:pt x="1364" y="1490"/>
                    </a:cubicBezTo>
                    <a:cubicBezTo>
                      <a:pt x="1364" y="1490"/>
                      <a:pt x="1432" y="1556"/>
                      <a:pt x="1488" y="1535"/>
                    </a:cubicBezTo>
                    <a:cubicBezTo>
                      <a:pt x="1543" y="1514"/>
                      <a:pt x="1562" y="1482"/>
                      <a:pt x="1562" y="1482"/>
                    </a:cubicBezTo>
                    <a:cubicBezTo>
                      <a:pt x="1781" y="1413"/>
                      <a:pt x="1781" y="1413"/>
                      <a:pt x="1781" y="1413"/>
                    </a:cubicBezTo>
                    <a:cubicBezTo>
                      <a:pt x="1813" y="1281"/>
                      <a:pt x="1813" y="1281"/>
                      <a:pt x="1813" y="1281"/>
                    </a:cubicBezTo>
                    <a:cubicBezTo>
                      <a:pt x="1879" y="1276"/>
                      <a:pt x="1879" y="1276"/>
                      <a:pt x="1879" y="1276"/>
                    </a:cubicBezTo>
                    <a:cubicBezTo>
                      <a:pt x="1879" y="1276"/>
                      <a:pt x="1884" y="1217"/>
                      <a:pt x="1919" y="1215"/>
                    </a:cubicBezTo>
                    <a:cubicBezTo>
                      <a:pt x="1953" y="1212"/>
                      <a:pt x="1961" y="1138"/>
                      <a:pt x="1961" y="1138"/>
                    </a:cubicBezTo>
                    <a:cubicBezTo>
                      <a:pt x="2014" y="1167"/>
                      <a:pt x="2014" y="1167"/>
                      <a:pt x="2014" y="1167"/>
                    </a:cubicBezTo>
                    <a:cubicBezTo>
                      <a:pt x="2059" y="1257"/>
                      <a:pt x="2059" y="1257"/>
                      <a:pt x="2059" y="1257"/>
                    </a:cubicBezTo>
                    <a:cubicBezTo>
                      <a:pt x="2146" y="1268"/>
                      <a:pt x="2146" y="1268"/>
                      <a:pt x="2146" y="1268"/>
                    </a:cubicBezTo>
                    <a:cubicBezTo>
                      <a:pt x="2228" y="1241"/>
                      <a:pt x="2228" y="1241"/>
                      <a:pt x="2228" y="1241"/>
                    </a:cubicBezTo>
                    <a:cubicBezTo>
                      <a:pt x="2159" y="1418"/>
                      <a:pt x="2159" y="1418"/>
                      <a:pt x="2159" y="1418"/>
                    </a:cubicBezTo>
                    <a:cubicBezTo>
                      <a:pt x="2265" y="1424"/>
                      <a:pt x="2265" y="1424"/>
                      <a:pt x="2265" y="1424"/>
                    </a:cubicBezTo>
                    <a:cubicBezTo>
                      <a:pt x="2254" y="1387"/>
                      <a:pt x="2254" y="1387"/>
                      <a:pt x="2254" y="1387"/>
                    </a:cubicBezTo>
                    <a:lnTo>
                      <a:pt x="2326" y="1357"/>
                    </a:lnTo>
                    <a:close/>
                    <a:moveTo>
                      <a:pt x="1931" y="658"/>
                    </a:moveTo>
                    <a:cubicBezTo>
                      <a:pt x="1930" y="658"/>
                      <a:pt x="1950" y="676"/>
                      <a:pt x="1964" y="657"/>
                    </a:cubicBezTo>
                    <a:cubicBezTo>
                      <a:pt x="1971" y="666"/>
                      <a:pt x="1983" y="667"/>
                      <a:pt x="1997" y="676"/>
                    </a:cubicBezTo>
                    <a:cubicBezTo>
                      <a:pt x="2004" y="636"/>
                      <a:pt x="2097" y="652"/>
                      <a:pt x="2086" y="743"/>
                    </a:cubicBezTo>
                    <a:cubicBezTo>
                      <a:pt x="2056" y="728"/>
                      <a:pt x="2069" y="740"/>
                      <a:pt x="2040" y="747"/>
                    </a:cubicBezTo>
                    <a:cubicBezTo>
                      <a:pt x="2037" y="737"/>
                      <a:pt x="2039" y="704"/>
                      <a:pt x="2037" y="692"/>
                    </a:cubicBezTo>
                    <a:cubicBezTo>
                      <a:pt x="2002" y="752"/>
                      <a:pt x="2057" y="793"/>
                      <a:pt x="1972" y="827"/>
                    </a:cubicBezTo>
                    <a:cubicBezTo>
                      <a:pt x="1959" y="832"/>
                      <a:pt x="2023" y="833"/>
                      <a:pt x="2034" y="830"/>
                    </a:cubicBezTo>
                    <a:cubicBezTo>
                      <a:pt x="2047" y="825"/>
                      <a:pt x="2219" y="786"/>
                      <a:pt x="2235" y="834"/>
                    </a:cubicBezTo>
                    <a:cubicBezTo>
                      <a:pt x="2217" y="781"/>
                      <a:pt x="2178" y="696"/>
                      <a:pt x="2119" y="674"/>
                    </a:cubicBezTo>
                    <a:cubicBezTo>
                      <a:pt x="2057" y="651"/>
                      <a:pt x="1983" y="528"/>
                      <a:pt x="1928" y="517"/>
                    </a:cubicBezTo>
                    <a:cubicBezTo>
                      <a:pt x="1926" y="517"/>
                      <a:pt x="1933" y="647"/>
                      <a:pt x="1931" y="658"/>
                    </a:cubicBezTo>
                    <a:close/>
                    <a:moveTo>
                      <a:pt x="1612" y="219"/>
                    </a:moveTo>
                    <a:cubicBezTo>
                      <a:pt x="1616" y="236"/>
                      <a:pt x="1537" y="243"/>
                      <a:pt x="1547" y="268"/>
                    </a:cubicBezTo>
                    <a:cubicBezTo>
                      <a:pt x="1552" y="282"/>
                      <a:pt x="1592" y="249"/>
                      <a:pt x="1594" y="280"/>
                    </a:cubicBezTo>
                    <a:cubicBezTo>
                      <a:pt x="1595" y="314"/>
                      <a:pt x="1619" y="318"/>
                      <a:pt x="1566" y="318"/>
                    </a:cubicBezTo>
                    <a:cubicBezTo>
                      <a:pt x="1524" y="318"/>
                      <a:pt x="1521" y="366"/>
                      <a:pt x="1535" y="394"/>
                    </a:cubicBezTo>
                    <a:cubicBezTo>
                      <a:pt x="1549" y="404"/>
                      <a:pt x="1629" y="445"/>
                      <a:pt x="1654" y="435"/>
                    </a:cubicBezTo>
                    <a:cubicBezTo>
                      <a:pt x="1664" y="454"/>
                      <a:pt x="1651" y="452"/>
                      <a:pt x="1651" y="461"/>
                    </a:cubicBezTo>
                    <a:cubicBezTo>
                      <a:pt x="1664" y="466"/>
                      <a:pt x="1709" y="477"/>
                      <a:pt x="1713" y="455"/>
                    </a:cubicBezTo>
                    <a:cubicBezTo>
                      <a:pt x="1718" y="424"/>
                      <a:pt x="1675" y="448"/>
                      <a:pt x="1675" y="427"/>
                    </a:cubicBezTo>
                    <a:cubicBezTo>
                      <a:pt x="1675" y="396"/>
                      <a:pt x="1750" y="398"/>
                      <a:pt x="1719" y="352"/>
                    </a:cubicBezTo>
                    <a:cubicBezTo>
                      <a:pt x="1735" y="350"/>
                      <a:pt x="1835" y="329"/>
                      <a:pt x="1843" y="338"/>
                    </a:cubicBezTo>
                    <a:cubicBezTo>
                      <a:pt x="1849" y="346"/>
                      <a:pt x="1813" y="364"/>
                      <a:pt x="1817" y="366"/>
                    </a:cubicBezTo>
                    <a:cubicBezTo>
                      <a:pt x="1831" y="363"/>
                      <a:pt x="1845" y="360"/>
                      <a:pt x="1859" y="357"/>
                    </a:cubicBezTo>
                    <a:cubicBezTo>
                      <a:pt x="1865" y="363"/>
                      <a:pt x="1826" y="383"/>
                      <a:pt x="1834" y="391"/>
                    </a:cubicBezTo>
                    <a:cubicBezTo>
                      <a:pt x="1836" y="393"/>
                      <a:pt x="1882" y="413"/>
                      <a:pt x="1882" y="413"/>
                    </a:cubicBezTo>
                    <a:cubicBezTo>
                      <a:pt x="1878" y="389"/>
                      <a:pt x="1910" y="338"/>
                      <a:pt x="1910" y="341"/>
                    </a:cubicBezTo>
                    <a:cubicBezTo>
                      <a:pt x="1916" y="315"/>
                      <a:pt x="1800" y="274"/>
                      <a:pt x="1793" y="250"/>
                    </a:cubicBezTo>
                    <a:cubicBezTo>
                      <a:pt x="1773" y="185"/>
                      <a:pt x="1927" y="70"/>
                      <a:pt x="1751" y="109"/>
                    </a:cubicBezTo>
                    <a:cubicBezTo>
                      <a:pt x="1726" y="115"/>
                      <a:pt x="1674" y="77"/>
                      <a:pt x="1677" y="49"/>
                    </a:cubicBezTo>
                    <a:cubicBezTo>
                      <a:pt x="1679" y="33"/>
                      <a:pt x="1741" y="0"/>
                      <a:pt x="1676" y="2"/>
                    </a:cubicBezTo>
                    <a:cubicBezTo>
                      <a:pt x="1642" y="3"/>
                      <a:pt x="1508" y="93"/>
                      <a:pt x="1550" y="124"/>
                    </a:cubicBezTo>
                    <a:cubicBezTo>
                      <a:pt x="1572" y="141"/>
                      <a:pt x="1596" y="68"/>
                      <a:pt x="1599" y="66"/>
                    </a:cubicBezTo>
                    <a:cubicBezTo>
                      <a:pt x="1628" y="53"/>
                      <a:pt x="1601" y="126"/>
                      <a:pt x="1604" y="127"/>
                    </a:cubicBezTo>
                    <a:cubicBezTo>
                      <a:pt x="1630" y="134"/>
                      <a:pt x="1649" y="87"/>
                      <a:pt x="1672" y="87"/>
                    </a:cubicBezTo>
                    <a:cubicBezTo>
                      <a:pt x="1659" y="87"/>
                      <a:pt x="1745" y="157"/>
                      <a:pt x="1745" y="147"/>
                    </a:cubicBezTo>
                    <a:cubicBezTo>
                      <a:pt x="1745" y="287"/>
                      <a:pt x="1695" y="133"/>
                      <a:pt x="1675" y="138"/>
                    </a:cubicBezTo>
                    <a:cubicBezTo>
                      <a:pt x="1664" y="141"/>
                      <a:pt x="1678" y="167"/>
                      <a:pt x="1672" y="167"/>
                    </a:cubicBezTo>
                    <a:cubicBezTo>
                      <a:pt x="1657" y="167"/>
                      <a:pt x="1673" y="118"/>
                      <a:pt x="1658" y="114"/>
                    </a:cubicBezTo>
                    <a:cubicBezTo>
                      <a:pt x="1625" y="105"/>
                      <a:pt x="1634" y="166"/>
                      <a:pt x="1644" y="178"/>
                    </a:cubicBezTo>
                    <a:cubicBezTo>
                      <a:pt x="1632" y="163"/>
                      <a:pt x="1532" y="114"/>
                      <a:pt x="1538" y="156"/>
                    </a:cubicBezTo>
                    <a:cubicBezTo>
                      <a:pt x="1543" y="198"/>
                      <a:pt x="1603" y="182"/>
                      <a:pt x="1612" y="219"/>
                    </a:cubicBezTo>
                    <a:close/>
                    <a:moveTo>
                      <a:pt x="2017" y="442"/>
                    </a:moveTo>
                    <a:cubicBezTo>
                      <a:pt x="2012" y="422"/>
                      <a:pt x="2004" y="419"/>
                      <a:pt x="1991" y="433"/>
                    </a:cubicBezTo>
                    <a:cubicBezTo>
                      <a:pt x="1985" y="473"/>
                      <a:pt x="2009" y="441"/>
                      <a:pt x="2017" y="442"/>
                    </a:cubicBezTo>
                    <a:close/>
                    <a:moveTo>
                      <a:pt x="1496" y="250"/>
                    </a:moveTo>
                    <a:cubicBezTo>
                      <a:pt x="1503" y="238"/>
                      <a:pt x="1450" y="258"/>
                      <a:pt x="1452" y="257"/>
                    </a:cubicBezTo>
                    <a:cubicBezTo>
                      <a:pt x="1458" y="257"/>
                      <a:pt x="1484" y="269"/>
                      <a:pt x="1496" y="250"/>
                    </a:cubicBezTo>
                    <a:close/>
                    <a:moveTo>
                      <a:pt x="543" y="742"/>
                    </a:moveTo>
                    <a:cubicBezTo>
                      <a:pt x="533" y="759"/>
                      <a:pt x="532" y="761"/>
                      <a:pt x="548" y="761"/>
                    </a:cubicBezTo>
                    <a:cubicBezTo>
                      <a:pt x="548" y="757"/>
                      <a:pt x="580" y="705"/>
                      <a:pt x="560" y="702"/>
                    </a:cubicBezTo>
                    <a:cubicBezTo>
                      <a:pt x="555" y="701"/>
                      <a:pt x="465" y="724"/>
                      <a:pt x="492" y="754"/>
                    </a:cubicBezTo>
                    <a:cubicBezTo>
                      <a:pt x="520" y="786"/>
                      <a:pt x="521" y="746"/>
                      <a:pt x="543" y="742"/>
                    </a:cubicBezTo>
                    <a:close/>
                    <a:moveTo>
                      <a:pt x="1525" y="80"/>
                    </a:moveTo>
                    <a:cubicBezTo>
                      <a:pt x="1467" y="55"/>
                      <a:pt x="1480" y="205"/>
                      <a:pt x="1486" y="221"/>
                    </a:cubicBezTo>
                    <a:cubicBezTo>
                      <a:pt x="1501" y="198"/>
                      <a:pt x="1512" y="75"/>
                      <a:pt x="1525" y="80"/>
                    </a:cubicBezTo>
                    <a:close/>
                    <a:moveTo>
                      <a:pt x="1526" y="247"/>
                    </a:moveTo>
                    <a:cubicBezTo>
                      <a:pt x="1543" y="238"/>
                      <a:pt x="1560" y="228"/>
                      <a:pt x="1577" y="219"/>
                    </a:cubicBezTo>
                    <a:cubicBezTo>
                      <a:pt x="1544" y="175"/>
                      <a:pt x="1550" y="223"/>
                      <a:pt x="1526" y="247"/>
                    </a:cubicBezTo>
                    <a:close/>
                  </a:path>
                </a:pathLst>
              </a:custGeom>
              <a:solidFill>
                <a:srgbClr val="AFBCC9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2607" y="1049"/>
                <a:ext cx="443" cy="232"/>
              </a:xfrm>
              <a:custGeom>
                <a:avLst/>
                <a:gdLst>
                  <a:gd name="T0" fmla="*/ 1125 w 1169"/>
                  <a:gd name="T1" fmla="*/ 541 h 613"/>
                  <a:gd name="T2" fmla="*/ 1104 w 1169"/>
                  <a:gd name="T3" fmla="*/ 491 h 613"/>
                  <a:gd name="T4" fmla="*/ 1041 w 1169"/>
                  <a:gd name="T5" fmla="*/ 479 h 613"/>
                  <a:gd name="T6" fmla="*/ 1035 w 1169"/>
                  <a:gd name="T7" fmla="*/ 446 h 613"/>
                  <a:gd name="T8" fmla="*/ 1090 w 1169"/>
                  <a:gd name="T9" fmla="*/ 417 h 613"/>
                  <a:gd name="T10" fmla="*/ 1088 w 1169"/>
                  <a:gd name="T11" fmla="*/ 373 h 613"/>
                  <a:gd name="T12" fmla="*/ 1065 w 1169"/>
                  <a:gd name="T13" fmla="*/ 351 h 613"/>
                  <a:gd name="T14" fmla="*/ 1095 w 1169"/>
                  <a:gd name="T15" fmla="*/ 282 h 613"/>
                  <a:gd name="T16" fmla="*/ 1065 w 1169"/>
                  <a:gd name="T17" fmla="*/ 270 h 613"/>
                  <a:gd name="T18" fmla="*/ 1002 w 1169"/>
                  <a:gd name="T19" fmla="*/ 321 h 613"/>
                  <a:gd name="T20" fmla="*/ 963 w 1169"/>
                  <a:gd name="T21" fmla="*/ 319 h 613"/>
                  <a:gd name="T22" fmla="*/ 967 w 1169"/>
                  <a:gd name="T23" fmla="*/ 354 h 613"/>
                  <a:gd name="T24" fmla="*/ 910 w 1169"/>
                  <a:gd name="T25" fmla="*/ 354 h 613"/>
                  <a:gd name="T26" fmla="*/ 886 w 1169"/>
                  <a:gd name="T27" fmla="*/ 389 h 613"/>
                  <a:gd name="T28" fmla="*/ 815 w 1169"/>
                  <a:gd name="T29" fmla="*/ 374 h 613"/>
                  <a:gd name="T30" fmla="*/ 724 w 1169"/>
                  <a:gd name="T31" fmla="*/ 410 h 613"/>
                  <a:gd name="T32" fmla="*/ 834 w 1169"/>
                  <a:gd name="T33" fmla="*/ 463 h 613"/>
                  <a:gd name="T34" fmla="*/ 751 w 1169"/>
                  <a:gd name="T35" fmla="*/ 456 h 613"/>
                  <a:gd name="T36" fmla="*/ 844 w 1169"/>
                  <a:gd name="T37" fmla="*/ 537 h 613"/>
                  <a:gd name="T38" fmla="*/ 910 w 1169"/>
                  <a:gd name="T39" fmla="*/ 593 h 613"/>
                  <a:gd name="T40" fmla="*/ 976 w 1169"/>
                  <a:gd name="T41" fmla="*/ 585 h 613"/>
                  <a:gd name="T42" fmla="*/ 1007 w 1169"/>
                  <a:gd name="T43" fmla="*/ 548 h 613"/>
                  <a:gd name="T44" fmla="*/ 1076 w 1169"/>
                  <a:gd name="T45" fmla="*/ 613 h 613"/>
                  <a:gd name="T46" fmla="*/ 1167 w 1169"/>
                  <a:gd name="T47" fmla="*/ 576 h 613"/>
                  <a:gd name="T48" fmla="*/ 1169 w 1169"/>
                  <a:gd name="T49" fmla="*/ 542 h 613"/>
                  <a:gd name="T50" fmla="*/ 1125 w 1169"/>
                  <a:gd name="T51" fmla="*/ 541 h 613"/>
                  <a:gd name="T52" fmla="*/ 22 w 1169"/>
                  <a:gd name="T53" fmla="*/ 16 h 613"/>
                  <a:gd name="T54" fmla="*/ 59 w 1169"/>
                  <a:gd name="T55" fmla="*/ 30 h 613"/>
                  <a:gd name="T56" fmla="*/ 22 w 1169"/>
                  <a:gd name="T57" fmla="*/ 16 h 613"/>
                  <a:gd name="T58" fmla="*/ 81 w 1169"/>
                  <a:gd name="T59" fmla="*/ 56 h 613"/>
                  <a:gd name="T60" fmla="*/ 80 w 1169"/>
                  <a:gd name="T61" fmla="*/ 76 h 613"/>
                  <a:gd name="T62" fmla="*/ 81 w 1169"/>
                  <a:gd name="T63" fmla="*/ 56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69" h="613">
                    <a:moveTo>
                      <a:pt x="1125" y="541"/>
                    </a:moveTo>
                    <a:cubicBezTo>
                      <a:pt x="1104" y="491"/>
                      <a:pt x="1104" y="491"/>
                      <a:pt x="1104" y="491"/>
                    </a:cubicBezTo>
                    <a:cubicBezTo>
                      <a:pt x="1041" y="479"/>
                      <a:pt x="1041" y="479"/>
                      <a:pt x="1041" y="479"/>
                    </a:cubicBezTo>
                    <a:cubicBezTo>
                      <a:pt x="1035" y="446"/>
                      <a:pt x="1035" y="446"/>
                      <a:pt x="1035" y="446"/>
                    </a:cubicBezTo>
                    <a:cubicBezTo>
                      <a:pt x="1090" y="417"/>
                      <a:pt x="1090" y="417"/>
                      <a:pt x="1090" y="417"/>
                    </a:cubicBezTo>
                    <a:cubicBezTo>
                      <a:pt x="1088" y="373"/>
                      <a:pt x="1088" y="373"/>
                      <a:pt x="1088" y="373"/>
                    </a:cubicBezTo>
                    <a:cubicBezTo>
                      <a:pt x="1065" y="351"/>
                      <a:pt x="1065" y="351"/>
                      <a:pt x="1065" y="351"/>
                    </a:cubicBezTo>
                    <a:cubicBezTo>
                      <a:pt x="1095" y="282"/>
                      <a:pt x="1095" y="282"/>
                      <a:pt x="1095" y="282"/>
                    </a:cubicBezTo>
                    <a:cubicBezTo>
                      <a:pt x="1065" y="270"/>
                      <a:pt x="1065" y="270"/>
                      <a:pt x="1065" y="270"/>
                    </a:cubicBezTo>
                    <a:cubicBezTo>
                      <a:pt x="1002" y="321"/>
                      <a:pt x="1002" y="321"/>
                      <a:pt x="1002" y="321"/>
                    </a:cubicBezTo>
                    <a:cubicBezTo>
                      <a:pt x="963" y="319"/>
                      <a:pt x="963" y="319"/>
                      <a:pt x="963" y="319"/>
                    </a:cubicBezTo>
                    <a:cubicBezTo>
                      <a:pt x="967" y="354"/>
                      <a:pt x="967" y="354"/>
                      <a:pt x="967" y="354"/>
                    </a:cubicBezTo>
                    <a:cubicBezTo>
                      <a:pt x="910" y="354"/>
                      <a:pt x="910" y="354"/>
                      <a:pt x="910" y="354"/>
                    </a:cubicBezTo>
                    <a:cubicBezTo>
                      <a:pt x="886" y="389"/>
                      <a:pt x="886" y="389"/>
                      <a:pt x="886" y="389"/>
                    </a:cubicBezTo>
                    <a:cubicBezTo>
                      <a:pt x="815" y="374"/>
                      <a:pt x="815" y="374"/>
                      <a:pt x="815" y="374"/>
                    </a:cubicBezTo>
                    <a:cubicBezTo>
                      <a:pt x="724" y="410"/>
                      <a:pt x="724" y="410"/>
                      <a:pt x="724" y="410"/>
                    </a:cubicBezTo>
                    <a:cubicBezTo>
                      <a:pt x="759" y="445"/>
                      <a:pt x="797" y="469"/>
                      <a:pt x="834" y="463"/>
                    </a:cubicBezTo>
                    <a:cubicBezTo>
                      <a:pt x="804" y="468"/>
                      <a:pt x="776" y="465"/>
                      <a:pt x="751" y="456"/>
                    </a:cubicBezTo>
                    <a:cubicBezTo>
                      <a:pt x="844" y="537"/>
                      <a:pt x="844" y="537"/>
                      <a:pt x="844" y="537"/>
                    </a:cubicBezTo>
                    <a:cubicBezTo>
                      <a:pt x="910" y="593"/>
                      <a:pt x="910" y="593"/>
                      <a:pt x="910" y="593"/>
                    </a:cubicBezTo>
                    <a:cubicBezTo>
                      <a:pt x="976" y="585"/>
                      <a:pt x="976" y="585"/>
                      <a:pt x="976" y="585"/>
                    </a:cubicBezTo>
                    <a:cubicBezTo>
                      <a:pt x="976" y="585"/>
                      <a:pt x="972" y="542"/>
                      <a:pt x="1007" y="548"/>
                    </a:cubicBezTo>
                    <a:cubicBezTo>
                      <a:pt x="1042" y="553"/>
                      <a:pt x="1076" y="613"/>
                      <a:pt x="1076" y="613"/>
                    </a:cubicBezTo>
                    <a:cubicBezTo>
                      <a:pt x="1167" y="576"/>
                      <a:pt x="1167" y="576"/>
                      <a:pt x="1167" y="576"/>
                    </a:cubicBezTo>
                    <a:cubicBezTo>
                      <a:pt x="1169" y="542"/>
                      <a:pt x="1169" y="542"/>
                      <a:pt x="1169" y="542"/>
                    </a:cubicBezTo>
                    <a:lnTo>
                      <a:pt x="1125" y="541"/>
                    </a:lnTo>
                    <a:close/>
                    <a:moveTo>
                      <a:pt x="22" y="16"/>
                    </a:moveTo>
                    <a:cubicBezTo>
                      <a:pt x="0" y="0"/>
                      <a:pt x="39" y="88"/>
                      <a:pt x="59" y="30"/>
                    </a:cubicBezTo>
                    <a:cubicBezTo>
                      <a:pt x="65" y="12"/>
                      <a:pt x="27" y="14"/>
                      <a:pt x="22" y="16"/>
                    </a:cubicBezTo>
                    <a:close/>
                    <a:moveTo>
                      <a:pt x="81" y="56"/>
                    </a:moveTo>
                    <a:cubicBezTo>
                      <a:pt x="53" y="56"/>
                      <a:pt x="57" y="78"/>
                      <a:pt x="80" y="76"/>
                    </a:cubicBezTo>
                    <a:cubicBezTo>
                      <a:pt x="102" y="75"/>
                      <a:pt x="81" y="56"/>
                      <a:pt x="81" y="56"/>
                    </a:cubicBezTo>
                    <a:close/>
                  </a:path>
                </a:pathLst>
              </a:custGeom>
              <a:solidFill>
                <a:srgbClr val="AFBCC9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Freeform 20"/>
              <p:cNvSpPr>
                <a:spLocks/>
              </p:cNvSpPr>
              <p:nvPr/>
            </p:nvSpPr>
            <p:spPr bwMode="auto">
              <a:xfrm>
                <a:off x="2629" y="1332"/>
                <a:ext cx="114" cy="87"/>
              </a:xfrm>
              <a:custGeom>
                <a:avLst/>
                <a:gdLst>
                  <a:gd name="T0" fmla="*/ 0 w 302"/>
                  <a:gd name="T1" fmla="*/ 0 h 229"/>
                  <a:gd name="T2" fmla="*/ 74 w 302"/>
                  <a:gd name="T3" fmla="*/ 10 h 229"/>
                  <a:gd name="T4" fmla="*/ 80 w 302"/>
                  <a:gd name="T5" fmla="*/ 41 h 229"/>
                  <a:gd name="T6" fmla="*/ 130 w 302"/>
                  <a:gd name="T7" fmla="*/ 41 h 229"/>
                  <a:gd name="T8" fmla="*/ 146 w 302"/>
                  <a:gd name="T9" fmla="*/ 76 h 229"/>
                  <a:gd name="T10" fmla="*/ 193 w 302"/>
                  <a:gd name="T11" fmla="*/ 78 h 229"/>
                  <a:gd name="T12" fmla="*/ 220 w 302"/>
                  <a:gd name="T13" fmla="*/ 121 h 229"/>
                  <a:gd name="T14" fmla="*/ 295 w 302"/>
                  <a:gd name="T15" fmla="*/ 86 h 229"/>
                  <a:gd name="T16" fmla="*/ 277 w 302"/>
                  <a:gd name="T17" fmla="*/ 141 h 229"/>
                  <a:gd name="T18" fmla="*/ 289 w 302"/>
                  <a:gd name="T19" fmla="*/ 194 h 229"/>
                  <a:gd name="T20" fmla="*/ 252 w 302"/>
                  <a:gd name="T21" fmla="*/ 229 h 229"/>
                  <a:gd name="T22" fmla="*/ 162 w 302"/>
                  <a:gd name="T23" fmla="*/ 194 h 229"/>
                  <a:gd name="T24" fmla="*/ 121 w 302"/>
                  <a:gd name="T25" fmla="*/ 194 h 229"/>
                  <a:gd name="T26" fmla="*/ 109 w 302"/>
                  <a:gd name="T27" fmla="*/ 153 h 229"/>
                  <a:gd name="T28" fmla="*/ 48 w 302"/>
                  <a:gd name="T29" fmla="*/ 57 h 229"/>
                  <a:gd name="T30" fmla="*/ 19 w 302"/>
                  <a:gd name="T31" fmla="*/ 51 h 229"/>
                  <a:gd name="T32" fmla="*/ 0 w 302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2" h="229">
                    <a:moveTo>
                      <a:pt x="0" y="0"/>
                    </a:moveTo>
                    <a:cubicBezTo>
                      <a:pt x="74" y="10"/>
                      <a:pt x="74" y="10"/>
                      <a:pt x="74" y="10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220" y="121"/>
                      <a:pt x="220" y="121"/>
                      <a:pt x="220" y="121"/>
                    </a:cubicBezTo>
                    <a:cubicBezTo>
                      <a:pt x="220" y="121"/>
                      <a:pt x="287" y="65"/>
                      <a:pt x="295" y="86"/>
                    </a:cubicBezTo>
                    <a:cubicBezTo>
                      <a:pt x="302" y="108"/>
                      <a:pt x="277" y="141"/>
                      <a:pt x="277" y="141"/>
                    </a:cubicBezTo>
                    <a:cubicBezTo>
                      <a:pt x="289" y="194"/>
                      <a:pt x="289" y="194"/>
                      <a:pt x="289" y="194"/>
                    </a:cubicBezTo>
                    <a:cubicBezTo>
                      <a:pt x="252" y="229"/>
                      <a:pt x="252" y="229"/>
                      <a:pt x="252" y="229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19" y="51"/>
                      <a:pt x="19" y="51"/>
                      <a:pt x="19" y="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2162" y="1074"/>
                <a:ext cx="1171" cy="1006"/>
              </a:xfrm>
              <a:custGeom>
                <a:avLst/>
                <a:gdLst>
                  <a:gd name="T0" fmla="*/ 2895 w 3091"/>
                  <a:gd name="T1" fmla="*/ 857 h 2655"/>
                  <a:gd name="T2" fmla="*/ 2837 w 3091"/>
                  <a:gd name="T3" fmla="*/ 790 h 2655"/>
                  <a:gd name="T4" fmla="*/ 2685 w 3091"/>
                  <a:gd name="T5" fmla="*/ 603 h 2655"/>
                  <a:gd name="T6" fmla="*/ 2520 w 3091"/>
                  <a:gd name="T7" fmla="*/ 573 h 2655"/>
                  <a:gd name="T8" fmla="*/ 2344 w 3091"/>
                  <a:gd name="T9" fmla="*/ 493 h 2655"/>
                  <a:gd name="T10" fmla="*/ 2183 w 3091"/>
                  <a:gd name="T11" fmla="*/ 482 h 2655"/>
                  <a:gd name="T12" fmla="*/ 2020 w 3091"/>
                  <a:gd name="T13" fmla="*/ 471 h 2655"/>
                  <a:gd name="T14" fmla="*/ 1445 w 3091"/>
                  <a:gd name="T15" fmla="*/ 112 h 2655"/>
                  <a:gd name="T16" fmla="*/ 1226 w 3091"/>
                  <a:gd name="T17" fmla="*/ 523 h 2655"/>
                  <a:gd name="T18" fmla="*/ 1079 w 3091"/>
                  <a:gd name="T19" fmla="*/ 346 h 2655"/>
                  <a:gd name="T20" fmla="*/ 1010 w 3091"/>
                  <a:gd name="T21" fmla="*/ 472 h 2655"/>
                  <a:gd name="T22" fmla="*/ 647 w 3091"/>
                  <a:gd name="T23" fmla="*/ 240 h 2655"/>
                  <a:gd name="T24" fmla="*/ 387 w 3091"/>
                  <a:gd name="T25" fmla="*/ 394 h 2655"/>
                  <a:gd name="T26" fmla="*/ 445 w 3091"/>
                  <a:gd name="T27" fmla="*/ 700 h 2655"/>
                  <a:gd name="T28" fmla="*/ 277 w 3091"/>
                  <a:gd name="T29" fmla="*/ 1261 h 2655"/>
                  <a:gd name="T30" fmla="*/ 288 w 3091"/>
                  <a:gd name="T31" fmla="*/ 1632 h 2655"/>
                  <a:gd name="T32" fmla="*/ 641 w 3091"/>
                  <a:gd name="T33" fmla="*/ 1525 h 2655"/>
                  <a:gd name="T34" fmla="*/ 673 w 3091"/>
                  <a:gd name="T35" fmla="*/ 1421 h 2655"/>
                  <a:gd name="T36" fmla="*/ 860 w 3091"/>
                  <a:gd name="T37" fmla="*/ 1525 h 2655"/>
                  <a:gd name="T38" fmla="*/ 916 w 3091"/>
                  <a:gd name="T39" fmla="*/ 1741 h 2655"/>
                  <a:gd name="T40" fmla="*/ 865 w 3091"/>
                  <a:gd name="T41" fmla="*/ 1880 h 2655"/>
                  <a:gd name="T42" fmla="*/ 1188 w 3091"/>
                  <a:gd name="T43" fmla="*/ 1696 h 2655"/>
                  <a:gd name="T44" fmla="*/ 1098 w 3091"/>
                  <a:gd name="T45" fmla="*/ 1455 h 2655"/>
                  <a:gd name="T46" fmla="*/ 1330 w 3091"/>
                  <a:gd name="T47" fmla="*/ 1391 h 2655"/>
                  <a:gd name="T48" fmla="*/ 1546 w 3091"/>
                  <a:gd name="T49" fmla="*/ 1437 h 2655"/>
                  <a:gd name="T50" fmla="*/ 1511 w 3091"/>
                  <a:gd name="T51" fmla="*/ 1602 h 2655"/>
                  <a:gd name="T52" fmla="*/ 1514 w 3091"/>
                  <a:gd name="T53" fmla="*/ 1784 h 2655"/>
                  <a:gd name="T54" fmla="*/ 1677 w 3091"/>
                  <a:gd name="T55" fmla="*/ 1947 h 2655"/>
                  <a:gd name="T56" fmla="*/ 1760 w 3091"/>
                  <a:gd name="T57" fmla="*/ 2163 h 2655"/>
                  <a:gd name="T58" fmla="*/ 1803 w 3091"/>
                  <a:gd name="T59" fmla="*/ 2280 h 2655"/>
                  <a:gd name="T60" fmla="*/ 1869 w 3091"/>
                  <a:gd name="T61" fmla="*/ 2392 h 2655"/>
                  <a:gd name="T62" fmla="*/ 1841 w 3091"/>
                  <a:gd name="T63" fmla="*/ 2592 h 2655"/>
                  <a:gd name="T64" fmla="*/ 2003 w 3091"/>
                  <a:gd name="T65" fmla="*/ 2527 h 2655"/>
                  <a:gd name="T66" fmla="*/ 2283 w 3091"/>
                  <a:gd name="T67" fmla="*/ 2471 h 2655"/>
                  <a:gd name="T68" fmla="*/ 2531 w 3091"/>
                  <a:gd name="T69" fmla="*/ 2324 h 2655"/>
                  <a:gd name="T70" fmla="*/ 2490 w 3091"/>
                  <a:gd name="T71" fmla="*/ 2102 h 2655"/>
                  <a:gd name="T72" fmla="*/ 2562 w 3091"/>
                  <a:gd name="T73" fmla="*/ 1886 h 2655"/>
                  <a:gd name="T74" fmla="*/ 2794 w 3091"/>
                  <a:gd name="T75" fmla="*/ 1701 h 2655"/>
                  <a:gd name="T76" fmla="*/ 2747 w 3091"/>
                  <a:gd name="T77" fmla="*/ 1443 h 2655"/>
                  <a:gd name="T78" fmla="*/ 2590 w 3091"/>
                  <a:gd name="T79" fmla="*/ 1092 h 2655"/>
                  <a:gd name="T80" fmla="*/ 2813 w 3091"/>
                  <a:gd name="T81" fmla="*/ 1026 h 2655"/>
                  <a:gd name="T82" fmla="*/ 3045 w 3091"/>
                  <a:gd name="T83" fmla="*/ 944 h 2655"/>
                  <a:gd name="T84" fmla="*/ 1521 w 3091"/>
                  <a:gd name="T85" fmla="*/ 877 h 2655"/>
                  <a:gd name="T86" fmla="*/ 1353 w 3091"/>
                  <a:gd name="T87" fmla="*/ 877 h 2655"/>
                  <a:gd name="T88" fmla="*/ 1251 w 3091"/>
                  <a:gd name="T89" fmla="*/ 734 h 2655"/>
                  <a:gd name="T90" fmla="*/ 1312 w 3091"/>
                  <a:gd name="T91" fmla="*/ 724 h 2655"/>
                  <a:gd name="T92" fmla="*/ 1425 w 3091"/>
                  <a:gd name="T93" fmla="*/ 761 h 2655"/>
                  <a:gd name="T94" fmla="*/ 1509 w 3091"/>
                  <a:gd name="T95" fmla="*/ 824 h 2655"/>
                  <a:gd name="T96" fmla="*/ 944 w 3091"/>
                  <a:gd name="T97" fmla="*/ 133 h 2655"/>
                  <a:gd name="T98" fmla="*/ 793 w 3091"/>
                  <a:gd name="T99" fmla="*/ 120 h 2655"/>
                  <a:gd name="T100" fmla="*/ 1176 w 3091"/>
                  <a:gd name="T101" fmla="*/ 105 h 2655"/>
                  <a:gd name="T102" fmla="*/ 1028 w 3091"/>
                  <a:gd name="T103" fmla="*/ 200 h 2655"/>
                  <a:gd name="T104" fmla="*/ 972 w 3091"/>
                  <a:gd name="T105" fmla="*/ 169 h 2655"/>
                  <a:gd name="T106" fmla="*/ 968 w 3091"/>
                  <a:gd name="T107" fmla="*/ 147 h 2655"/>
                  <a:gd name="T108" fmla="*/ 644 w 3091"/>
                  <a:gd name="T109" fmla="*/ 183 h 2655"/>
                  <a:gd name="T110" fmla="*/ 644 w 3091"/>
                  <a:gd name="T111" fmla="*/ 183 h 2655"/>
                  <a:gd name="T112" fmla="*/ 290 w 3091"/>
                  <a:gd name="T113" fmla="*/ 244 h 2655"/>
                  <a:gd name="T114" fmla="*/ 291 w 3091"/>
                  <a:gd name="T115" fmla="*/ 216 h 2655"/>
                  <a:gd name="T116" fmla="*/ 520 w 3091"/>
                  <a:gd name="T117" fmla="*/ 191 h 2655"/>
                  <a:gd name="T118" fmla="*/ 600 w 3091"/>
                  <a:gd name="T119" fmla="*/ 164 h 2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1" h="2655">
                    <a:moveTo>
                      <a:pt x="3051" y="873"/>
                    </a:moveTo>
                    <a:cubicBezTo>
                      <a:pt x="2937" y="881"/>
                      <a:pt x="2937" y="881"/>
                      <a:pt x="2937" y="881"/>
                    </a:cubicBezTo>
                    <a:cubicBezTo>
                      <a:pt x="2895" y="857"/>
                      <a:pt x="2895" y="857"/>
                      <a:pt x="2895" y="857"/>
                    </a:cubicBezTo>
                    <a:cubicBezTo>
                      <a:pt x="2903" y="826"/>
                      <a:pt x="2903" y="826"/>
                      <a:pt x="2903" y="826"/>
                    </a:cubicBezTo>
                    <a:cubicBezTo>
                      <a:pt x="2876" y="794"/>
                      <a:pt x="2876" y="794"/>
                      <a:pt x="2876" y="794"/>
                    </a:cubicBezTo>
                    <a:cubicBezTo>
                      <a:pt x="2837" y="790"/>
                      <a:pt x="2837" y="790"/>
                      <a:pt x="2837" y="790"/>
                    </a:cubicBezTo>
                    <a:cubicBezTo>
                      <a:pt x="2735" y="657"/>
                      <a:pt x="2735" y="657"/>
                      <a:pt x="2735" y="657"/>
                    </a:cubicBezTo>
                    <a:cubicBezTo>
                      <a:pt x="2725" y="607"/>
                      <a:pt x="2725" y="607"/>
                      <a:pt x="2725" y="607"/>
                    </a:cubicBezTo>
                    <a:cubicBezTo>
                      <a:pt x="2685" y="603"/>
                      <a:pt x="2685" y="603"/>
                      <a:pt x="2685" y="603"/>
                    </a:cubicBezTo>
                    <a:cubicBezTo>
                      <a:pt x="2685" y="603"/>
                      <a:pt x="2637" y="647"/>
                      <a:pt x="2538" y="587"/>
                    </a:cubicBezTo>
                    <a:cubicBezTo>
                      <a:pt x="2530" y="582"/>
                      <a:pt x="2524" y="577"/>
                      <a:pt x="2520" y="573"/>
                    </a:cubicBezTo>
                    <a:cubicBezTo>
                      <a:pt x="2520" y="573"/>
                      <a:pt x="2520" y="573"/>
                      <a:pt x="2520" y="573"/>
                    </a:cubicBezTo>
                    <a:cubicBezTo>
                      <a:pt x="2496" y="578"/>
                      <a:pt x="2463" y="579"/>
                      <a:pt x="2428" y="559"/>
                    </a:cubicBezTo>
                    <a:cubicBezTo>
                      <a:pt x="2394" y="539"/>
                      <a:pt x="2374" y="499"/>
                      <a:pt x="2374" y="499"/>
                    </a:cubicBezTo>
                    <a:cubicBezTo>
                      <a:pt x="2344" y="493"/>
                      <a:pt x="2344" y="493"/>
                      <a:pt x="2344" y="493"/>
                    </a:cubicBezTo>
                    <a:cubicBezTo>
                      <a:pt x="2343" y="510"/>
                      <a:pt x="2343" y="510"/>
                      <a:pt x="2343" y="510"/>
                    </a:cubicBezTo>
                    <a:cubicBezTo>
                      <a:pt x="2252" y="547"/>
                      <a:pt x="2252" y="547"/>
                      <a:pt x="2252" y="547"/>
                    </a:cubicBezTo>
                    <a:cubicBezTo>
                      <a:pt x="2252" y="547"/>
                      <a:pt x="2218" y="487"/>
                      <a:pt x="2183" y="482"/>
                    </a:cubicBezTo>
                    <a:cubicBezTo>
                      <a:pt x="2148" y="476"/>
                      <a:pt x="2152" y="519"/>
                      <a:pt x="2152" y="519"/>
                    </a:cubicBezTo>
                    <a:cubicBezTo>
                      <a:pt x="2086" y="527"/>
                      <a:pt x="2086" y="527"/>
                      <a:pt x="2086" y="527"/>
                    </a:cubicBezTo>
                    <a:cubicBezTo>
                      <a:pt x="2020" y="471"/>
                      <a:pt x="2020" y="471"/>
                      <a:pt x="2020" y="471"/>
                    </a:cubicBezTo>
                    <a:cubicBezTo>
                      <a:pt x="1927" y="390"/>
                      <a:pt x="1927" y="390"/>
                      <a:pt x="1927" y="390"/>
                    </a:cubicBezTo>
                    <a:cubicBezTo>
                      <a:pt x="1834" y="359"/>
                      <a:pt x="1778" y="247"/>
                      <a:pt x="1748" y="158"/>
                    </a:cubicBezTo>
                    <a:cubicBezTo>
                      <a:pt x="1694" y="0"/>
                      <a:pt x="1536" y="157"/>
                      <a:pt x="1445" y="112"/>
                    </a:cubicBezTo>
                    <a:cubicBezTo>
                      <a:pt x="1295" y="37"/>
                      <a:pt x="1321" y="32"/>
                      <a:pt x="1240" y="183"/>
                    </a:cubicBezTo>
                    <a:cubicBezTo>
                      <a:pt x="1194" y="269"/>
                      <a:pt x="1306" y="348"/>
                      <a:pt x="1275" y="407"/>
                    </a:cubicBezTo>
                    <a:cubicBezTo>
                      <a:pt x="1271" y="415"/>
                      <a:pt x="1217" y="525"/>
                      <a:pt x="1226" y="523"/>
                    </a:cubicBezTo>
                    <a:cubicBezTo>
                      <a:pt x="1196" y="531"/>
                      <a:pt x="1222" y="432"/>
                      <a:pt x="1222" y="433"/>
                    </a:cubicBezTo>
                    <a:cubicBezTo>
                      <a:pt x="1248" y="365"/>
                      <a:pt x="1229" y="380"/>
                      <a:pt x="1171" y="364"/>
                    </a:cubicBezTo>
                    <a:cubicBezTo>
                      <a:pt x="1135" y="355"/>
                      <a:pt x="1119" y="260"/>
                      <a:pt x="1079" y="346"/>
                    </a:cubicBezTo>
                    <a:cubicBezTo>
                      <a:pt x="1046" y="418"/>
                      <a:pt x="1078" y="404"/>
                      <a:pt x="1116" y="404"/>
                    </a:cubicBezTo>
                    <a:cubicBezTo>
                      <a:pt x="1133" y="404"/>
                      <a:pt x="1099" y="499"/>
                      <a:pt x="1097" y="502"/>
                    </a:cubicBezTo>
                    <a:cubicBezTo>
                      <a:pt x="1065" y="566"/>
                      <a:pt x="1035" y="486"/>
                      <a:pt x="1010" y="472"/>
                    </a:cubicBezTo>
                    <a:cubicBezTo>
                      <a:pt x="992" y="462"/>
                      <a:pt x="922" y="449"/>
                      <a:pt x="995" y="412"/>
                    </a:cubicBezTo>
                    <a:cubicBezTo>
                      <a:pt x="1084" y="368"/>
                      <a:pt x="941" y="205"/>
                      <a:pt x="884" y="199"/>
                    </a:cubicBezTo>
                    <a:cubicBezTo>
                      <a:pt x="810" y="192"/>
                      <a:pt x="722" y="240"/>
                      <a:pt x="647" y="240"/>
                    </a:cubicBezTo>
                    <a:cubicBezTo>
                      <a:pt x="607" y="240"/>
                      <a:pt x="565" y="217"/>
                      <a:pt x="523" y="217"/>
                    </a:cubicBezTo>
                    <a:cubicBezTo>
                      <a:pt x="458" y="217"/>
                      <a:pt x="367" y="312"/>
                      <a:pt x="406" y="371"/>
                    </a:cubicBezTo>
                    <a:cubicBezTo>
                      <a:pt x="384" y="374"/>
                      <a:pt x="394" y="377"/>
                      <a:pt x="387" y="394"/>
                    </a:cubicBezTo>
                    <a:cubicBezTo>
                      <a:pt x="359" y="368"/>
                      <a:pt x="366" y="387"/>
                      <a:pt x="337" y="374"/>
                    </a:cubicBezTo>
                    <a:cubicBezTo>
                      <a:pt x="349" y="431"/>
                      <a:pt x="339" y="499"/>
                      <a:pt x="321" y="558"/>
                    </a:cubicBezTo>
                    <a:cubicBezTo>
                      <a:pt x="487" y="572"/>
                      <a:pt x="427" y="593"/>
                      <a:pt x="445" y="700"/>
                    </a:cubicBezTo>
                    <a:cubicBezTo>
                      <a:pt x="451" y="739"/>
                      <a:pt x="421" y="818"/>
                      <a:pt x="426" y="871"/>
                    </a:cubicBezTo>
                    <a:cubicBezTo>
                      <a:pt x="431" y="939"/>
                      <a:pt x="386" y="994"/>
                      <a:pt x="348" y="1047"/>
                    </a:cubicBezTo>
                    <a:cubicBezTo>
                      <a:pt x="297" y="1117"/>
                      <a:pt x="353" y="1225"/>
                      <a:pt x="277" y="1261"/>
                    </a:cubicBezTo>
                    <a:cubicBezTo>
                      <a:pt x="235" y="1280"/>
                      <a:pt x="46" y="1177"/>
                      <a:pt x="130" y="1316"/>
                    </a:cubicBezTo>
                    <a:cubicBezTo>
                      <a:pt x="0" y="1366"/>
                      <a:pt x="202" y="1514"/>
                      <a:pt x="263" y="1427"/>
                    </a:cubicBezTo>
                    <a:cubicBezTo>
                      <a:pt x="323" y="1494"/>
                      <a:pt x="263" y="1576"/>
                      <a:pt x="288" y="1632"/>
                    </a:cubicBezTo>
                    <a:cubicBezTo>
                      <a:pt x="382" y="1613"/>
                      <a:pt x="382" y="1613"/>
                      <a:pt x="382" y="1613"/>
                    </a:cubicBezTo>
                    <a:cubicBezTo>
                      <a:pt x="470" y="1629"/>
                      <a:pt x="470" y="1629"/>
                      <a:pt x="470" y="1629"/>
                    </a:cubicBezTo>
                    <a:cubicBezTo>
                      <a:pt x="641" y="1525"/>
                      <a:pt x="641" y="1525"/>
                      <a:pt x="641" y="1525"/>
                    </a:cubicBezTo>
                    <a:cubicBezTo>
                      <a:pt x="665" y="1469"/>
                      <a:pt x="665" y="1469"/>
                      <a:pt x="665" y="1469"/>
                    </a:cubicBezTo>
                    <a:cubicBezTo>
                      <a:pt x="639" y="1447"/>
                      <a:pt x="639" y="1447"/>
                      <a:pt x="639" y="1447"/>
                    </a:cubicBezTo>
                    <a:cubicBezTo>
                      <a:pt x="673" y="1421"/>
                      <a:pt x="673" y="1421"/>
                      <a:pt x="673" y="1421"/>
                    </a:cubicBezTo>
                    <a:cubicBezTo>
                      <a:pt x="727" y="1450"/>
                      <a:pt x="727" y="1450"/>
                      <a:pt x="727" y="1450"/>
                    </a:cubicBezTo>
                    <a:cubicBezTo>
                      <a:pt x="785" y="1542"/>
                      <a:pt x="785" y="1542"/>
                      <a:pt x="785" y="1542"/>
                    </a:cubicBezTo>
                    <a:cubicBezTo>
                      <a:pt x="860" y="1525"/>
                      <a:pt x="860" y="1525"/>
                      <a:pt x="860" y="1525"/>
                    </a:cubicBezTo>
                    <a:cubicBezTo>
                      <a:pt x="889" y="1581"/>
                      <a:pt x="889" y="1581"/>
                      <a:pt x="889" y="1581"/>
                    </a:cubicBezTo>
                    <a:cubicBezTo>
                      <a:pt x="820" y="1706"/>
                      <a:pt x="820" y="1706"/>
                      <a:pt x="820" y="1706"/>
                    </a:cubicBezTo>
                    <a:cubicBezTo>
                      <a:pt x="916" y="1741"/>
                      <a:pt x="916" y="1741"/>
                      <a:pt x="916" y="1741"/>
                    </a:cubicBezTo>
                    <a:cubicBezTo>
                      <a:pt x="905" y="1786"/>
                      <a:pt x="905" y="1786"/>
                      <a:pt x="905" y="1786"/>
                    </a:cubicBezTo>
                    <a:cubicBezTo>
                      <a:pt x="831" y="1818"/>
                      <a:pt x="831" y="1818"/>
                      <a:pt x="831" y="1818"/>
                    </a:cubicBezTo>
                    <a:cubicBezTo>
                      <a:pt x="865" y="1880"/>
                      <a:pt x="865" y="1880"/>
                      <a:pt x="865" y="1880"/>
                    </a:cubicBezTo>
                    <a:cubicBezTo>
                      <a:pt x="1084" y="1784"/>
                      <a:pt x="1084" y="1784"/>
                      <a:pt x="1084" y="1784"/>
                    </a:cubicBezTo>
                    <a:cubicBezTo>
                      <a:pt x="1154" y="1797"/>
                      <a:pt x="1154" y="1797"/>
                      <a:pt x="1154" y="1797"/>
                    </a:cubicBezTo>
                    <a:cubicBezTo>
                      <a:pt x="1154" y="1797"/>
                      <a:pt x="1180" y="1789"/>
                      <a:pt x="1188" y="1696"/>
                    </a:cubicBezTo>
                    <a:cubicBezTo>
                      <a:pt x="1196" y="1602"/>
                      <a:pt x="1183" y="1551"/>
                      <a:pt x="1183" y="1551"/>
                    </a:cubicBezTo>
                    <a:cubicBezTo>
                      <a:pt x="1111" y="1503"/>
                      <a:pt x="1111" y="1503"/>
                      <a:pt x="1111" y="1503"/>
                    </a:cubicBezTo>
                    <a:cubicBezTo>
                      <a:pt x="1098" y="1455"/>
                      <a:pt x="1098" y="1455"/>
                      <a:pt x="1098" y="1455"/>
                    </a:cubicBezTo>
                    <a:cubicBezTo>
                      <a:pt x="1180" y="1450"/>
                      <a:pt x="1180" y="1450"/>
                      <a:pt x="1180" y="1450"/>
                    </a:cubicBezTo>
                    <a:cubicBezTo>
                      <a:pt x="1204" y="1410"/>
                      <a:pt x="1204" y="1410"/>
                      <a:pt x="1204" y="1410"/>
                    </a:cubicBezTo>
                    <a:cubicBezTo>
                      <a:pt x="1330" y="1391"/>
                      <a:pt x="1330" y="1391"/>
                      <a:pt x="1330" y="1391"/>
                    </a:cubicBezTo>
                    <a:cubicBezTo>
                      <a:pt x="1341" y="1517"/>
                      <a:pt x="1341" y="1517"/>
                      <a:pt x="1341" y="1517"/>
                    </a:cubicBezTo>
                    <a:cubicBezTo>
                      <a:pt x="1485" y="1522"/>
                      <a:pt x="1485" y="1522"/>
                      <a:pt x="1485" y="1522"/>
                    </a:cubicBezTo>
                    <a:cubicBezTo>
                      <a:pt x="1546" y="1437"/>
                      <a:pt x="1546" y="1437"/>
                      <a:pt x="1546" y="1437"/>
                    </a:cubicBezTo>
                    <a:cubicBezTo>
                      <a:pt x="1613" y="1437"/>
                      <a:pt x="1613" y="1437"/>
                      <a:pt x="1613" y="1437"/>
                    </a:cubicBezTo>
                    <a:cubicBezTo>
                      <a:pt x="1567" y="1578"/>
                      <a:pt x="1567" y="1578"/>
                      <a:pt x="1567" y="1578"/>
                    </a:cubicBezTo>
                    <a:cubicBezTo>
                      <a:pt x="1511" y="1602"/>
                      <a:pt x="1511" y="1602"/>
                      <a:pt x="1511" y="1602"/>
                    </a:cubicBezTo>
                    <a:cubicBezTo>
                      <a:pt x="1511" y="1672"/>
                      <a:pt x="1511" y="1672"/>
                      <a:pt x="1511" y="1672"/>
                    </a:cubicBezTo>
                    <a:cubicBezTo>
                      <a:pt x="1546" y="1690"/>
                      <a:pt x="1546" y="1690"/>
                      <a:pt x="1546" y="1690"/>
                    </a:cubicBezTo>
                    <a:cubicBezTo>
                      <a:pt x="1514" y="1784"/>
                      <a:pt x="1514" y="1784"/>
                      <a:pt x="1514" y="1784"/>
                    </a:cubicBezTo>
                    <a:cubicBezTo>
                      <a:pt x="1599" y="1794"/>
                      <a:pt x="1599" y="1794"/>
                      <a:pt x="1599" y="1794"/>
                    </a:cubicBezTo>
                    <a:cubicBezTo>
                      <a:pt x="1615" y="1960"/>
                      <a:pt x="1615" y="1960"/>
                      <a:pt x="1615" y="1960"/>
                    </a:cubicBezTo>
                    <a:cubicBezTo>
                      <a:pt x="1677" y="1947"/>
                      <a:pt x="1677" y="1947"/>
                      <a:pt x="1677" y="1947"/>
                    </a:cubicBezTo>
                    <a:cubicBezTo>
                      <a:pt x="1709" y="2067"/>
                      <a:pt x="1709" y="2067"/>
                      <a:pt x="1709" y="2067"/>
                    </a:cubicBezTo>
                    <a:cubicBezTo>
                      <a:pt x="1786" y="2072"/>
                      <a:pt x="1786" y="2072"/>
                      <a:pt x="1786" y="2072"/>
                    </a:cubicBezTo>
                    <a:cubicBezTo>
                      <a:pt x="1786" y="2072"/>
                      <a:pt x="1781" y="2131"/>
                      <a:pt x="1760" y="2163"/>
                    </a:cubicBezTo>
                    <a:cubicBezTo>
                      <a:pt x="1738" y="2195"/>
                      <a:pt x="1725" y="2280"/>
                      <a:pt x="1725" y="2280"/>
                    </a:cubicBezTo>
                    <a:cubicBezTo>
                      <a:pt x="1769" y="2295"/>
                      <a:pt x="1769" y="2295"/>
                      <a:pt x="1769" y="2295"/>
                    </a:cubicBezTo>
                    <a:cubicBezTo>
                      <a:pt x="1803" y="2280"/>
                      <a:pt x="1803" y="2280"/>
                      <a:pt x="1803" y="2280"/>
                    </a:cubicBezTo>
                    <a:cubicBezTo>
                      <a:pt x="1891" y="2299"/>
                      <a:pt x="1891" y="2299"/>
                      <a:pt x="1891" y="2299"/>
                    </a:cubicBezTo>
                    <a:cubicBezTo>
                      <a:pt x="1926" y="2359"/>
                      <a:pt x="1926" y="2359"/>
                      <a:pt x="1926" y="2359"/>
                    </a:cubicBezTo>
                    <a:cubicBezTo>
                      <a:pt x="1926" y="2359"/>
                      <a:pt x="1869" y="2368"/>
                      <a:pt x="1869" y="2392"/>
                    </a:cubicBezTo>
                    <a:cubicBezTo>
                      <a:pt x="1869" y="2417"/>
                      <a:pt x="1907" y="2483"/>
                      <a:pt x="1907" y="2483"/>
                    </a:cubicBezTo>
                    <a:cubicBezTo>
                      <a:pt x="1891" y="2527"/>
                      <a:pt x="1891" y="2527"/>
                      <a:pt x="1891" y="2527"/>
                    </a:cubicBezTo>
                    <a:cubicBezTo>
                      <a:pt x="1891" y="2527"/>
                      <a:pt x="1822" y="2560"/>
                      <a:pt x="1841" y="2592"/>
                    </a:cubicBezTo>
                    <a:cubicBezTo>
                      <a:pt x="1861" y="2625"/>
                      <a:pt x="1913" y="2655"/>
                      <a:pt x="1946" y="2642"/>
                    </a:cubicBezTo>
                    <a:cubicBezTo>
                      <a:pt x="1978" y="2628"/>
                      <a:pt x="1948" y="2584"/>
                      <a:pt x="1948" y="2584"/>
                    </a:cubicBezTo>
                    <a:cubicBezTo>
                      <a:pt x="2003" y="2527"/>
                      <a:pt x="2003" y="2527"/>
                      <a:pt x="2003" y="2527"/>
                    </a:cubicBezTo>
                    <a:cubicBezTo>
                      <a:pt x="2069" y="2524"/>
                      <a:pt x="2069" y="2524"/>
                      <a:pt x="2069" y="2524"/>
                    </a:cubicBezTo>
                    <a:cubicBezTo>
                      <a:pt x="2080" y="2561"/>
                      <a:pt x="2080" y="2561"/>
                      <a:pt x="2080" y="2561"/>
                    </a:cubicBezTo>
                    <a:cubicBezTo>
                      <a:pt x="2283" y="2471"/>
                      <a:pt x="2283" y="2471"/>
                      <a:pt x="2283" y="2471"/>
                    </a:cubicBezTo>
                    <a:cubicBezTo>
                      <a:pt x="2390" y="2343"/>
                      <a:pt x="2390" y="2343"/>
                      <a:pt x="2390" y="2343"/>
                    </a:cubicBezTo>
                    <a:cubicBezTo>
                      <a:pt x="2527" y="2395"/>
                      <a:pt x="2527" y="2395"/>
                      <a:pt x="2527" y="2395"/>
                    </a:cubicBezTo>
                    <a:cubicBezTo>
                      <a:pt x="2531" y="2324"/>
                      <a:pt x="2531" y="2324"/>
                      <a:pt x="2531" y="2324"/>
                    </a:cubicBezTo>
                    <a:cubicBezTo>
                      <a:pt x="2550" y="2309"/>
                      <a:pt x="2550" y="2309"/>
                      <a:pt x="2550" y="2309"/>
                    </a:cubicBezTo>
                    <a:cubicBezTo>
                      <a:pt x="2483" y="2181"/>
                      <a:pt x="2483" y="2181"/>
                      <a:pt x="2483" y="2181"/>
                    </a:cubicBezTo>
                    <a:cubicBezTo>
                      <a:pt x="2490" y="2102"/>
                      <a:pt x="2490" y="2102"/>
                      <a:pt x="2490" y="2102"/>
                    </a:cubicBezTo>
                    <a:cubicBezTo>
                      <a:pt x="2490" y="2102"/>
                      <a:pt x="2534" y="2096"/>
                      <a:pt x="2518" y="2043"/>
                    </a:cubicBezTo>
                    <a:cubicBezTo>
                      <a:pt x="2502" y="1989"/>
                      <a:pt x="2483" y="1930"/>
                      <a:pt x="2483" y="1930"/>
                    </a:cubicBezTo>
                    <a:cubicBezTo>
                      <a:pt x="2562" y="1886"/>
                      <a:pt x="2562" y="1886"/>
                      <a:pt x="2562" y="1886"/>
                    </a:cubicBezTo>
                    <a:cubicBezTo>
                      <a:pt x="2728" y="1883"/>
                      <a:pt x="2728" y="1883"/>
                      <a:pt x="2728" y="1883"/>
                    </a:cubicBezTo>
                    <a:cubicBezTo>
                      <a:pt x="2728" y="1883"/>
                      <a:pt x="2703" y="1845"/>
                      <a:pt x="2753" y="1795"/>
                    </a:cubicBezTo>
                    <a:cubicBezTo>
                      <a:pt x="2804" y="1744"/>
                      <a:pt x="2819" y="1741"/>
                      <a:pt x="2794" y="1701"/>
                    </a:cubicBezTo>
                    <a:cubicBezTo>
                      <a:pt x="2769" y="1660"/>
                      <a:pt x="2713" y="1628"/>
                      <a:pt x="2741" y="1603"/>
                    </a:cubicBezTo>
                    <a:cubicBezTo>
                      <a:pt x="2769" y="1578"/>
                      <a:pt x="2775" y="1559"/>
                      <a:pt x="2734" y="1528"/>
                    </a:cubicBezTo>
                    <a:cubicBezTo>
                      <a:pt x="2694" y="1496"/>
                      <a:pt x="2747" y="1443"/>
                      <a:pt x="2747" y="1443"/>
                    </a:cubicBezTo>
                    <a:cubicBezTo>
                      <a:pt x="2659" y="1248"/>
                      <a:pt x="2659" y="1248"/>
                      <a:pt x="2659" y="1248"/>
                    </a:cubicBezTo>
                    <a:cubicBezTo>
                      <a:pt x="2615" y="1223"/>
                      <a:pt x="2615" y="1223"/>
                      <a:pt x="2615" y="1223"/>
                    </a:cubicBezTo>
                    <a:cubicBezTo>
                      <a:pt x="2590" y="1092"/>
                      <a:pt x="2590" y="1092"/>
                      <a:pt x="2590" y="1092"/>
                    </a:cubicBezTo>
                    <a:cubicBezTo>
                      <a:pt x="2691" y="1095"/>
                      <a:pt x="2691" y="1095"/>
                      <a:pt x="2691" y="1095"/>
                    </a:cubicBezTo>
                    <a:cubicBezTo>
                      <a:pt x="2734" y="1029"/>
                      <a:pt x="2734" y="1029"/>
                      <a:pt x="2734" y="1029"/>
                    </a:cubicBezTo>
                    <a:cubicBezTo>
                      <a:pt x="2813" y="1026"/>
                      <a:pt x="2813" y="1026"/>
                      <a:pt x="2813" y="1026"/>
                    </a:cubicBezTo>
                    <a:cubicBezTo>
                      <a:pt x="2942" y="1070"/>
                      <a:pt x="2942" y="1070"/>
                      <a:pt x="2942" y="1070"/>
                    </a:cubicBezTo>
                    <a:cubicBezTo>
                      <a:pt x="3030" y="1004"/>
                      <a:pt x="3030" y="1004"/>
                      <a:pt x="3030" y="1004"/>
                    </a:cubicBezTo>
                    <a:cubicBezTo>
                      <a:pt x="3045" y="944"/>
                      <a:pt x="3045" y="944"/>
                      <a:pt x="3045" y="944"/>
                    </a:cubicBezTo>
                    <a:cubicBezTo>
                      <a:pt x="3091" y="911"/>
                      <a:pt x="3091" y="911"/>
                      <a:pt x="3091" y="911"/>
                    </a:cubicBezTo>
                    <a:lnTo>
                      <a:pt x="3051" y="873"/>
                    </a:lnTo>
                    <a:close/>
                    <a:moveTo>
                      <a:pt x="1521" y="877"/>
                    </a:moveTo>
                    <a:cubicBezTo>
                      <a:pt x="1484" y="912"/>
                      <a:pt x="1484" y="912"/>
                      <a:pt x="1484" y="912"/>
                    </a:cubicBezTo>
                    <a:cubicBezTo>
                      <a:pt x="1394" y="877"/>
                      <a:pt x="1394" y="877"/>
                      <a:pt x="1394" y="877"/>
                    </a:cubicBezTo>
                    <a:cubicBezTo>
                      <a:pt x="1353" y="877"/>
                      <a:pt x="1353" y="877"/>
                      <a:pt x="1353" y="877"/>
                    </a:cubicBezTo>
                    <a:cubicBezTo>
                      <a:pt x="1341" y="836"/>
                      <a:pt x="1341" y="836"/>
                      <a:pt x="1341" y="836"/>
                    </a:cubicBezTo>
                    <a:cubicBezTo>
                      <a:pt x="1280" y="740"/>
                      <a:pt x="1280" y="740"/>
                      <a:pt x="1280" y="740"/>
                    </a:cubicBezTo>
                    <a:cubicBezTo>
                      <a:pt x="1251" y="734"/>
                      <a:pt x="1251" y="734"/>
                      <a:pt x="1251" y="734"/>
                    </a:cubicBezTo>
                    <a:cubicBezTo>
                      <a:pt x="1232" y="683"/>
                      <a:pt x="1232" y="683"/>
                      <a:pt x="1232" y="683"/>
                    </a:cubicBezTo>
                    <a:cubicBezTo>
                      <a:pt x="1306" y="693"/>
                      <a:pt x="1306" y="693"/>
                      <a:pt x="1306" y="693"/>
                    </a:cubicBezTo>
                    <a:cubicBezTo>
                      <a:pt x="1312" y="724"/>
                      <a:pt x="1312" y="724"/>
                      <a:pt x="1312" y="724"/>
                    </a:cubicBezTo>
                    <a:cubicBezTo>
                      <a:pt x="1362" y="724"/>
                      <a:pt x="1362" y="724"/>
                      <a:pt x="1362" y="724"/>
                    </a:cubicBezTo>
                    <a:cubicBezTo>
                      <a:pt x="1378" y="759"/>
                      <a:pt x="1378" y="759"/>
                      <a:pt x="1378" y="759"/>
                    </a:cubicBezTo>
                    <a:cubicBezTo>
                      <a:pt x="1425" y="761"/>
                      <a:pt x="1425" y="761"/>
                      <a:pt x="1425" y="761"/>
                    </a:cubicBezTo>
                    <a:cubicBezTo>
                      <a:pt x="1452" y="804"/>
                      <a:pt x="1452" y="804"/>
                      <a:pt x="1452" y="804"/>
                    </a:cubicBezTo>
                    <a:cubicBezTo>
                      <a:pt x="1452" y="804"/>
                      <a:pt x="1519" y="748"/>
                      <a:pt x="1527" y="769"/>
                    </a:cubicBezTo>
                    <a:cubicBezTo>
                      <a:pt x="1534" y="791"/>
                      <a:pt x="1509" y="824"/>
                      <a:pt x="1509" y="824"/>
                    </a:cubicBezTo>
                    <a:lnTo>
                      <a:pt x="1521" y="877"/>
                    </a:lnTo>
                    <a:close/>
                    <a:moveTo>
                      <a:pt x="893" y="127"/>
                    </a:moveTo>
                    <a:cubicBezTo>
                      <a:pt x="910" y="142"/>
                      <a:pt x="927" y="144"/>
                      <a:pt x="944" y="133"/>
                    </a:cubicBezTo>
                    <a:cubicBezTo>
                      <a:pt x="969" y="111"/>
                      <a:pt x="817" y="129"/>
                      <a:pt x="893" y="127"/>
                    </a:cubicBezTo>
                    <a:close/>
                    <a:moveTo>
                      <a:pt x="849" y="135"/>
                    </a:moveTo>
                    <a:cubicBezTo>
                      <a:pt x="866" y="127"/>
                      <a:pt x="797" y="121"/>
                      <a:pt x="793" y="120"/>
                    </a:cubicBezTo>
                    <a:cubicBezTo>
                      <a:pt x="785" y="127"/>
                      <a:pt x="735" y="127"/>
                      <a:pt x="759" y="154"/>
                    </a:cubicBezTo>
                    <a:cubicBezTo>
                      <a:pt x="771" y="166"/>
                      <a:pt x="829" y="145"/>
                      <a:pt x="849" y="135"/>
                    </a:cubicBezTo>
                    <a:close/>
                    <a:moveTo>
                      <a:pt x="1176" y="105"/>
                    </a:moveTo>
                    <a:cubicBezTo>
                      <a:pt x="1201" y="96"/>
                      <a:pt x="1173" y="75"/>
                      <a:pt x="1173" y="75"/>
                    </a:cubicBezTo>
                    <a:cubicBezTo>
                      <a:pt x="1142" y="80"/>
                      <a:pt x="1152" y="114"/>
                      <a:pt x="1176" y="105"/>
                    </a:cubicBezTo>
                    <a:close/>
                    <a:moveTo>
                      <a:pt x="1028" y="200"/>
                    </a:moveTo>
                    <a:cubicBezTo>
                      <a:pt x="1055" y="200"/>
                      <a:pt x="1103" y="166"/>
                      <a:pt x="1045" y="175"/>
                    </a:cubicBezTo>
                    <a:cubicBezTo>
                      <a:pt x="1046" y="168"/>
                      <a:pt x="1010" y="200"/>
                      <a:pt x="1028" y="200"/>
                    </a:cubicBezTo>
                    <a:close/>
                    <a:moveTo>
                      <a:pt x="972" y="169"/>
                    </a:moveTo>
                    <a:cubicBezTo>
                      <a:pt x="983" y="169"/>
                      <a:pt x="983" y="155"/>
                      <a:pt x="971" y="155"/>
                    </a:cubicBezTo>
                    <a:cubicBezTo>
                      <a:pt x="971" y="155"/>
                      <a:pt x="962" y="169"/>
                      <a:pt x="972" y="169"/>
                    </a:cubicBezTo>
                    <a:close/>
                    <a:moveTo>
                      <a:pt x="968" y="147"/>
                    </a:moveTo>
                    <a:cubicBezTo>
                      <a:pt x="981" y="145"/>
                      <a:pt x="978" y="135"/>
                      <a:pt x="965" y="135"/>
                    </a:cubicBezTo>
                    <a:cubicBezTo>
                      <a:pt x="965" y="135"/>
                      <a:pt x="955" y="149"/>
                      <a:pt x="968" y="147"/>
                    </a:cubicBezTo>
                    <a:close/>
                    <a:moveTo>
                      <a:pt x="644" y="183"/>
                    </a:moveTo>
                    <a:cubicBezTo>
                      <a:pt x="667" y="183"/>
                      <a:pt x="702" y="161"/>
                      <a:pt x="733" y="160"/>
                    </a:cubicBezTo>
                    <a:cubicBezTo>
                      <a:pt x="724" y="136"/>
                      <a:pt x="702" y="131"/>
                      <a:pt x="669" y="145"/>
                    </a:cubicBezTo>
                    <a:cubicBezTo>
                      <a:pt x="680" y="136"/>
                      <a:pt x="601" y="183"/>
                      <a:pt x="644" y="183"/>
                    </a:cubicBezTo>
                    <a:close/>
                    <a:moveTo>
                      <a:pt x="290" y="244"/>
                    </a:moveTo>
                    <a:cubicBezTo>
                      <a:pt x="279" y="223"/>
                      <a:pt x="263" y="232"/>
                      <a:pt x="277" y="250"/>
                    </a:cubicBezTo>
                    <a:cubicBezTo>
                      <a:pt x="291" y="268"/>
                      <a:pt x="290" y="244"/>
                      <a:pt x="290" y="244"/>
                    </a:cubicBezTo>
                    <a:close/>
                    <a:moveTo>
                      <a:pt x="329" y="218"/>
                    </a:moveTo>
                    <a:cubicBezTo>
                      <a:pt x="360" y="220"/>
                      <a:pt x="390" y="218"/>
                      <a:pt x="420" y="210"/>
                    </a:cubicBezTo>
                    <a:cubicBezTo>
                      <a:pt x="396" y="175"/>
                      <a:pt x="319" y="216"/>
                      <a:pt x="291" y="216"/>
                    </a:cubicBezTo>
                    <a:cubicBezTo>
                      <a:pt x="304" y="218"/>
                      <a:pt x="316" y="219"/>
                      <a:pt x="329" y="218"/>
                    </a:cubicBezTo>
                    <a:close/>
                    <a:moveTo>
                      <a:pt x="440" y="198"/>
                    </a:moveTo>
                    <a:cubicBezTo>
                      <a:pt x="458" y="204"/>
                      <a:pt x="495" y="193"/>
                      <a:pt x="520" y="191"/>
                    </a:cubicBezTo>
                    <a:cubicBezTo>
                      <a:pt x="533" y="191"/>
                      <a:pt x="570" y="200"/>
                      <a:pt x="567" y="172"/>
                    </a:cubicBezTo>
                    <a:cubicBezTo>
                      <a:pt x="564" y="128"/>
                      <a:pt x="416" y="190"/>
                      <a:pt x="440" y="198"/>
                    </a:cubicBezTo>
                    <a:close/>
                    <a:moveTo>
                      <a:pt x="600" y="164"/>
                    </a:moveTo>
                    <a:cubicBezTo>
                      <a:pt x="574" y="161"/>
                      <a:pt x="592" y="182"/>
                      <a:pt x="592" y="182"/>
                    </a:cubicBezTo>
                    <a:cubicBezTo>
                      <a:pt x="611" y="182"/>
                      <a:pt x="626" y="167"/>
                      <a:pt x="600" y="1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2497" y="640"/>
                <a:ext cx="766" cy="653"/>
              </a:xfrm>
              <a:custGeom>
                <a:avLst/>
                <a:gdLst>
                  <a:gd name="T0" fmla="*/ 1601 w 2022"/>
                  <a:gd name="T1" fmla="*/ 732 h 1722"/>
                  <a:gd name="T2" fmla="*/ 1355 w 2022"/>
                  <a:gd name="T3" fmla="*/ 643 h 1722"/>
                  <a:gd name="T4" fmla="*/ 1240 w 2022"/>
                  <a:gd name="T5" fmla="*/ 344 h 1722"/>
                  <a:gd name="T6" fmla="*/ 921 w 2022"/>
                  <a:gd name="T7" fmla="*/ 270 h 1722"/>
                  <a:gd name="T8" fmla="*/ 525 w 2022"/>
                  <a:gd name="T9" fmla="*/ 172 h 1722"/>
                  <a:gd name="T10" fmla="*/ 553 w 2022"/>
                  <a:gd name="T11" fmla="*/ 484 h 1722"/>
                  <a:gd name="T12" fmla="*/ 644 w 2022"/>
                  <a:gd name="T13" fmla="*/ 578 h 1722"/>
                  <a:gd name="T14" fmla="*/ 459 w 2022"/>
                  <a:gd name="T15" fmla="*/ 720 h 1722"/>
                  <a:gd name="T16" fmla="*/ 618 w 2022"/>
                  <a:gd name="T17" fmla="*/ 990 h 1722"/>
                  <a:gd name="T18" fmla="*/ 779 w 2022"/>
                  <a:gd name="T19" fmla="*/ 1184 h 1722"/>
                  <a:gd name="T20" fmla="*/ 1106 w 2022"/>
                  <a:gd name="T21" fmla="*/ 1451 h 1722"/>
                  <a:gd name="T22" fmla="*/ 1258 w 2022"/>
                  <a:gd name="T23" fmla="*/ 1431 h 1722"/>
                  <a:gd name="T24" fmla="*/ 1356 w 2022"/>
                  <a:gd name="T25" fmla="*/ 1347 h 1722"/>
                  <a:gd name="T26" fmla="*/ 1379 w 2022"/>
                  <a:gd name="T27" fmla="*/ 1450 h 1722"/>
                  <a:gd name="T28" fmla="*/ 1332 w 2022"/>
                  <a:gd name="T29" fmla="*/ 1556 h 1722"/>
                  <a:gd name="T30" fmla="*/ 1460 w 2022"/>
                  <a:gd name="T31" fmla="*/ 1619 h 1722"/>
                  <a:gd name="T32" fmla="*/ 1543 w 2022"/>
                  <a:gd name="T33" fmla="*/ 1702 h 1722"/>
                  <a:gd name="T34" fmla="*/ 1738 w 2022"/>
                  <a:gd name="T35" fmla="*/ 1511 h 1722"/>
                  <a:gd name="T36" fmla="*/ 1700 w 2022"/>
                  <a:gd name="T37" fmla="*/ 1337 h 1722"/>
                  <a:gd name="T38" fmla="*/ 1614 w 2022"/>
                  <a:gd name="T39" fmla="*/ 1298 h 1722"/>
                  <a:gd name="T40" fmla="*/ 1836 w 2022"/>
                  <a:gd name="T41" fmla="*/ 935 h 1722"/>
                  <a:gd name="T42" fmla="*/ 1827 w 2022"/>
                  <a:gd name="T43" fmla="*/ 737 h 1722"/>
                  <a:gd name="T44" fmla="*/ 385 w 2022"/>
                  <a:gd name="T45" fmla="*/ 419 h 1722"/>
                  <a:gd name="T46" fmla="*/ 297 w 2022"/>
                  <a:gd name="T47" fmla="*/ 453 h 1722"/>
                  <a:gd name="T48" fmla="*/ 39 w 2022"/>
                  <a:gd name="T49" fmla="*/ 879 h 1722"/>
                  <a:gd name="T50" fmla="*/ 12 w 2022"/>
                  <a:gd name="T51" fmla="*/ 849 h 1722"/>
                  <a:gd name="T52" fmla="*/ 497 w 2022"/>
                  <a:gd name="T53" fmla="*/ 441 h 1722"/>
                  <a:gd name="T54" fmla="*/ 2022 w 2022"/>
                  <a:gd name="T55" fmla="*/ 704 h 1722"/>
                  <a:gd name="T56" fmla="*/ 457 w 2022"/>
                  <a:gd name="T57" fmla="*/ 558 h 1722"/>
                  <a:gd name="T58" fmla="*/ 481 w 2022"/>
                  <a:gd name="T59" fmla="*/ 605 h 1722"/>
                  <a:gd name="T60" fmla="*/ 356 w 2022"/>
                  <a:gd name="T61" fmla="*/ 195 h 1722"/>
                  <a:gd name="T62" fmla="*/ 290 w 2022"/>
                  <a:gd name="T63" fmla="*/ 95 h 1722"/>
                  <a:gd name="T64" fmla="*/ 331 w 2022"/>
                  <a:gd name="T65" fmla="*/ 23 h 1722"/>
                  <a:gd name="T66" fmla="*/ 337 w 2022"/>
                  <a:gd name="T67" fmla="*/ 1 h 1722"/>
                  <a:gd name="T68" fmla="*/ 237 w 2022"/>
                  <a:gd name="T69" fmla="*/ 217 h 1722"/>
                  <a:gd name="T70" fmla="*/ 246 w 2022"/>
                  <a:gd name="T71" fmla="*/ 328 h 1722"/>
                  <a:gd name="T72" fmla="*/ 249 w 2022"/>
                  <a:gd name="T73" fmla="*/ 252 h 1722"/>
                  <a:gd name="T74" fmla="*/ 279 w 2022"/>
                  <a:gd name="T75" fmla="*/ 186 h 1722"/>
                  <a:gd name="T76" fmla="*/ 380 w 2022"/>
                  <a:gd name="T77" fmla="*/ 598 h 1722"/>
                  <a:gd name="T78" fmla="*/ 401 w 2022"/>
                  <a:gd name="T79" fmla="*/ 484 h 1722"/>
                  <a:gd name="T80" fmla="*/ 401 w 2022"/>
                  <a:gd name="T81" fmla="*/ 484 h 1722"/>
                  <a:gd name="T82" fmla="*/ 492 w 2022"/>
                  <a:gd name="T83" fmla="*/ 998 h 1722"/>
                  <a:gd name="T84" fmla="*/ 541 w 2022"/>
                  <a:gd name="T85" fmla="*/ 527 h 1722"/>
                  <a:gd name="T86" fmla="*/ 342 w 2022"/>
                  <a:gd name="T87" fmla="*/ 494 h 1722"/>
                  <a:gd name="T88" fmla="*/ 357 w 2022"/>
                  <a:gd name="T89" fmla="*/ 641 h 1722"/>
                  <a:gd name="T90" fmla="*/ 302 w 2022"/>
                  <a:gd name="T91" fmla="*/ 363 h 1722"/>
                  <a:gd name="T92" fmla="*/ 351 w 2022"/>
                  <a:gd name="T93" fmla="*/ 555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2" h="1722">
                    <a:moveTo>
                      <a:pt x="1827" y="737"/>
                    </a:moveTo>
                    <a:cubicBezTo>
                      <a:pt x="1828" y="737"/>
                      <a:pt x="1787" y="704"/>
                      <a:pt x="1730" y="756"/>
                    </a:cubicBezTo>
                    <a:cubicBezTo>
                      <a:pt x="1663" y="816"/>
                      <a:pt x="1654" y="765"/>
                      <a:pt x="1601" y="732"/>
                    </a:cubicBezTo>
                    <a:cubicBezTo>
                      <a:pt x="1559" y="705"/>
                      <a:pt x="1500" y="681"/>
                      <a:pt x="1452" y="666"/>
                    </a:cubicBezTo>
                    <a:cubicBezTo>
                      <a:pt x="1362" y="638"/>
                      <a:pt x="1383" y="760"/>
                      <a:pt x="1332" y="767"/>
                    </a:cubicBezTo>
                    <a:cubicBezTo>
                      <a:pt x="1327" y="768"/>
                      <a:pt x="1356" y="644"/>
                      <a:pt x="1355" y="643"/>
                    </a:cubicBezTo>
                    <a:cubicBezTo>
                      <a:pt x="1349" y="578"/>
                      <a:pt x="1212" y="644"/>
                      <a:pt x="1169" y="633"/>
                    </a:cubicBezTo>
                    <a:cubicBezTo>
                      <a:pt x="1218" y="643"/>
                      <a:pt x="1309" y="461"/>
                      <a:pt x="1236" y="408"/>
                    </a:cubicBezTo>
                    <a:cubicBezTo>
                      <a:pt x="1280" y="440"/>
                      <a:pt x="1240" y="337"/>
                      <a:pt x="1240" y="344"/>
                    </a:cubicBezTo>
                    <a:cubicBezTo>
                      <a:pt x="1240" y="268"/>
                      <a:pt x="1186" y="329"/>
                      <a:pt x="1171" y="330"/>
                    </a:cubicBezTo>
                    <a:cubicBezTo>
                      <a:pt x="1119" y="335"/>
                      <a:pt x="1038" y="234"/>
                      <a:pt x="1010" y="220"/>
                    </a:cubicBezTo>
                    <a:cubicBezTo>
                      <a:pt x="1002" y="216"/>
                      <a:pt x="933" y="270"/>
                      <a:pt x="921" y="270"/>
                    </a:cubicBezTo>
                    <a:cubicBezTo>
                      <a:pt x="905" y="200"/>
                      <a:pt x="893" y="252"/>
                      <a:pt x="859" y="268"/>
                    </a:cubicBezTo>
                    <a:cubicBezTo>
                      <a:pt x="797" y="300"/>
                      <a:pt x="819" y="217"/>
                      <a:pt x="785" y="211"/>
                    </a:cubicBezTo>
                    <a:cubicBezTo>
                      <a:pt x="683" y="193"/>
                      <a:pt x="623" y="163"/>
                      <a:pt x="525" y="172"/>
                    </a:cubicBezTo>
                    <a:cubicBezTo>
                      <a:pt x="481" y="175"/>
                      <a:pt x="470" y="128"/>
                      <a:pt x="445" y="195"/>
                    </a:cubicBezTo>
                    <a:cubicBezTo>
                      <a:pt x="431" y="231"/>
                      <a:pt x="505" y="323"/>
                      <a:pt x="492" y="336"/>
                    </a:cubicBezTo>
                    <a:cubicBezTo>
                      <a:pt x="498" y="330"/>
                      <a:pt x="550" y="480"/>
                      <a:pt x="553" y="484"/>
                    </a:cubicBezTo>
                    <a:cubicBezTo>
                      <a:pt x="557" y="489"/>
                      <a:pt x="648" y="515"/>
                      <a:pt x="629" y="553"/>
                    </a:cubicBezTo>
                    <a:cubicBezTo>
                      <a:pt x="617" y="577"/>
                      <a:pt x="540" y="542"/>
                      <a:pt x="546" y="603"/>
                    </a:cubicBezTo>
                    <a:cubicBezTo>
                      <a:pt x="553" y="667"/>
                      <a:pt x="629" y="591"/>
                      <a:pt x="644" y="578"/>
                    </a:cubicBezTo>
                    <a:cubicBezTo>
                      <a:pt x="642" y="580"/>
                      <a:pt x="627" y="655"/>
                      <a:pt x="587" y="675"/>
                    </a:cubicBezTo>
                    <a:cubicBezTo>
                      <a:pt x="587" y="675"/>
                      <a:pt x="410" y="663"/>
                      <a:pt x="438" y="700"/>
                    </a:cubicBezTo>
                    <a:cubicBezTo>
                      <a:pt x="454" y="701"/>
                      <a:pt x="461" y="708"/>
                      <a:pt x="459" y="720"/>
                    </a:cubicBezTo>
                    <a:cubicBezTo>
                      <a:pt x="269" y="801"/>
                      <a:pt x="615" y="838"/>
                      <a:pt x="625" y="775"/>
                    </a:cubicBezTo>
                    <a:cubicBezTo>
                      <a:pt x="614" y="849"/>
                      <a:pt x="503" y="828"/>
                      <a:pt x="548" y="933"/>
                    </a:cubicBezTo>
                    <a:cubicBezTo>
                      <a:pt x="555" y="948"/>
                      <a:pt x="599" y="964"/>
                      <a:pt x="618" y="990"/>
                    </a:cubicBezTo>
                    <a:cubicBezTo>
                      <a:pt x="674" y="1067"/>
                      <a:pt x="582" y="1016"/>
                      <a:pt x="553" y="1054"/>
                    </a:cubicBezTo>
                    <a:cubicBezTo>
                      <a:pt x="543" y="1068"/>
                      <a:pt x="579" y="1102"/>
                      <a:pt x="583" y="1120"/>
                    </a:cubicBezTo>
                    <a:cubicBezTo>
                      <a:pt x="608" y="1242"/>
                      <a:pt x="699" y="1166"/>
                      <a:pt x="779" y="1184"/>
                    </a:cubicBezTo>
                    <a:cubicBezTo>
                      <a:pt x="853" y="1201"/>
                      <a:pt x="879" y="1253"/>
                      <a:pt x="904" y="1318"/>
                    </a:cubicBezTo>
                    <a:cubicBezTo>
                      <a:pt x="919" y="1357"/>
                      <a:pt x="962" y="1435"/>
                      <a:pt x="1015" y="1487"/>
                    </a:cubicBezTo>
                    <a:cubicBezTo>
                      <a:pt x="1106" y="1451"/>
                      <a:pt x="1106" y="1451"/>
                      <a:pt x="1106" y="1451"/>
                    </a:cubicBezTo>
                    <a:cubicBezTo>
                      <a:pt x="1177" y="1466"/>
                      <a:pt x="1177" y="1466"/>
                      <a:pt x="1177" y="1466"/>
                    </a:cubicBezTo>
                    <a:cubicBezTo>
                      <a:pt x="1201" y="1431"/>
                      <a:pt x="1201" y="1431"/>
                      <a:pt x="1201" y="1431"/>
                    </a:cubicBezTo>
                    <a:cubicBezTo>
                      <a:pt x="1258" y="1431"/>
                      <a:pt x="1258" y="1431"/>
                      <a:pt x="1258" y="1431"/>
                    </a:cubicBezTo>
                    <a:cubicBezTo>
                      <a:pt x="1254" y="1396"/>
                      <a:pt x="1254" y="1396"/>
                      <a:pt x="1254" y="1396"/>
                    </a:cubicBezTo>
                    <a:cubicBezTo>
                      <a:pt x="1293" y="1398"/>
                      <a:pt x="1293" y="1398"/>
                      <a:pt x="1293" y="1398"/>
                    </a:cubicBezTo>
                    <a:cubicBezTo>
                      <a:pt x="1356" y="1347"/>
                      <a:pt x="1356" y="1347"/>
                      <a:pt x="1356" y="1347"/>
                    </a:cubicBezTo>
                    <a:cubicBezTo>
                      <a:pt x="1386" y="1359"/>
                      <a:pt x="1386" y="1359"/>
                      <a:pt x="1386" y="1359"/>
                    </a:cubicBezTo>
                    <a:cubicBezTo>
                      <a:pt x="1356" y="1428"/>
                      <a:pt x="1356" y="1428"/>
                      <a:pt x="1356" y="1428"/>
                    </a:cubicBezTo>
                    <a:cubicBezTo>
                      <a:pt x="1379" y="1450"/>
                      <a:pt x="1379" y="1450"/>
                      <a:pt x="1379" y="1450"/>
                    </a:cubicBezTo>
                    <a:cubicBezTo>
                      <a:pt x="1381" y="1494"/>
                      <a:pt x="1381" y="1494"/>
                      <a:pt x="1381" y="1494"/>
                    </a:cubicBezTo>
                    <a:cubicBezTo>
                      <a:pt x="1326" y="1523"/>
                      <a:pt x="1326" y="1523"/>
                      <a:pt x="1326" y="1523"/>
                    </a:cubicBezTo>
                    <a:cubicBezTo>
                      <a:pt x="1332" y="1556"/>
                      <a:pt x="1332" y="1556"/>
                      <a:pt x="1332" y="1556"/>
                    </a:cubicBezTo>
                    <a:cubicBezTo>
                      <a:pt x="1395" y="1568"/>
                      <a:pt x="1395" y="1568"/>
                      <a:pt x="1395" y="1568"/>
                    </a:cubicBezTo>
                    <a:cubicBezTo>
                      <a:pt x="1416" y="1618"/>
                      <a:pt x="1416" y="1618"/>
                      <a:pt x="1416" y="1618"/>
                    </a:cubicBezTo>
                    <a:cubicBezTo>
                      <a:pt x="1460" y="1619"/>
                      <a:pt x="1460" y="1619"/>
                      <a:pt x="1460" y="1619"/>
                    </a:cubicBezTo>
                    <a:cubicBezTo>
                      <a:pt x="1459" y="1636"/>
                      <a:pt x="1459" y="1636"/>
                      <a:pt x="1459" y="1636"/>
                    </a:cubicBezTo>
                    <a:cubicBezTo>
                      <a:pt x="1489" y="1642"/>
                      <a:pt x="1489" y="1642"/>
                      <a:pt x="1489" y="1642"/>
                    </a:cubicBezTo>
                    <a:cubicBezTo>
                      <a:pt x="1489" y="1642"/>
                      <a:pt x="1509" y="1682"/>
                      <a:pt x="1543" y="1702"/>
                    </a:cubicBezTo>
                    <a:cubicBezTo>
                      <a:pt x="1578" y="1722"/>
                      <a:pt x="1611" y="1721"/>
                      <a:pt x="1635" y="1716"/>
                    </a:cubicBezTo>
                    <a:cubicBezTo>
                      <a:pt x="1578" y="1657"/>
                      <a:pt x="1727" y="1582"/>
                      <a:pt x="1727" y="1582"/>
                    </a:cubicBezTo>
                    <a:cubicBezTo>
                      <a:pt x="1738" y="1511"/>
                      <a:pt x="1738" y="1511"/>
                      <a:pt x="1738" y="1511"/>
                    </a:cubicBezTo>
                    <a:cubicBezTo>
                      <a:pt x="1802" y="1501"/>
                      <a:pt x="1802" y="1501"/>
                      <a:pt x="1802" y="1501"/>
                    </a:cubicBezTo>
                    <a:cubicBezTo>
                      <a:pt x="1802" y="1501"/>
                      <a:pt x="1840" y="1447"/>
                      <a:pt x="1815" y="1407"/>
                    </a:cubicBezTo>
                    <a:cubicBezTo>
                      <a:pt x="1790" y="1368"/>
                      <a:pt x="1700" y="1337"/>
                      <a:pt x="1700" y="1337"/>
                    </a:cubicBezTo>
                    <a:cubicBezTo>
                      <a:pt x="1705" y="1257"/>
                      <a:pt x="1705" y="1257"/>
                      <a:pt x="1705" y="1257"/>
                    </a:cubicBezTo>
                    <a:cubicBezTo>
                      <a:pt x="1692" y="1243"/>
                      <a:pt x="1692" y="1243"/>
                      <a:pt x="1692" y="1243"/>
                    </a:cubicBezTo>
                    <a:cubicBezTo>
                      <a:pt x="1661" y="1271"/>
                      <a:pt x="1633" y="1299"/>
                      <a:pt x="1614" y="1298"/>
                    </a:cubicBezTo>
                    <a:cubicBezTo>
                      <a:pt x="1572" y="1296"/>
                      <a:pt x="1735" y="1167"/>
                      <a:pt x="1734" y="1175"/>
                    </a:cubicBezTo>
                    <a:cubicBezTo>
                      <a:pt x="1741" y="1104"/>
                      <a:pt x="1718" y="1113"/>
                      <a:pt x="1680" y="1061"/>
                    </a:cubicBezTo>
                    <a:cubicBezTo>
                      <a:pt x="1677" y="1058"/>
                      <a:pt x="1818" y="942"/>
                      <a:pt x="1836" y="935"/>
                    </a:cubicBezTo>
                    <a:cubicBezTo>
                      <a:pt x="1906" y="909"/>
                      <a:pt x="1873" y="881"/>
                      <a:pt x="1873" y="827"/>
                    </a:cubicBezTo>
                    <a:cubicBezTo>
                      <a:pt x="1873" y="715"/>
                      <a:pt x="1893" y="788"/>
                      <a:pt x="1907" y="719"/>
                    </a:cubicBezTo>
                    <a:cubicBezTo>
                      <a:pt x="1915" y="679"/>
                      <a:pt x="1832" y="736"/>
                      <a:pt x="1827" y="737"/>
                    </a:cubicBezTo>
                    <a:close/>
                    <a:moveTo>
                      <a:pt x="385" y="419"/>
                    </a:moveTo>
                    <a:cubicBezTo>
                      <a:pt x="422" y="456"/>
                      <a:pt x="429" y="426"/>
                      <a:pt x="441" y="403"/>
                    </a:cubicBezTo>
                    <a:cubicBezTo>
                      <a:pt x="426" y="417"/>
                      <a:pt x="408" y="422"/>
                      <a:pt x="385" y="419"/>
                    </a:cubicBezTo>
                    <a:close/>
                    <a:moveTo>
                      <a:pt x="284" y="340"/>
                    </a:moveTo>
                    <a:cubicBezTo>
                      <a:pt x="264" y="337"/>
                      <a:pt x="242" y="387"/>
                      <a:pt x="235" y="399"/>
                    </a:cubicBezTo>
                    <a:cubicBezTo>
                      <a:pt x="235" y="405"/>
                      <a:pt x="285" y="487"/>
                      <a:pt x="297" y="453"/>
                    </a:cubicBezTo>
                    <a:cubicBezTo>
                      <a:pt x="301" y="440"/>
                      <a:pt x="261" y="336"/>
                      <a:pt x="284" y="340"/>
                    </a:cubicBezTo>
                    <a:close/>
                    <a:moveTo>
                      <a:pt x="39" y="865"/>
                    </a:moveTo>
                    <a:cubicBezTo>
                      <a:pt x="39" y="865"/>
                      <a:pt x="26" y="879"/>
                      <a:pt x="39" y="879"/>
                    </a:cubicBezTo>
                    <a:cubicBezTo>
                      <a:pt x="52" y="879"/>
                      <a:pt x="56" y="865"/>
                      <a:pt x="39" y="865"/>
                    </a:cubicBezTo>
                    <a:close/>
                    <a:moveTo>
                      <a:pt x="13" y="889"/>
                    </a:moveTo>
                    <a:cubicBezTo>
                      <a:pt x="26" y="889"/>
                      <a:pt x="12" y="849"/>
                      <a:pt x="12" y="849"/>
                    </a:cubicBezTo>
                    <a:cubicBezTo>
                      <a:pt x="0" y="862"/>
                      <a:pt x="1" y="876"/>
                      <a:pt x="13" y="889"/>
                    </a:cubicBezTo>
                    <a:close/>
                    <a:moveTo>
                      <a:pt x="489" y="421"/>
                    </a:moveTo>
                    <a:cubicBezTo>
                      <a:pt x="456" y="453"/>
                      <a:pt x="494" y="431"/>
                      <a:pt x="497" y="441"/>
                    </a:cubicBezTo>
                    <a:cubicBezTo>
                      <a:pt x="495" y="447"/>
                      <a:pt x="518" y="392"/>
                      <a:pt x="489" y="421"/>
                    </a:cubicBezTo>
                    <a:close/>
                    <a:moveTo>
                      <a:pt x="1890" y="655"/>
                    </a:moveTo>
                    <a:cubicBezTo>
                      <a:pt x="1927" y="687"/>
                      <a:pt x="1963" y="704"/>
                      <a:pt x="2022" y="704"/>
                    </a:cubicBezTo>
                    <a:cubicBezTo>
                      <a:pt x="2018" y="602"/>
                      <a:pt x="1824" y="510"/>
                      <a:pt x="1843" y="657"/>
                    </a:cubicBezTo>
                    <a:cubicBezTo>
                      <a:pt x="1859" y="662"/>
                      <a:pt x="1874" y="661"/>
                      <a:pt x="1890" y="655"/>
                    </a:cubicBezTo>
                    <a:close/>
                    <a:moveTo>
                      <a:pt x="457" y="558"/>
                    </a:moveTo>
                    <a:cubicBezTo>
                      <a:pt x="480" y="544"/>
                      <a:pt x="484" y="528"/>
                      <a:pt x="468" y="511"/>
                    </a:cubicBezTo>
                    <a:cubicBezTo>
                      <a:pt x="438" y="494"/>
                      <a:pt x="357" y="596"/>
                      <a:pt x="457" y="558"/>
                    </a:cubicBezTo>
                    <a:close/>
                    <a:moveTo>
                      <a:pt x="481" y="605"/>
                    </a:moveTo>
                    <a:cubicBezTo>
                      <a:pt x="497" y="605"/>
                      <a:pt x="484" y="588"/>
                      <a:pt x="484" y="588"/>
                    </a:cubicBezTo>
                    <a:cubicBezTo>
                      <a:pt x="471" y="590"/>
                      <a:pt x="466" y="605"/>
                      <a:pt x="481" y="605"/>
                    </a:cubicBezTo>
                    <a:close/>
                    <a:moveTo>
                      <a:pt x="356" y="195"/>
                    </a:moveTo>
                    <a:cubicBezTo>
                      <a:pt x="362" y="186"/>
                      <a:pt x="321" y="179"/>
                      <a:pt x="304" y="167"/>
                    </a:cubicBezTo>
                    <a:cubicBezTo>
                      <a:pt x="288" y="155"/>
                      <a:pt x="290" y="127"/>
                      <a:pt x="291" y="123"/>
                    </a:cubicBezTo>
                    <a:cubicBezTo>
                      <a:pt x="293" y="118"/>
                      <a:pt x="290" y="95"/>
                      <a:pt x="290" y="95"/>
                    </a:cubicBezTo>
                    <a:cubicBezTo>
                      <a:pt x="290" y="95"/>
                      <a:pt x="303" y="76"/>
                      <a:pt x="307" y="70"/>
                    </a:cubicBezTo>
                    <a:cubicBezTo>
                      <a:pt x="312" y="64"/>
                      <a:pt x="335" y="55"/>
                      <a:pt x="340" y="45"/>
                    </a:cubicBezTo>
                    <a:cubicBezTo>
                      <a:pt x="344" y="35"/>
                      <a:pt x="331" y="23"/>
                      <a:pt x="331" y="23"/>
                    </a:cubicBezTo>
                    <a:cubicBezTo>
                      <a:pt x="331" y="23"/>
                      <a:pt x="326" y="14"/>
                      <a:pt x="332" y="14"/>
                    </a:cubicBezTo>
                    <a:cubicBezTo>
                      <a:pt x="338" y="14"/>
                      <a:pt x="351" y="20"/>
                      <a:pt x="356" y="16"/>
                    </a:cubicBezTo>
                    <a:cubicBezTo>
                      <a:pt x="360" y="11"/>
                      <a:pt x="354" y="2"/>
                      <a:pt x="337" y="1"/>
                    </a:cubicBezTo>
                    <a:cubicBezTo>
                      <a:pt x="319" y="0"/>
                      <a:pt x="313" y="10"/>
                      <a:pt x="307" y="22"/>
                    </a:cubicBezTo>
                    <a:cubicBezTo>
                      <a:pt x="301" y="33"/>
                      <a:pt x="275" y="86"/>
                      <a:pt x="259" y="120"/>
                    </a:cubicBezTo>
                    <a:cubicBezTo>
                      <a:pt x="243" y="154"/>
                      <a:pt x="238" y="206"/>
                      <a:pt x="237" y="217"/>
                    </a:cubicBezTo>
                    <a:cubicBezTo>
                      <a:pt x="235" y="227"/>
                      <a:pt x="238" y="246"/>
                      <a:pt x="234" y="258"/>
                    </a:cubicBezTo>
                    <a:cubicBezTo>
                      <a:pt x="230" y="270"/>
                      <a:pt x="227" y="299"/>
                      <a:pt x="231" y="312"/>
                    </a:cubicBezTo>
                    <a:cubicBezTo>
                      <a:pt x="235" y="325"/>
                      <a:pt x="240" y="331"/>
                      <a:pt x="246" y="328"/>
                    </a:cubicBezTo>
                    <a:cubicBezTo>
                      <a:pt x="252" y="325"/>
                      <a:pt x="244" y="312"/>
                      <a:pt x="244" y="308"/>
                    </a:cubicBezTo>
                    <a:cubicBezTo>
                      <a:pt x="244" y="303"/>
                      <a:pt x="250" y="299"/>
                      <a:pt x="250" y="294"/>
                    </a:cubicBezTo>
                    <a:cubicBezTo>
                      <a:pt x="250" y="290"/>
                      <a:pt x="247" y="267"/>
                      <a:pt x="249" y="252"/>
                    </a:cubicBezTo>
                    <a:cubicBezTo>
                      <a:pt x="250" y="237"/>
                      <a:pt x="250" y="206"/>
                      <a:pt x="256" y="205"/>
                    </a:cubicBezTo>
                    <a:cubicBezTo>
                      <a:pt x="262" y="204"/>
                      <a:pt x="269" y="206"/>
                      <a:pt x="271" y="202"/>
                    </a:cubicBezTo>
                    <a:cubicBezTo>
                      <a:pt x="272" y="198"/>
                      <a:pt x="279" y="186"/>
                      <a:pt x="279" y="186"/>
                    </a:cubicBezTo>
                    <a:cubicBezTo>
                      <a:pt x="284" y="189"/>
                      <a:pt x="281" y="206"/>
                      <a:pt x="299" y="208"/>
                    </a:cubicBezTo>
                    <a:cubicBezTo>
                      <a:pt x="316" y="209"/>
                      <a:pt x="350" y="204"/>
                      <a:pt x="356" y="195"/>
                    </a:cubicBezTo>
                    <a:close/>
                    <a:moveTo>
                      <a:pt x="380" y="598"/>
                    </a:moveTo>
                    <a:cubicBezTo>
                      <a:pt x="378" y="612"/>
                      <a:pt x="397" y="597"/>
                      <a:pt x="397" y="597"/>
                    </a:cubicBezTo>
                    <a:cubicBezTo>
                      <a:pt x="399" y="577"/>
                      <a:pt x="382" y="585"/>
                      <a:pt x="380" y="598"/>
                    </a:cubicBezTo>
                    <a:close/>
                    <a:moveTo>
                      <a:pt x="401" y="484"/>
                    </a:moveTo>
                    <a:cubicBezTo>
                      <a:pt x="389" y="490"/>
                      <a:pt x="379" y="488"/>
                      <a:pt x="369" y="479"/>
                    </a:cubicBezTo>
                    <a:cubicBezTo>
                      <a:pt x="352" y="489"/>
                      <a:pt x="354" y="497"/>
                      <a:pt x="376" y="501"/>
                    </a:cubicBezTo>
                    <a:cubicBezTo>
                      <a:pt x="379" y="498"/>
                      <a:pt x="422" y="521"/>
                      <a:pt x="401" y="484"/>
                    </a:cubicBezTo>
                    <a:close/>
                    <a:moveTo>
                      <a:pt x="469" y="1007"/>
                    </a:moveTo>
                    <a:cubicBezTo>
                      <a:pt x="469" y="1043"/>
                      <a:pt x="490" y="1030"/>
                      <a:pt x="490" y="1030"/>
                    </a:cubicBezTo>
                    <a:cubicBezTo>
                      <a:pt x="492" y="998"/>
                      <a:pt x="492" y="998"/>
                      <a:pt x="492" y="998"/>
                    </a:cubicBezTo>
                    <a:cubicBezTo>
                      <a:pt x="492" y="998"/>
                      <a:pt x="469" y="971"/>
                      <a:pt x="469" y="1007"/>
                    </a:cubicBezTo>
                    <a:close/>
                    <a:moveTo>
                      <a:pt x="541" y="504"/>
                    </a:moveTo>
                    <a:cubicBezTo>
                      <a:pt x="540" y="516"/>
                      <a:pt x="514" y="503"/>
                      <a:pt x="541" y="527"/>
                    </a:cubicBezTo>
                    <a:cubicBezTo>
                      <a:pt x="565" y="521"/>
                      <a:pt x="565" y="514"/>
                      <a:pt x="541" y="504"/>
                    </a:cubicBezTo>
                    <a:close/>
                    <a:moveTo>
                      <a:pt x="324" y="495"/>
                    </a:moveTo>
                    <a:cubicBezTo>
                      <a:pt x="325" y="514"/>
                      <a:pt x="342" y="494"/>
                      <a:pt x="342" y="494"/>
                    </a:cubicBezTo>
                    <a:cubicBezTo>
                      <a:pt x="340" y="477"/>
                      <a:pt x="323" y="477"/>
                      <a:pt x="324" y="495"/>
                    </a:cubicBezTo>
                    <a:close/>
                    <a:moveTo>
                      <a:pt x="348" y="608"/>
                    </a:moveTo>
                    <a:cubicBezTo>
                      <a:pt x="316" y="563"/>
                      <a:pt x="321" y="652"/>
                      <a:pt x="357" y="641"/>
                    </a:cubicBezTo>
                    <a:cubicBezTo>
                      <a:pt x="367" y="629"/>
                      <a:pt x="364" y="618"/>
                      <a:pt x="348" y="608"/>
                    </a:cubicBezTo>
                    <a:close/>
                    <a:moveTo>
                      <a:pt x="302" y="363"/>
                    </a:moveTo>
                    <a:cubicBezTo>
                      <a:pt x="499" y="496"/>
                      <a:pt x="354" y="162"/>
                      <a:pt x="302" y="363"/>
                    </a:cubicBezTo>
                    <a:close/>
                    <a:moveTo>
                      <a:pt x="351" y="555"/>
                    </a:moveTo>
                    <a:cubicBezTo>
                      <a:pt x="359" y="536"/>
                      <a:pt x="354" y="524"/>
                      <a:pt x="338" y="517"/>
                    </a:cubicBezTo>
                    <a:cubicBezTo>
                      <a:pt x="264" y="541"/>
                      <a:pt x="382" y="576"/>
                      <a:pt x="351" y="555"/>
                    </a:cubicBezTo>
                    <a:close/>
                  </a:path>
                </a:pathLst>
              </a:custGeom>
              <a:solidFill>
                <a:srgbClr val="AFBCC9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9" name="Rectangle 102"/>
            <p:cNvSpPr>
              <a:spLocks noChangeArrowheads="1"/>
            </p:cNvSpPr>
            <p:nvPr/>
          </p:nvSpPr>
          <p:spPr bwMode="auto">
            <a:xfrm>
              <a:off x="4443443" y="2927001"/>
              <a:ext cx="875791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Schleswig-</a:t>
              </a:r>
              <a:b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Holstein</a:t>
              </a:r>
            </a:p>
          </p:txBody>
        </p:sp>
        <p:sp>
          <p:nvSpPr>
            <p:cNvPr id="81" name="Rectangle 103"/>
            <p:cNvSpPr>
              <a:spLocks noChangeArrowheads="1"/>
            </p:cNvSpPr>
            <p:nvPr/>
          </p:nvSpPr>
          <p:spPr bwMode="auto">
            <a:xfrm>
              <a:off x="5220676" y="4090384"/>
              <a:ext cx="376706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Sachsen-</a:t>
              </a:r>
              <a:br>
                <a:rPr lang="de-DE" sz="8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Anhalt</a:t>
              </a:r>
            </a:p>
          </p:txBody>
        </p:sp>
        <p:sp>
          <p:nvSpPr>
            <p:cNvPr id="82" name="Rectangle 104"/>
            <p:cNvSpPr>
              <a:spLocks noChangeArrowheads="1"/>
            </p:cNvSpPr>
            <p:nvPr/>
          </p:nvSpPr>
          <p:spPr bwMode="auto">
            <a:xfrm>
              <a:off x="5804775" y="4680587"/>
              <a:ext cx="344646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Sachsen</a:t>
              </a:r>
            </a:p>
          </p:txBody>
        </p:sp>
        <p:sp>
          <p:nvSpPr>
            <p:cNvPr id="83" name="Rectangle 108"/>
            <p:cNvSpPr>
              <a:spLocks noChangeArrowheads="1"/>
            </p:cNvSpPr>
            <p:nvPr/>
          </p:nvSpPr>
          <p:spPr bwMode="auto">
            <a:xfrm>
              <a:off x="5405828" y="3109373"/>
              <a:ext cx="591509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Mecklenburg-</a:t>
              </a:r>
              <a:b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Vorpommern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/>
          </p:nvSpPr>
          <p:spPr bwMode="auto">
            <a:xfrm>
              <a:off x="4654902" y="3376608"/>
              <a:ext cx="392736" cy="123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Hamburg</a:t>
              </a:r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5757360" y="3959947"/>
              <a:ext cx="554639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Brandenburg</a:t>
              </a: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5939842" y="3669961"/>
              <a:ext cx="236177" cy="1155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Berlin</a:t>
              </a:r>
              <a:endParaRPr lang="de-DE" sz="8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 Box 184"/>
            <p:cNvSpPr txBox="1">
              <a:spLocks noChangeArrowheads="1"/>
            </p:cNvSpPr>
            <p:nvPr/>
          </p:nvSpPr>
          <p:spPr bwMode="auto">
            <a:xfrm>
              <a:off x="5506736" y="2963692"/>
              <a:ext cx="545507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200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89" name="Text Box 185"/>
            <p:cNvSpPr txBox="1">
              <a:spLocks noChangeArrowheads="1"/>
            </p:cNvSpPr>
            <p:nvPr/>
          </p:nvSpPr>
          <p:spPr bwMode="auto">
            <a:xfrm>
              <a:off x="5698270" y="4523474"/>
              <a:ext cx="544154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>
                      <a:lumMod val="50000"/>
                    </a:schemeClr>
                  </a:solidFill>
                  <a:cs typeface="Verdana" pitchFamily="34" charset="0"/>
                </a:rPr>
                <a:t>500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  <a:cs typeface="Verdana" pitchFamily="34" charset="0"/>
              </a:endParaRPr>
            </a:p>
          </p:txBody>
        </p:sp>
        <p:sp>
          <p:nvSpPr>
            <p:cNvPr id="90" name="Text Box 186"/>
            <p:cNvSpPr txBox="1">
              <a:spLocks noChangeArrowheads="1"/>
            </p:cNvSpPr>
            <p:nvPr/>
          </p:nvSpPr>
          <p:spPr bwMode="auto">
            <a:xfrm>
              <a:off x="5136274" y="3918831"/>
              <a:ext cx="545507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>
                      <a:lumMod val="50000"/>
                    </a:schemeClr>
                  </a:solidFill>
                  <a:cs typeface="Verdana" pitchFamily="34" charset="0"/>
                </a:rPr>
                <a:t>200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  <a:cs typeface="Verdana" pitchFamily="34" charset="0"/>
              </a:endParaRPr>
            </a:p>
          </p:txBody>
        </p:sp>
        <p:sp>
          <p:nvSpPr>
            <p:cNvPr id="91" name="Text Box 190"/>
            <p:cNvSpPr txBox="1">
              <a:spLocks noChangeArrowheads="1"/>
            </p:cNvSpPr>
            <p:nvPr/>
          </p:nvSpPr>
          <p:spPr bwMode="auto">
            <a:xfrm>
              <a:off x="4467496" y="2741979"/>
              <a:ext cx="544154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500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92" name="Text Box 191"/>
            <p:cNvSpPr txBox="1">
              <a:spLocks noChangeArrowheads="1"/>
            </p:cNvSpPr>
            <p:nvPr/>
          </p:nvSpPr>
          <p:spPr bwMode="auto">
            <a:xfrm>
              <a:off x="4622806" y="3717046"/>
              <a:ext cx="546862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550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93" name="Text Box 194"/>
            <p:cNvSpPr txBox="1">
              <a:spLocks noChangeArrowheads="1"/>
            </p:cNvSpPr>
            <p:nvPr/>
          </p:nvSpPr>
          <p:spPr bwMode="auto">
            <a:xfrm>
              <a:off x="5769352" y="4048685"/>
              <a:ext cx="544154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500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95" name="Rectangle 111"/>
            <p:cNvSpPr>
              <a:spLocks noChangeArrowheads="1"/>
            </p:cNvSpPr>
            <p:nvPr/>
          </p:nvSpPr>
          <p:spPr bwMode="auto">
            <a:xfrm>
              <a:off x="4415257" y="3635635"/>
              <a:ext cx="625171" cy="123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Niedersachsen</a:t>
              </a:r>
            </a:p>
          </p:txBody>
        </p:sp>
        <p:sp>
          <p:nvSpPr>
            <p:cNvPr id="96" name="Rectangle 112"/>
            <p:cNvSpPr>
              <a:spLocks noChangeArrowheads="1"/>
            </p:cNvSpPr>
            <p:nvPr/>
          </p:nvSpPr>
          <p:spPr bwMode="auto">
            <a:xfrm>
              <a:off x="4138223" y="3342873"/>
              <a:ext cx="335028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Bremen</a:t>
              </a:r>
            </a:p>
          </p:txBody>
        </p:sp>
        <p:sp>
          <p:nvSpPr>
            <p:cNvPr id="97" name="Text Box 189"/>
            <p:cNvSpPr txBox="1">
              <a:spLocks noChangeArrowheads="1"/>
            </p:cNvSpPr>
            <p:nvPr/>
          </p:nvSpPr>
          <p:spPr bwMode="auto">
            <a:xfrm>
              <a:off x="4487445" y="3246939"/>
              <a:ext cx="545508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501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99" name="Rectangle 106"/>
            <p:cNvSpPr>
              <a:spLocks noChangeArrowheads="1"/>
            </p:cNvSpPr>
            <p:nvPr/>
          </p:nvSpPr>
          <p:spPr bwMode="auto">
            <a:xfrm>
              <a:off x="3668081" y="5196945"/>
              <a:ext cx="461665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Rheinland-</a:t>
              </a:r>
              <a:b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Pfalz</a:t>
              </a:r>
            </a:p>
          </p:txBody>
        </p:sp>
        <p:sp>
          <p:nvSpPr>
            <p:cNvPr id="100" name="Rectangle 107"/>
            <p:cNvSpPr>
              <a:spLocks noChangeArrowheads="1"/>
            </p:cNvSpPr>
            <p:nvPr/>
          </p:nvSpPr>
          <p:spPr bwMode="auto">
            <a:xfrm>
              <a:off x="3659839" y="4293529"/>
              <a:ext cx="904095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Nordrhein-Westfalen</a:t>
              </a:r>
            </a:p>
          </p:txBody>
        </p:sp>
        <p:sp>
          <p:nvSpPr>
            <p:cNvPr id="101" name="Rectangle 110"/>
            <p:cNvSpPr>
              <a:spLocks noChangeArrowheads="1"/>
            </p:cNvSpPr>
            <p:nvPr/>
          </p:nvSpPr>
          <p:spPr bwMode="auto">
            <a:xfrm>
              <a:off x="4412675" y="4784347"/>
              <a:ext cx="304571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Hessen</a:t>
              </a:r>
            </a:p>
          </p:txBody>
        </p:sp>
        <p:sp>
          <p:nvSpPr>
            <p:cNvPr id="102" name="Rectangle 115"/>
            <p:cNvSpPr>
              <a:spLocks noChangeArrowheads="1"/>
            </p:cNvSpPr>
            <p:nvPr/>
          </p:nvSpPr>
          <p:spPr bwMode="auto">
            <a:xfrm>
              <a:off x="5247828" y="5841683"/>
              <a:ext cx="299762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Bayern</a:t>
              </a:r>
            </a:p>
          </p:txBody>
        </p:sp>
        <p:sp>
          <p:nvSpPr>
            <p:cNvPr id="103" name="Rectangle 116"/>
            <p:cNvSpPr>
              <a:spLocks noChangeArrowheads="1"/>
            </p:cNvSpPr>
            <p:nvPr/>
          </p:nvSpPr>
          <p:spPr bwMode="auto">
            <a:xfrm>
              <a:off x="4272651" y="5910838"/>
              <a:ext cx="580288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Baden-</a:t>
              </a:r>
              <a:br>
                <a:rPr lang="de-DE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Württemberg</a:t>
              </a:r>
            </a:p>
          </p:txBody>
        </p:sp>
        <p:sp>
          <p:nvSpPr>
            <p:cNvPr id="104" name="Text Box 181"/>
            <p:cNvSpPr txBox="1">
              <a:spLocks noChangeArrowheads="1"/>
            </p:cNvSpPr>
            <p:nvPr/>
          </p:nvSpPr>
          <p:spPr bwMode="auto">
            <a:xfrm>
              <a:off x="4290040" y="6118913"/>
              <a:ext cx="545507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/>
                  </a:solidFill>
                  <a:cs typeface="Verdana" pitchFamily="34" charset="0"/>
                </a:rPr>
                <a:t>700</a:t>
              </a:r>
              <a:endParaRPr lang="de-DE" sz="800" b="1" dirty="0">
                <a:solidFill>
                  <a:schemeClr val="bg1"/>
                </a:solidFill>
                <a:cs typeface="Verdana" pitchFamily="34" charset="0"/>
              </a:endParaRPr>
            </a:p>
          </p:txBody>
        </p:sp>
        <p:sp>
          <p:nvSpPr>
            <p:cNvPr id="105" name="Text Box 182"/>
            <p:cNvSpPr txBox="1">
              <a:spLocks noChangeArrowheads="1"/>
            </p:cNvSpPr>
            <p:nvPr/>
          </p:nvSpPr>
          <p:spPr bwMode="auto">
            <a:xfrm>
              <a:off x="5124955" y="5930435"/>
              <a:ext cx="545507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750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106" name="Text Box 183"/>
            <p:cNvSpPr txBox="1">
              <a:spLocks noChangeArrowheads="1"/>
            </p:cNvSpPr>
            <p:nvPr/>
          </p:nvSpPr>
          <p:spPr bwMode="auto">
            <a:xfrm>
              <a:off x="4292882" y="4860727"/>
              <a:ext cx="544154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>
                      <a:lumMod val="95000"/>
                    </a:schemeClr>
                  </a:solidFill>
                  <a:cs typeface="Verdana" pitchFamily="34" charset="0"/>
                </a:rPr>
                <a:t>450</a:t>
              </a:r>
              <a:endParaRPr lang="de-DE" sz="800" b="1" dirty="0">
                <a:solidFill>
                  <a:schemeClr val="bg1">
                    <a:lumMod val="95000"/>
                  </a:schemeClr>
                </a:solidFill>
                <a:cs typeface="Verdana" pitchFamily="34" charset="0"/>
              </a:endParaRPr>
            </a:p>
          </p:txBody>
        </p:sp>
        <p:sp>
          <p:nvSpPr>
            <p:cNvPr id="108" name="Text Box 193"/>
            <p:cNvSpPr txBox="1">
              <a:spLocks noChangeArrowheads="1"/>
            </p:cNvSpPr>
            <p:nvPr/>
          </p:nvSpPr>
          <p:spPr bwMode="auto">
            <a:xfrm>
              <a:off x="3761933" y="5020067"/>
              <a:ext cx="542801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300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109" name="Text Box 196"/>
            <p:cNvSpPr txBox="1">
              <a:spLocks noChangeArrowheads="1"/>
            </p:cNvSpPr>
            <p:nvPr/>
          </p:nvSpPr>
          <p:spPr bwMode="auto">
            <a:xfrm>
              <a:off x="3791924" y="4379348"/>
              <a:ext cx="594262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950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110" name="Rectangle 101"/>
            <p:cNvSpPr>
              <a:spLocks noChangeArrowheads="1"/>
            </p:cNvSpPr>
            <p:nvPr/>
          </p:nvSpPr>
          <p:spPr bwMode="auto">
            <a:xfrm>
              <a:off x="5039931" y="4780405"/>
              <a:ext cx="431208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itchFamily="34" charset="0"/>
                </a:rPr>
                <a:t>Thüringen</a:t>
              </a:r>
            </a:p>
          </p:txBody>
        </p:sp>
        <p:sp>
          <p:nvSpPr>
            <p:cNvPr id="111" name="Text Box 187"/>
            <p:cNvSpPr txBox="1">
              <a:spLocks noChangeArrowheads="1"/>
            </p:cNvSpPr>
            <p:nvPr/>
          </p:nvSpPr>
          <p:spPr bwMode="auto">
            <a:xfrm>
              <a:off x="4935302" y="4590108"/>
              <a:ext cx="542801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200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9" name="Text Box 191"/>
          <p:cNvSpPr txBox="1">
            <a:spLocks noChangeArrowheads="1"/>
          </p:cNvSpPr>
          <p:nvPr/>
        </p:nvSpPr>
        <p:spPr bwMode="auto">
          <a:xfrm>
            <a:off x="5817371" y="2742147"/>
            <a:ext cx="582739" cy="2154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defTabSz="70882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800" b="1" dirty="0" smtClean="0">
                <a:solidFill>
                  <a:prstClr val="white"/>
                </a:solidFill>
                <a:cs typeface="Verdana" pitchFamily="34" charset="0"/>
              </a:rPr>
              <a:t>500</a:t>
            </a:r>
            <a:endParaRPr lang="de-DE" sz="800" b="1" dirty="0">
              <a:solidFill>
                <a:prstClr val="white"/>
              </a:solidFill>
              <a:cs typeface="Verdana" pitchFamily="34" charset="0"/>
            </a:endParaRPr>
          </a:p>
        </p:txBody>
      </p:sp>
      <p:sp>
        <p:nvSpPr>
          <p:cNvPr id="78" name="Rectangle 105"/>
          <p:cNvSpPr>
            <a:spLocks noChangeArrowheads="1"/>
          </p:cNvSpPr>
          <p:nvPr/>
        </p:nvSpPr>
        <p:spPr bwMode="auto">
          <a:xfrm>
            <a:off x="5430101" y="5284313"/>
            <a:ext cx="398004" cy="1311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Saarland</a:t>
            </a:r>
          </a:p>
        </p:txBody>
      </p:sp>
      <p:sp>
        <p:nvSpPr>
          <p:cNvPr id="123" name="Text Box 192"/>
          <p:cNvSpPr txBox="1">
            <a:spLocks noChangeArrowheads="1"/>
          </p:cNvSpPr>
          <p:nvPr/>
        </p:nvSpPr>
        <p:spPr bwMode="auto">
          <a:xfrm>
            <a:off x="5193519" y="5131196"/>
            <a:ext cx="581295" cy="2154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defTabSz="70882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800" b="1" spc="-47" dirty="0" smtClean="0">
                <a:solidFill>
                  <a:prstClr val="white"/>
                </a:solidFill>
                <a:cs typeface="Verdana" pitchFamily="34" charset="0"/>
              </a:rPr>
              <a:t>200</a:t>
            </a:r>
            <a:endParaRPr lang="de-DE" sz="800" b="1" spc="-47" dirty="0">
              <a:solidFill>
                <a:prstClr val="white"/>
              </a:solidFill>
              <a:cs typeface="Verdana" pitchFamily="34" charset="0"/>
            </a:endParaRPr>
          </a:p>
        </p:txBody>
      </p:sp>
      <p:sp>
        <p:nvSpPr>
          <p:cNvPr id="98" name="Text Box 195"/>
          <p:cNvSpPr txBox="1">
            <a:spLocks noChangeArrowheads="1"/>
          </p:cNvSpPr>
          <p:nvPr/>
        </p:nvSpPr>
        <p:spPr bwMode="auto">
          <a:xfrm>
            <a:off x="7709345" y="3283011"/>
            <a:ext cx="581295" cy="2154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defTabSz="70882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800" b="1" dirty="0" smtClean="0">
                <a:solidFill>
                  <a:prstClr val="white"/>
                </a:solidFill>
                <a:cs typeface="Verdana" pitchFamily="34" charset="0"/>
              </a:rPr>
              <a:t>500</a:t>
            </a:r>
            <a:endParaRPr lang="de-DE" sz="800" b="1" dirty="0">
              <a:solidFill>
                <a:prstClr val="white"/>
              </a:solidFill>
              <a:cs typeface="Verdana" pitchFamily="34" charset="0"/>
            </a:endParaRPr>
          </a:p>
        </p:txBody>
      </p:sp>
      <p:cxnSp>
        <p:nvCxnSpPr>
          <p:cNvPr id="59" name="Gerade Verbindung 117"/>
          <p:cNvCxnSpPr/>
          <p:nvPr/>
        </p:nvCxnSpPr>
        <p:spPr>
          <a:xfrm>
            <a:off x="8618093" y="1744763"/>
            <a:ext cx="0" cy="493200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4796234" y="1730029"/>
            <a:ext cx="3754484" cy="307787"/>
          </a:xfrm>
          <a:prstGeom prst="rect">
            <a:avLst/>
          </a:prstGeom>
          <a:noFill/>
          <a:ln>
            <a:noFill/>
          </a:ln>
        </p:spPr>
        <p:txBody>
          <a:bodyPr wrap="square" lIns="91449" tIns="45725" rIns="91449" bIns="45725" rtlCol="0" anchor="ctr" anchorCtr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Realisierte Interviews gesamt</a:t>
            </a:r>
            <a:endParaRPr lang="de-DE" sz="1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3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788413145"/>
              </p:ext>
            </p:extLst>
          </p:nvPr>
        </p:nvGraphicFramePr>
        <p:xfrm>
          <a:off x="1095151" y="2730085"/>
          <a:ext cx="11501733" cy="424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Videoinhalte aus dem Internet im Trend: Live-Stream oder VOD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Nutzung insgesamt nimmt weiter zu. Häufige </a:t>
            </a:r>
            <a:r>
              <a:rPr lang="de-DE" dirty="0"/>
              <a:t>Nutzung steigt am stärksten.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Kantar TNS – Digitalisierungsbericht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nutzt VOD (professionelle Inhalte) / Live-Stream </a:t>
            </a:r>
            <a:br>
              <a:rPr lang="de-DE" dirty="0"/>
            </a:br>
            <a:r>
              <a:rPr lang="de-DE" dirty="0"/>
              <a:t>Basis: 70,214 / 70,326 / 70,525 / 69,241 / 69,563 </a:t>
            </a:r>
            <a:r>
              <a:rPr lang="de-DE" dirty="0" smtClean="0"/>
              <a:t>/ 70,094 Mio</a:t>
            </a:r>
            <a:r>
              <a:rPr lang="de-DE" dirty="0"/>
              <a:t>. Personen ab 14 Jahre in Deutschland</a:t>
            </a:r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38498"/>
              </p:ext>
            </p:extLst>
          </p:nvPr>
        </p:nvGraphicFramePr>
        <p:xfrm>
          <a:off x="1575358" y="5511564"/>
          <a:ext cx="2464380" cy="285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7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07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07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07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5986"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rgbClr val="7F7F7F"/>
                          </a:solidFill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rgbClr val="7F7F7F"/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dirty="0">
                          <a:solidFill>
                            <a:srgbClr val="7F7F7F"/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kern="1200" dirty="0">
                          <a:solidFill>
                            <a:srgbClr val="7F7F7F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7F7F7F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de-DE" sz="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Freeform 58"/>
          <p:cNvSpPr>
            <a:spLocks noChangeAspect="1" noEditPoints="1"/>
          </p:cNvSpPr>
          <p:nvPr/>
        </p:nvSpPr>
        <p:spPr bwMode="auto">
          <a:xfrm>
            <a:off x="1993976" y="2752240"/>
            <a:ext cx="837071" cy="732435"/>
          </a:xfrm>
          <a:custGeom>
            <a:avLst/>
            <a:gdLst>
              <a:gd name="T0" fmla="*/ 218 w 218"/>
              <a:gd name="T1" fmla="*/ 0 h 211"/>
              <a:gd name="T2" fmla="*/ 0 w 218"/>
              <a:gd name="T3" fmla="*/ 174 h 211"/>
              <a:gd name="T4" fmla="*/ 72 w 218"/>
              <a:gd name="T5" fmla="*/ 200 h 211"/>
              <a:gd name="T6" fmla="*/ 150 w 218"/>
              <a:gd name="T7" fmla="*/ 200 h 211"/>
              <a:gd name="T8" fmla="*/ 218 w 218"/>
              <a:gd name="T9" fmla="*/ 174 h 211"/>
              <a:gd name="T10" fmla="*/ 218 w 218"/>
              <a:gd name="T11" fmla="*/ 114 h 211"/>
              <a:gd name="T12" fmla="*/ 111 w 218"/>
              <a:gd name="T13" fmla="*/ 169 h 211"/>
              <a:gd name="T14" fmla="*/ 111 w 218"/>
              <a:gd name="T15" fmla="*/ 153 h 211"/>
              <a:gd name="T16" fmla="*/ 111 w 218"/>
              <a:gd name="T17" fmla="*/ 169 h 211"/>
              <a:gd name="T18" fmla="*/ 13 w 218"/>
              <a:gd name="T19" fmla="*/ 143 h 211"/>
              <a:gd name="T20" fmla="*/ 205 w 218"/>
              <a:gd name="T21" fmla="*/ 114 h 211"/>
              <a:gd name="T22" fmla="*/ 76 w 218"/>
              <a:gd name="T23" fmla="*/ 98 h 211"/>
              <a:gd name="T24" fmla="*/ 51 w 218"/>
              <a:gd name="T25" fmla="*/ 104 h 211"/>
              <a:gd name="T26" fmla="*/ 57 w 218"/>
              <a:gd name="T27" fmla="*/ 59 h 211"/>
              <a:gd name="T28" fmla="*/ 76 w 218"/>
              <a:gd name="T29" fmla="*/ 98 h 211"/>
              <a:gd name="T30" fmla="*/ 83 w 218"/>
              <a:gd name="T31" fmla="*/ 59 h 211"/>
              <a:gd name="T32" fmla="*/ 90 w 218"/>
              <a:gd name="T33" fmla="*/ 104 h 211"/>
              <a:gd name="T34" fmla="*/ 96 w 218"/>
              <a:gd name="T35" fmla="*/ 59 h 211"/>
              <a:gd name="T36" fmla="*/ 116 w 218"/>
              <a:gd name="T37" fmla="*/ 98 h 211"/>
              <a:gd name="T38" fmla="*/ 131 w 218"/>
              <a:gd name="T39" fmla="*/ 59 h 211"/>
              <a:gd name="T40" fmla="*/ 120 w 218"/>
              <a:gd name="T41" fmla="*/ 104 h 211"/>
              <a:gd name="T42" fmla="*/ 96 w 218"/>
              <a:gd name="T43" fmla="*/ 59 h 211"/>
              <a:gd name="T44" fmla="*/ 167 w 218"/>
              <a:gd name="T45" fmla="*/ 83 h 211"/>
              <a:gd name="T46" fmla="*/ 150 w 218"/>
              <a:gd name="T47" fmla="*/ 98 h 211"/>
              <a:gd name="T48" fmla="*/ 169 w 218"/>
              <a:gd name="T49" fmla="*/ 104 h 211"/>
              <a:gd name="T50" fmla="*/ 144 w 218"/>
              <a:gd name="T51" fmla="*/ 59 h 211"/>
              <a:gd name="T52" fmla="*/ 169 w 218"/>
              <a:gd name="T53" fmla="*/ 65 h 211"/>
              <a:gd name="T54" fmla="*/ 150 w 218"/>
              <a:gd name="T55" fmla="*/ 78 h 211"/>
              <a:gd name="T56" fmla="*/ 205 w 218"/>
              <a:gd name="T57" fmla="*/ 45 h 211"/>
              <a:gd name="T58" fmla="*/ 13 w 218"/>
              <a:gd name="T59" fmla="*/ 19 h 211"/>
              <a:gd name="T60" fmla="*/ 199 w 218"/>
              <a:gd name="T61" fmla="*/ 12 h 211"/>
              <a:gd name="T62" fmla="*/ 205 w 218"/>
              <a:gd name="T63" fmla="*/ 4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8" h="211">
                <a:moveTo>
                  <a:pt x="218" y="45"/>
                </a:moveTo>
                <a:cubicBezTo>
                  <a:pt x="218" y="0"/>
                  <a:pt x="218" y="0"/>
                  <a:pt x="21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4"/>
                  <a:pt x="0" y="174"/>
                  <a:pt x="0" y="174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50" y="200"/>
                  <a:pt x="150" y="200"/>
                  <a:pt x="150" y="200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218" y="174"/>
                  <a:pt x="218" y="174"/>
                  <a:pt x="218" y="174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45"/>
                  <a:pt x="218" y="45"/>
                  <a:pt x="218" y="45"/>
                </a:cubicBezTo>
                <a:close/>
                <a:moveTo>
                  <a:pt x="111" y="169"/>
                </a:moveTo>
                <a:cubicBezTo>
                  <a:pt x="107" y="169"/>
                  <a:pt x="103" y="166"/>
                  <a:pt x="103" y="161"/>
                </a:cubicBezTo>
                <a:cubicBezTo>
                  <a:pt x="103" y="157"/>
                  <a:pt x="107" y="153"/>
                  <a:pt x="111" y="153"/>
                </a:cubicBezTo>
                <a:cubicBezTo>
                  <a:pt x="116" y="153"/>
                  <a:pt x="119" y="157"/>
                  <a:pt x="119" y="161"/>
                </a:cubicBezTo>
                <a:cubicBezTo>
                  <a:pt x="119" y="166"/>
                  <a:pt x="116" y="169"/>
                  <a:pt x="111" y="169"/>
                </a:cubicBezTo>
                <a:close/>
                <a:moveTo>
                  <a:pt x="205" y="143"/>
                </a:moveTo>
                <a:cubicBezTo>
                  <a:pt x="13" y="143"/>
                  <a:pt x="13" y="143"/>
                  <a:pt x="13" y="143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205" y="114"/>
                  <a:pt x="205" y="114"/>
                  <a:pt x="205" y="114"/>
                </a:cubicBezTo>
                <a:lnTo>
                  <a:pt x="205" y="143"/>
                </a:lnTo>
                <a:close/>
                <a:moveTo>
                  <a:pt x="76" y="98"/>
                </a:moveTo>
                <a:cubicBezTo>
                  <a:pt x="76" y="104"/>
                  <a:pt x="76" y="104"/>
                  <a:pt x="76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59"/>
                  <a:pt x="51" y="59"/>
                  <a:pt x="51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98"/>
                  <a:pt x="57" y="98"/>
                  <a:pt x="57" y="98"/>
                </a:cubicBezTo>
                <a:lnTo>
                  <a:pt x="76" y="98"/>
                </a:lnTo>
                <a:close/>
                <a:moveTo>
                  <a:pt x="83" y="104"/>
                </a:moveTo>
                <a:cubicBezTo>
                  <a:pt x="83" y="59"/>
                  <a:pt x="83" y="59"/>
                  <a:pt x="83" y="59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104"/>
                  <a:pt x="90" y="104"/>
                  <a:pt x="90" y="104"/>
                </a:cubicBezTo>
                <a:lnTo>
                  <a:pt x="83" y="104"/>
                </a:lnTo>
                <a:close/>
                <a:moveTo>
                  <a:pt x="96" y="59"/>
                </a:moveTo>
                <a:cubicBezTo>
                  <a:pt x="103" y="59"/>
                  <a:pt x="103" y="59"/>
                  <a:pt x="103" y="59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2" y="104"/>
                  <a:pt x="112" y="104"/>
                  <a:pt x="112" y="104"/>
                </a:cubicBezTo>
                <a:lnTo>
                  <a:pt x="96" y="59"/>
                </a:lnTo>
                <a:close/>
                <a:moveTo>
                  <a:pt x="167" y="78"/>
                </a:moveTo>
                <a:cubicBezTo>
                  <a:pt x="167" y="83"/>
                  <a:pt x="167" y="83"/>
                  <a:pt x="167" y="83"/>
                </a:cubicBezTo>
                <a:cubicBezTo>
                  <a:pt x="150" y="83"/>
                  <a:pt x="150" y="83"/>
                  <a:pt x="150" y="83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50" y="78"/>
                  <a:pt x="150" y="78"/>
                  <a:pt x="150" y="78"/>
                </a:cubicBezTo>
                <a:lnTo>
                  <a:pt x="167" y="78"/>
                </a:lnTo>
                <a:close/>
                <a:moveTo>
                  <a:pt x="20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5"/>
                  <a:pt x="16" y="12"/>
                  <a:pt x="19" y="12"/>
                </a:cubicBezTo>
                <a:cubicBezTo>
                  <a:pt x="199" y="12"/>
                  <a:pt x="199" y="12"/>
                  <a:pt x="199" y="12"/>
                </a:cubicBezTo>
                <a:cubicBezTo>
                  <a:pt x="203" y="12"/>
                  <a:pt x="205" y="15"/>
                  <a:pt x="205" y="19"/>
                </a:cubicBezTo>
                <a:lnTo>
                  <a:pt x="205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0872" tIns="35436" rIns="70872" bIns="35436" numCol="1" anchor="t" anchorCtr="0" compatLnSpc="1">
            <a:prstTxWarp prst="textNoShape">
              <a:avLst/>
            </a:prstTxWarp>
          </a:bodyPr>
          <a:lstStyle/>
          <a:p>
            <a:endParaRPr lang="en-AU" sz="2015">
              <a:solidFill>
                <a:prstClr val="black"/>
              </a:solidFill>
            </a:endParaRPr>
          </a:p>
        </p:txBody>
      </p:sp>
      <p:grpSp>
        <p:nvGrpSpPr>
          <p:cNvPr id="20" name="Group 126"/>
          <p:cNvGrpSpPr>
            <a:grpSpLocks noChangeAspect="1"/>
          </p:cNvGrpSpPr>
          <p:nvPr/>
        </p:nvGrpSpPr>
        <p:grpSpPr>
          <a:xfrm>
            <a:off x="1111208" y="2752663"/>
            <a:ext cx="837071" cy="732435"/>
            <a:chOff x="4386271" y="728662"/>
            <a:chExt cx="496889" cy="479425"/>
          </a:xfrm>
          <a:solidFill>
            <a:schemeClr val="accent1"/>
          </a:solidFill>
        </p:grpSpPr>
        <p:sp>
          <p:nvSpPr>
            <p:cNvPr id="21" name="Freeform 61"/>
            <p:cNvSpPr>
              <a:spLocks noEditPoints="1"/>
            </p:cNvSpPr>
            <p:nvPr/>
          </p:nvSpPr>
          <p:spPr bwMode="auto">
            <a:xfrm>
              <a:off x="4386271" y="728662"/>
              <a:ext cx="496889" cy="479425"/>
            </a:xfrm>
            <a:custGeom>
              <a:avLst/>
              <a:gdLst>
                <a:gd name="T0" fmla="*/ 218 w 218"/>
                <a:gd name="T1" fmla="*/ 0 h 211"/>
                <a:gd name="T2" fmla="*/ 0 w 218"/>
                <a:gd name="T3" fmla="*/ 0 h 211"/>
                <a:gd name="T4" fmla="*/ 0 w 218"/>
                <a:gd name="T5" fmla="*/ 174 h 211"/>
                <a:gd name="T6" fmla="*/ 80 w 218"/>
                <a:gd name="T7" fmla="*/ 174 h 211"/>
                <a:gd name="T8" fmla="*/ 72 w 218"/>
                <a:gd name="T9" fmla="*/ 200 h 211"/>
                <a:gd name="T10" fmla="*/ 111 w 218"/>
                <a:gd name="T11" fmla="*/ 211 h 211"/>
                <a:gd name="T12" fmla="*/ 150 w 218"/>
                <a:gd name="T13" fmla="*/ 200 h 211"/>
                <a:gd name="T14" fmla="*/ 141 w 218"/>
                <a:gd name="T15" fmla="*/ 174 h 211"/>
                <a:gd name="T16" fmla="*/ 218 w 218"/>
                <a:gd name="T17" fmla="*/ 174 h 211"/>
                <a:gd name="T18" fmla="*/ 218 w 218"/>
                <a:gd name="T19" fmla="*/ 0 h 211"/>
                <a:gd name="T20" fmla="*/ 111 w 218"/>
                <a:gd name="T21" fmla="*/ 169 h 211"/>
                <a:gd name="T22" fmla="*/ 103 w 218"/>
                <a:gd name="T23" fmla="*/ 161 h 211"/>
                <a:gd name="T24" fmla="*/ 111 w 218"/>
                <a:gd name="T25" fmla="*/ 153 h 211"/>
                <a:gd name="T26" fmla="*/ 119 w 218"/>
                <a:gd name="T27" fmla="*/ 161 h 211"/>
                <a:gd name="T28" fmla="*/ 111 w 218"/>
                <a:gd name="T29" fmla="*/ 169 h 211"/>
                <a:gd name="T30" fmla="*/ 205 w 218"/>
                <a:gd name="T31" fmla="*/ 143 h 211"/>
                <a:gd name="T32" fmla="*/ 13 w 218"/>
                <a:gd name="T33" fmla="*/ 143 h 211"/>
                <a:gd name="T34" fmla="*/ 13 w 218"/>
                <a:gd name="T35" fmla="*/ 18 h 211"/>
                <a:gd name="T36" fmla="*/ 19 w 218"/>
                <a:gd name="T37" fmla="*/ 12 h 211"/>
                <a:gd name="T38" fmla="*/ 199 w 218"/>
                <a:gd name="T39" fmla="*/ 12 h 211"/>
                <a:gd name="T40" fmla="*/ 205 w 218"/>
                <a:gd name="T41" fmla="*/ 18 h 211"/>
                <a:gd name="T42" fmla="*/ 205 w 218"/>
                <a:gd name="T43" fmla="*/ 14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211">
                  <a:moveTo>
                    <a:pt x="2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50" y="200"/>
                    <a:pt x="150" y="200"/>
                    <a:pt x="150" y="200"/>
                  </a:cubicBezTo>
                  <a:cubicBezTo>
                    <a:pt x="141" y="174"/>
                    <a:pt x="141" y="174"/>
                    <a:pt x="141" y="174"/>
                  </a:cubicBezTo>
                  <a:cubicBezTo>
                    <a:pt x="218" y="174"/>
                    <a:pt x="218" y="174"/>
                    <a:pt x="218" y="174"/>
                  </a:cubicBezTo>
                  <a:lnTo>
                    <a:pt x="218" y="0"/>
                  </a:lnTo>
                  <a:close/>
                  <a:moveTo>
                    <a:pt x="111" y="169"/>
                  </a:moveTo>
                  <a:cubicBezTo>
                    <a:pt x="106" y="169"/>
                    <a:pt x="103" y="166"/>
                    <a:pt x="103" y="161"/>
                  </a:cubicBezTo>
                  <a:cubicBezTo>
                    <a:pt x="103" y="157"/>
                    <a:pt x="106" y="153"/>
                    <a:pt x="111" y="153"/>
                  </a:cubicBezTo>
                  <a:cubicBezTo>
                    <a:pt x="115" y="153"/>
                    <a:pt x="119" y="157"/>
                    <a:pt x="119" y="161"/>
                  </a:cubicBezTo>
                  <a:cubicBezTo>
                    <a:pt x="119" y="166"/>
                    <a:pt x="115" y="169"/>
                    <a:pt x="111" y="169"/>
                  </a:cubicBezTo>
                  <a:close/>
                  <a:moveTo>
                    <a:pt x="205" y="143"/>
                  </a:moveTo>
                  <a:cubicBezTo>
                    <a:pt x="13" y="143"/>
                    <a:pt x="13" y="143"/>
                    <a:pt x="13" y="14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5"/>
                    <a:pt x="15" y="12"/>
                    <a:pt x="19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202" y="12"/>
                    <a:pt x="205" y="15"/>
                    <a:pt x="205" y="18"/>
                  </a:cubicBezTo>
                  <a:lnTo>
                    <a:pt x="20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en-AU" sz="2015">
                <a:solidFill>
                  <a:prstClr val="black"/>
                </a:solidFill>
              </a:endParaRPr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4600578" y="822326"/>
              <a:ext cx="114300" cy="157163"/>
            </a:xfrm>
            <a:custGeom>
              <a:avLst/>
              <a:gdLst>
                <a:gd name="T0" fmla="*/ 0 w 72"/>
                <a:gd name="T1" fmla="*/ 3 h 99"/>
                <a:gd name="T2" fmla="*/ 0 w 72"/>
                <a:gd name="T3" fmla="*/ 99 h 99"/>
                <a:gd name="T4" fmla="*/ 72 w 72"/>
                <a:gd name="T5" fmla="*/ 50 h 99"/>
                <a:gd name="T6" fmla="*/ 0 w 72"/>
                <a:gd name="T7" fmla="*/ 0 h 99"/>
                <a:gd name="T8" fmla="*/ 0 w 72"/>
                <a:gd name="T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9">
                  <a:moveTo>
                    <a:pt x="0" y="3"/>
                  </a:moveTo>
                  <a:lnTo>
                    <a:pt x="0" y="99"/>
                  </a:lnTo>
                  <a:lnTo>
                    <a:pt x="72" y="5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en-AU" sz="2015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3182099" y="3680351"/>
            <a:ext cx="1306513" cy="696299"/>
            <a:chOff x="1585162" y="4049011"/>
            <a:chExt cx="1306513" cy="696299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1760860" y="4136344"/>
              <a:ext cx="900000" cy="608966"/>
              <a:chOff x="4904218" y="3199379"/>
              <a:chExt cx="830123" cy="608966"/>
            </a:xfrm>
          </p:grpSpPr>
          <p:sp>
            <p:nvSpPr>
              <p:cNvPr id="26" name="Textfeld 25"/>
              <p:cNvSpPr txBox="1"/>
              <p:nvPr/>
            </p:nvSpPr>
            <p:spPr>
              <a:xfrm>
                <a:off x="4904218" y="3199379"/>
                <a:ext cx="830123" cy="478387"/>
              </a:xfrm>
              <a:prstGeom prst="rect">
                <a:avLst/>
              </a:prstGeom>
              <a:solidFill>
                <a:srgbClr val="FCFCFC"/>
              </a:solidFill>
              <a:ln w="19050">
                <a:solidFill>
                  <a:schemeClr val="accent1"/>
                </a:solidFill>
              </a:ln>
            </p:spPr>
            <p:txBody>
              <a:bodyPr wrap="square" tIns="108000" bIns="0" rtlCol="0" anchor="b">
                <a:spAutoFit/>
              </a:bodyPr>
              <a:lstStyle/>
              <a:p>
                <a:pPr algn="ctr"/>
                <a:r>
                  <a:rPr lang="de-DE" sz="2400" b="1" dirty="0" smtClean="0">
                    <a:solidFill>
                      <a:srgbClr val="005BBB"/>
                    </a:solidFill>
                    <a:cs typeface="Calibri" pitchFamily="34" charset="0"/>
                  </a:rPr>
                  <a:t>31</a:t>
                </a:r>
                <a:r>
                  <a:rPr lang="de-DE" sz="1200" b="1" dirty="0" smtClean="0">
                    <a:solidFill>
                      <a:srgbClr val="005BBB"/>
                    </a:solidFill>
                    <a:cs typeface="Calibri" pitchFamily="34" charset="0"/>
                  </a:rPr>
                  <a:t>%</a:t>
                </a:r>
                <a:endParaRPr lang="de-DE" sz="1600" b="1" dirty="0">
                  <a:solidFill>
                    <a:srgbClr val="005BBB"/>
                  </a:solidFill>
                  <a:cs typeface="Calibri" pitchFamily="34" charset="0"/>
                </a:endParaRPr>
              </a:p>
            </p:txBody>
          </p:sp>
          <p:cxnSp>
            <p:nvCxnSpPr>
              <p:cNvPr id="29" name="Gerade Verbindung 6"/>
              <p:cNvCxnSpPr/>
              <p:nvPr/>
            </p:nvCxnSpPr>
            <p:spPr>
              <a:xfrm flipV="1">
                <a:off x="5327127" y="3687291"/>
                <a:ext cx="1" cy="121054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feld 24"/>
            <p:cNvSpPr txBox="1"/>
            <p:nvPr/>
          </p:nvSpPr>
          <p:spPr>
            <a:xfrm>
              <a:off x="1585162" y="4049011"/>
              <a:ext cx="1306513" cy="37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/>
              <a:r>
                <a:rPr lang="de-DE" sz="1050" spc="300" dirty="0">
                  <a:solidFill>
                    <a:srgbClr val="005BBB"/>
                  </a:solidFill>
                </a:rPr>
                <a:t>ZUWACHS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5848057" y="3424858"/>
            <a:ext cx="1306513" cy="696299"/>
            <a:chOff x="1585162" y="4049011"/>
            <a:chExt cx="1306513" cy="696299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1760860" y="4136344"/>
              <a:ext cx="900000" cy="608966"/>
              <a:chOff x="4904218" y="3199379"/>
              <a:chExt cx="830123" cy="608966"/>
            </a:xfrm>
          </p:grpSpPr>
          <p:sp>
            <p:nvSpPr>
              <p:cNvPr id="33" name="Textfeld 32"/>
              <p:cNvSpPr txBox="1"/>
              <p:nvPr/>
            </p:nvSpPr>
            <p:spPr>
              <a:xfrm>
                <a:off x="4904218" y="3199379"/>
                <a:ext cx="830123" cy="478387"/>
              </a:xfrm>
              <a:prstGeom prst="rect">
                <a:avLst/>
              </a:prstGeom>
              <a:solidFill>
                <a:srgbClr val="FCFCFC"/>
              </a:solidFill>
              <a:ln w="19050">
                <a:solidFill>
                  <a:schemeClr val="accent1"/>
                </a:solidFill>
              </a:ln>
            </p:spPr>
            <p:txBody>
              <a:bodyPr wrap="square" tIns="108000" bIns="0" rtlCol="0" anchor="b">
                <a:spAutoFit/>
              </a:bodyPr>
              <a:lstStyle/>
              <a:p>
                <a:pPr algn="ctr"/>
                <a:r>
                  <a:rPr lang="de-DE" sz="2400" b="1" dirty="0" smtClean="0">
                    <a:solidFill>
                      <a:srgbClr val="005BBB"/>
                    </a:solidFill>
                    <a:cs typeface="Calibri" pitchFamily="34" charset="0"/>
                  </a:rPr>
                  <a:t>23</a:t>
                </a:r>
                <a:r>
                  <a:rPr lang="de-DE" sz="1200" b="1" dirty="0" smtClean="0">
                    <a:solidFill>
                      <a:srgbClr val="005BBB"/>
                    </a:solidFill>
                    <a:cs typeface="Calibri" pitchFamily="34" charset="0"/>
                  </a:rPr>
                  <a:t>%</a:t>
                </a:r>
                <a:endParaRPr lang="de-DE" sz="1600" b="1" dirty="0">
                  <a:solidFill>
                    <a:srgbClr val="005BBB"/>
                  </a:solidFill>
                  <a:cs typeface="Calibri" pitchFamily="34" charset="0"/>
                </a:endParaRPr>
              </a:p>
            </p:txBody>
          </p:sp>
          <p:cxnSp>
            <p:nvCxnSpPr>
              <p:cNvPr id="35" name="Gerade Verbindung 6"/>
              <p:cNvCxnSpPr/>
              <p:nvPr/>
            </p:nvCxnSpPr>
            <p:spPr>
              <a:xfrm flipV="1">
                <a:off x="5327127" y="3687291"/>
                <a:ext cx="1" cy="121054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feld 31"/>
            <p:cNvSpPr txBox="1"/>
            <p:nvPr/>
          </p:nvSpPr>
          <p:spPr>
            <a:xfrm>
              <a:off x="1585162" y="4049011"/>
              <a:ext cx="1306513" cy="37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/>
              <a:r>
                <a:rPr lang="de-DE" sz="1050" spc="300" dirty="0">
                  <a:solidFill>
                    <a:srgbClr val="005BBB"/>
                  </a:solidFill>
                </a:rPr>
                <a:t>ZUWACHS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8527485" y="3088567"/>
            <a:ext cx="1306513" cy="696299"/>
            <a:chOff x="1585162" y="4049011"/>
            <a:chExt cx="1306513" cy="696299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1760860" y="4136344"/>
              <a:ext cx="900000" cy="608966"/>
              <a:chOff x="4904218" y="3199379"/>
              <a:chExt cx="830123" cy="608966"/>
            </a:xfrm>
          </p:grpSpPr>
          <p:sp>
            <p:nvSpPr>
              <p:cNvPr id="39" name="Textfeld 38"/>
              <p:cNvSpPr txBox="1"/>
              <p:nvPr/>
            </p:nvSpPr>
            <p:spPr>
              <a:xfrm>
                <a:off x="4904218" y="3199379"/>
                <a:ext cx="830123" cy="478387"/>
              </a:xfrm>
              <a:prstGeom prst="rect">
                <a:avLst/>
              </a:prstGeom>
              <a:solidFill>
                <a:srgbClr val="FCFCFC"/>
              </a:solidFill>
              <a:ln w="19050">
                <a:solidFill>
                  <a:schemeClr val="accent1"/>
                </a:solidFill>
              </a:ln>
            </p:spPr>
            <p:txBody>
              <a:bodyPr wrap="square" tIns="108000" bIns="0" rtlCol="0" anchor="b">
                <a:spAutoFit/>
              </a:bodyPr>
              <a:lstStyle/>
              <a:p>
                <a:pPr algn="ctr"/>
                <a:r>
                  <a:rPr lang="de-DE" sz="2400" b="1" dirty="0" smtClean="0">
                    <a:solidFill>
                      <a:srgbClr val="005BBB"/>
                    </a:solidFill>
                    <a:cs typeface="Calibri" pitchFamily="34" charset="0"/>
                  </a:rPr>
                  <a:t>10</a:t>
                </a:r>
                <a:r>
                  <a:rPr lang="de-DE" sz="1200" b="1" dirty="0" smtClean="0">
                    <a:solidFill>
                      <a:srgbClr val="005BBB"/>
                    </a:solidFill>
                    <a:cs typeface="Calibri" pitchFamily="34" charset="0"/>
                  </a:rPr>
                  <a:t>%</a:t>
                </a:r>
                <a:endParaRPr lang="de-DE" sz="1600" b="1" dirty="0">
                  <a:solidFill>
                    <a:srgbClr val="005BBB"/>
                  </a:solidFill>
                  <a:cs typeface="Calibri" pitchFamily="34" charset="0"/>
                </a:endParaRPr>
              </a:p>
            </p:txBody>
          </p:sp>
          <p:cxnSp>
            <p:nvCxnSpPr>
              <p:cNvPr id="40" name="Gerade Verbindung 6"/>
              <p:cNvCxnSpPr/>
              <p:nvPr/>
            </p:nvCxnSpPr>
            <p:spPr>
              <a:xfrm flipV="1">
                <a:off x="5327127" y="3687291"/>
                <a:ext cx="1" cy="121054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feld 37"/>
            <p:cNvSpPr txBox="1"/>
            <p:nvPr/>
          </p:nvSpPr>
          <p:spPr>
            <a:xfrm>
              <a:off x="1585162" y="4049011"/>
              <a:ext cx="1306513" cy="37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/>
              <a:r>
                <a:rPr lang="de-DE" sz="1050" spc="300" dirty="0">
                  <a:solidFill>
                    <a:srgbClr val="005BBB"/>
                  </a:solidFill>
                </a:rPr>
                <a:t>ZUWACHS</a:t>
              </a: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11205155" y="2619832"/>
            <a:ext cx="1306513" cy="696299"/>
            <a:chOff x="1585162" y="4049011"/>
            <a:chExt cx="1306513" cy="696299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1760860" y="4136344"/>
              <a:ext cx="900000" cy="608966"/>
              <a:chOff x="4904218" y="3199379"/>
              <a:chExt cx="830123" cy="608966"/>
            </a:xfrm>
          </p:grpSpPr>
          <p:sp>
            <p:nvSpPr>
              <p:cNvPr id="44" name="Textfeld 43"/>
              <p:cNvSpPr txBox="1"/>
              <p:nvPr/>
            </p:nvSpPr>
            <p:spPr>
              <a:xfrm>
                <a:off x="4904218" y="3199379"/>
                <a:ext cx="830123" cy="478387"/>
              </a:xfrm>
              <a:prstGeom prst="rect">
                <a:avLst/>
              </a:prstGeom>
              <a:solidFill>
                <a:srgbClr val="FCFCFC"/>
              </a:solidFill>
              <a:ln w="19050">
                <a:solidFill>
                  <a:schemeClr val="accent1"/>
                </a:solidFill>
              </a:ln>
            </p:spPr>
            <p:txBody>
              <a:bodyPr wrap="square" tIns="108000" bIns="0" rtlCol="0" anchor="b">
                <a:spAutoFit/>
              </a:bodyPr>
              <a:lstStyle/>
              <a:p>
                <a:pPr algn="ctr"/>
                <a:r>
                  <a:rPr lang="de-DE" sz="2400" b="1" dirty="0" smtClean="0">
                    <a:solidFill>
                      <a:srgbClr val="005BBB"/>
                    </a:solidFill>
                    <a:cs typeface="Calibri" pitchFamily="34" charset="0"/>
                  </a:rPr>
                  <a:t>8</a:t>
                </a:r>
                <a:r>
                  <a:rPr lang="de-DE" sz="1200" b="1" dirty="0" smtClean="0">
                    <a:solidFill>
                      <a:srgbClr val="005BBB"/>
                    </a:solidFill>
                    <a:cs typeface="Calibri" pitchFamily="34" charset="0"/>
                  </a:rPr>
                  <a:t>%</a:t>
                </a:r>
                <a:endParaRPr lang="de-DE" sz="1600" b="1" dirty="0">
                  <a:solidFill>
                    <a:srgbClr val="005BBB"/>
                  </a:solidFill>
                  <a:cs typeface="Calibri" pitchFamily="34" charset="0"/>
                </a:endParaRPr>
              </a:p>
            </p:txBody>
          </p:sp>
          <p:cxnSp>
            <p:nvCxnSpPr>
              <p:cNvPr id="45" name="Gerade Verbindung 6"/>
              <p:cNvCxnSpPr/>
              <p:nvPr/>
            </p:nvCxnSpPr>
            <p:spPr>
              <a:xfrm flipV="1">
                <a:off x="5327127" y="3687291"/>
                <a:ext cx="1" cy="121054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feld 42"/>
            <p:cNvSpPr txBox="1"/>
            <p:nvPr/>
          </p:nvSpPr>
          <p:spPr>
            <a:xfrm>
              <a:off x="1585162" y="4049011"/>
              <a:ext cx="1306513" cy="3796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pPr algn="ctr"/>
              <a:r>
                <a:rPr lang="de-DE" sz="1050" spc="300" dirty="0">
                  <a:solidFill>
                    <a:srgbClr val="005BBB"/>
                  </a:solidFill>
                </a:rPr>
                <a:t>ZUWACHS</a:t>
              </a:r>
            </a:p>
          </p:txBody>
        </p:sp>
      </p:grpSp>
      <p:cxnSp>
        <p:nvCxnSpPr>
          <p:cNvPr id="46" name="Gerade Verbindung 30"/>
          <p:cNvCxnSpPr/>
          <p:nvPr/>
        </p:nvCxnSpPr>
        <p:spPr>
          <a:xfrm flipV="1">
            <a:off x="1095151" y="5752213"/>
            <a:ext cx="1123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3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103313" y="6588943"/>
            <a:ext cx="10009062" cy="287338"/>
          </a:xfrm>
        </p:spPr>
        <p:txBody>
          <a:bodyPr/>
          <a:lstStyle/>
          <a:p>
            <a:r>
              <a:rPr lang="de-DE" dirty="0"/>
              <a:t>Angaben in Prozent; nutzt VOD (professionelle Inhalte) / Live-Stream mindestens einmal pro Monat </a:t>
            </a:r>
            <a:br>
              <a:rPr lang="de-DE" dirty="0"/>
            </a:br>
            <a:r>
              <a:rPr lang="de-DE" dirty="0" smtClean="0"/>
              <a:t>Basis:70,094 </a:t>
            </a:r>
            <a:r>
              <a:rPr lang="de-DE" dirty="0"/>
              <a:t>Mio. Personen ab 14 Jahre in Deutschland</a:t>
            </a:r>
          </a:p>
        </p:txBody>
      </p:sp>
      <p:sp>
        <p:nvSpPr>
          <p:cNvPr id="28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hteck 29"/>
          <p:cNvSpPr/>
          <p:nvPr/>
        </p:nvSpPr>
        <p:spPr>
          <a:xfrm>
            <a:off x="1257400" y="2110189"/>
            <a:ext cx="681084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1" name="Diagramm 30"/>
          <p:cNvGraphicFramePr/>
          <p:nvPr>
            <p:extLst>
              <p:ext uri="{D42A27DB-BD31-4B8C-83A1-F6EECF244321}">
                <p14:modId xmlns:p14="http://schemas.microsoft.com/office/powerpoint/2010/main" val="2662722059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Gruppieren 31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33" name="Textfeld 32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 smtClean="0"/>
                <a:t>VOD</a:t>
              </a:r>
            </a:p>
            <a:p>
              <a:endParaRPr lang="de-DE" sz="1400" dirty="0" smtClean="0"/>
            </a:p>
            <a:p>
              <a:r>
                <a:rPr lang="de-DE" sz="1400" dirty="0" smtClean="0"/>
                <a:t>Live</a:t>
              </a:r>
            </a:p>
            <a:p>
              <a:endParaRPr lang="de-DE" sz="1400" dirty="0"/>
            </a:p>
            <a:p>
              <a:endParaRPr lang="de-DE" sz="1400" dirty="0" smtClean="0"/>
            </a:p>
            <a:p>
              <a:endParaRPr lang="de-DE" sz="1400" dirty="0"/>
            </a:p>
          </p:txBody>
        </p:sp>
        <p:sp>
          <p:nvSpPr>
            <p:cNvPr id="34" name="Rechteck 33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5" name="Rechteck 34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11547207" y="2521551"/>
            <a:ext cx="1342009" cy="3189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600" dirty="0"/>
              <a:t>Live oder </a:t>
            </a:r>
            <a:r>
              <a:rPr lang="de-DE" sz="1600" dirty="0" smtClean="0"/>
              <a:t>VOD</a:t>
            </a:r>
            <a:endParaRPr lang="de-DE" sz="1600" dirty="0"/>
          </a:p>
        </p:txBody>
      </p:sp>
      <p:graphicFrame>
        <p:nvGraphicFramePr>
          <p:cNvPr id="37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87772"/>
              </p:ext>
            </p:extLst>
          </p:nvPr>
        </p:nvGraphicFramePr>
        <p:xfrm>
          <a:off x="1247276" y="4848856"/>
          <a:ext cx="10297020" cy="162272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70,094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2,969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9,206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5,356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7,399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29,379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0,750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1,486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3,839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4,746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0,253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2,280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0,861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2,884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6,388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1,708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1,132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2,444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1,247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2,603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14,949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0,444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0,778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1,862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2,367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0,148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1,116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0,385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1,343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3,191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1,077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0,607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1,189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0,744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1,436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32,470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0,850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3,202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7,260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1,900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2,675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500473" y="5505262"/>
            <a:ext cx="1444683" cy="936995"/>
            <a:chOff x="11400168" y="6455534"/>
            <a:chExt cx="1863730" cy="1208670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335011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VOD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1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2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291585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cs typeface="Calibri" pitchFamily="34" charset="0"/>
                </a:rPr>
                <a:t>Live</a:t>
              </a:r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11400168" y="6455534"/>
              <a:ext cx="1728199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 Personen 14+</a:t>
              </a:r>
            </a:p>
          </p:txBody>
        </p:sp>
        <p:sp>
          <p:nvSpPr>
            <p:cNvPr id="23" name="Rectangle 157"/>
            <p:cNvSpPr>
              <a:spLocks noChangeArrowheads="1"/>
            </p:cNvSpPr>
            <p:nvPr/>
          </p:nvSpPr>
          <p:spPr bwMode="auto">
            <a:xfrm>
              <a:off x="11564025" y="7445846"/>
              <a:ext cx="1699873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err="1" smtClean="0">
                  <a:cs typeface="Calibri" pitchFamily="34" charset="0"/>
                </a:rPr>
                <a:t>Monatl</a:t>
              </a:r>
              <a:r>
                <a:rPr lang="de-DE" sz="1100" dirty="0" smtClean="0">
                  <a:cs typeface="Calibri" pitchFamily="34" charset="0"/>
                </a:rPr>
                <a:t>. Nutzer gesamt</a:t>
              </a:r>
              <a:endParaRPr lang="de-DE" sz="1100" dirty="0">
                <a:cs typeface="Calibri" pitchFamily="34" charset="0"/>
              </a:endParaRPr>
            </a:p>
          </p:txBody>
        </p:sp>
      </p:grpSp>
      <p:sp>
        <p:nvSpPr>
          <p:cNvPr id="45" name="Textfeld 44"/>
          <p:cNvSpPr txBox="1"/>
          <p:nvPr/>
        </p:nvSpPr>
        <p:spPr>
          <a:xfrm>
            <a:off x="1247279" y="170202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Personen </a:t>
            </a:r>
            <a:r>
              <a:rPr lang="de-DE" sz="1200" b="1" dirty="0">
                <a:latin typeface="Calibri" pitchFamily="34" charset="0"/>
                <a:cs typeface="Calibri" pitchFamily="34" charset="0"/>
              </a:rPr>
              <a:t>14+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OTT-Nutzung in den Bundesländern: </a:t>
            </a:r>
            <a:r>
              <a:rPr lang="de-DE" dirty="0"/>
              <a:t>Monatliche </a:t>
            </a:r>
            <a:r>
              <a:rPr lang="de-DE" dirty="0" smtClean="0"/>
              <a:t>Nutzer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6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383788015"/>
              </p:ext>
            </p:extLst>
          </p:nvPr>
        </p:nvGraphicFramePr>
        <p:xfrm>
          <a:off x="746494" y="2730085"/>
          <a:ext cx="10906164" cy="424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Videoinhalte aus dem Internet </a:t>
            </a:r>
            <a:r>
              <a:rPr lang="de-DE" dirty="0" smtClean="0"/>
              <a:t>im Vergleich: Monatliche Nutzer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3" y="1619250"/>
            <a:ext cx="10369102" cy="721221"/>
          </a:xfrm>
        </p:spPr>
        <p:txBody>
          <a:bodyPr/>
          <a:lstStyle/>
          <a:p>
            <a:r>
              <a:rPr lang="de-DE" dirty="0" smtClean="0"/>
              <a:t>Bremen 2016 - 2018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Angaben </a:t>
            </a:r>
            <a:r>
              <a:rPr lang="de-DE" dirty="0"/>
              <a:t>in Prozent; nutzt VOD (professionelle Inhalte) / </a:t>
            </a:r>
            <a:r>
              <a:rPr lang="de-DE" dirty="0" smtClean="0"/>
              <a:t>Live-Stream mindestens einmal pro Monat 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0,590 / 0,598 / 0,573 </a:t>
            </a:r>
            <a:r>
              <a:rPr lang="de-DE" dirty="0"/>
              <a:t>Mio. Personen ab 14 Jahre in </a:t>
            </a:r>
            <a:r>
              <a:rPr lang="de-DE" dirty="0" smtClean="0"/>
              <a:t>Bremen</a:t>
            </a:r>
            <a:endParaRPr lang="de-D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02485"/>
              </p:ext>
            </p:extLst>
          </p:nvPr>
        </p:nvGraphicFramePr>
        <p:xfrm>
          <a:off x="1331090" y="5517152"/>
          <a:ext cx="2048718" cy="285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2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98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accent6"/>
                          </a:solidFill>
                        </a:rPr>
                        <a:t>2016</a:t>
                      </a:r>
                      <a:endParaRPr lang="de-DE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accent6"/>
                          </a:solidFill>
                        </a:rPr>
                        <a:t>2017</a:t>
                      </a:r>
                      <a:endParaRPr lang="de-DE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Freeform 58"/>
          <p:cNvSpPr>
            <a:spLocks noChangeAspect="1" noEditPoints="1"/>
          </p:cNvSpPr>
          <p:nvPr/>
        </p:nvSpPr>
        <p:spPr bwMode="auto">
          <a:xfrm>
            <a:off x="4946192" y="5004759"/>
            <a:ext cx="837071" cy="732435"/>
          </a:xfrm>
          <a:custGeom>
            <a:avLst/>
            <a:gdLst>
              <a:gd name="T0" fmla="*/ 218 w 218"/>
              <a:gd name="T1" fmla="*/ 0 h 211"/>
              <a:gd name="T2" fmla="*/ 0 w 218"/>
              <a:gd name="T3" fmla="*/ 174 h 211"/>
              <a:gd name="T4" fmla="*/ 72 w 218"/>
              <a:gd name="T5" fmla="*/ 200 h 211"/>
              <a:gd name="T6" fmla="*/ 150 w 218"/>
              <a:gd name="T7" fmla="*/ 200 h 211"/>
              <a:gd name="T8" fmla="*/ 218 w 218"/>
              <a:gd name="T9" fmla="*/ 174 h 211"/>
              <a:gd name="T10" fmla="*/ 218 w 218"/>
              <a:gd name="T11" fmla="*/ 114 h 211"/>
              <a:gd name="T12" fmla="*/ 111 w 218"/>
              <a:gd name="T13" fmla="*/ 169 h 211"/>
              <a:gd name="T14" fmla="*/ 111 w 218"/>
              <a:gd name="T15" fmla="*/ 153 h 211"/>
              <a:gd name="T16" fmla="*/ 111 w 218"/>
              <a:gd name="T17" fmla="*/ 169 h 211"/>
              <a:gd name="T18" fmla="*/ 13 w 218"/>
              <a:gd name="T19" fmla="*/ 143 h 211"/>
              <a:gd name="T20" fmla="*/ 205 w 218"/>
              <a:gd name="T21" fmla="*/ 114 h 211"/>
              <a:gd name="T22" fmla="*/ 76 w 218"/>
              <a:gd name="T23" fmla="*/ 98 h 211"/>
              <a:gd name="T24" fmla="*/ 51 w 218"/>
              <a:gd name="T25" fmla="*/ 104 h 211"/>
              <a:gd name="T26" fmla="*/ 57 w 218"/>
              <a:gd name="T27" fmla="*/ 59 h 211"/>
              <a:gd name="T28" fmla="*/ 76 w 218"/>
              <a:gd name="T29" fmla="*/ 98 h 211"/>
              <a:gd name="T30" fmla="*/ 83 w 218"/>
              <a:gd name="T31" fmla="*/ 59 h 211"/>
              <a:gd name="T32" fmla="*/ 90 w 218"/>
              <a:gd name="T33" fmla="*/ 104 h 211"/>
              <a:gd name="T34" fmla="*/ 96 w 218"/>
              <a:gd name="T35" fmla="*/ 59 h 211"/>
              <a:gd name="T36" fmla="*/ 116 w 218"/>
              <a:gd name="T37" fmla="*/ 98 h 211"/>
              <a:gd name="T38" fmla="*/ 131 w 218"/>
              <a:gd name="T39" fmla="*/ 59 h 211"/>
              <a:gd name="T40" fmla="*/ 120 w 218"/>
              <a:gd name="T41" fmla="*/ 104 h 211"/>
              <a:gd name="T42" fmla="*/ 96 w 218"/>
              <a:gd name="T43" fmla="*/ 59 h 211"/>
              <a:gd name="T44" fmla="*/ 167 w 218"/>
              <a:gd name="T45" fmla="*/ 83 h 211"/>
              <a:gd name="T46" fmla="*/ 150 w 218"/>
              <a:gd name="T47" fmla="*/ 98 h 211"/>
              <a:gd name="T48" fmla="*/ 169 w 218"/>
              <a:gd name="T49" fmla="*/ 104 h 211"/>
              <a:gd name="T50" fmla="*/ 144 w 218"/>
              <a:gd name="T51" fmla="*/ 59 h 211"/>
              <a:gd name="T52" fmla="*/ 169 w 218"/>
              <a:gd name="T53" fmla="*/ 65 h 211"/>
              <a:gd name="T54" fmla="*/ 150 w 218"/>
              <a:gd name="T55" fmla="*/ 78 h 211"/>
              <a:gd name="T56" fmla="*/ 205 w 218"/>
              <a:gd name="T57" fmla="*/ 45 h 211"/>
              <a:gd name="T58" fmla="*/ 13 w 218"/>
              <a:gd name="T59" fmla="*/ 19 h 211"/>
              <a:gd name="T60" fmla="*/ 199 w 218"/>
              <a:gd name="T61" fmla="*/ 12 h 211"/>
              <a:gd name="T62" fmla="*/ 205 w 218"/>
              <a:gd name="T63" fmla="*/ 4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8" h="211">
                <a:moveTo>
                  <a:pt x="218" y="45"/>
                </a:moveTo>
                <a:cubicBezTo>
                  <a:pt x="218" y="0"/>
                  <a:pt x="218" y="0"/>
                  <a:pt x="21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4"/>
                  <a:pt x="0" y="174"/>
                  <a:pt x="0" y="174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50" y="200"/>
                  <a:pt x="150" y="200"/>
                  <a:pt x="150" y="200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218" y="174"/>
                  <a:pt x="218" y="174"/>
                  <a:pt x="218" y="174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45"/>
                  <a:pt x="218" y="45"/>
                  <a:pt x="218" y="45"/>
                </a:cubicBezTo>
                <a:close/>
                <a:moveTo>
                  <a:pt x="111" y="169"/>
                </a:moveTo>
                <a:cubicBezTo>
                  <a:pt x="107" y="169"/>
                  <a:pt x="103" y="166"/>
                  <a:pt x="103" y="161"/>
                </a:cubicBezTo>
                <a:cubicBezTo>
                  <a:pt x="103" y="157"/>
                  <a:pt x="107" y="153"/>
                  <a:pt x="111" y="153"/>
                </a:cubicBezTo>
                <a:cubicBezTo>
                  <a:pt x="116" y="153"/>
                  <a:pt x="119" y="157"/>
                  <a:pt x="119" y="161"/>
                </a:cubicBezTo>
                <a:cubicBezTo>
                  <a:pt x="119" y="166"/>
                  <a:pt x="116" y="169"/>
                  <a:pt x="111" y="169"/>
                </a:cubicBezTo>
                <a:close/>
                <a:moveTo>
                  <a:pt x="205" y="143"/>
                </a:moveTo>
                <a:cubicBezTo>
                  <a:pt x="13" y="143"/>
                  <a:pt x="13" y="143"/>
                  <a:pt x="13" y="143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205" y="114"/>
                  <a:pt x="205" y="114"/>
                  <a:pt x="205" y="114"/>
                </a:cubicBezTo>
                <a:lnTo>
                  <a:pt x="205" y="143"/>
                </a:lnTo>
                <a:close/>
                <a:moveTo>
                  <a:pt x="76" y="98"/>
                </a:moveTo>
                <a:cubicBezTo>
                  <a:pt x="76" y="104"/>
                  <a:pt x="76" y="104"/>
                  <a:pt x="76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59"/>
                  <a:pt x="51" y="59"/>
                  <a:pt x="51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98"/>
                  <a:pt x="57" y="98"/>
                  <a:pt x="57" y="98"/>
                </a:cubicBezTo>
                <a:lnTo>
                  <a:pt x="76" y="98"/>
                </a:lnTo>
                <a:close/>
                <a:moveTo>
                  <a:pt x="83" y="104"/>
                </a:moveTo>
                <a:cubicBezTo>
                  <a:pt x="83" y="59"/>
                  <a:pt x="83" y="59"/>
                  <a:pt x="83" y="59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104"/>
                  <a:pt x="90" y="104"/>
                  <a:pt x="90" y="104"/>
                </a:cubicBezTo>
                <a:lnTo>
                  <a:pt x="83" y="104"/>
                </a:lnTo>
                <a:close/>
                <a:moveTo>
                  <a:pt x="96" y="59"/>
                </a:moveTo>
                <a:cubicBezTo>
                  <a:pt x="103" y="59"/>
                  <a:pt x="103" y="59"/>
                  <a:pt x="103" y="59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2" y="104"/>
                  <a:pt x="112" y="104"/>
                  <a:pt x="112" y="104"/>
                </a:cubicBezTo>
                <a:lnTo>
                  <a:pt x="96" y="59"/>
                </a:lnTo>
                <a:close/>
                <a:moveTo>
                  <a:pt x="167" y="78"/>
                </a:moveTo>
                <a:cubicBezTo>
                  <a:pt x="167" y="83"/>
                  <a:pt x="167" y="83"/>
                  <a:pt x="167" y="83"/>
                </a:cubicBezTo>
                <a:cubicBezTo>
                  <a:pt x="150" y="83"/>
                  <a:pt x="150" y="83"/>
                  <a:pt x="150" y="83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50" y="78"/>
                  <a:pt x="150" y="78"/>
                  <a:pt x="150" y="78"/>
                </a:cubicBezTo>
                <a:lnTo>
                  <a:pt x="167" y="78"/>
                </a:lnTo>
                <a:close/>
                <a:moveTo>
                  <a:pt x="20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5"/>
                  <a:pt x="16" y="12"/>
                  <a:pt x="19" y="12"/>
                </a:cubicBezTo>
                <a:cubicBezTo>
                  <a:pt x="199" y="12"/>
                  <a:pt x="199" y="12"/>
                  <a:pt x="199" y="12"/>
                </a:cubicBezTo>
                <a:cubicBezTo>
                  <a:pt x="203" y="12"/>
                  <a:pt x="205" y="15"/>
                  <a:pt x="205" y="19"/>
                </a:cubicBezTo>
                <a:lnTo>
                  <a:pt x="205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0872" tIns="35436" rIns="70872" bIns="35436" numCol="1" anchor="t" anchorCtr="0" compatLnSpc="1">
            <a:prstTxWarp prst="textNoShape">
              <a:avLst/>
            </a:prstTxWarp>
          </a:bodyPr>
          <a:lstStyle/>
          <a:p>
            <a:endParaRPr lang="en-AU" sz="2015">
              <a:solidFill>
                <a:prstClr val="black"/>
              </a:solidFill>
            </a:endParaRPr>
          </a:p>
        </p:txBody>
      </p:sp>
      <p:grpSp>
        <p:nvGrpSpPr>
          <p:cNvPr id="20" name="Group 126"/>
          <p:cNvGrpSpPr>
            <a:grpSpLocks noChangeAspect="1"/>
          </p:cNvGrpSpPr>
          <p:nvPr/>
        </p:nvGrpSpPr>
        <p:grpSpPr>
          <a:xfrm>
            <a:off x="4063424" y="5005182"/>
            <a:ext cx="837071" cy="732435"/>
            <a:chOff x="4386271" y="728662"/>
            <a:chExt cx="496889" cy="479425"/>
          </a:xfrm>
          <a:solidFill>
            <a:schemeClr val="accent1"/>
          </a:solidFill>
        </p:grpSpPr>
        <p:sp>
          <p:nvSpPr>
            <p:cNvPr id="21" name="Freeform 61"/>
            <p:cNvSpPr>
              <a:spLocks noEditPoints="1"/>
            </p:cNvSpPr>
            <p:nvPr/>
          </p:nvSpPr>
          <p:spPr bwMode="auto">
            <a:xfrm>
              <a:off x="4386271" y="728662"/>
              <a:ext cx="496889" cy="479425"/>
            </a:xfrm>
            <a:custGeom>
              <a:avLst/>
              <a:gdLst>
                <a:gd name="T0" fmla="*/ 218 w 218"/>
                <a:gd name="T1" fmla="*/ 0 h 211"/>
                <a:gd name="T2" fmla="*/ 0 w 218"/>
                <a:gd name="T3" fmla="*/ 0 h 211"/>
                <a:gd name="T4" fmla="*/ 0 w 218"/>
                <a:gd name="T5" fmla="*/ 174 h 211"/>
                <a:gd name="T6" fmla="*/ 80 w 218"/>
                <a:gd name="T7" fmla="*/ 174 h 211"/>
                <a:gd name="T8" fmla="*/ 72 w 218"/>
                <a:gd name="T9" fmla="*/ 200 h 211"/>
                <a:gd name="T10" fmla="*/ 111 w 218"/>
                <a:gd name="T11" fmla="*/ 211 h 211"/>
                <a:gd name="T12" fmla="*/ 150 w 218"/>
                <a:gd name="T13" fmla="*/ 200 h 211"/>
                <a:gd name="T14" fmla="*/ 141 w 218"/>
                <a:gd name="T15" fmla="*/ 174 h 211"/>
                <a:gd name="T16" fmla="*/ 218 w 218"/>
                <a:gd name="T17" fmla="*/ 174 h 211"/>
                <a:gd name="T18" fmla="*/ 218 w 218"/>
                <a:gd name="T19" fmla="*/ 0 h 211"/>
                <a:gd name="T20" fmla="*/ 111 w 218"/>
                <a:gd name="T21" fmla="*/ 169 h 211"/>
                <a:gd name="T22" fmla="*/ 103 w 218"/>
                <a:gd name="T23" fmla="*/ 161 h 211"/>
                <a:gd name="T24" fmla="*/ 111 w 218"/>
                <a:gd name="T25" fmla="*/ 153 h 211"/>
                <a:gd name="T26" fmla="*/ 119 w 218"/>
                <a:gd name="T27" fmla="*/ 161 h 211"/>
                <a:gd name="T28" fmla="*/ 111 w 218"/>
                <a:gd name="T29" fmla="*/ 169 h 211"/>
                <a:gd name="T30" fmla="*/ 205 w 218"/>
                <a:gd name="T31" fmla="*/ 143 h 211"/>
                <a:gd name="T32" fmla="*/ 13 w 218"/>
                <a:gd name="T33" fmla="*/ 143 h 211"/>
                <a:gd name="T34" fmla="*/ 13 w 218"/>
                <a:gd name="T35" fmla="*/ 18 h 211"/>
                <a:gd name="T36" fmla="*/ 19 w 218"/>
                <a:gd name="T37" fmla="*/ 12 h 211"/>
                <a:gd name="T38" fmla="*/ 199 w 218"/>
                <a:gd name="T39" fmla="*/ 12 h 211"/>
                <a:gd name="T40" fmla="*/ 205 w 218"/>
                <a:gd name="T41" fmla="*/ 18 h 211"/>
                <a:gd name="T42" fmla="*/ 205 w 218"/>
                <a:gd name="T43" fmla="*/ 14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211">
                  <a:moveTo>
                    <a:pt x="2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50" y="200"/>
                    <a:pt x="150" y="200"/>
                    <a:pt x="150" y="200"/>
                  </a:cubicBezTo>
                  <a:cubicBezTo>
                    <a:pt x="141" y="174"/>
                    <a:pt x="141" y="174"/>
                    <a:pt x="141" y="174"/>
                  </a:cubicBezTo>
                  <a:cubicBezTo>
                    <a:pt x="218" y="174"/>
                    <a:pt x="218" y="174"/>
                    <a:pt x="218" y="174"/>
                  </a:cubicBezTo>
                  <a:lnTo>
                    <a:pt x="218" y="0"/>
                  </a:lnTo>
                  <a:close/>
                  <a:moveTo>
                    <a:pt x="111" y="169"/>
                  </a:moveTo>
                  <a:cubicBezTo>
                    <a:pt x="106" y="169"/>
                    <a:pt x="103" y="166"/>
                    <a:pt x="103" y="161"/>
                  </a:cubicBezTo>
                  <a:cubicBezTo>
                    <a:pt x="103" y="157"/>
                    <a:pt x="106" y="153"/>
                    <a:pt x="111" y="153"/>
                  </a:cubicBezTo>
                  <a:cubicBezTo>
                    <a:pt x="115" y="153"/>
                    <a:pt x="119" y="157"/>
                    <a:pt x="119" y="161"/>
                  </a:cubicBezTo>
                  <a:cubicBezTo>
                    <a:pt x="119" y="166"/>
                    <a:pt x="115" y="169"/>
                    <a:pt x="111" y="169"/>
                  </a:cubicBezTo>
                  <a:close/>
                  <a:moveTo>
                    <a:pt x="205" y="143"/>
                  </a:moveTo>
                  <a:cubicBezTo>
                    <a:pt x="13" y="143"/>
                    <a:pt x="13" y="143"/>
                    <a:pt x="13" y="14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5"/>
                    <a:pt x="15" y="12"/>
                    <a:pt x="19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202" y="12"/>
                    <a:pt x="205" y="15"/>
                    <a:pt x="205" y="18"/>
                  </a:cubicBezTo>
                  <a:lnTo>
                    <a:pt x="20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en-AU" sz="2015">
                <a:solidFill>
                  <a:prstClr val="black"/>
                </a:solidFill>
              </a:endParaRPr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4600578" y="822326"/>
              <a:ext cx="114300" cy="157163"/>
            </a:xfrm>
            <a:custGeom>
              <a:avLst/>
              <a:gdLst>
                <a:gd name="T0" fmla="*/ 0 w 72"/>
                <a:gd name="T1" fmla="*/ 3 h 99"/>
                <a:gd name="T2" fmla="*/ 0 w 72"/>
                <a:gd name="T3" fmla="*/ 99 h 99"/>
                <a:gd name="T4" fmla="*/ 72 w 72"/>
                <a:gd name="T5" fmla="*/ 50 h 99"/>
                <a:gd name="T6" fmla="*/ 0 w 72"/>
                <a:gd name="T7" fmla="*/ 0 h 99"/>
                <a:gd name="T8" fmla="*/ 0 w 72"/>
                <a:gd name="T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9">
                  <a:moveTo>
                    <a:pt x="0" y="3"/>
                  </a:moveTo>
                  <a:lnTo>
                    <a:pt x="0" y="99"/>
                  </a:lnTo>
                  <a:lnTo>
                    <a:pt x="72" y="5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en-AU" sz="2015">
                <a:solidFill>
                  <a:prstClr val="black"/>
                </a:solidFill>
              </a:endParaRPr>
            </a:p>
          </p:txBody>
        </p:sp>
      </p:grpSp>
      <p:cxnSp>
        <p:nvCxnSpPr>
          <p:cNvPr id="46" name="Gerade Verbindung 30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/>
          <p:cNvGrpSpPr/>
          <p:nvPr/>
        </p:nvGrpSpPr>
        <p:grpSpPr>
          <a:xfrm>
            <a:off x="7494429" y="4037606"/>
            <a:ext cx="1214096" cy="454941"/>
            <a:chOff x="3848680" y="4107982"/>
            <a:chExt cx="1566260" cy="586848"/>
          </a:xfrm>
        </p:grpSpPr>
        <p:sp>
          <p:nvSpPr>
            <p:cNvPr id="48" name="Textfeld 47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5BBB"/>
                  </a:solidFill>
                  <a:cs typeface="Calibri" pitchFamily="34" charset="0"/>
                </a:rPr>
                <a:t>0,148 Mio.</a:t>
              </a:r>
              <a:endParaRPr lang="de-DE" sz="1800" b="1" dirty="0">
                <a:solidFill>
                  <a:srgbClr val="005BBB"/>
                </a:solidFill>
                <a:cs typeface="Calibri" pitchFamily="34" charset="0"/>
              </a:endParaRPr>
            </a:p>
          </p:txBody>
        </p:sp>
        <p:cxnSp>
          <p:nvCxnSpPr>
            <p:cNvPr id="49" name="Gerade Verbindung 41"/>
            <p:cNvCxnSpPr>
              <a:stCxn id="48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en 49"/>
          <p:cNvGrpSpPr/>
          <p:nvPr/>
        </p:nvGrpSpPr>
        <p:grpSpPr>
          <a:xfrm>
            <a:off x="2456501" y="3190691"/>
            <a:ext cx="1214096" cy="454941"/>
            <a:chOff x="3848680" y="4107982"/>
            <a:chExt cx="1566260" cy="586848"/>
          </a:xfrm>
        </p:grpSpPr>
        <p:sp>
          <p:nvSpPr>
            <p:cNvPr id="51" name="Textfeld 50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5BBB"/>
                  </a:solidFill>
                  <a:cs typeface="Calibri" pitchFamily="34" charset="0"/>
                </a:rPr>
                <a:t>0,279 Mio</a:t>
              </a:r>
              <a:r>
                <a:rPr lang="de-DE" sz="1600" b="1" dirty="0">
                  <a:solidFill>
                    <a:srgbClr val="005BBB"/>
                  </a:solidFill>
                  <a:cs typeface="Calibri" pitchFamily="34" charset="0"/>
                </a:rPr>
                <a:t>.</a:t>
              </a:r>
            </a:p>
          </p:txBody>
        </p:sp>
        <p:cxnSp>
          <p:nvCxnSpPr>
            <p:cNvPr id="52" name="Gerade Verbindung 55"/>
            <p:cNvCxnSpPr>
              <a:stCxn id="51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/>
          <p:cNvSpPr txBox="1"/>
          <p:nvPr/>
        </p:nvSpPr>
        <p:spPr>
          <a:xfrm>
            <a:off x="7504295" y="3750462"/>
            <a:ext cx="1214096" cy="338564"/>
          </a:xfrm>
          <a:prstGeom prst="rect">
            <a:avLst/>
          </a:prstGeom>
          <a:noFill/>
          <a:ln>
            <a:noFill/>
          </a:ln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5BBB"/>
                </a:solidFill>
                <a:cs typeface="Calibri" panose="020F0502020204030204" pitchFamily="34" charset="0"/>
              </a:rPr>
              <a:t>LIVE</a:t>
            </a:r>
            <a:endParaRPr lang="de-DE" sz="1400" b="1" dirty="0">
              <a:solidFill>
                <a:srgbClr val="005BBB"/>
              </a:solidFill>
              <a:cs typeface="Calibri" panose="020F0502020204030204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2463735" y="2897839"/>
            <a:ext cx="1214096" cy="338564"/>
          </a:xfrm>
          <a:prstGeom prst="rect">
            <a:avLst/>
          </a:prstGeom>
          <a:noFill/>
          <a:ln>
            <a:noFill/>
          </a:ln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5BBB"/>
                </a:solidFill>
                <a:cs typeface="Calibri" panose="020F0502020204030204" pitchFamily="34" charset="0"/>
              </a:rPr>
              <a:t>LIVE / VOD</a:t>
            </a:r>
            <a:endParaRPr lang="de-DE" sz="1400" b="1" dirty="0">
              <a:solidFill>
                <a:srgbClr val="005BBB"/>
              </a:solidFill>
              <a:cs typeface="Calibri" panose="020F0502020204030204" pitchFamily="34" charset="0"/>
            </a:endParaRPr>
          </a:p>
        </p:txBody>
      </p:sp>
      <p:grpSp>
        <p:nvGrpSpPr>
          <p:cNvPr id="55" name="Gruppieren 54"/>
          <p:cNvGrpSpPr/>
          <p:nvPr/>
        </p:nvGrpSpPr>
        <p:grpSpPr>
          <a:xfrm>
            <a:off x="10032775" y="3377653"/>
            <a:ext cx="1214096" cy="454941"/>
            <a:chOff x="3848680" y="4107982"/>
            <a:chExt cx="1566260" cy="586848"/>
          </a:xfrm>
        </p:grpSpPr>
        <p:sp>
          <p:nvSpPr>
            <p:cNvPr id="56" name="Textfeld 55"/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5BBB"/>
                  </a:solidFill>
                  <a:cs typeface="Calibri" pitchFamily="34" charset="0"/>
                </a:rPr>
                <a:t>0,253 Mio</a:t>
              </a:r>
              <a:r>
                <a:rPr lang="de-DE" sz="1600" b="1" dirty="0">
                  <a:solidFill>
                    <a:srgbClr val="005BBB"/>
                  </a:solidFill>
                  <a:cs typeface="Calibri" pitchFamily="34" charset="0"/>
                </a:rPr>
                <a:t>.</a:t>
              </a:r>
            </a:p>
          </p:txBody>
        </p:sp>
        <p:cxnSp>
          <p:nvCxnSpPr>
            <p:cNvPr id="57" name="Gerade Verbindung 58"/>
            <p:cNvCxnSpPr>
              <a:stCxn id="56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feld 57"/>
          <p:cNvSpPr txBox="1"/>
          <p:nvPr/>
        </p:nvSpPr>
        <p:spPr>
          <a:xfrm>
            <a:off x="10024575" y="3090607"/>
            <a:ext cx="1214096" cy="338564"/>
          </a:xfrm>
          <a:prstGeom prst="rect">
            <a:avLst/>
          </a:prstGeom>
          <a:noFill/>
          <a:ln>
            <a:noFill/>
          </a:ln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5BBB"/>
                </a:solidFill>
                <a:cs typeface="Calibri" panose="020F0502020204030204" pitchFamily="34" charset="0"/>
              </a:rPr>
              <a:t>VOD</a:t>
            </a:r>
            <a:endParaRPr lang="de-DE" sz="1600" b="1" dirty="0">
              <a:solidFill>
                <a:srgbClr val="005BBB"/>
              </a:solidFill>
              <a:cs typeface="Calibri" panose="020F0502020204030204" pitchFamily="34" charset="0"/>
            </a:endParaRPr>
          </a:p>
        </p:txBody>
      </p: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35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8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Regelmäßige </a:t>
            </a:r>
            <a:r>
              <a:rPr lang="de-DE" dirty="0" smtClean="0"/>
              <a:t>VOD-Nutzung</a:t>
            </a:r>
            <a:r>
              <a:rPr lang="de-DE" dirty="0"/>
              <a:t>: Genutzte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Connected</a:t>
            </a:r>
            <a:r>
              <a:rPr lang="de-DE" dirty="0"/>
              <a:t> TV gewinnt weiter an Bedeutung und baut den Vorsprung gegenüber PC / Laptop aus. Größter Zuwachs erneut bei Smartphone, Tablet bleibt stabil.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Kantar TNS – Digitalisierungsbericht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Prozent; Gerät mindestens einmal pro Monat für VOD genutzt </a:t>
            </a:r>
            <a:br>
              <a:rPr lang="de-DE" dirty="0"/>
            </a:br>
            <a:r>
              <a:rPr lang="de-DE" dirty="0"/>
              <a:t>Basis: 16,113 / 19,089 / 22,732 / </a:t>
            </a:r>
            <a:r>
              <a:rPr lang="de-DE" dirty="0" smtClean="0"/>
              <a:t>25,083 / 29,379 </a:t>
            </a:r>
            <a:r>
              <a:rPr lang="de-DE" dirty="0"/>
              <a:t>Mio. Personen ab 14 Jahre in Deutschland, die mind. einmal pro Monat VOD-Angebote (professionelle Inhalte) nutzen</a:t>
            </a:r>
          </a:p>
        </p:txBody>
      </p:sp>
      <p:cxnSp>
        <p:nvCxnSpPr>
          <p:cNvPr id="29" name="Gerade Verbindung 6"/>
          <p:cNvCxnSpPr/>
          <p:nvPr/>
        </p:nvCxnSpPr>
        <p:spPr>
          <a:xfrm>
            <a:off x="1103312" y="2850232"/>
            <a:ext cx="1008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009427" y="2520371"/>
            <a:ext cx="928993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srgbClr val="005BBB"/>
                </a:solidFill>
                <a:cs typeface="Calibri" panose="020F0502020204030204" pitchFamily="34" charset="0"/>
              </a:rPr>
              <a:t>Basis: Regelmäßige VOD-Nutzer (mind. einmal / Monat)</a:t>
            </a:r>
          </a:p>
        </p:txBody>
      </p:sp>
      <p:graphicFrame>
        <p:nvGraphicFramePr>
          <p:cNvPr id="56" name="Diagramm 55"/>
          <p:cNvGraphicFramePr/>
          <p:nvPr>
            <p:extLst>
              <p:ext uri="{D42A27DB-BD31-4B8C-83A1-F6EECF244321}">
                <p14:modId xmlns:p14="http://schemas.microsoft.com/office/powerpoint/2010/main" val="310530159"/>
              </p:ext>
            </p:extLst>
          </p:nvPr>
        </p:nvGraphicFramePr>
        <p:xfrm>
          <a:off x="857249" y="2394728"/>
          <a:ext cx="11108935" cy="349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7" name="Gruppieren 56"/>
          <p:cNvGrpSpPr/>
          <p:nvPr/>
        </p:nvGrpSpPr>
        <p:grpSpPr>
          <a:xfrm>
            <a:off x="4961377" y="3146224"/>
            <a:ext cx="1440000" cy="471223"/>
            <a:chOff x="4663028" y="3372935"/>
            <a:chExt cx="1328198" cy="471223"/>
          </a:xfrm>
        </p:grpSpPr>
        <p:sp>
          <p:nvSpPr>
            <p:cNvPr id="58" name="Textfeld 57"/>
            <p:cNvSpPr txBox="1"/>
            <p:nvPr/>
          </p:nvSpPr>
          <p:spPr>
            <a:xfrm>
              <a:off x="4663028" y="3372935"/>
              <a:ext cx="1328198" cy="3385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5BBB"/>
                  </a:solidFill>
                  <a:cs typeface="Calibri" pitchFamily="34" charset="0"/>
                </a:rPr>
                <a:t>TV-Netto</a:t>
              </a:r>
            </a:p>
          </p:txBody>
        </p:sp>
        <p:cxnSp>
          <p:nvCxnSpPr>
            <p:cNvPr id="59" name="Gerade Verbindung 6"/>
            <p:cNvCxnSpPr/>
            <p:nvPr/>
          </p:nvCxnSpPr>
          <p:spPr>
            <a:xfrm flipV="1">
              <a:off x="5327127" y="3723104"/>
              <a:ext cx="1" cy="12105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/>
          <p:cNvGrpSpPr/>
          <p:nvPr/>
        </p:nvGrpSpPr>
        <p:grpSpPr>
          <a:xfrm>
            <a:off x="2327768" y="3466059"/>
            <a:ext cx="1440000" cy="480000"/>
            <a:chOff x="2082556" y="3162626"/>
            <a:chExt cx="1328198" cy="480000"/>
          </a:xfrm>
        </p:grpSpPr>
        <p:sp>
          <p:nvSpPr>
            <p:cNvPr id="62" name="Textfeld 61"/>
            <p:cNvSpPr txBox="1"/>
            <p:nvPr/>
          </p:nvSpPr>
          <p:spPr>
            <a:xfrm>
              <a:off x="2082556" y="3162626"/>
              <a:ext cx="1328198" cy="33855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1B3853"/>
                  </a:solidFill>
                  <a:cs typeface="Calibri" panose="020F0502020204030204" pitchFamily="34" charset="0"/>
                </a:rPr>
                <a:t>PC / Laptop </a:t>
              </a:r>
            </a:p>
          </p:txBody>
        </p:sp>
        <p:cxnSp>
          <p:nvCxnSpPr>
            <p:cNvPr id="82" name="Gerade Verbindung 55"/>
            <p:cNvCxnSpPr/>
            <p:nvPr/>
          </p:nvCxnSpPr>
          <p:spPr>
            <a:xfrm flipV="1">
              <a:off x="2746655" y="3512792"/>
              <a:ext cx="1" cy="12983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Gerade Verbindung 82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elle 83"/>
          <p:cNvGraphicFramePr>
            <a:graphicFrameLocks noGrp="1"/>
          </p:cNvGraphicFramePr>
          <p:nvPr>
            <p:extLst/>
          </p:nvPr>
        </p:nvGraphicFramePr>
        <p:xfrm>
          <a:off x="1085620" y="5419725"/>
          <a:ext cx="2177343" cy="537914"/>
        </p:xfrm>
        <a:graphic>
          <a:graphicData uri="http://schemas.openxmlformats.org/drawingml/2006/table">
            <a:tbl>
              <a:tblPr firstRow="1" bandRow="1"/>
              <a:tblGrid>
                <a:gridCol w="46525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6525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5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5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85" name="Gruppieren 84"/>
          <p:cNvGrpSpPr/>
          <p:nvPr/>
        </p:nvGrpSpPr>
        <p:grpSpPr>
          <a:xfrm>
            <a:off x="10227957" y="4245111"/>
            <a:ext cx="1440000" cy="480000"/>
            <a:chOff x="7196684" y="2810874"/>
            <a:chExt cx="1440000" cy="480000"/>
          </a:xfrm>
        </p:grpSpPr>
        <p:sp>
          <p:nvSpPr>
            <p:cNvPr id="86" name="Textfeld 85"/>
            <p:cNvSpPr txBox="1"/>
            <p:nvPr/>
          </p:nvSpPr>
          <p:spPr>
            <a:xfrm>
              <a:off x="7196684" y="2810874"/>
              <a:ext cx="1440000" cy="33855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4372"/>
                  </a:solidFill>
                  <a:cs typeface="Calibri" panose="020F0502020204030204" pitchFamily="34" charset="0"/>
                </a:rPr>
                <a:t>Tablet</a:t>
              </a:r>
              <a:endParaRPr lang="de-DE" sz="1800" b="1" dirty="0">
                <a:solidFill>
                  <a:srgbClr val="004372"/>
                </a:solidFill>
                <a:cs typeface="Calibri" pitchFamily="34" charset="0"/>
              </a:endParaRPr>
            </a:p>
          </p:txBody>
        </p:sp>
        <p:cxnSp>
          <p:nvCxnSpPr>
            <p:cNvPr id="87" name="Gerade Verbindung 41"/>
            <p:cNvCxnSpPr/>
            <p:nvPr/>
          </p:nvCxnSpPr>
          <p:spPr>
            <a:xfrm flipV="1">
              <a:off x="7917933" y="3161040"/>
              <a:ext cx="1" cy="12983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noun_project_0417.svg.eps"/>
          <p:cNvSpPr>
            <a:spLocks noChangeAspect="1" noEditPoints="1"/>
          </p:cNvSpPr>
          <p:nvPr/>
        </p:nvSpPr>
        <p:spPr bwMode="auto">
          <a:xfrm rot="5400000">
            <a:off x="10836050" y="5300266"/>
            <a:ext cx="217127" cy="295381"/>
          </a:xfrm>
          <a:custGeom>
            <a:avLst/>
            <a:gdLst>
              <a:gd name="T0" fmla="*/ 233189 w 2693"/>
              <a:gd name="T1" fmla="*/ 570442 h 3456"/>
              <a:gd name="T2" fmla="*/ 226491 w 2693"/>
              <a:gd name="T3" fmla="*/ 574499 h 3456"/>
              <a:gd name="T4" fmla="*/ 222613 w 2693"/>
              <a:gd name="T5" fmla="*/ 581201 h 3456"/>
              <a:gd name="T6" fmla="*/ 222613 w 2693"/>
              <a:gd name="T7" fmla="*/ 589315 h 3456"/>
              <a:gd name="T8" fmla="*/ 226491 w 2693"/>
              <a:gd name="T9" fmla="*/ 596018 h 3456"/>
              <a:gd name="T10" fmla="*/ 233189 w 2693"/>
              <a:gd name="T11" fmla="*/ 600075 h 3456"/>
              <a:gd name="T12" fmla="*/ 241297 w 2693"/>
              <a:gd name="T13" fmla="*/ 600075 h 3456"/>
              <a:gd name="T14" fmla="*/ 247995 w 2693"/>
              <a:gd name="T15" fmla="*/ 596018 h 3456"/>
              <a:gd name="T16" fmla="*/ 251872 w 2693"/>
              <a:gd name="T17" fmla="*/ 589315 h 3456"/>
              <a:gd name="T18" fmla="*/ 251872 w 2693"/>
              <a:gd name="T19" fmla="*/ 581201 h 3456"/>
              <a:gd name="T20" fmla="*/ 247995 w 2693"/>
              <a:gd name="T21" fmla="*/ 574499 h 3456"/>
              <a:gd name="T22" fmla="*/ 241297 w 2693"/>
              <a:gd name="T23" fmla="*/ 570442 h 3456"/>
              <a:gd name="T24" fmla="*/ 54992 w 2693"/>
              <a:gd name="T25" fmla="*/ 48683 h 3456"/>
              <a:gd name="T26" fmla="*/ 50586 w 2693"/>
              <a:gd name="T27" fmla="*/ 50624 h 3456"/>
              <a:gd name="T28" fmla="*/ 48647 w 2693"/>
              <a:gd name="T29" fmla="*/ 55033 h 3456"/>
              <a:gd name="T30" fmla="*/ 49000 w 2693"/>
              <a:gd name="T31" fmla="*/ 557036 h 3456"/>
              <a:gd name="T32" fmla="*/ 52525 w 2693"/>
              <a:gd name="T33" fmla="*/ 560211 h 3456"/>
              <a:gd name="T34" fmla="*/ 419670 w 2693"/>
              <a:gd name="T35" fmla="*/ 560917 h 3456"/>
              <a:gd name="T36" fmla="*/ 424076 w 2693"/>
              <a:gd name="T37" fmla="*/ 558976 h 3456"/>
              <a:gd name="T38" fmla="*/ 426015 w 2693"/>
              <a:gd name="T39" fmla="*/ 554567 h 3456"/>
              <a:gd name="T40" fmla="*/ 425486 w 2693"/>
              <a:gd name="T41" fmla="*/ 52564 h 3456"/>
              <a:gd name="T42" fmla="*/ 422137 w 2693"/>
              <a:gd name="T43" fmla="*/ 49389 h 3456"/>
              <a:gd name="T44" fmla="*/ 54992 w 2693"/>
              <a:gd name="T45" fmla="*/ 48683 h 3456"/>
              <a:gd name="T46" fmla="*/ 444169 w 2693"/>
              <a:gd name="T47" fmla="*/ 0 h 3456"/>
              <a:gd name="T48" fmla="*/ 454745 w 2693"/>
              <a:gd name="T49" fmla="*/ 1764 h 3456"/>
              <a:gd name="T50" fmla="*/ 463734 w 2693"/>
              <a:gd name="T51" fmla="*/ 7232 h 3456"/>
              <a:gd name="T52" fmla="*/ 470432 w 2693"/>
              <a:gd name="T53" fmla="*/ 15169 h 3456"/>
              <a:gd name="T54" fmla="*/ 474133 w 2693"/>
              <a:gd name="T55" fmla="*/ 24871 h 3456"/>
              <a:gd name="T56" fmla="*/ 474662 w 2693"/>
              <a:gd name="T57" fmla="*/ 579085 h 3456"/>
              <a:gd name="T58" fmla="*/ 472547 w 2693"/>
              <a:gd name="T59" fmla="*/ 589844 h 3456"/>
              <a:gd name="T60" fmla="*/ 467435 w 2693"/>
              <a:gd name="T61" fmla="*/ 598664 h 3456"/>
              <a:gd name="T62" fmla="*/ 459504 w 2693"/>
              <a:gd name="T63" fmla="*/ 605367 h 3456"/>
              <a:gd name="T64" fmla="*/ 449633 w 2693"/>
              <a:gd name="T65" fmla="*/ 609071 h 3456"/>
              <a:gd name="T66" fmla="*/ 30493 w 2693"/>
              <a:gd name="T67" fmla="*/ 609600 h 3456"/>
              <a:gd name="T68" fmla="*/ 19741 w 2693"/>
              <a:gd name="T69" fmla="*/ 607836 h 3456"/>
              <a:gd name="T70" fmla="*/ 10752 w 2693"/>
              <a:gd name="T71" fmla="*/ 602368 h 3456"/>
              <a:gd name="T72" fmla="*/ 4054 w 2693"/>
              <a:gd name="T73" fmla="*/ 594431 h 3456"/>
              <a:gd name="T74" fmla="*/ 353 w 2693"/>
              <a:gd name="T75" fmla="*/ 584729 h 3456"/>
              <a:gd name="T76" fmla="*/ 0 w 2693"/>
              <a:gd name="T77" fmla="*/ 30515 h 3456"/>
              <a:gd name="T78" fmla="*/ 1763 w 2693"/>
              <a:gd name="T79" fmla="*/ 19756 h 3456"/>
              <a:gd name="T80" fmla="*/ 7050 w 2693"/>
              <a:gd name="T81" fmla="*/ 10936 h 3456"/>
              <a:gd name="T82" fmla="*/ 14982 w 2693"/>
              <a:gd name="T83" fmla="*/ 4233 h 3456"/>
              <a:gd name="T84" fmla="*/ 24852 w 2693"/>
              <a:gd name="T85" fmla="*/ 529 h 34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93" h="3456">
                <a:moveTo>
                  <a:pt x="1346" y="3232"/>
                </a:moveTo>
                <a:lnTo>
                  <a:pt x="1323" y="3234"/>
                </a:lnTo>
                <a:lnTo>
                  <a:pt x="1303" y="3243"/>
                </a:lnTo>
                <a:lnTo>
                  <a:pt x="1285" y="3257"/>
                </a:lnTo>
                <a:lnTo>
                  <a:pt x="1271" y="3274"/>
                </a:lnTo>
                <a:lnTo>
                  <a:pt x="1263" y="3295"/>
                </a:lnTo>
                <a:lnTo>
                  <a:pt x="1260" y="3318"/>
                </a:lnTo>
                <a:lnTo>
                  <a:pt x="1263" y="3341"/>
                </a:lnTo>
                <a:lnTo>
                  <a:pt x="1271" y="3362"/>
                </a:lnTo>
                <a:lnTo>
                  <a:pt x="1285" y="3379"/>
                </a:lnTo>
                <a:lnTo>
                  <a:pt x="1303" y="3392"/>
                </a:lnTo>
                <a:lnTo>
                  <a:pt x="1323" y="3402"/>
                </a:lnTo>
                <a:lnTo>
                  <a:pt x="1346" y="3405"/>
                </a:lnTo>
                <a:lnTo>
                  <a:pt x="1369" y="3402"/>
                </a:lnTo>
                <a:lnTo>
                  <a:pt x="1389" y="3392"/>
                </a:lnTo>
                <a:lnTo>
                  <a:pt x="1407" y="3379"/>
                </a:lnTo>
                <a:lnTo>
                  <a:pt x="1421" y="3362"/>
                </a:lnTo>
                <a:lnTo>
                  <a:pt x="1429" y="3341"/>
                </a:lnTo>
                <a:lnTo>
                  <a:pt x="1432" y="3318"/>
                </a:lnTo>
                <a:lnTo>
                  <a:pt x="1429" y="3295"/>
                </a:lnTo>
                <a:lnTo>
                  <a:pt x="1421" y="3274"/>
                </a:lnTo>
                <a:lnTo>
                  <a:pt x="1407" y="3257"/>
                </a:lnTo>
                <a:lnTo>
                  <a:pt x="1389" y="3243"/>
                </a:lnTo>
                <a:lnTo>
                  <a:pt x="1369" y="3234"/>
                </a:lnTo>
                <a:lnTo>
                  <a:pt x="1346" y="3232"/>
                </a:lnTo>
                <a:close/>
                <a:moveTo>
                  <a:pt x="312" y="276"/>
                </a:moveTo>
                <a:lnTo>
                  <a:pt x="298" y="280"/>
                </a:lnTo>
                <a:lnTo>
                  <a:pt x="287" y="287"/>
                </a:lnTo>
                <a:lnTo>
                  <a:pt x="278" y="298"/>
                </a:lnTo>
                <a:lnTo>
                  <a:pt x="276" y="312"/>
                </a:lnTo>
                <a:lnTo>
                  <a:pt x="276" y="3144"/>
                </a:lnTo>
                <a:lnTo>
                  <a:pt x="278" y="3158"/>
                </a:lnTo>
                <a:lnTo>
                  <a:pt x="287" y="3169"/>
                </a:lnTo>
                <a:lnTo>
                  <a:pt x="298" y="3176"/>
                </a:lnTo>
                <a:lnTo>
                  <a:pt x="312" y="3180"/>
                </a:lnTo>
                <a:lnTo>
                  <a:pt x="2381" y="3180"/>
                </a:lnTo>
                <a:lnTo>
                  <a:pt x="2395" y="3176"/>
                </a:lnTo>
                <a:lnTo>
                  <a:pt x="2406" y="3169"/>
                </a:lnTo>
                <a:lnTo>
                  <a:pt x="2414" y="3158"/>
                </a:lnTo>
                <a:lnTo>
                  <a:pt x="2417" y="3144"/>
                </a:lnTo>
                <a:lnTo>
                  <a:pt x="2417" y="312"/>
                </a:lnTo>
                <a:lnTo>
                  <a:pt x="2414" y="298"/>
                </a:lnTo>
                <a:lnTo>
                  <a:pt x="2406" y="287"/>
                </a:lnTo>
                <a:lnTo>
                  <a:pt x="2395" y="280"/>
                </a:lnTo>
                <a:lnTo>
                  <a:pt x="2381" y="276"/>
                </a:lnTo>
                <a:lnTo>
                  <a:pt x="312" y="276"/>
                </a:lnTo>
                <a:close/>
                <a:moveTo>
                  <a:pt x="173" y="0"/>
                </a:moveTo>
                <a:lnTo>
                  <a:pt x="2520" y="0"/>
                </a:lnTo>
                <a:lnTo>
                  <a:pt x="2551" y="3"/>
                </a:lnTo>
                <a:lnTo>
                  <a:pt x="2580" y="10"/>
                </a:lnTo>
                <a:lnTo>
                  <a:pt x="2607" y="24"/>
                </a:lnTo>
                <a:lnTo>
                  <a:pt x="2631" y="41"/>
                </a:lnTo>
                <a:lnTo>
                  <a:pt x="2652" y="62"/>
                </a:lnTo>
                <a:lnTo>
                  <a:pt x="2669" y="86"/>
                </a:lnTo>
                <a:lnTo>
                  <a:pt x="2681" y="112"/>
                </a:lnTo>
                <a:lnTo>
                  <a:pt x="2690" y="141"/>
                </a:lnTo>
                <a:lnTo>
                  <a:pt x="2693" y="173"/>
                </a:lnTo>
                <a:lnTo>
                  <a:pt x="2693" y="3283"/>
                </a:lnTo>
                <a:lnTo>
                  <a:pt x="2690" y="3315"/>
                </a:lnTo>
                <a:lnTo>
                  <a:pt x="2681" y="3344"/>
                </a:lnTo>
                <a:lnTo>
                  <a:pt x="2669" y="3370"/>
                </a:lnTo>
                <a:lnTo>
                  <a:pt x="2652" y="3394"/>
                </a:lnTo>
                <a:lnTo>
                  <a:pt x="2631" y="3415"/>
                </a:lnTo>
                <a:lnTo>
                  <a:pt x="2607" y="3432"/>
                </a:lnTo>
                <a:lnTo>
                  <a:pt x="2580" y="3446"/>
                </a:lnTo>
                <a:lnTo>
                  <a:pt x="2551" y="3453"/>
                </a:lnTo>
                <a:lnTo>
                  <a:pt x="2520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5" y="3432"/>
                </a:lnTo>
                <a:lnTo>
                  <a:pt x="61" y="3415"/>
                </a:lnTo>
                <a:lnTo>
                  <a:pt x="40" y="3394"/>
                </a:lnTo>
                <a:lnTo>
                  <a:pt x="23" y="3370"/>
                </a:lnTo>
                <a:lnTo>
                  <a:pt x="10" y="3344"/>
                </a:lnTo>
                <a:lnTo>
                  <a:pt x="2" y="3315"/>
                </a:lnTo>
                <a:lnTo>
                  <a:pt x="0" y="3283"/>
                </a:lnTo>
                <a:lnTo>
                  <a:pt x="0" y="173"/>
                </a:lnTo>
                <a:lnTo>
                  <a:pt x="2" y="141"/>
                </a:lnTo>
                <a:lnTo>
                  <a:pt x="10" y="112"/>
                </a:lnTo>
                <a:lnTo>
                  <a:pt x="23" y="86"/>
                </a:lnTo>
                <a:lnTo>
                  <a:pt x="40" y="62"/>
                </a:lnTo>
                <a:lnTo>
                  <a:pt x="61" y="41"/>
                </a:lnTo>
                <a:lnTo>
                  <a:pt x="85" y="24"/>
                </a:lnTo>
                <a:lnTo>
                  <a:pt x="112" y="10"/>
                </a:lnTo>
                <a:lnTo>
                  <a:pt x="141" y="3"/>
                </a:lnTo>
                <a:lnTo>
                  <a:pt x="173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99" name="Gruppieren 98"/>
          <p:cNvGrpSpPr>
            <a:grpSpLocks noChangeAspect="1"/>
          </p:cNvGrpSpPr>
          <p:nvPr/>
        </p:nvGrpSpPr>
        <p:grpSpPr>
          <a:xfrm>
            <a:off x="5566529" y="5339393"/>
            <a:ext cx="260552" cy="185964"/>
            <a:chOff x="5798506" y="4806158"/>
            <a:chExt cx="728323" cy="519823"/>
          </a:xfrm>
          <a:solidFill>
            <a:srgbClr val="F1F1F1"/>
          </a:solidFill>
        </p:grpSpPr>
        <p:sp>
          <p:nvSpPr>
            <p:cNvPr id="100" name="Freeform 20"/>
            <p:cNvSpPr>
              <a:spLocks noChangeAspect="1" noEditPoints="1"/>
            </p:cNvSpPr>
            <p:nvPr/>
          </p:nvSpPr>
          <p:spPr bwMode="auto">
            <a:xfrm>
              <a:off x="5798506" y="4806158"/>
              <a:ext cx="728323" cy="466383"/>
            </a:xfrm>
            <a:custGeom>
              <a:avLst/>
              <a:gdLst>
                <a:gd name="T0" fmla="*/ 1 w 3384"/>
                <a:gd name="T1" fmla="*/ 0 h 1918"/>
                <a:gd name="T2" fmla="*/ 1 w 3384"/>
                <a:gd name="T3" fmla="*/ 0 h 1918"/>
                <a:gd name="T4" fmla="*/ 0 w 3384"/>
                <a:gd name="T5" fmla="*/ 0 h 1918"/>
                <a:gd name="T6" fmla="*/ 0 w 3384"/>
                <a:gd name="T7" fmla="*/ 1 h 1918"/>
                <a:gd name="T8" fmla="*/ 0 w 3384"/>
                <a:gd name="T9" fmla="*/ 1 h 1918"/>
                <a:gd name="T10" fmla="*/ 0 w 3384"/>
                <a:gd name="T11" fmla="*/ 1 h 1918"/>
                <a:gd name="T12" fmla="*/ 0 w 3384"/>
                <a:gd name="T13" fmla="*/ 4 h 1918"/>
                <a:gd name="T14" fmla="*/ 0 w 3384"/>
                <a:gd name="T15" fmla="*/ 4 h 1918"/>
                <a:gd name="T16" fmla="*/ 0 w 3384"/>
                <a:gd name="T17" fmla="*/ 4 h 1918"/>
                <a:gd name="T18" fmla="*/ 0 w 3384"/>
                <a:gd name="T19" fmla="*/ 4 h 1918"/>
                <a:gd name="T20" fmla="*/ 1 w 3384"/>
                <a:gd name="T21" fmla="*/ 4 h 1918"/>
                <a:gd name="T22" fmla="*/ 1 w 3384"/>
                <a:gd name="T23" fmla="*/ 4 h 1918"/>
                <a:gd name="T24" fmla="*/ 8 w 3384"/>
                <a:gd name="T25" fmla="*/ 4 h 1918"/>
                <a:gd name="T26" fmla="*/ 8 w 3384"/>
                <a:gd name="T27" fmla="*/ 4 h 1918"/>
                <a:gd name="T28" fmla="*/ 8 w 3384"/>
                <a:gd name="T29" fmla="*/ 4 h 1918"/>
                <a:gd name="T30" fmla="*/ 8 w 3384"/>
                <a:gd name="T31" fmla="*/ 4 h 1918"/>
                <a:gd name="T32" fmla="*/ 8 w 3384"/>
                <a:gd name="T33" fmla="*/ 4 h 1918"/>
                <a:gd name="T34" fmla="*/ 8 w 3384"/>
                <a:gd name="T35" fmla="*/ 4 h 1918"/>
                <a:gd name="T36" fmla="*/ 8 w 3384"/>
                <a:gd name="T37" fmla="*/ 1 h 1918"/>
                <a:gd name="T38" fmla="*/ 8 w 3384"/>
                <a:gd name="T39" fmla="*/ 1 h 1918"/>
                <a:gd name="T40" fmla="*/ 8 w 3384"/>
                <a:gd name="T41" fmla="*/ 0 h 1918"/>
                <a:gd name="T42" fmla="*/ 8 w 3384"/>
                <a:gd name="T43" fmla="*/ 0 h 1918"/>
                <a:gd name="T44" fmla="*/ 8 w 3384"/>
                <a:gd name="T45" fmla="*/ 0 h 1918"/>
                <a:gd name="T46" fmla="*/ 8 w 3384"/>
                <a:gd name="T47" fmla="*/ 0 h 1918"/>
                <a:gd name="T48" fmla="*/ 0 w 3384"/>
                <a:gd name="T49" fmla="*/ 0 h 1918"/>
                <a:gd name="T50" fmla="*/ 8 w 3384"/>
                <a:gd name="T51" fmla="*/ 0 h 1918"/>
                <a:gd name="T52" fmla="*/ 8 w 3384"/>
                <a:gd name="T53" fmla="*/ 0 h 1918"/>
                <a:gd name="T54" fmla="*/ 8 w 3384"/>
                <a:gd name="T55" fmla="*/ 0 h 1918"/>
                <a:gd name="T56" fmla="*/ 8 w 3384"/>
                <a:gd name="T57" fmla="*/ 0 h 1918"/>
                <a:gd name="T58" fmla="*/ 8 w 3384"/>
                <a:gd name="T59" fmla="*/ 4 h 1918"/>
                <a:gd name="T60" fmla="*/ 8 w 3384"/>
                <a:gd name="T61" fmla="*/ 5 h 1918"/>
                <a:gd name="T62" fmla="*/ 8 w 3384"/>
                <a:gd name="T63" fmla="*/ 5 h 1918"/>
                <a:gd name="T64" fmla="*/ 8 w 3384"/>
                <a:gd name="T65" fmla="*/ 5 h 1918"/>
                <a:gd name="T66" fmla="*/ 8 w 3384"/>
                <a:gd name="T67" fmla="*/ 5 h 1918"/>
                <a:gd name="T68" fmla="*/ 0 w 3384"/>
                <a:gd name="T69" fmla="*/ 5 h 1918"/>
                <a:gd name="T70" fmla="*/ 0 w 3384"/>
                <a:gd name="T71" fmla="*/ 5 h 1918"/>
                <a:gd name="T72" fmla="*/ 0 w 3384"/>
                <a:gd name="T73" fmla="*/ 5 h 1918"/>
                <a:gd name="T74" fmla="*/ 0 w 3384"/>
                <a:gd name="T75" fmla="*/ 5 h 1918"/>
                <a:gd name="T76" fmla="*/ 0 w 3384"/>
                <a:gd name="T77" fmla="*/ 0 h 1918"/>
                <a:gd name="T78" fmla="*/ 0 w 3384"/>
                <a:gd name="T79" fmla="*/ 0 h 1918"/>
                <a:gd name="T80" fmla="*/ 0 w 3384"/>
                <a:gd name="T81" fmla="*/ 0 h 1918"/>
                <a:gd name="T82" fmla="*/ 0 w 3384"/>
                <a:gd name="T83" fmla="*/ 0 h 1918"/>
                <a:gd name="T84" fmla="*/ 0 w 3384"/>
                <a:gd name="T85" fmla="*/ 0 h 19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84" h="1918">
                  <a:moveTo>
                    <a:pt x="307" y="154"/>
                  </a:moveTo>
                  <a:lnTo>
                    <a:pt x="269" y="154"/>
                  </a:lnTo>
                  <a:lnTo>
                    <a:pt x="238" y="155"/>
                  </a:lnTo>
                  <a:lnTo>
                    <a:pt x="213" y="157"/>
                  </a:lnTo>
                  <a:lnTo>
                    <a:pt x="193" y="161"/>
                  </a:lnTo>
                  <a:lnTo>
                    <a:pt x="178" y="167"/>
                  </a:lnTo>
                  <a:lnTo>
                    <a:pt x="167" y="176"/>
                  </a:lnTo>
                  <a:lnTo>
                    <a:pt x="161" y="190"/>
                  </a:lnTo>
                  <a:lnTo>
                    <a:pt x="157" y="208"/>
                  </a:lnTo>
                  <a:lnTo>
                    <a:pt x="154" y="230"/>
                  </a:lnTo>
                  <a:lnTo>
                    <a:pt x="154" y="258"/>
                  </a:lnTo>
                  <a:lnTo>
                    <a:pt x="154" y="292"/>
                  </a:lnTo>
                  <a:lnTo>
                    <a:pt x="154" y="1397"/>
                  </a:lnTo>
                  <a:lnTo>
                    <a:pt x="154" y="1430"/>
                  </a:lnTo>
                  <a:lnTo>
                    <a:pt x="154" y="1459"/>
                  </a:lnTo>
                  <a:lnTo>
                    <a:pt x="157" y="1482"/>
                  </a:lnTo>
                  <a:lnTo>
                    <a:pt x="161" y="1499"/>
                  </a:lnTo>
                  <a:lnTo>
                    <a:pt x="167" y="1512"/>
                  </a:lnTo>
                  <a:lnTo>
                    <a:pt x="178" y="1521"/>
                  </a:lnTo>
                  <a:lnTo>
                    <a:pt x="193" y="1528"/>
                  </a:lnTo>
                  <a:lnTo>
                    <a:pt x="213" y="1532"/>
                  </a:lnTo>
                  <a:lnTo>
                    <a:pt x="238" y="1534"/>
                  </a:lnTo>
                  <a:lnTo>
                    <a:pt x="269" y="1535"/>
                  </a:lnTo>
                  <a:lnTo>
                    <a:pt x="307" y="1535"/>
                  </a:lnTo>
                  <a:lnTo>
                    <a:pt x="3077" y="1535"/>
                  </a:lnTo>
                  <a:lnTo>
                    <a:pt x="3115" y="1535"/>
                  </a:lnTo>
                  <a:lnTo>
                    <a:pt x="3146" y="1534"/>
                  </a:lnTo>
                  <a:lnTo>
                    <a:pt x="3171" y="1532"/>
                  </a:lnTo>
                  <a:lnTo>
                    <a:pt x="3190" y="1528"/>
                  </a:lnTo>
                  <a:lnTo>
                    <a:pt x="3205" y="1521"/>
                  </a:lnTo>
                  <a:lnTo>
                    <a:pt x="3215" y="1512"/>
                  </a:lnTo>
                  <a:lnTo>
                    <a:pt x="3223" y="1499"/>
                  </a:lnTo>
                  <a:lnTo>
                    <a:pt x="3227" y="1482"/>
                  </a:lnTo>
                  <a:lnTo>
                    <a:pt x="3229" y="1459"/>
                  </a:lnTo>
                  <a:lnTo>
                    <a:pt x="3230" y="1430"/>
                  </a:lnTo>
                  <a:lnTo>
                    <a:pt x="3230" y="1397"/>
                  </a:lnTo>
                  <a:lnTo>
                    <a:pt x="3230" y="292"/>
                  </a:lnTo>
                  <a:lnTo>
                    <a:pt x="3230" y="258"/>
                  </a:lnTo>
                  <a:lnTo>
                    <a:pt x="3229" y="230"/>
                  </a:lnTo>
                  <a:lnTo>
                    <a:pt x="3227" y="208"/>
                  </a:lnTo>
                  <a:lnTo>
                    <a:pt x="3223" y="190"/>
                  </a:lnTo>
                  <a:lnTo>
                    <a:pt x="3215" y="176"/>
                  </a:lnTo>
                  <a:lnTo>
                    <a:pt x="3205" y="167"/>
                  </a:lnTo>
                  <a:lnTo>
                    <a:pt x="3190" y="161"/>
                  </a:lnTo>
                  <a:lnTo>
                    <a:pt x="3171" y="157"/>
                  </a:lnTo>
                  <a:lnTo>
                    <a:pt x="3146" y="155"/>
                  </a:lnTo>
                  <a:lnTo>
                    <a:pt x="3115" y="154"/>
                  </a:lnTo>
                  <a:lnTo>
                    <a:pt x="3077" y="154"/>
                  </a:lnTo>
                  <a:lnTo>
                    <a:pt x="307" y="154"/>
                  </a:lnTo>
                  <a:close/>
                  <a:moveTo>
                    <a:pt x="154" y="0"/>
                  </a:moveTo>
                  <a:lnTo>
                    <a:pt x="3230" y="0"/>
                  </a:lnTo>
                  <a:lnTo>
                    <a:pt x="3260" y="4"/>
                  </a:lnTo>
                  <a:lnTo>
                    <a:pt x="3290" y="13"/>
                  </a:lnTo>
                  <a:lnTo>
                    <a:pt x="3316" y="27"/>
                  </a:lnTo>
                  <a:lnTo>
                    <a:pt x="3339" y="45"/>
                  </a:lnTo>
                  <a:lnTo>
                    <a:pt x="3358" y="68"/>
                  </a:lnTo>
                  <a:lnTo>
                    <a:pt x="3372" y="95"/>
                  </a:lnTo>
                  <a:lnTo>
                    <a:pt x="3381" y="123"/>
                  </a:lnTo>
                  <a:lnTo>
                    <a:pt x="3384" y="154"/>
                  </a:lnTo>
                  <a:lnTo>
                    <a:pt x="3384" y="1764"/>
                  </a:lnTo>
                  <a:lnTo>
                    <a:pt x="3381" y="1795"/>
                  </a:lnTo>
                  <a:lnTo>
                    <a:pt x="3372" y="1825"/>
                  </a:lnTo>
                  <a:lnTo>
                    <a:pt x="3358" y="1851"/>
                  </a:lnTo>
                  <a:lnTo>
                    <a:pt x="3339" y="1873"/>
                  </a:lnTo>
                  <a:lnTo>
                    <a:pt x="3316" y="1892"/>
                  </a:lnTo>
                  <a:lnTo>
                    <a:pt x="3290" y="1906"/>
                  </a:lnTo>
                  <a:lnTo>
                    <a:pt x="3260" y="1915"/>
                  </a:lnTo>
                  <a:lnTo>
                    <a:pt x="3230" y="1918"/>
                  </a:lnTo>
                  <a:lnTo>
                    <a:pt x="154" y="1918"/>
                  </a:lnTo>
                  <a:lnTo>
                    <a:pt x="122" y="1915"/>
                  </a:lnTo>
                  <a:lnTo>
                    <a:pt x="94" y="1906"/>
                  </a:lnTo>
                  <a:lnTo>
                    <a:pt x="68" y="1892"/>
                  </a:lnTo>
                  <a:lnTo>
                    <a:pt x="45" y="1873"/>
                  </a:lnTo>
                  <a:lnTo>
                    <a:pt x="26" y="1851"/>
                  </a:lnTo>
                  <a:lnTo>
                    <a:pt x="12" y="1825"/>
                  </a:lnTo>
                  <a:lnTo>
                    <a:pt x="3" y="1795"/>
                  </a:lnTo>
                  <a:lnTo>
                    <a:pt x="0" y="1764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2" y="95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7"/>
                  </a:lnTo>
                  <a:lnTo>
                    <a:pt x="94" y="13"/>
                  </a:lnTo>
                  <a:lnTo>
                    <a:pt x="122" y="4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1" name="Rectangle 21"/>
            <p:cNvSpPr>
              <a:spLocks noChangeAspect="1" noChangeArrowheads="1"/>
            </p:cNvSpPr>
            <p:nvPr/>
          </p:nvSpPr>
          <p:spPr bwMode="auto">
            <a:xfrm>
              <a:off x="5996748" y="5306548"/>
              <a:ext cx="331840" cy="194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2" name="Rectangle 22"/>
            <p:cNvSpPr>
              <a:spLocks noChangeAspect="1" noChangeArrowheads="1"/>
            </p:cNvSpPr>
            <p:nvPr/>
          </p:nvSpPr>
          <p:spPr bwMode="auto">
            <a:xfrm>
              <a:off x="6147584" y="5272541"/>
              <a:ext cx="30168" cy="340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03" name="Freeform 19"/>
            <p:cNvSpPr>
              <a:spLocks/>
            </p:cNvSpPr>
            <p:nvPr/>
          </p:nvSpPr>
          <p:spPr bwMode="auto">
            <a:xfrm>
              <a:off x="6031471" y="5064056"/>
              <a:ext cx="71813" cy="72504"/>
            </a:xfrm>
            <a:custGeom>
              <a:avLst/>
              <a:gdLst>
                <a:gd name="T0" fmla="*/ 6 w 937"/>
                <a:gd name="T1" fmla="*/ 0 h 948"/>
                <a:gd name="T2" fmla="*/ 6 w 937"/>
                <a:gd name="T3" fmla="*/ 0 h 948"/>
                <a:gd name="T4" fmla="*/ 7 w 937"/>
                <a:gd name="T5" fmla="*/ 0 h 948"/>
                <a:gd name="T6" fmla="*/ 8 w 937"/>
                <a:gd name="T7" fmla="*/ 0 h 948"/>
                <a:gd name="T8" fmla="*/ 8 w 937"/>
                <a:gd name="T9" fmla="*/ 1 h 948"/>
                <a:gd name="T10" fmla="*/ 9 w 937"/>
                <a:gd name="T11" fmla="*/ 1 h 948"/>
                <a:gd name="T12" fmla="*/ 9 w 937"/>
                <a:gd name="T13" fmla="*/ 1 h 948"/>
                <a:gd name="T14" fmla="*/ 10 w 937"/>
                <a:gd name="T15" fmla="*/ 2 h 948"/>
                <a:gd name="T16" fmla="*/ 10 w 937"/>
                <a:gd name="T17" fmla="*/ 2 h 948"/>
                <a:gd name="T18" fmla="*/ 11 w 937"/>
                <a:gd name="T19" fmla="*/ 3 h 948"/>
                <a:gd name="T20" fmla="*/ 11 w 937"/>
                <a:gd name="T21" fmla="*/ 3 h 948"/>
                <a:gd name="T22" fmla="*/ 11 w 937"/>
                <a:gd name="T23" fmla="*/ 4 h 948"/>
                <a:gd name="T24" fmla="*/ 11 w 937"/>
                <a:gd name="T25" fmla="*/ 5 h 948"/>
                <a:gd name="T26" fmla="*/ 12 w 937"/>
                <a:gd name="T27" fmla="*/ 5 h 948"/>
                <a:gd name="T28" fmla="*/ 12 w 937"/>
                <a:gd name="T29" fmla="*/ 6 h 948"/>
                <a:gd name="T30" fmla="*/ 12 w 937"/>
                <a:gd name="T31" fmla="*/ 7 h 948"/>
                <a:gd name="T32" fmla="*/ 11 w 937"/>
                <a:gd name="T33" fmla="*/ 7 h 948"/>
                <a:gd name="T34" fmla="*/ 11 w 937"/>
                <a:gd name="T35" fmla="*/ 8 h 948"/>
                <a:gd name="T36" fmla="*/ 11 w 937"/>
                <a:gd name="T37" fmla="*/ 8 h 948"/>
                <a:gd name="T38" fmla="*/ 11 w 937"/>
                <a:gd name="T39" fmla="*/ 9 h 948"/>
                <a:gd name="T40" fmla="*/ 10 w 937"/>
                <a:gd name="T41" fmla="*/ 9 h 948"/>
                <a:gd name="T42" fmla="*/ 10 w 937"/>
                <a:gd name="T43" fmla="*/ 10 h 948"/>
                <a:gd name="T44" fmla="*/ 9 w 937"/>
                <a:gd name="T45" fmla="*/ 10 h 948"/>
                <a:gd name="T46" fmla="*/ 9 w 937"/>
                <a:gd name="T47" fmla="*/ 11 h 948"/>
                <a:gd name="T48" fmla="*/ 8 w 937"/>
                <a:gd name="T49" fmla="*/ 11 h 948"/>
                <a:gd name="T50" fmla="*/ 8 w 937"/>
                <a:gd name="T51" fmla="*/ 11 h 948"/>
                <a:gd name="T52" fmla="*/ 7 w 937"/>
                <a:gd name="T53" fmla="*/ 12 h 948"/>
                <a:gd name="T54" fmla="*/ 6 w 937"/>
                <a:gd name="T55" fmla="*/ 12 h 948"/>
                <a:gd name="T56" fmla="*/ 6 w 937"/>
                <a:gd name="T57" fmla="*/ 12 h 948"/>
                <a:gd name="T58" fmla="*/ 5 w 937"/>
                <a:gd name="T59" fmla="*/ 12 h 948"/>
                <a:gd name="T60" fmla="*/ 4 w 937"/>
                <a:gd name="T61" fmla="*/ 12 h 948"/>
                <a:gd name="T62" fmla="*/ 4 w 937"/>
                <a:gd name="T63" fmla="*/ 11 h 948"/>
                <a:gd name="T64" fmla="*/ 3 w 937"/>
                <a:gd name="T65" fmla="*/ 11 h 948"/>
                <a:gd name="T66" fmla="*/ 3 w 937"/>
                <a:gd name="T67" fmla="*/ 11 h 948"/>
                <a:gd name="T68" fmla="*/ 2 w 937"/>
                <a:gd name="T69" fmla="*/ 10 h 948"/>
                <a:gd name="T70" fmla="*/ 2 w 937"/>
                <a:gd name="T71" fmla="*/ 10 h 948"/>
                <a:gd name="T72" fmla="*/ 1 w 937"/>
                <a:gd name="T73" fmla="*/ 9 h 948"/>
                <a:gd name="T74" fmla="*/ 1 w 937"/>
                <a:gd name="T75" fmla="*/ 9 h 948"/>
                <a:gd name="T76" fmla="*/ 1 w 937"/>
                <a:gd name="T77" fmla="*/ 8 h 948"/>
                <a:gd name="T78" fmla="*/ 0 w 937"/>
                <a:gd name="T79" fmla="*/ 8 h 948"/>
                <a:gd name="T80" fmla="*/ 0 w 937"/>
                <a:gd name="T81" fmla="*/ 7 h 948"/>
                <a:gd name="T82" fmla="*/ 0 w 937"/>
                <a:gd name="T83" fmla="*/ 7 h 948"/>
                <a:gd name="T84" fmla="*/ 0 w 937"/>
                <a:gd name="T85" fmla="*/ 6 h 948"/>
                <a:gd name="T86" fmla="*/ 0 w 937"/>
                <a:gd name="T87" fmla="*/ 5 h 948"/>
                <a:gd name="T88" fmla="*/ 0 w 937"/>
                <a:gd name="T89" fmla="*/ 5 h 948"/>
                <a:gd name="T90" fmla="*/ 0 w 937"/>
                <a:gd name="T91" fmla="*/ 4 h 948"/>
                <a:gd name="T92" fmla="*/ 1 w 937"/>
                <a:gd name="T93" fmla="*/ 3 h 948"/>
                <a:gd name="T94" fmla="*/ 1 w 937"/>
                <a:gd name="T95" fmla="*/ 3 h 948"/>
                <a:gd name="T96" fmla="*/ 1 w 937"/>
                <a:gd name="T97" fmla="*/ 2 h 948"/>
                <a:gd name="T98" fmla="*/ 2 w 937"/>
                <a:gd name="T99" fmla="*/ 2 h 948"/>
                <a:gd name="T100" fmla="*/ 2 w 937"/>
                <a:gd name="T101" fmla="*/ 1 h 948"/>
                <a:gd name="T102" fmla="*/ 3 w 937"/>
                <a:gd name="T103" fmla="*/ 1 h 948"/>
                <a:gd name="T104" fmla="*/ 3 w 937"/>
                <a:gd name="T105" fmla="*/ 1 h 948"/>
                <a:gd name="T106" fmla="*/ 4 w 937"/>
                <a:gd name="T107" fmla="*/ 0 h 948"/>
                <a:gd name="T108" fmla="*/ 4 w 937"/>
                <a:gd name="T109" fmla="*/ 0 h 948"/>
                <a:gd name="T110" fmla="*/ 5 w 937"/>
                <a:gd name="T111" fmla="*/ 0 h 948"/>
                <a:gd name="T112" fmla="*/ 6 w 937"/>
                <a:gd name="T113" fmla="*/ 0 h 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7" h="948">
                  <a:moveTo>
                    <a:pt x="469" y="0"/>
                  </a:moveTo>
                  <a:lnTo>
                    <a:pt x="524" y="3"/>
                  </a:lnTo>
                  <a:lnTo>
                    <a:pt x="576" y="13"/>
                  </a:lnTo>
                  <a:lnTo>
                    <a:pt x="627" y="27"/>
                  </a:lnTo>
                  <a:lnTo>
                    <a:pt x="675" y="48"/>
                  </a:lnTo>
                  <a:lnTo>
                    <a:pt x="721" y="74"/>
                  </a:lnTo>
                  <a:lnTo>
                    <a:pt x="762" y="104"/>
                  </a:lnTo>
                  <a:lnTo>
                    <a:pt x="800" y="138"/>
                  </a:lnTo>
                  <a:lnTo>
                    <a:pt x="835" y="177"/>
                  </a:lnTo>
                  <a:lnTo>
                    <a:pt x="865" y="220"/>
                  </a:lnTo>
                  <a:lnTo>
                    <a:pt x="890" y="265"/>
                  </a:lnTo>
                  <a:lnTo>
                    <a:pt x="910" y="314"/>
                  </a:lnTo>
                  <a:lnTo>
                    <a:pt x="926" y="366"/>
                  </a:lnTo>
                  <a:lnTo>
                    <a:pt x="934" y="419"/>
                  </a:lnTo>
                  <a:lnTo>
                    <a:pt x="937" y="474"/>
                  </a:lnTo>
                  <a:lnTo>
                    <a:pt x="934" y="529"/>
                  </a:lnTo>
                  <a:lnTo>
                    <a:pt x="926" y="583"/>
                  </a:lnTo>
                  <a:lnTo>
                    <a:pt x="910" y="634"/>
                  </a:lnTo>
                  <a:lnTo>
                    <a:pt x="890" y="682"/>
                  </a:lnTo>
                  <a:lnTo>
                    <a:pt x="865" y="728"/>
                  </a:lnTo>
                  <a:lnTo>
                    <a:pt x="835" y="771"/>
                  </a:lnTo>
                  <a:lnTo>
                    <a:pt x="800" y="809"/>
                  </a:lnTo>
                  <a:lnTo>
                    <a:pt x="762" y="844"/>
                  </a:lnTo>
                  <a:lnTo>
                    <a:pt x="721" y="875"/>
                  </a:lnTo>
                  <a:lnTo>
                    <a:pt x="675" y="900"/>
                  </a:lnTo>
                  <a:lnTo>
                    <a:pt x="627" y="921"/>
                  </a:lnTo>
                  <a:lnTo>
                    <a:pt x="576" y="935"/>
                  </a:lnTo>
                  <a:lnTo>
                    <a:pt x="524" y="945"/>
                  </a:lnTo>
                  <a:lnTo>
                    <a:pt x="469" y="948"/>
                  </a:lnTo>
                  <a:lnTo>
                    <a:pt x="414" y="945"/>
                  </a:lnTo>
                  <a:lnTo>
                    <a:pt x="361" y="935"/>
                  </a:lnTo>
                  <a:lnTo>
                    <a:pt x="311" y="921"/>
                  </a:lnTo>
                  <a:lnTo>
                    <a:pt x="263" y="900"/>
                  </a:lnTo>
                  <a:lnTo>
                    <a:pt x="218" y="875"/>
                  </a:lnTo>
                  <a:lnTo>
                    <a:pt x="176" y="844"/>
                  </a:lnTo>
                  <a:lnTo>
                    <a:pt x="137" y="809"/>
                  </a:lnTo>
                  <a:lnTo>
                    <a:pt x="103" y="771"/>
                  </a:lnTo>
                  <a:lnTo>
                    <a:pt x="73" y="728"/>
                  </a:lnTo>
                  <a:lnTo>
                    <a:pt x="48" y="682"/>
                  </a:lnTo>
                  <a:lnTo>
                    <a:pt x="27" y="634"/>
                  </a:lnTo>
                  <a:lnTo>
                    <a:pt x="13" y="583"/>
                  </a:lnTo>
                  <a:lnTo>
                    <a:pt x="3" y="529"/>
                  </a:lnTo>
                  <a:lnTo>
                    <a:pt x="0" y="474"/>
                  </a:lnTo>
                  <a:lnTo>
                    <a:pt x="3" y="419"/>
                  </a:lnTo>
                  <a:lnTo>
                    <a:pt x="13" y="366"/>
                  </a:lnTo>
                  <a:lnTo>
                    <a:pt x="27" y="314"/>
                  </a:lnTo>
                  <a:lnTo>
                    <a:pt x="48" y="265"/>
                  </a:lnTo>
                  <a:lnTo>
                    <a:pt x="73" y="220"/>
                  </a:lnTo>
                  <a:lnTo>
                    <a:pt x="103" y="177"/>
                  </a:lnTo>
                  <a:lnTo>
                    <a:pt x="137" y="138"/>
                  </a:lnTo>
                  <a:lnTo>
                    <a:pt x="176" y="104"/>
                  </a:lnTo>
                  <a:lnTo>
                    <a:pt x="218" y="74"/>
                  </a:lnTo>
                  <a:lnTo>
                    <a:pt x="263" y="48"/>
                  </a:lnTo>
                  <a:lnTo>
                    <a:pt x="311" y="27"/>
                  </a:lnTo>
                  <a:lnTo>
                    <a:pt x="361" y="13"/>
                  </a:lnTo>
                  <a:lnTo>
                    <a:pt x="414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4" name="Freeform 20"/>
            <p:cNvSpPr>
              <a:spLocks/>
            </p:cNvSpPr>
            <p:nvPr/>
          </p:nvSpPr>
          <p:spPr bwMode="auto">
            <a:xfrm>
              <a:off x="6031471" y="4961171"/>
              <a:ext cx="174007" cy="175389"/>
            </a:xfrm>
            <a:custGeom>
              <a:avLst/>
              <a:gdLst>
                <a:gd name="T0" fmla="*/ 0 w 2266"/>
                <a:gd name="T1" fmla="*/ 0 h 2290"/>
                <a:gd name="T2" fmla="*/ 1 w 2266"/>
                <a:gd name="T3" fmla="*/ 0 h 2290"/>
                <a:gd name="T4" fmla="*/ 3 w 2266"/>
                <a:gd name="T5" fmla="*/ 0 h 2290"/>
                <a:gd name="T6" fmla="*/ 4 w 2266"/>
                <a:gd name="T7" fmla="*/ 0 h 2290"/>
                <a:gd name="T8" fmla="*/ 6 w 2266"/>
                <a:gd name="T9" fmla="*/ 1 h 2290"/>
                <a:gd name="T10" fmla="*/ 7 w 2266"/>
                <a:gd name="T11" fmla="*/ 1 h 2290"/>
                <a:gd name="T12" fmla="*/ 9 w 2266"/>
                <a:gd name="T13" fmla="*/ 1 h 2290"/>
                <a:gd name="T14" fmla="*/ 10 w 2266"/>
                <a:gd name="T15" fmla="*/ 2 h 2290"/>
                <a:gd name="T16" fmla="*/ 11 w 2266"/>
                <a:gd name="T17" fmla="*/ 2 h 2290"/>
                <a:gd name="T18" fmla="*/ 13 w 2266"/>
                <a:gd name="T19" fmla="*/ 3 h 2290"/>
                <a:gd name="T20" fmla="*/ 14 w 2266"/>
                <a:gd name="T21" fmla="*/ 4 h 2290"/>
                <a:gd name="T22" fmla="*/ 15 w 2266"/>
                <a:gd name="T23" fmla="*/ 4 h 2290"/>
                <a:gd name="T24" fmla="*/ 16 w 2266"/>
                <a:gd name="T25" fmla="*/ 5 h 2290"/>
                <a:gd name="T26" fmla="*/ 17 w 2266"/>
                <a:gd name="T27" fmla="*/ 6 h 2290"/>
                <a:gd name="T28" fmla="*/ 18 w 2266"/>
                <a:gd name="T29" fmla="*/ 7 h 2290"/>
                <a:gd name="T30" fmla="*/ 19 w 2266"/>
                <a:gd name="T31" fmla="*/ 8 h 2290"/>
                <a:gd name="T32" fmla="*/ 20 w 2266"/>
                <a:gd name="T33" fmla="*/ 9 h 2290"/>
                <a:gd name="T34" fmla="*/ 21 w 2266"/>
                <a:gd name="T35" fmla="*/ 10 h 2290"/>
                <a:gd name="T36" fmla="*/ 22 w 2266"/>
                <a:gd name="T37" fmla="*/ 11 h 2290"/>
                <a:gd name="T38" fmla="*/ 23 w 2266"/>
                <a:gd name="T39" fmla="*/ 12 h 2290"/>
                <a:gd name="T40" fmla="*/ 24 w 2266"/>
                <a:gd name="T41" fmla="*/ 13 h 2290"/>
                <a:gd name="T42" fmla="*/ 24 w 2266"/>
                <a:gd name="T43" fmla="*/ 14 h 2290"/>
                <a:gd name="T44" fmla="*/ 25 w 2266"/>
                <a:gd name="T45" fmla="*/ 16 h 2290"/>
                <a:gd name="T46" fmla="*/ 26 w 2266"/>
                <a:gd name="T47" fmla="*/ 17 h 2290"/>
                <a:gd name="T48" fmla="*/ 26 w 2266"/>
                <a:gd name="T49" fmla="*/ 18 h 2290"/>
                <a:gd name="T50" fmla="*/ 27 w 2266"/>
                <a:gd name="T51" fmla="*/ 20 h 2290"/>
                <a:gd name="T52" fmla="*/ 27 w 2266"/>
                <a:gd name="T53" fmla="*/ 21 h 2290"/>
                <a:gd name="T54" fmla="*/ 27 w 2266"/>
                <a:gd name="T55" fmla="*/ 22 h 2290"/>
                <a:gd name="T56" fmla="*/ 28 w 2266"/>
                <a:gd name="T57" fmla="*/ 24 h 2290"/>
                <a:gd name="T58" fmla="*/ 28 w 2266"/>
                <a:gd name="T59" fmla="*/ 25 h 2290"/>
                <a:gd name="T60" fmla="*/ 28 w 2266"/>
                <a:gd name="T61" fmla="*/ 27 h 2290"/>
                <a:gd name="T62" fmla="*/ 28 w 2266"/>
                <a:gd name="T63" fmla="*/ 28 h 2290"/>
                <a:gd name="T64" fmla="*/ 20 w 2266"/>
                <a:gd name="T65" fmla="*/ 28 h 2290"/>
                <a:gd name="T66" fmla="*/ 20 w 2266"/>
                <a:gd name="T67" fmla="*/ 27 h 2290"/>
                <a:gd name="T68" fmla="*/ 20 w 2266"/>
                <a:gd name="T69" fmla="*/ 26 h 2290"/>
                <a:gd name="T70" fmla="*/ 19 w 2266"/>
                <a:gd name="T71" fmla="*/ 25 h 2290"/>
                <a:gd name="T72" fmla="*/ 19 w 2266"/>
                <a:gd name="T73" fmla="*/ 23 h 2290"/>
                <a:gd name="T74" fmla="*/ 19 w 2266"/>
                <a:gd name="T75" fmla="*/ 22 h 2290"/>
                <a:gd name="T76" fmla="*/ 18 w 2266"/>
                <a:gd name="T77" fmla="*/ 21 h 2290"/>
                <a:gd name="T78" fmla="*/ 18 w 2266"/>
                <a:gd name="T79" fmla="*/ 20 h 2290"/>
                <a:gd name="T80" fmla="*/ 17 w 2266"/>
                <a:gd name="T81" fmla="*/ 19 h 2290"/>
                <a:gd name="T82" fmla="*/ 17 w 2266"/>
                <a:gd name="T83" fmla="*/ 18 h 2290"/>
                <a:gd name="T84" fmla="*/ 16 w 2266"/>
                <a:gd name="T85" fmla="*/ 17 h 2290"/>
                <a:gd name="T86" fmla="*/ 16 w 2266"/>
                <a:gd name="T87" fmla="*/ 16 h 2290"/>
                <a:gd name="T88" fmla="*/ 15 w 2266"/>
                <a:gd name="T89" fmla="*/ 15 h 2290"/>
                <a:gd name="T90" fmla="*/ 14 w 2266"/>
                <a:gd name="T91" fmla="*/ 14 h 2290"/>
                <a:gd name="T92" fmla="*/ 13 w 2266"/>
                <a:gd name="T93" fmla="*/ 13 h 2290"/>
                <a:gd name="T94" fmla="*/ 12 w 2266"/>
                <a:gd name="T95" fmla="*/ 13 h 2290"/>
                <a:gd name="T96" fmla="*/ 11 w 2266"/>
                <a:gd name="T97" fmla="*/ 12 h 2290"/>
                <a:gd name="T98" fmla="*/ 10 w 2266"/>
                <a:gd name="T99" fmla="*/ 11 h 2290"/>
                <a:gd name="T100" fmla="*/ 9 w 2266"/>
                <a:gd name="T101" fmla="*/ 11 h 2290"/>
                <a:gd name="T102" fmla="*/ 8 w 2266"/>
                <a:gd name="T103" fmla="*/ 10 h 2290"/>
                <a:gd name="T104" fmla="*/ 7 w 2266"/>
                <a:gd name="T105" fmla="*/ 10 h 2290"/>
                <a:gd name="T106" fmla="*/ 6 w 2266"/>
                <a:gd name="T107" fmla="*/ 9 h 2290"/>
                <a:gd name="T108" fmla="*/ 5 w 2266"/>
                <a:gd name="T109" fmla="*/ 9 h 2290"/>
                <a:gd name="T110" fmla="*/ 4 w 2266"/>
                <a:gd name="T111" fmla="*/ 9 h 2290"/>
                <a:gd name="T112" fmla="*/ 2 w 2266"/>
                <a:gd name="T113" fmla="*/ 8 h 2290"/>
                <a:gd name="T114" fmla="*/ 1 w 2266"/>
                <a:gd name="T115" fmla="*/ 8 h 2290"/>
                <a:gd name="T116" fmla="*/ 0 w 2266"/>
                <a:gd name="T117" fmla="*/ 8 h 2290"/>
                <a:gd name="T118" fmla="*/ 0 w 2266"/>
                <a:gd name="T119" fmla="*/ 0 h 2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66" h="2290">
                  <a:moveTo>
                    <a:pt x="0" y="0"/>
                  </a:moveTo>
                  <a:lnTo>
                    <a:pt x="120" y="3"/>
                  </a:lnTo>
                  <a:lnTo>
                    <a:pt x="239" y="12"/>
                  </a:lnTo>
                  <a:lnTo>
                    <a:pt x="356" y="27"/>
                  </a:lnTo>
                  <a:lnTo>
                    <a:pt x="471" y="49"/>
                  </a:lnTo>
                  <a:lnTo>
                    <a:pt x="584" y="76"/>
                  </a:lnTo>
                  <a:lnTo>
                    <a:pt x="694" y="109"/>
                  </a:lnTo>
                  <a:lnTo>
                    <a:pt x="802" y="147"/>
                  </a:lnTo>
                  <a:lnTo>
                    <a:pt x="908" y="190"/>
                  </a:lnTo>
                  <a:lnTo>
                    <a:pt x="1012" y="239"/>
                  </a:lnTo>
                  <a:lnTo>
                    <a:pt x="1111" y="293"/>
                  </a:lnTo>
                  <a:lnTo>
                    <a:pt x="1209" y="351"/>
                  </a:lnTo>
                  <a:lnTo>
                    <a:pt x="1302" y="414"/>
                  </a:lnTo>
                  <a:lnTo>
                    <a:pt x="1392" y="482"/>
                  </a:lnTo>
                  <a:lnTo>
                    <a:pt x="1479" y="555"/>
                  </a:lnTo>
                  <a:lnTo>
                    <a:pt x="1563" y="630"/>
                  </a:lnTo>
                  <a:lnTo>
                    <a:pt x="1642" y="711"/>
                  </a:lnTo>
                  <a:lnTo>
                    <a:pt x="1718" y="794"/>
                  </a:lnTo>
                  <a:lnTo>
                    <a:pt x="1789" y="882"/>
                  </a:lnTo>
                  <a:lnTo>
                    <a:pt x="1855" y="974"/>
                  </a:lnTo>
                  <a:lnTo>
                    <a:pt x="1918" y="1069"/>
                  </a:lnTo>
                  <a:lnTo>
                    <a:pt x="1975" y="1166"/>
                  </a:lnTo>
                  <a:lnTo>
                    <a:pt x="2029" y="1268"/>
                  </a:lnTo>
                  <a:lnTo>
                    <a:pt x="2077" y="1372"/>
                  </a:lnTo>
                  <a:lnTo>
                    <a:pt x="2120" y="1478"/>
                  </a:lnTo>
                  <a:lnTo>
                    <a:pt x="2157" y="1588"/>
                  </a:lnTo>
                  <a:lnTo>
                    <a:pt x="2190" y="1699"/>
                  </a:lnTo>
                  <a:lnTo>
                    <a:pt x="2217" y="1813"/>
                  </a:lnTo>
                  <a:lnTo>
                    <a:pt x="2238" y="1930"/>
                  </a:lnTo>
                  <a:lnTo>
                    <a:pt x="2254" y="2048"/>
                  </a:lnTo>
                  <a:lnTo>
                    <a:pt x="2263" y="2169"/>
                  </a:lnTo>
                  <a:lnTo>
                    <a:pt x="2266" y="2290"/>
                  </a:lnTo>
                  <a:lnTo>
                    <a:pt x="1601" y="2290"/>
                  </a:lnTo>
                  <a:lnTo>
                    <a:pt x="1598" y="2187"/>
                  </a:lnTo>
                  <a:lnTo>
                    <a:pt x="1590" y="2087"/>
                  </a:lnTo>
                  <a:lnTo>
                    <a:pt x="1574" y="1988"/>
                  </a:lnTo>
                  <a:lnTo>
                    <a:pt x="1553" y="1891"/>
                  </a:lnTo>
                  <a:lnTo>
                    <a:pt x="1526" y="1797"/>
                  </a:lnTo>
                  <a:lnTo>
                    <a:pt x="1494" y="1705"/>
                  </a:lnTo>
                  <a:lnTo>
                    <a:pt x="1457" y="1616"/>
                  </a:lnTo>
                  <a:lnTo>
                    <a:pt x="1414" y="1529"/>
                  </a:lnTo>
                  <a:lnTo>
                    <a:pt x="1367" y="1445"/>
                  </a:lnTo>
                  <a:lnTo>
                    <a:pt x="1314" y="1365"/>
                  </a:lnTo>
                  <a:lnTo>
                    <a:pt x="1258" y="1288"/>
                  </a:lnTo>
                  <a:lnTo>
                    <a:pt x="1197" y="1214"/>
                  </a:lnTo>
                  <a:lnTo>
                    <a:pt x="1132" y="1145"/>
                  </a:lnTo>
                  <a:lnTo>
                    <a:pt x="1064" y="1079"/>
                  </a:lnTo>
                  <a:lnTo>
                    <a:pt x="991" y="1018"/>
                  </a:lnTo>
                  <a:lnTo>
                    <a:pt x="915" y="961"/>
                  </a:lnTo>
                  <a:lnTo>
                    <a:pt x="836" y="908"/>
                  </a:lnTo>
                  <a:lnTo>
                    <a:pt x="753" y="860"/>
                  </a:lnTo>
                  <a:lnTo>
                    <a:pt x="667" y="818"/>
                  </a:lnTo>
                  <a:lnTo>
                    <a:pt x="579" y="780"/>
                  </a:lnTo>
                  <a:lnTo>
                    <a:pt x="488" y="747"/>
                  </a:lnTo>
                  <a:lnTo>
                    <a:pt x="395" y="720"/>
                  </a:lnTo>
                  <a:lnTo>
                    <a:pt x="298" y="698"/>
                  </a:lnTo>
                  <a:lnTo>
                    <a:pt x="201" y="683"/>
                  </a:lnTo>
                  <a:lnTo>
                    <a:pt x="102" y="674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5" name="Freeform 21"/>
            <p:cNvSpPr>
              <a:spLocks/>
            </p:cNvSpPr>
            <p:nvPr/>
          </p:nvSpPr>
          <p:spPr bwMode="auto">
            <a:xfrm>
              <a:off x="6031471" y="4871405"/>
              <a:ext cx="262392" cy="265154"/>
            </a:xfrm>
            <a:custGeom>
              <a:avLst/>
              <a:gdLst>
                <a:gd name="T0" fmla="*/ 2 w 3418"/>
                <a:gd name="T1" fmla="*/ 0 h 3456"/>
                <a:gd name="T2" fmla="*/ 6 w 3418"/>
                <a:gd name="T3" fmla="*/ 0 h 3456"/>
                <a:gd name="T4" fmla="*/ 9 w 3418"/>
                <a:gd name="T5" fmla="*/ 1 h 3456"/>
                <a:gd name="T6" fmla="*/ 13 w 3418"/>
                <a:gd name="T7" fmla="*/ 2 h 3456"/>
                <a:gd name="T8" fmla="*/ 16 w 3418"/>
                <a:gd name="T9" fmla="*/ 3 h 3456"/>
                <a:gd name="T10" fmla="*/ 19 w 3418"/>
                <a:gd name="T11" fmla="*/ 5 h 3456"/>
                <a:gd name="T12" fmla="*/ 22 w 3418"/>
                <a:gd name="T13" fmla="*/ 6 h 3456"/>
                <a:gd name="T14" fmla="*/ 25 w 3418"/>
                <a:gd name="T15" fmla="*/ 8 h 3456"/>
                <a:gd name="T16" fmla="*/ 28 w 3418"/>
                <a:gd name="T17" fmla="*/ 11 h 3456"/>
                <a:gd name="T18" fmla="*/ 30 w 3418"/>
                <a:gd name="T19" fmla="*/ 13 h 3456"/>
                <a:gd name="T20" fmla="*/ 33 w 3418"/>
                <a:gd name="T21" fmla="*/ 16 h 3456"/>
                <a:gd name="T22" fmla="*/ 35 w 3418"/>
                <a:gd name="T23" fmla="*/ 19 h 3456"/>
                <a:gd name="T24" fmla="*/ 37 w 3418"/>
                <a:gd name="T25" fmla="*/ 22 h 3456"/>
                <a:gd name="T26" fmla="*/ 38 w 3418"/>
                <a:gd name="T27" fmla="*/ 25 h 3456"/>
                <a:gd name="T28" fmla="*/ 40 w 3418"/>
                <a:gd name="T29" fmla="*/ 28 h 3456"/>
                <a:gd name="T30" fmla="*/ 41 w 3418"/>
                <a:gd name="T31" fmla="*/ 32 h 3456"/>
                <a:gd name="T32" fmla="*/ 42 w 3418"/>
                <a:gd name="T33" fmla="*/ 35 h 3456"/>
                <a:gd name="T34" fmla="*/ 42 w 3418"/>
                <a:gd name="T35" fmla="*/ 39 h 3456"/>
                <a:gd name="T36" fmla="*/ 42 w 3418"/>
                <a:gd name="T37" fmla="*/ 43 h 3456"/>
                <a:gd name="T38" fmla="*/ 34 w 3418"/>
                <a:gd name="T39" fmla="*/ 41 h 3456"/>
                <a:gd name="T40" fmla="*/ 33 w 3418"/>
                <a:gd name="T41" fmla="*/ 38 h 3456"/>
                <a:gd name="T42" fmla="*/ 33 w 3418"/>
                <a:gd name="T43" fmla="*/ 35 h 3456"/>
                <a:gd name="T44" fmla="*/ 32 w 3418"/>
                <a:gd name="T45" fmla="*/ 32 h 3456"/>
                <a:gd name="T46" fmla="*/ 31 w 3418"/>
                <a:gd name="T47" fmla="*/ 29 h 3456"/>
                <a:gd name="T48" fmla="*/ 29 w 3418"/>
                <a:gd name="T49" fmla="*/ 26 h 3456"/>
                <a:gd name="T50" fmla="*/ 28 w 3418"/>
                <a:gd name="T51" fmla="*/ 23 h 3456"/>
                <a:gd name="T52" fmla="*/ 26 w 3418"/>
                <a:gd name="T53" fmla="*/ 21 h 3456"/>
                <a:gd name="T54" fmla="*/ 24 w 3418"/>
                <a:gd name="T55" fmla="*/ 19 h 3456"/>
                <a:gd name="T56" fmla="*/ 22 w 3418"/>
                <a:gd name="T57" fmla="*/ 16 h 3456"/>
                <a:gd name="T58" fmla="*/ 19 w 3418"/>
                <a:gd name="T59" fmla="*/ 15 h 3456"/>
                <a:gd name="T60" fmla="*/ 17 w 3418"/>
                <a:gd name="T61" fmla="*/ 13 h 3456"/>
                <a:gd name="T62" fmla="*/ 14 w 3418"/>
                <a:gd name="T63" fmla="*/ 12 h 3456"/>
                <a:gd name="T64" fmla="*/ 11 w 3418"/>
                <a:gd name="T65" fmla="*/ 10 h 3456"/>
                <a:gd name="T66" fmla="*/ 8 w 3418"/>
                <a:gd name="T67" fmla="*/ 9 h 3456"/>
                <a:gd name="T68" fmla="*/ 5 w 3418"/>
                <a:gd name="T69" fmla="*/ 9 h 3456"/>
                <a:gd name="T70" fmla="*/ 2 w 3418"/>
                <a:gd name="T71" fmla="*/ 9 h 3456"/>
                <a:gd name="T72" fmla="*/ 0 w 3418"/>
                <a:gd name="T73" fmla="*/ 0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18" h="3456">
                  <a:moveTo>
                    <a:pt x="0" y="0"/>
                  </a:moveTo>
                  <a:lnTo>
                    <a:pt x="152" y="3"/>
                  </a:lnTo>
                  <a:lnTo>
                    <a:pt x="303" y="14"/>
                  </a:lnTo>
                  <a:lnTo>
                    <a:pt x="451" y="30"/>
                  </a:lnTo>
                  <a:lnTo>
                    <a:pt x="598" y="52"/>
                  </a:lnTo>
                  <a:lnTo>
                    <a:pt x="743" y="82"/>
                  </a:lnTo>
                  <a:lnTo>
                    <a:pt x="885" y="117"/>
                  </a:lnTo>
                  <a:lnTo>
                    <a:pt x="1025" y="158"/>
                  </a:lnTo>
                  <a:lnTo>
                    <a:pt x="1162" y="205"/>
                  </a:lnTo>
                  <a:lnTo>
                    <a:pt x="1298" y="258"/>
                  </a:lnTo>
                  <a:lnTo>
                    <a:pt x="1430" y="315"/>
                  </a:lnTo>
                  <a:lnTo>
                    <a:pt x="1558" y="379"/>
                  </a:lnTo>
                  <a:lnTo>
                    <a:pt x="1684" y="448"/>
                  </a:lnTo>
                  <a:lnTo>
                    <a:pt x="1807" y="522"/>
                  </a:lnTo>
                  <a:lnTo>
                    <a:pt x="1926" y="600"/>
                  </a:lnTo>
                  <a:lnTo>
                    <a:pt x="2042" y="684"/>
                  </a:lnTo>
                  <a:lnTo>
                    <a:pt x="2154" y="772"/>
                  </a:lnTo>
                  <a:lnTo>
                    <a:pt x="2262" y="865"/>
                  </a:lnTo>
                  <a:lnTo>
                    <a:pt x="2367" y="962"/>
                  </a:lnTo>
                  <a:lnTo>
                    <a:pt x="2467" y="1063"/>
                  </a:lnTo>
                  <a:lnTo>
                    <a:pt x="2563" y="1169"/>
                  </a:lnTo>
                  <a:lnTo>
                    <a:pt x="2655" y="1279"/>
                  </a:lnTo>
                  <a:lnTo>
                    <a:pt x="2742" y="1392"/>
                  </a:lnTo>
                  <a:lnTo>
                    <a:pt x="2824" y="1509"/>
                  </a:lnTo>
                  <a:lnTo>
                    <a:pt x="2903" y="1630"/>
                  </a:lnTo>
                  <a:lnTo>
                    <a:pt x="2975" y="1753"/>
                  </a:lnTo>
                  <a:lnTo>
                    <a:pt x="3043" y="1881"/>
                  </a:lnTo>
                  <a:lnTo>
                    <a:pt x="3106" y="2011"/>
                  </a:lnTo>
                  <a:lnTo>
                    <a:pt x="3164" y="2145"/>
                  </a:lnTo>
                  <a:lnTo>
                    <a:pt x="3216" y="2281"/>
                  </a:lnTo>
                  <a:lnTo>
                    <a:pt x="3262" y="2419"/>
                  </a:lnTo>
                  <a:lnTo>
                    <a:pt x="3303" y="2561"/>
                  </a:lnTo>
                  <a:lnTo>
                    <a:pt x="3338" y="2705"/>
                  </a:lnTo>
                  <a:lnTo>
                    <a:pt x="3366" y="2851"/>
                  </a:lnTo>
                  <a:lnTo>
                    <a:pt x="3389" y="2999"/>
                  </a:lnTo>
                  <a:lnTo>
                    <a:pt x="3406" y="3150"/>
                  </a:lnTo>
                  <a:lnTo>
                    <a:pt x="3415" y="3302"/>
                  </a:lnTo>
                  <a:lnTo>
                    <a:pt x="3418" y="3456"/>
                  </a:lnTo>
                  <a:lnTo>
                    <a:pt x="2734" y="3456"/>
                  </a:lnTo>
                  <a:lnTo>
                    <a:pt x="2731" y="3322"/>
                  </a:lnTo>
                  <a:lnTo>
                    <a:pt x="2723" y="3190"/>
                  </a:lnTo>
                  <a:lnTo>
                    <a:pt x="2707" y="3059"/>
                  </a:lnTo>
                  <a:lnTo>
                    <a:pt x="2685" y="2930"/>
                  </a:lnTo>
                  <a:lnTo>
                    <a:pt x="2658" y="2805"/>
                  </a:lnTo>
                  <a:lnTo>
                    <a:pt x="2626" y="2680"/>
                  </a:lnTo>
                  <a:lnTo>
                    <a:pt x="2588" y="2557"/>
                  </a:lnTo>
                  <a:lnTo>
                    <a:pt x="2544" y="2438"/>
                  </a:lnTo>
                  <a:lnTo>
                    <a:pt x="2495" y="2322"/>
                  </a:lnTo>
                  <a:lnTo>
                    <a:pt x="2441" y="2208"/>
                  </a:lnTo>
                  <a:lnTo>
                    <a:pt x="2383" y="2097"/>
                  </a:lnTo>
                  <a:lnTo>
                    <a:pt x="2319" y="1989"/>
                  </a:lnTo>
                  <a:lnTo>
                    <a:pt x="2251" y="1884"/>
                  </a:lnTo>
                  <a:lnTo>
                    <a:pt x="2177" y="1784"/>
                  </a:lnTo>
                  <a:lnTo>
                    <a:pt x="2101" y="1685"/>
                  </a:lnTo>
                  <a:lnTo>
                    <a:pt x="2019" y="1591"/>
                  </a:lnTo>
                  <a:lnTo>
                    <a:pt x="1934" y="1501"/>
                  </a:lnTo>
                  <a:lnTo>
                    <a:pt x="1844" y="1415"/>
                  </a:lnTo>
                  <a:lnTo>
                    <a:pt x="1752" y="1332"/>
                  </a:lnTo>
                  <a:lnTo>
                    <a:pt x="1655" y="1255"/>
                  </a:lnTo>
                  <a:lnTo>
                    <a:pt x="1555" y="1181"/>
                  </a:lnTo>
                  <a:lnTo>
                    <a:pt x="1452" y="1112"/>
                  </a:lnTo>
                  <a:lnTo>
                    <a:pt x="1345" y="1047"/>
                  </a:lnTo>
                  <a:lnTo>
                    <a:pt x="1235" y="989"/>
                  </a:lnTo>
                  <a:lnTo>
                    <a:pt x="1122" y="934"/>
                  </a:lnTo>
                  <a:lnTo>
                    <a:pt x="1006" y="885"/>
                  </a:lnTo>
                  <a:lnTo>
                    <a:pt x="888" y="840"/>
                  </a:lnTo>
                  <a:lnTo>
                    <a:pt x="768" y="801"/>
                  </a:lnTo>
                  <a:lnTo>
                    <a:pt x="645" y="769"/>
                  </a:lnTo>
                  <a:lnTo>
                    <a:pt x="519" y="741"/>
                  </a:lnTo>
                  <a:lnTo>
                    <a:pt x="393" y="719"/>
                  </a:lnTo>
                  <a:lnTo>
                    <a:pt x="264" y="704"/>
                  </a:lnTo>
                  <a:lnTo>
                    <a:pt x="133" y="694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06" name="noun_project_1506.svg.eps"/>
          <p:cNvSpPr>
            <a:spLocks noChangeAspect="1" noEditPoints="1"/>
          </p:cNvSpPr>
          <p:nvPr/>
        </p:nvSpPr>
        <p:spPr bwMode="auto">
          <a:xfrm>
            <a:off x="8249751" y="5339393"/>
            <a:ext cx="113996" cy="197892"/>
          </a:xfrm>
          <a:custGeom>
            <a:avLst/>
            <a:gdLst>
              <a:gd name="T0" fmla="*/ 19679165 w 1954"/>
              <a:gd name="T1" fmla="*/ 57706925 h 3409"/>
              <a:gd name="T2" fmla="*/ 18319942 w 1954"/>
              <a:gd name="T3" fmla="*/ 58183217 h 3409"/>
              <a:gd name="T4" fmla="*/ 17211478 w 1954"/>
              <a:gd name="T5" fmla="*/ 59094216 h 3409"/>
              <a:gd name="T6" fmla="*/ 16479589 w 1954"/>
              <a:gd name="T7" fmla="*/ 60336606 h 3409"/>
              <a:gd name="T8" fmla="*/ 16228540 w 1954"/>
              <a:gd name="T9" fmla="*/ 61786060 h 3409"/>
              <a:gd name="T10" fmla="*/ 16479589 w 1954"/>
              <a:gd name="T11" fmla="*/ 63256091 h 3409"/>
              <a:gd name="T12" fmla="*/ 17211478 w 1954"/>
              <a:gd name="T13" fmla="*/ 64477759 h 3409"/>
              <a:gd name="T14" fmla="*/ 18319942 w 1954"/>
              <a:gd name="T15" fmla="*/ 65388759 h 3409"/>
              <a:gd name="T16" fmla="*/ 19679165 w 1954"/>
              <a:gd name="T17" fmla="*/ 65906493 h 3409"/>
              <a:gd name="T18" fmla="*/ 21185027 w 1954"/>
              <a:gd name="T19" fmla="*/ 65906493 h 3409"/>
              <a:gd name="T20" fmla="*/ 22544250 w 1954"/>
              <a:gd name="T21" fmla="*/ 65388759 h 3409"/>
              <a:gd name="T22" fmla="*/ 23652713 w 1954"/>
              <a:gd name="T23" fmla="*/ 64477759 h 3409"/>
              <a:gd name="T24" fmla="*/ 24384603 w 1954"/>
              <a:gd name="T25" fmla="*/ 63256091 h 3409"/>
              <a:gd name="T26" fmla="*/ 24635652 w 1954"/>
              <a:gd name="T27" fmla="*/ 61786060 h 3409"/>
              <a:gd name="T28" fmla="*/ 24384603 w 1954"/>
              <a:gd name="T29" fmla="*/ 60336606 h 3409"/>
              <a:gd name="T30" fmla="*/ 23652713 w 1954"/>
              <a:gd name="T31" fmla="*/ 59094216 h 3409"/>
              <a:gd name="T32" fmla="*/ 22544250 w 1954"/>
              <a:gd name="T33" fmla="*/ 58183217 h 3409"/>
              <a:gd name="T34" fmla="*/ 21185027 w 1954"/>
              <a:gd name="T35" fmla="*/ 57706925 h 3409"/>
              <a:gd name="T36" fmla="*/ 5332772 w 1954"/>
              <a:gd name="T37" fmla="*/ 9711041 h 3409"/>
              <a:gd name="T38" fmla="*/ 35531420 w 1954"/>
              <a:gd name="T39" fmla="*/ 54124803 h 3409"/>
              <a:gd name="T40" fmla="*/ 5332772 w 1954"/>
              <a:gd name="T41" fmla="*/ 9711041 h 3409"/>
              <a:gd name="T42" fmla="*/ 32227144 w 1954"/>
              <a:gd name="T43" fmla="*/ 0 h 3409"/>
              <a:gd name="T44" fmla="*/ 34360194 w 1954"/>
              <a:gd name="T45" fmla="*/ 289948 h 3409"/>
              <a:gd name="T46" fmla="*/ 36284279 w 1954"/>
              <a:gd name="T47" fmla="*/ 1035324 h 3409"/>
              <a:gd name="T48" fmla="*/ 37957313 w 1954"/>
              <a:gd name="T49" fmla="*/ 2215551 h 3409"/>
              <a:gd name="T50" fmla="*/ 39316681 w 1954"/>
              <a:gd name="T51" fmla="*/ 3747745 h 3409"/>
              <a:gd name="T52" fmla="*/ 40278651 w 1954"/>
              <a:gd name="T53" fmla="*/ 5590608 h 3409"/>
              <a:gd name="T54" fmla="*/ 40801429 w 1954"/>
              <a:gd name="T55" fmla="*/ 7640392 h 3409"/>
              <a:gd name="T56" fmla="*/ 40864192 w 1954"/>
              <a:gd name="T57" fmla="*/ 61848079 h 3409"/>
              <a:gd name="T58" fmla="*/ 40592318 w 1954"/>
              <a:gd name="T59" fmla="*/ 64001467 h 3409"/>
              <a:gd name="T60" fmla="*/ 39839460 w 1954"/>
              <a:gd name="T61" fmla="*/ 65947934 h 3409"/>
              <a:gd name="T62" fmla="*/ 38668379 w 1954"/>
              <a:gd name="T63" fmla="*/ 67645751 h 3409"/>
              <a:gd name="T64" fmla="*/ 37162517 w 1954"/>
              <a:gd name="T65" fmla="*/ 69012322 h 3409"/>
              <a:gd name="T66" fmla="*/ 35343133 w 1954"/>
              <a:gd name="T67" fmla="*/ 69985484 h 3409"/>
              <a:gd name="T68" fmla="*/ 33293669 w 1954"/>
              <a:gd name="T69" fmla="*/ 70503074 h 3409"/>
              <a:gd name="T70" fmla="*/ 8637048 w 1954"/>
              <a:gd name="T71" fmla="*/ 70585958 h 3409"/>
              <a:gd name="T72" fmla="*/ 6503997 w 1954"/>
              <a:gd name="T73" fmla="*/ 70296009 h 3409"/>
              <a:gd name="T74" fmla="*/ 4579913 w 1954"/>
              <a:gd name="T75" fmla="*/ 69550633 h 3409"/>
              <a:gd name="T76" fmla="*/ 2906878 w 1954"/>
              <a:gd name="T77" fmla="*/ 68370407 h 3409"/>
              <a:gd name="T78" fmla="*/ 1547510 w 1954"/>
              <a:gd name="T79" fmla="*/ 66838213 h 3409"/>
              <a:gd name="T80" fmla="*/ 606509 w 1954"/>
              <a:gd name="T81" fmla="*/ 64995350 h 3409"/>
              <a:gd name="T82" fmla="*/ 62762 w 1954"/>
              <a:gd name="T83" fmla="*/ 62945566 h 3409"/>
              <a:gd name="T84" fmla="*/ 0 w 1954"/>
              <a:gd name="T85" fmla="*/ 8737879 h 3409"/>
              <a:gd name="T86" fmla="*/ 271874 w 1954"/>
              <a:gd name="T87" fmla="*/ 6584491 h 3409"/>
              <a:gd name="T88" fmla="*/ 1024732 w 1954"/>
              <a:gd name="T89" fmla="*/ 4638023 h 3409"/>
              <a:gd name="T90" fmla="*/ 2195813 w 1954"/>
              <a:gd name="T91" fmla="*/ 2940206 h 3409"/>
              <a:gd name="T92" fmla="*/ 3701675 w 1954"/>
              <a:gd name="T93" fmla="*/ 1573636 h 3409"/>
              <a:gd name="T94" fmla="*/ 5521059 w 1954"/>
              <a:gd name="T95" fmla="*/ 600474 h 3409"/>
              <a:gd name="T96" fmla="*/ 7570523 w 1954"/>
              <a:gd name="T97" fmla="*/ 82884 h 34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954" h="3409">
                <a:moveTo>
                  <a:pt x="977" y="2783"/>
                </a:moveTo>
                <a:lnTo>
                  <a:pt x="941" y="2787"/>
                </a:lnTo>
                <a:lnTo>
                  <a:pt x="907" y="2795"/>
                </a:lnTo>
                <a:lnTo>
                  <a:pt x="876" y="2810"/>
                </a:lnTo>
                <a:lnTo>
                  <a:pt x="847" y="2830"/>
                </a:lnTo>
                <a:lnTo>
                  <a:pt x="823" y="2854"/>
                </a:lnTo>
                <a:lnTo>
                  <a:pt x="803" y="2883"/>
                </a:lnTo>
                <a:lnTo>
                  <a:pt x="788" y="2914"/>
                </a:lnTo>
                <a:lnTo>
                  <a:pt x="779" y="2948"/>
                </a:lnTo>
                <a:lnTo>
                  <a:pt x="776" y="2984"/>
                </a:lnTo>
                <a:lnTo>
                  <a:pt x="779" y="3020"/>
                </a:lnTo>
                <a:lnTo>
                  <a:pt x="788" y="3055"/>
                </a:lnTo>
                <a:lnTo>
                  <a:pt x="803" y="3086"/>
                </a:lnTo>
                <a:lnTo>
                  <a:pt x="823" y="3114"/>
                </a:lnTo>
                <a:lnTo>
                  <a:pt x="847" y="3138"/>
                </a:lnTo>
                <a:lnTo>
                  <a:pt x="876" y="3158"/>
                </a:lnTo>
                <a:lnTo>
                  <a:pt x="907" y="3173"/>
                </a:lnTo>
                <a:lnTo>
                  <a:pt x="941" y="3183"/>
                </a:lnTo>
                <a:lnTo>
                  <a:pt x="977" y="3186"/>
                </a:lnTo>
                <a:lnTo>
                  <a:pt x="1013" y="3183"/>
                </a:lnTo>
                <a:lnTo>
                  <a:pt x="1048" y="3173"/>
                </a:lnTo>
                <a:lnTo>
                  <a:pt x="1078" y="3158"/>
                </a:lnTo>
                <a:lnTo>
                  <a:pt x="1107" y="3138"/>
                </a:lnTo>
                <a:lnTo>
                  <a:pt x="1131" y="3114"/>
                </a:lnTo>
                <a:lnTo>
                  <a:pt x="1151" y="3086"/>
                </a:lnTo>
                <a:lnTo>
                  <a:pt x="1166" y="3055"/>
                </a:lnTo>
                <a:lnTo>
                  <a:pt x="1175" y="3020"/>
                </a:lnTo>
                <a:lnTo>
                  <a:pt x="1178" y="2984"/>
                </a:lnTo>
                <a:lnTo>
                  <a:pt x="1175" y="2948"/>
                </a:lnTo>
                <a:lnTo>
                  <a:pt x="1166" y="2914"/>
                </a:lnTo>
                <a:lnTo>
                  <a:pt x="1151" y="2883"/>
                </a:lnTo>
                <a:lnTo>
                  <a:pt x="1131" y="2854"/>
                </a:lnTo>
                <a:lnTo>
                  <a:pt x="1107" y="2830"/>
                </a:lnTo>
                <a:lnTo>
                  <a:pt x="1078" y="2810"/>
                </a:lnTo>
                <a:lnTo>
                  <a:pt x="1048" y="2795"/>
                </a:lnTo>
                <a:lnTo>
                  <a:pt x="1013" y="2787"/>
                </a:lnTo>
                <a:lnTo>
                  <a:pt x="977" y="2783"/>
                </a:lnTo>
                <a:close/>
                <a:moveTo>
                  <a:pt x="255" y="469"/>
                </a:moveTo>
                <a:lnTo>
                  <a:pt x="255" y="2614"/>
                </a:lnTo>
                <a:lnTo>
                  <a:pt x="1699" y="2614"/>
                </a:lnTo>
                <a:lnTo>
                  <a:pt x="1699" y="469"/>
                </a:lnTo>
                <a:lnTo>
                  <a:pt x="255" y="469"/>
                </a:lnTo>
                <a:close/>
                <a:moveTo>
                  <a:pt x="413" y="0"/>
                </a:moveTo>
                <a:lnTo>
                  <a:pt x="1541" y="0"/>
                </a:lnTo>
                <a:lnTo>
                  <a:pt x="1592" y="4"/>
                </a:lnTo>
                <a:lnTo>
                  <a:pt x="1643" y="14"/>
                </a:lnTo>
                <a:lnTo>
                  <a:pt x="1690" y="29"/>
                </a:lnTo>
                <a:lnTo>
                  <a:pt x="1735" y="50"/>
                </a:lnTo>
                <a:lnTo>
                  <a:pt x="1777" y="76"/>
                </a:lnTo>
                <a:lnTo>
                  <a:pt x="1815" y="107"/>
                </a:lnTo>
                <a:lnTo>
                  <a:pt x="1849" y="142"/>
                </a:lnTo>
                <a:lnTo>
                  <a:pt x="1880" y="181"/>
                </a:lnTo>
                <a:lnTo>
                  <a:pt x="1905" y="224"/>
                </a:lnTo>
                <a:lnTo>
                  <a:pt x="1926" y="270"/>
                </a:lnTo>
                <a:lnTo>
                  <a:pt x="1941" y="318"/>
                </a:lnTo>
                <a:lnTo>
                  <a:pt x="1951" y="369"/>
                </a:lnTo>
                <a:lnTo>
                  <a:pt x="1954" y="422"/>
                </a:lnTo>
                <a:lnTo>
                  <a:pt x="1954" y="2987"/>
                </a:lnTo>
                <a:lnTo>
                  <a:pt x="1951" y="3040"/>
                </a:lnTo>
                <a:lnTo>
                  <a:pt x="1941" y="3091"/>
                </a:lnTo>
                <a:lnTo>
                  <a:pt x="1926" y="3139"/>
                </a:lnTo>
                <a:lnTo>
                  <a:pt x="1905" y="3185"/>
                </a:lnTo>
                <a:lnTo>
                  <a:pt x="1880" y="3228"/>
                </a:lnTo>
                <a:lnTo>
                  <a:pt x="1849" y="3267"/>
                </a:lnTo>
                <a:lnTo>
                  <a:pt x="1815" y="3302"/>
                </a:lnTo>
                <a:lnTo>
                  <a:pt x="1777" y="3333"/>
                </a:lnTo>
                <a:lnTo>
                  <a:pt x="1735" y="3359"/>
                </a:lnTo>
                <a:lnTo>
                  <a:pt x="1690" y="3380"/>
                </a:lnTo>
                <a:lnTo>
                  <a:pt x="1643" y="3395"/>
                </a:lnTo>
                <a:lnTo>
                  <a:pt x="1592" y="3405"/>
                </a:lnTo>
                <a:lnTo>
                  <a:pt x="1541" y="3409"/>
                </a:lnTo>
                <a:lnTo>
                  <a:pt x="413" y="3409"/>
                </a:lnTo>
                <a:lnTo>
                  <a:pt x="362" y="3405"/>
                </a:lnTo>
                <a:lnTo>
                  <a:pt x="311" y="3395"/>
                </a:lnTo>
                <a:lnTo>
                  <a:pt x="264" y="3380"/>
                </a:lnTo>
                <a:lnTo>
                  <a:pt x="219" y="3359"/>
                </a:lnTo>
                <a:lnTo>
                  <a:pt x="177" y="3333"/>
                </a:lnTo>
                <a:lnTo>
                  <a:pt x="139" y="3302"/>
                </a:lnTo>
                <a:lnTo>
                  <a:pt x="105" y="3267"/>
                </a:lnTo>
                <a:lnTo>
                  <a:pt x="74" y="3228"/>
                </a:lnTo>
                <a:lnTo>
                  <a:pt x="49" y="3185"/>
                </a:lnTo>
                <a:lnTo>
                  <a:pt x="29" y="3139"/>
                </a:lnTo>
                <a:lnTo>
                  <a:pt x="13" y="3091"/>
                </a:lnTo>
                <a:lnTo>
                  <a:pt x="3" y="3040"/>
                </a:lnTo>
                <a:lnTo>
                  <a:pt x="0" y="2987"/>
                </a:lnTo>
                <a:lnTo>
                  <a:pt x="0" y="422"/>
                </a:lnTo>
                <a:lnTo>
                  <a:pt x="3" y="369"/>
                </a:lnTo>
                <a:lnTo>
                  <a:pt x="13" y="318"/>
                </a:lnTo>
                <a:lnTo>
                  <a:pt x="29" y="270"/>
                </a:lnTo>
                <a:lnTo>
                  <a:pt x="49" y="224"/>
                </a:lnTo>
                <a:lnTo>
                  <a:pt x="74" y="181"/>
                </a:lnTo>
                <a:lnTo>
                  <a:pt x="105" y="142"/>
                </a:lnTo>
                <a:lnTo>
                  <a:pt x="139" y="107"/>
                </a:lnTo>
                <a:lnTo>
                  <a:pt x="177" y="76"/>
                </a:lnTo>
                <a:lnTo>
                  <a:pt x="219" y="50"/>
                </a:lnTo>
                <a:lnTo>
                  <a:pt x="264" y="29"/>
                </a:lnTo>
                <a:lnTo>
                  <a:pt x="311" y="14"/>
                </a:lnTo>
                <a:lnTo>
                  <a:pt x="362" y="4"/>
                </a:lnTo>
                <a:lnTo>
                  <a:pt x="413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107" name="Gruppieren 106"/>
          <p:cNvGrpSpPr/>
          <p:nvPr/>
        </p:nvGrpSpPr>
        <p:grpSpPr>
          <a:xfrm>
            <a:off x="7583141" y="3962372"/>
            <a:ext cx="1440000" cy="480000"/>
            <a:chOff x="7196684" y="2810874"/>
            <a:chExt cx="1440000" cy="480000"/>
          </a:xfrm>
        </p:grpSpPr>
        <p:sp>
          <p:nvSpPr>
            <p:cNvPr id="108" name="Textfeld 107"/>
            <p:cNvSpPr txBox="1"/>
            <p:nvPr/>
          </p:nvSpPr>
          <p:spPr>
            <a:xfrm>
              <a:off x="7196684" y="2810874"/>
              <a:ext cx="1440000" cy="33855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8AC1EA"/>
                  </a:solidFill>
                  <a:cs typeface="Calibri" panose="020F0502020204030204" pitchFamily="34" charset="0"/>
                </a:rPr>
                <a:t>Smartphone </a:t>
              </a:r>
              <a:endParaRPr lang="de-DE" sz="1800" b="1" dirty="0">
                <a:solidFill>
                  <a:srgbClr val="8AC1EA"/>
                </a:solidFill>
                <a:cs typeface="Calibri" pitchFamily="34" charset="0"/>
              </a:endParaRPr>
            </a:p>
          </p:txBody>
        </p:sp>
        <p:cxnSp>
          <p:nvCxnSpPr>
            <p:cNvPr id="109" name="Gerade Verbindung 41"/>
            <p:cNvCxnSpPr/>
            <p:nvPr/>
          </p:nvCxnSpPr>
          <p:spPr>
            <a:xfrm flipV="1">
              <a:off x="7917933" y="3161040"/>
              <a:ext cx="1" cy="12983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uppieren 109"/>
          <p:cNvGrpSpPr>
            <a:grpSpLocks noChangeAspect="1"/>
          </p:cNvGrpSpPr>
          <p:nvPr/>
        </p:nvGrpSpPr>
        <p:grpSpPr>
          <a:xfrm>
            <a:off x="2905003" y="5286228"/>
            <a:ext cx="325690" cy="265350"/>
            <a:chOff x="2465437" y="4912112"/>
            <a:chExt cx="655188" cy="533802"/>
          </a:xfrm>
        </p:grpSpPr>
        <p:grpSp>
          <p:nvGrpSpPr>
            <p:cNvPr id="111" name="Gruppieren 110"/>
            <p:cNvGrpSpPr/>
            <p:nvPr/>
          </p:nvGrpSpPr>
          <p:grpSpPr>
            <a:xfrm>
              <a:off x="2530251" y="5004757"/>
              <a:ext cx="590374" cy="362979"/>
              <a:chOff x="5931902" y="4125715"/>
              <a:chExt cx="590374" cy="362979"/>
            </a:xfrm>
            <a:solidFill>
              <a:srgbClr val="F1F1F1"/>
            </a:solidFill>
          </p:grpSpPr>
          <p:sp>
            <p:nvSpPr>
              <p:cNvPr id="118" name="Freeform 241"/>
              <p:cNvSpPr>
                <a:spLocks noChangeAspect="1" noEditPoints="1"/>
              </p:cNvSpPr>
              <p:nvPr/>
            </p:nvSpPr>
            <p:spPr bwMode="auto">
              <a:xfrm>
                <a:off x="6004193" y="4125715"/>
                <a:ext cx="445793" cy="269307"/>
              </a:xfrm>
              <a:custGeom>
                <a:avLst/>
                <a:gdLst>
                  <a:gd name="T0" fmla="*/ 2 w 2332"/>
                  <a:gd name="T1" fmla="*/ 2 h 1460"/>
                  <a:gd name="T2" fmla="*/ 2 w 2332"/>
                  <a:gd name="T3" fmla="*/ 21 h 1460"/>
                  <a:gd name="T4" fmla="*/ 35 w 2332"/>
                  <a:gd name="T5" fmla="*/ 21 h 1460"/>
                  <a:gd name="T6" fmla="*/ 35 w 2332"/>
                  <a:gd name="T7" fmla="*/ 2 h 1460"/>
                  <a:gd name="T8" fmla="*/ 2 w 2332"/>
                  <a:gd name="T9" fmla="*/ 2 h 1460"/>
                  <a:gd name="T10" fmla="*/ 1 w 2332"/>
                  <a:gd name="T11" fmla="*/ 0 h 1460"/>
                  <a:gd name="T12" fmla="*/ 36 w 2332"/>
                  <a:gd name="T13" fmla="*/ 0 h 1460"/>
                  <a:gd name="T14" fmla="*/ 36 w 2332"/>
                  <a:gd name="T15" fmla="*/ 0 h 1460"/>
                  <a:gd name="T16" fmla="*/ 36 w 2332"/>
                  <a:gd name="T17" fmla="*/ 0 h 1460"/>
                  <a:gd name="T18" fmla="*/ 36 w 2332"/>
                  <a:gd name="T19" fmla="*/ 0 h 1460"/>
                  <a:gd name="T20" fmla="*/ 37 w 2332"/>
                  <a:gd name="T21" fmla="*/ 1 h 1460"/>
                  <a:gd name="T22" fmla="*/ 37 w 2332"/>
                  <a:gd name="T23" fmla="*/ 1 h 1460"/>
                  <a:gd name="T24" fmla="*/ 37 w 2332"/>
                  <a:gd name="T25" fmla="*/ 1 h 1460"/>
                  <a:gd name="T26" fmla="*/ 37 w 2332"/>
                  <a:gd name="T27" fmla="*/ 1 h 1460"/>
                  <a:gd name="T28" fmla="*/ 37 w 2332"/>
                  <a:gd name="T29" fmla="*/ 22 h 1460"/>
                  <a:gd name="T30" fmla="*/ 37 w 2332"/>
                  <a:gd name="T31" fmla="*/ 22 h 1460"/>
                  <a:gd name="T32" fmla="*/ 37 w 2332"/>
                  <a:gd name="T33" fmla="*/ 22 h 1460"/>
                  <a:gd name="T34" fmla="*/ 37 w 2332"/>
                  <a:gd name="T35" fmla="*/ 22 h 1460"/>
                  <a:gd name="T36" fmla="*/ 36 w 2332"/>
                  <a:gd name="T37" fmla="*/ 23 h 1460"/>
                  <a:gd name="T38" fmla="*/ 36 w 2332"/>
                  <a:gd name="T39" fmla="*/ 23 h 1460"/>
                  <a:gd name="T40" fmla="*/ 36 w 2332"/>
                  <a:gd name="T41" fmla="*/ 23 h 1460"/>
                  <a:gd name="T42" fmla="*/ 36 w 2332"/>
                  <a:gd name="T43" fmla="*/ 23 h 1460"/>
                  <a:gd name="T44" fmla="*/ 1 w 2332"/>
                  <a:gd name="T45" fmla="*/ 23 h 1460"/>
                  <a:gd name="T46" fmla="*/ 1 w 2332"/>
                  <a:gd name="T47" fmla="*/ 23 h 1460"/>
                  <a:gd name="T48" fmla="*/ 1 w 2332"/>
                  <a:gd name="T49" fmla="*/ 23 h 1460"/>
                  <a:gd name="T50" fmla="*/ 1 w 2332"/>
                  <a:gd name="T51" fmla="*/ 23 h 1460"/>
                  <a:gd name="T52" fmla="*/ 0 w 2332"/>
                  <a:gd name="T53" fmla="*/ 22 h 1460"/>
                  <a:gd name="T54" fmla="*/ 0 w 2332"/>
                  <a:gd name="T55" fmla="*/ 22 h 1460"/>
                  <a:gd name="T56" fmla="*/ 0 w 2332"/>
                  <a:gd name="T57" fmla="*/ 22 h 1460"/>
                  <a:gd name="T58" fmla="*/ 0 w 2332"/>
                  <a:gd name="T59" fmla="*/ 22 h 1460"/>
                  <a:gd name="T60" fmla="*/ 0 w 2332"/>
                  <a:gd name="T61" fmla="*/ 1 h 1460"/>
                  <a:gd name="T62" fmla="*/ 0 w 2332"/>
                  <a:gd name="T63" fmla="*/ 1 h 1460"/>
                  <a:gd name="T64" fmla="*/ 0 w 2332"/>
                  <a:gd name="T65" fmla="*/ 1 h 1460"/>
                  <a:gd name="T66" fmla="*/ 0 w 2332"/>
                  <a:gd name="T67" fmla="*/ 1 h 1460"/>
                  <a:gd name="T68" fmla="*/ 1 w 2332"/>
                  <a:gd name="T69" fmla="*/ 0 h 1460"/>
                  <a:gd name="T70" fmla="*/ 1 w 2332"/>
                  <a:gd name="T71" fmla="*/ 0 h 1460"/>
                  <a:gd name="T72" fmla="*/ 1 w 2332"/>
                  <a:gd name="T73" fmla="*/ 0 h 1460"/>
                  <a:gd name="T74" fmla="*/ 1 w 2332"/>
                  <a:gd name="T75" fmla="*/ 0 h 14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32" h="1460">
                    <a:moveTo>
                      <a:pt x="124" y="122"/>
                    </a:moveTo>
                    <a:lnTo>
                      <a:pt x="124" y="1337"/>
                    </a:lnTo>
                    <a:lnTo>
                      <a:pt x="2208" y="1337"/>
                    </a:lnTo>
                    <a:lnTo>
                      <a:pt x="2208" y="122"/>
                    </a:lnTo>
                    <a:lnTo>
                      <a:pt x="124" y="122"/>
                    </a:lnTo>
                    <a:close/>
                    <a:moveTo>
                      <a:pt x="93" y="0"/>
                    </a:moveTo>
                    <a:lnTo>
                      <a:pt x="2239" y="0"/>
                    </a:lnTo>
                    <a:lnTo>
                      <a:pt x="2260" y="2"/>
                    </a:lnTo>
                    <a:lnTo>
                      <a:pt x="2279" y="9"/>
                    </a:lnTo>
                    <a:lnTo>
                      <a:pt x="2296" y="20"/>
                    </a:lnTo>
                    <a:lnTo>
                      <a:pt x="2311" y="34"/>
                    </a:lnTo>
                    <a:lnTo>
                      <a:pt x="2322" y="51"/>
                    </a:lnTo>
                    <a:lnTo>
                      <a:pt x="2329" y="70"/>
                    </a:lnTo>
                    <a:lnTo>
                      <a:pt x="2332" y="91"/>
                    </a:lnTo>
                    <a:lnTo>
                      <a:pt x="2332" y="1368"/>
                    </a:lnTo>
                    <a:lnTo>
                      <a:pt x="2329" y="1389"/>
                    </a:lnTo>
                    <a:lnTo>
                      <a:pt x="2322" y="1408"/>
                    </a:lnTo>
                    <a:lnTo>
                      <a:pt x="2311" y="1425"/>
                    </a:lnTo>
                    <a:lnTo>
                      <a:pt x="2296" y="1440"/>
                    </a:lnTo>
                    <a:lnTo>
                      <a:pt x="2279" y="1451"/>
                    </a:lnTo>
                    <a:lnTo>
                      <a:pt x="2260" y="1458"/>
                    </a:lnTo>
                    <a:lnTo>
                      <a:pt x="2239" y="1460"/>
                    </a:lnTo>
                    <a:lnTo>
                      <a:pt x="93" y="1460"/>
                    </a:lnTo>
                    <a:lnTo>
                      <a:pt x="71" y="1458"/>
                    </a:lnTo>
                    <a:lnTo>
                      <a:pt x="52" y="1451"/>
                    </a:lnTo>
                    <a:lnTo>
                      <a:pt x="35" y="1440"/>
                    </a:lnTo>
                    <a:lnTo>
                      <a:pt x="21" y="1425"/>
                    </a:lnTo>
                    <a:lnTo>
                      <a:pt x="10" y="1408"/>
                    </a:lnTo>
                    <a:lnTo>
                      <a:pt x="3" y="1389"/>
                    </a:lnTo>
                    <a:lnTo>
                      <a:pt x="0" y="1368"/>
                    </a:lnTo>
                    <a:lnTo>
                      <a:pt x="0" y="91"/>
                    </a:lnTo>
                    <a:lnTo>
                      <a:pt x="3" y="70"/>
                    </a:lnTo>
                    <a:lnTo>
                      <a:pt x="10" y="51"/>
                    </a:lnTo>
                    <a:lnTo>
                      <a:pt x="21" y="34"/>
                    </a:lnTo>
                    <a:lnTo>
                      <a:pt x="35" y="20"/>
                    </a:lnTo>
                    <a:lnTo>
                      <a:pt x="52" y="9"/>
                    </a:lnTo>
                    <a:lnTo>
                      <a:pt x="71" y="2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42"/>
              <p:cNvSpPr>
                <a:spLocks noChangeAspect="1" noEditPoints="1"/>
              </p:cNvSpPr>
              <p:nvPr/>
            </p:nvSpPr>
            <p:spPr bwMode="auto">
              <a:xfrm>
                <a:off x="5931902" y="4395022"/>
                <a:ext cx="590374" cy="93672"/>
              </a:xfrm>
              <a:custGeom>
                <a:avLst/>
                <a:gdLst>
                  <a:gd name="T0" fmla="*/ 21 w 3067"/>
                  <a:gd name="T1" fmla="*/ 6 h 517"/>
                  <a:gd name="T2" fmla="*/ 21 w 3067"/>
                  <a:gd name="T3" fmla="*/ 6 h 517"/>
                  <a:gd name="T4" fmla="*/ 21 w 3067"/>
                  <a:gd name="T5" fmla="*/ 6 h 517"/>
                  <a:gd name="T6" fmla="*/ 21 w 3067"/>
                  <a:gd name="T7" fmla="*/ 6 h 517"/>
                  <a:gd name="T8" fmla="*/ 21 w 3067"/>
                  <a:gd name="T9" fmla="*/ 7 h 517"/>
                  <a:gd name="T10" fmla="*/ 22 w 3067"/>
                  <a:gd name="T11" fmla="*/ 7 h 517"/>
                  <a:gd name="T12" fmla="*/ 27 w 3067"/>
                  <a:gd name="T13" fmla="*/ 7 h 517"/>
                  <a:gd name="T14" fmla="*/ 28 w 3067"/>
                  <a:gd name="T15" fmla="*/ 7 h 517"/>
                  <a:gd name="T16" fmla="*/ 28 w 3067"/>
                  <a:gd name="T17" fmla="*/ 6 h 517"/>
                  <a:gd name="T18" fmla="*/ 28 w 3067"/>
                  <a:gd name="T19" fmla="*/ 6 h 517"/>
                  <a:gd name="T20" fmla="*/ 28 w 3067"/>
                  <a:gd name="T21" fmla="*/ 6 h 517"/>
                  <a:gd name="T22" fmla="*/ 28 w 3067"/>
                  <a:gd name="T23" fmla="*/ 6 h 517"/>
                  <a:gd name="T24" fmla="*/ 21 w 3067"/>
                  <a:gd name="T25" fmla="*/ 6 h 517"/>
                  <a:gd name="T26" fmla="*/ 18 w 3067"/>
                  <a:gd name="T27" fmla="*/ 3 h 517"/>
                  <a:gd name="T28" fmla="*/ 17 w 3067"/>
                  <a:gd name="T29" fmla="*/ 5 h 517"/>
                  <a:gd name="T30" fmla="*/ 32 w 3067"/>
                  <a:gd name="T31" fmla="*/ 5 h 517"/>
                  <a:gd name="T32" fmla="*/ 31 w 3067"/>
                  <a:gd name="T33" fmla="*/ 3 h 517"/>
                  <a:gd name="T34" fmla="*/ 18 w 3067"/>
                  <a:gd name="T35" fmla="*/ 3 h 517"/>
                  <a:gd name="T36" fmla="*/ 7 w 3067"/>
                  <a:gd name="T37" fmla="*/ 0 h 517"/>
                  <a:gd name="T38" fmla="*/ 42 w 3067"/>
                  <a:gd name="T39" fmla="*/ 0 h 517"/>
                  <a:gd name="T40" fmla="*/ 42 w 3067"/>
                  <a:gd name="T41" fmla="*/ 0 h 517"/>
                  <a:gd name="T42" fmla="*/ 42 w 3067"/>
                  <a:gd name="T43" fmla="*/ 0 h 517"/>
                  <a:gd name="T44" fmla="*/ 43 w 3067"/>
                  <a:gd name="T45" fmla="*/ 0 h 517"/>
                  <a:gd name="T46" fmla="*/ 43 w 3067"/>
                  <a:gd name="T47" fmla="*/ 0 h 517"/>
                  <a:gd name="T48" fmla="*/ 43 w 3067"/>
                  <a:gd name="T49" fmla="*/ 0 h 517"/>
                  <a:gd name="T50" fmla="*/ 49 w 3067"/>
                  <a:gd name="T51" fmla="*/ 6 h 517"/>
                  <a:gd name="T52" fmla="*/ 49 w 3067"/>
                  <a:gd name="T53" fmla="*/ 7 h 517"/>
                  <a:gd name="T54" fmla="*/ 49 w 3067"/>
                  <a:gd name="T55" fmla="*/ 7 h 517"/>
                  <a:gd name="T56" fmla="*/ 49 w 3067"/>
                  <a:gd name="T57" fmla="*/ 7 h 517"/>
                  <a:gd name="T58" fmla="*/ 49 w 3067"/>
                  <a:gd name="T59" fmla="*/ 7 h 517"/>
                  <a:gd name="T60" fmla="*/ 49 w 3067"/>
                  <a:gd name="T61" fmla="*/ 7 h 517"/>
                  <a:gd name="T62" fmla="*/ 49 w 3067"/>
                  <a:gd name="T63" fmla="*/ 7 h 517"/>
                  <a:gd name="T64" fmla="*/ 49 w 3067"/>
                  <a:gd name="T65" fmla="*/ 7 h 517"/>
                  <a:gd name="T66" fmla="*/ 49 w 3067"/>
                  <a:gd name="T67" fmla="*/ 7 h 517"/>
                  <a:gd name="T68" fmla="*/ 49 w 3067"/>
                  <a:gd name="T69" fmla="*/ 8 h 517"/>
                  <a:gd name="T70" fmla="*/ 48 w 3067"/>
                  <a:gd name="T71" fmla="*/ 8 h 517"/>
                  <a:gd name="T72" fmla="*/ 48 w 3067"/>
                  <a:gd name="T73" fmla="*/ 8 h 517"/>
                  <a:gd name="T74" fmla="*/ 48 w 3067"/>
                  <a:gd name="T75" fmla="*/ 8 h 517"/>
                  <a:gd name="T76" fmla="*/ 48 w 3067"/>
                  <a:gd name="T77" fmla="*/ 8 h 517"/>
                  <a:gd name="T78" fmla="*/ 1 w 3067"/>
                  <a:gd name="T79" fmla="*/ 8 h 517"/>
                  <a:gd name="T80" fmla="*/ 1 w 3067"/>
                  <a:gd name="T81" fmla="*/ 8 h 517"/>
                  <a:gd name="T82" fmla="*/ 1 w 3067"/>
                  <a:gd name="T83" fmla="*/ 8 h 517"/>
                  <a:gd name="T84" fmla="*/ 1 w 3067"/>
                  <a:gd name="T85" fmla="*/ 8 h 517"/>
                  <a:gd name="T86" fmla="*/ 0 w 3067"/>
                  <a:gd name="T87" fmla="*/ 8 h 517"/>
                  <a:gd name="T88" fmla="*/ 0 w 3067"/>
                  <a:gd name="T89" fmla="*/ 7 h 517"/>
                  <a:gd name="T90" fmla="*/ 0 w 3067"/>
                  <a:gd name="T91" fmla="*/ 7 h 517"/>
                  <a:gd name="T92" fmla="*/ 0 w 3067"/>
                  <a:gd name="T93" fmla="*/ 7 h 517"/>
                  <a:gd name="T94" fmla="*/ 0 w 3067"/>
                  <a:gd name="T95" fmla="*/ 7 h 517"/>
                  <a:gd name="T96" fmla="*/ 0 w 3067"/>
                  <a:gd name="T97" fmla="*/ 7 h 517"/>
                  <a:gd name="T98" fmla="*/ 0 w 3067"/>
                  <a:gd name="T99" fmla="*/ 7 h 517"/>
                  <a:gd name="T100" fmla="*/ 0 w 3067"/>
                  <a:gd name="T101" fmla="*/ 7 h 517"/>
                  <a:gd name="T102" fmla="*/ 0 w 3067"/>
                  <a:gd name="T103" fmla="*/ 7 h 517"/>
                  <a:gd name="T104" fmla="*/ 0 w 3067"/>
                  <a:gd name="T105" fmla="*/ 6 h 517"/>
                  <a:gd name="T106" fmla="*/ 6 w 3067"/>
                  <a:gd name="T107" fmla="*/ 0 h 517"/>
                  <a:gd name="T108" fmla="*/ 6 w 3067"/>
                  <a:gd name="T109" fmla="*/ 0 h 517"/>
                  <a:gd name="T110" fmla="*/ 6 w 3067"/>
                  <a:gd name="T111" fmla="*/ 0 h 517"/>
                  <a:gd name="T112" fmla="*/ 7 w 3067"/>
                  <a:gd name="T113" fmla="*/ 0 h 517"/>
                  <a:gd name="T114" fmla="*/ 7 w 3067"/>
                  <a:gd name="T115" fmla="*/ 0 h 517"/>
                  <a:gd name="T116" fmla="*/ 7 w 3067"/>
                  <a:gd name="T117" fmla="*/ 0 h 5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67" h="517">
                    <a:moveTo>
                      <a:pt x="1320" y="366"/>
                    </a:moveTo>
                    <a:lnTo>
                      <a:pt x="1320" y="397"/>
                    </a:lnTo>
                    <a:lnTo>
                      <a:pt x="1322" y="408"/>
                    </a:lnTo>
                    <a:lnTo>
                      <a:pt x="1329" y="417"/>
                    </a:lnTo>
                    <a:lnTo>
                      <a:pt x="1338" y="423"/>
                    </a:lnTo>
                    <a:lnTo>
                      <a:pt x="1350" y="426"/>
                    </a:lnTo>
                    <a:lnTo>
                      <a:pt x="1718" y="426"/>
                    </a:lnTo>
                    <a:lnTo>
                      <a:pt x="1730" y="423"/>
                    </a:lnTo>
                    <a:lnTo>
                      <a:pt x="1739" y="417"/>
                    </a:lnTo>
                    <a:lnTo>
                      <a:pt x="1747" y="408"/>
                    </a:lnTo>
                    <a:lnTo>
                      <a:pt x="1749" y="397"/>
                    </a:lnTo>
                    <a:lnTo>
                      <a:pt x="1749" y="366"/>
                    </a:lnTo>
                    <a:lnTo>
                      <a:pt x="1320" y="366"/>
                    </a:lnTo>
                    <a:close/>
                    <a:moveTo>
                      <a:pt x="1130" y="224"/>
                    </a:moveTo>
                    <a:lnTo>
                      <a:pt x="1069" y="324"/>
                    </a:lnTo>
                    <a:lnTo>
                      <a:pt x="1999" y="324"/>
                    </a:lnTo>
                    <a:lnTo>
                      <a:pt x="1937" y="224"/>
                    </a:lnTo>
                    <a:lnTo>
                      <a:pt x="1130" y="224"/>
                    </a:lnTo>
                    <a:close/>
                    <a:moveTo>
                      <a:pt x="445" y="0"/>
                    </a:moveTo>
                    <a:lnTo>
                      <a:pt x="2623" y="0"/>
                    </a:lnTo>
                    <a:lnTo>
                      <a:pt x="2638" y="2"/>
                    </a:lnTo>
                    <a:lnTo>
                      <a:pt x="2656" y="7"/>
                    </a:lnTo>
                    <a:lnTo>
                      <a:pt x="2673" y="13"/>
                    </a:lnTo>
                    <a:lnTo>
                      <a:pt x="2689" y="22"/>
                    </a:lnTo>
                    <a:lnTo>
                      <a:pt x="2702" y="32"/>
                    </a:lnTo>
                    <a:lnTo>
                      <a:pt x="3067" y="366"/>
                    </a:lnTo>
                    <a:lnTo>
                      <a:pt x="3067" y="426"/>
                    </a:lnTo>
                    <a:lnTo>
                      <a:pt x="3067" y="428"/>
                    </a:lnTo>
                    <a:lnTo>
                      <a:pt x="3067" y="432"/>
                    </a:lnTo>
                    <a:lnTo>
                      <a:pt x="3066" y="440"/>
                    </a:lnTo>
                    <a:lnTo>
                      <a:pt x="3064" y="449"/>
                    </a:lnTo>
                    <a:lnTo>
                      <a:pt x="3060" y="460"/>
                    </a:lnTo>
                    <a:lnTo>
                      <a:pt x="3056" y="471"/>
                    </a:lnTo>
                    <a:lnTo>
                      <a:pt x="3049" y="483"/>
                    </a:lnTo>
                    <a:lnTo>
                      <a:pt x="3040" y="493"/>
                    </a:lnTo>
                    <a:lnTo>
                      <a:pt x="3028" y="503"/>
                    </a:lnTo>
                    <a:lnTo>
                      <a:pt x="3013" y="510"/>
                    </a:lnTo>
                    <a:lnTo>
                      <a:pt x="2996" y="515"/>
                    </a:lnTo>
                    <a:lnTo>
                      <a:pt x="2974" y="517"/>
                    </a:lnTo>
                    <a:lnTo>
                      <a:pt x="93" y="517"/>
                    </a:lnTo>
                    <a:lnTo>
                      <a:pt x="72" y="515"/>
                    </a:lnTo>
                    <a:lnTo>
                      <a:pt x="54" y="510"/>
                    </a:lnTo>
                    <a:lnTo>
                      <a:pt x="40" y="503"/>
                    </a:lnTo>
                    <a:lnTo>
                      <a:pt x="29" y="493"/>
                    </a:lnTo>
                    <a:lnTo>
                      <a:pt x="19" y="483"/>
                    </a:lnTo>
                    <a:lnTo>
                      <a:pt x="12" y="471"/>
                    </a:lnTo>
                    <a:lnTo>
                      <a:pt x="7" y="460"/>
                    </a:lnTo>
                    <a:lnTo>
                      <a:pt x="4" y="449"/>
                    </a:lnTo>
                    <a:lnTo>
                      <a:pt x="2" y="440"/>
                    </a:lnTo>
                    <a:lnTo>
                      <a:pt x="1" y="432"/>
                    </a:lnTo>
                    <a:lnTo>
                      <a:pt x="0" y="428"/>
                    </a:lnTo>
                    <a:lnTo>
                      <a:pt x="0" y="426"/>
                    </a:lnTo>
                    <a:lnTo>
                      <a:pt x="0" y="366"/>
                    </a:lnTo>
                    <a:lnTo>
                      <a:pt x="366" y="32"/>
                    </a:lnTo>
                    <a:lnTo>
                      <a:pt x="380" y="22"/>
                    </a:lnTo>
                    <a:lnTo>
                      <a:pt x="395" y="13"/>
                    </a:lnTo>
                    <a:lnTo>
                      <a:pt x="412" y="7"/>
                    </a:lnTo>
                    <a:lnTo>
                      <a:pt x="429" y="2"/>
                    </a:lnTo>
                    <a:lnTo>
                      <a:pt x="4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2" name="Gruppieren 111"/>
            <p:cNvGrpSpPr/>
            <p:nvPr/>
          </p:nvGrpSpPr>
          <p:grpSpPr>
            <a:xfrm>
              <a:off x="2465437" y="4912112"/>
              <a:ext cx="655188" cy="533802"/>
              <a:chOff x="5234190" y="4081109"/>
              <a:chExt cx="655188" cy="533802"/>
            </a:xfrm>
            <a:solidFill>
              <a:srgbClr val="F1F1F1"/>
            </a:solidFill>
          </p:grpSpPr>
          <p:sp>
            <p:nvSpPr>
              <p:cNvPr id="113" name="Freeform 284"/>
              <p:cNvSpPr>
                <a:spLocks noEditPoints="1"/>
              </p:cNvSpPr>
              <p:nvPr/>
            </p:nvSpPr>
            <p:spPr bwMode="auto">
              <a:xfrm>
                <a:off x="5357038" y="4467655"/>
                <a:ext cx="351481" cy="147256"/>
              </a:xfrm>
              <a:custGeom>
                <a:avLst/>
                <a:gdLst>
                  <a:gd name="T0" fmla="*/ 163 w 1858"/>
                  <a:gd name="T1" fmla="*/ 92 h 866"/>
                  <a:gd name="T2" fmla="*/ 201 w 1858"/>
                  <a:gd name="T3" fmla="*/ 87 h 866"/>
                  <a:gd name="T4" fmla="*/ 177 w 1858"/>
                  <a:gd name="T5" fmla="*/ 79 h 866"/>
                  <a:gd name="T6" fmla="*/ 149 w 1858"/>
                  <a:gd name="T7" fmla="*/ 91 h 866"/>
                  <a:gd name="T8" fmla="*/ 146 w 1858"/>
                  <a:gd name="T9" fmla="*/ 91 h 866"/>
                  <a:gd name="T10" fmla="*/ 60 w 1858"/>
                  <a:gd name="T11" fmla="*/ 80 h 866"/>
                  <a:gd name="T12" fmla="*/ 33 w 1858"/>
                  <a:gd name="T13" fmla="*/ 79 h 866"/>
                  <a:gd name="T14" fmla="*/ 4 w 1858"/>
                  <a:gd name="T15" fmla="*/ 80 h 866"/>
                  <a:gd name="T16" fmla="*/ 200 w 1858"/>
                  <a:gd name="T17" fmla="*/ 77 h 866"/>
                  <a:gd name="T18" fmla="*/ 171 w 1858"/>
                  <a:gd name="T19" fmla="*/ 66 h 866"/>
                  <a:gd name="T20" fmla="*/ 133 w 1858"/>
                  <a:gd name="T21" fmla="*/ 66 h 866"/>
                  <a:gd name="T22" fmla="*/ 118 w 1858"/>
                  <a:gd name="T23" fmla="*/ 76 h 866"/>
                  <a:gd name="T24" fmla="*/ 115 w 1858"/>
                  <a:gd name="T25" fmla="*/ 77 h 866"/>
                  <a:gd name="T26" fmla="*/ 102 w 1858"/>
                  <a:gd name="T27" fmla="*/ 76 h 866"/>
                  <a:gd name="T28" fmla="*/ 88 w 1858"/>
                  <a:gd name="T29" fmla="*/ 66 h 866"/>
                  <a:gd name="T30" fmla="*/ 50 w 1858"/>
                  <a:gd name="T31" fmla="*/ 66 h 866"/>
                  <a:gd name="T32" fmla="*/ 36 w 1858"/>
                  <a:gd name="T33" fmla="*/ 76 h 866"/>
                  <a:gd name="T34" fmla="*/ 33 w 1858"/>
                  <a:gd name="T35" fmla="*/ 67 h 866"/>
                  <a:gd name="T36" fmla="*/ 167 w 1858"/>
                  <a:gd name="T37" fmla="*/ 64 h 866"/>
                  <a:gd name="T38" fmla="*/ 164 w 1858"/>
                  <a:gd name="T39" fmla="*/ 64 h 866"/>
                  <a:gd name="T40" fmla="*/ 151 w 1858"/>
                  <a:gd name="T41" fmla="*/ 63 h 866"/>
                  <a:gd name="T42" fmla="*/ 136 w 1858"/>
                  <a:gd name="T43" fmla="*/ 53 h 866"/>
                  <a:gd name="T44" fmla="*/ 98 w 1858"/>
                  <a:gd name="T45" fmla="*/ 53 h 866"/>
                  <a:gd name="T46" fmla="*/ 83 w 1858"/>
                  <a:gd name="T47" fmla="*/ 54 h 866"/>
                  <a:gd name="T48" fmla="*/ 70 w 1858"/>
                  <a:gd name="T49" fmla="*/ 64 h 866"/>
                  <a:gd name="T50" fmla="*/ 67 w 1858"/>
                  <a:gd name="T51" fmla="*/ 64 h 866"/>
                  <a:gd name="T52" fmla="*/ 54 w 1858"/>
                  <a:gd name="T53" fmla="*/ 54 h 866"/>
                  <a:gd name="T54" fmla="*/ 39 w 1858"/>
                  <a:gd name="T55" fmla="*/ 53 h 866"/>
                  <a:gd name="T56" fmla="*/ 136 w 1858"/>
                  <a:gd name="T57" fmla="*/ 51 h 866"/>
                  <a:gd name="T58" fmla="*/ 119 w 1858"/>
                  <a:gd name="T59" fmla="*/ 50 h 866"/>
                  <a:gd name="T60" fmla="*/ 202 w 1858"/>
                  <a:gd name="T61" fmla="*/ 40 h 866"/>
                  <a:gd name="T62" fmla="*/ 163 w 1858"/>
                  <a:gd name="T63" fmla="*/ 39 h 866"/>
                  <a:gd name="T64" fmla="*/ 149 w 1858"/>
                  <a:gd name="T65" fmla="*/ 50 h 866"/>
                  <a:gd name="T66" fmla="*/ 122 w 1858"/>
                  <a:gd name="T67" fmla="*/ 51 h 866"/>
                  <a:gd name="T68" fmla="*/ 105 w 1858"/>
                  <a:gd name="T69" fmla="*/ 50 h 866"/>
                  <a:gd name="T70" fmla="*/ 91 w 1858"/>
                  <a:gd name="T71" fmla="*/ 40 h 866"/>
                  <a:gd name="T72" fmla="*/ 53 w 1858"/>
                  <a:gd name="T73" fmla="*/ 39 h 866"/>
                  <a:gd name="T74" fmla="*/ 38 w 1858"/>
                  <a:gd name="T75" fmla="*/ 50 h 866"/>
                  <a:gd name="T76" fmla="*/ 26 w 1858"/>
                  <a:gd name="T77" fmla="*/ 51 h 866"/>
                  <a:gd name="T78" fmla="*/ 23 w 1858"/>
                  <a:gd name="T79" fmla="*/ 50 h 866"/>
                  <a:gd name="T80" fmla="*/ 201 w 1858"/>
                  <a:gd name="T81" fmla="*/ 26 h 866"/>
                  <a:gd name="T82" fmla="*/ 157 w 1858"/>
                  <a:gd name="T83" fmla="*/ 26 h 866"/>
                  <a:gd name="T84" fmla="*/ 142 w 1858"/>
                  <a:gd name="T85" fmla="*/ 36 h 866"/>
                  <a:gd name="T86" fmla="*/ 129 w 1858"/>
                  <a:gd name="T87" fmla="*/ 37 h 866"/>
                  <a:gd name="T88" fmla="*/ 126 w 1858"/>
                  <a:gd name="T89" fmla="*/ 37 h 866"/>
                  <a:gd name="T90" fmla="*/ 112 w 1858"/>
                  <a:gd name="T91" fmla="*/ 26 h 866"/>
                  <a:gd name="T92" fmla="*/ 74 w 1858"/>
                  <a:gd name="T93" fmla="*/ 26 h 866"/>
                  <a:gd name="T94" fmla="*/ 59 w 1858"/>
                  <a:gd name="T95" fmla="*/ 36 h 866"/>
                  <a:gd name="T96" fmla="*/ 47 w 1858"/>
                  <a:gd name="T97" fmla="*/ 37 h 866"/>
                  <a:gd name="T98" fmla="*/ 43 w 1858"/>
                  <a:gd name="T99" fmla="*/ 37 h 866"/>
                  <a:gd name="T100" fmla="*/ 29 w 1858"/>
                  <a:gd name="T101" fmla="*/ 26 h 866"/>
                  <a:gd name="T102" fmla="*/ 190 w 1858"/>
                  <a:gd name="T103" fmla="*/ 18 h 866"/>
                  <a:gd name="T104" fmla="*/ 186 w 1858"/>
                  <a:gd name="T105" fmla="*/ 24 h 866"/>
                  <a:gd name="T106" fmla="*/ 172 w 1858"/>
                  <a:gd name="T107" fmla="*/ 18 h 866"/>
                  <a:gd name="T108" fmla="*/ 133 w 1858"/>
                  <a:gd name="T109" fmla="*/ 23 h 866"/>
                  <a:gd name="T110" fmla="*/ 130 w 1858"/>
                  <a:gd name="T111" fmla="*/ 18 h 866"/>
                  <a:gd name="T112" fmla="*/ 90 w 1858"/>
                  <a:gd name="T113" fmla="*/ 18 h 866"/>
                  <a:gd name="T114" fmla="*/ 87 w 1858"/>
                  <a:gd name="T115" fmla="*/ 23 h 866"/>
                  <a:gd name="T116" fmla="*/ 49 w 1858"/>
                  <a:gd name="T117" fmla="*/ 18 h 866"/>
                  <a:gd name="T118" fmla="*/ 44 w 1858"/>
                  <a:gd name="T119" fmla="*/ 24 h 866"/>
                  <a:gd name="T120" fmla="*/ 30 w 1858"/>
                  <a:gd name="T121" fmla="*/ 18 h 866"/>
                  <a:gd name="T122" fmla="*/ 206 w 1858"/>
                  <a:gd name="T123" fmla="*/ 90 h 8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58" h="866">
                    <a:moveTo>
                      <a:pt x="1598" y="779"/>
                    </a:moveTo>
                    <a:lnTo>
                      <a:pt x="1595" y="779"/>
                    </a:lnTo>
                    <a:lnTo>
                      <a:pt x="1591" y="780"/>
                    </a:lnTo>
                    <a:lnTo>
                      <a:pt x="1589" y="782"/>
                    </a:lnTo>
                    <a:lnTo>
                      <a:pt x="1589" y="784"/>
                    </a:lnTo>
                    <a:lnTo>
                      <a:pt x="1589" y="828"/>
                    </a:lnTo>
                    <a:lnTo>
                      <a:pt x="1589" y="830"/>
                    </a:lnTo>
                    <a:lnTo>
                      <a:pt x="1591" y="831"/>
                    </a:lnTo>
                    <a:lnTo>
                      <a:pt x="1595" y="834"/>
                    </a:lnTo>
                    <a:lnTo>
                      <a:pt x="1598" y="834"/>
                    </a:lnTo>
                    <a:lnTo>
                      <a:pt x="1684" y="834"/>
                    </a:lnTo>
                    <a:lnTo>
                      <a:pt x="1687" y="834"/>
                    </a:lnTo>
                    <a:lnTo>
                      <a:pt x="1691" y="833"/>
                    </a:lnTo>
                    <a:lnTo>
                      <a:pt x="1693" y="831"/>
                    </a:lnTo>
                    <a:lnTo>
                      <a:pt x="1695" y="829"/>
                    </a:lnTo>
                    <a:lnTo>
                      <a:pt x="1695" y="828"/>
                    </a:lnTo>
                    <a:lnTo>
                      <a:pt x="1695" y="784"/>
                    </a:lnTo>
                    <a:lnTo>
                      <a:pt x="1694" y="782"/>
                    </a:lnTo>
                    <a:lnTo>
                      <a:pt x="1692" y="780"/>
                    </a:lnTo>
                    <a:lnTo>
                      <a:pt x="1688" y="779"/>
                    </a:lnTo>
                    <a:lnTo>
                      <a:pt x="1684" y="779"/>
                    </a:lnTo>
                    <a:lnTo>
                      <a:pt x="1598" y="779"/>
                    </a:lnTo>
                    <a:close/>
                    <a:moveTo>
                      <a:pt x="1476" y="778"/>
                    </a:moveTo>
                    <a:lnTo>
                      <a:pt x="1472" y="778"/>
                    </a:lnTo>
                    <a:lnTo>
                      <a:pt x="1469" y="779"/>
                    </a:lnTo>
                    <a:lnTo>
                      <a:pt x="1466" y="781"/>
                    </a:lnTo>
                    <a:lnTo>
                      <a:pt x="1465" y="783"/>
                    </a:lnTo>
                    <a:lnTo>
                      <a:pt x="1465" y="826"/>
                    </a:lnTo>
                    <a:lnTo>
                      <a:pt x="1466" y="828"/>
                    </a:lnTo>
                    <a:lnTo>
                      <a:pt x="1469" y="830"/>
                    </a:lnTo>
                    <a:lnTo>
                      <a:pt x="1472" y="831"/>
                    </a:lnTo>
                    <a:lnTo>
                      <a:pt x="1476" y="833"/>
                    </a:lnTo>
                    <a:lnTo>
                      <a:pt x="1562" y="833"/>
                    </a:lnTo>
                    <a:lnTo>
                      <a:pt x="1565" y="831"/>
                    </a:lnTo>
                    <a:lnTo>
                      <a:pt x="1569" y="830"/>
                    </a:lnTo>
                    <a:lnTo>
                      <a:pt x="1571" y="828"/>
                    </a:lnTo>
                    <a:lnTo>
                      <a:pt x="1571" y="826"/>
                    </a:lnTo>
                    <a:lnTo>
                      <a:pt x="1571" y="783"/>
                    </a:lnTo>
                    <a:lnTo>
                      <a:pt x="1571" y="781"/>
                    </a:lnTo>
                    <a:lnTo>
                      <a:pt x="1569" y="779"/>
                    </a:lnTo>
                    <a:lnTo>
                      <a:pt x="1565" y="778"/>
                    </a:lnTo>
                    <a:lnTo>
                      <a:pt x="1562" y="778"/>
                    </a:lnTo>
                    <a:lnTo>
                      <a:pt x="1476" y="778"/>
                    </a:lnTo>
                    <a:close/>
                    <a:moveTo>
                      <a:pt x="1721" y="777"/>
                    </a:moveTo>
                    <a:lnTo>
                      <a:pt x="1717" y="778"/>
                    </a:lnTo>
                    <a:lnTo>
                      <a:pt x="1714" y="779"/>
                    </a:lnTo>
                    <a:lnTo>
                      <a:pt x="1712" y="781"/>
                    </a:lnTo>
                    <a:lnTo>
                      <a:pt x="1710" y="783"/>
                    </a:lnTo>
                    <a:lnTo>
                      <a:pt x="1710" y="826"/>
                    </a:lnTo>
                    <a:lnTo>
                      <a:pt x="1712" y="828"/>
                    </a:lnTo>
                    <a:lnTo>
                      <a:pt x="1714" y="830"/>
                    </a:lnTo>
                    <a:lnTo>
                      <a:pt x="1717" y="831"/>
                    </a:lnTo>
                    <a:lnTo>
                      <a:pt x="1721" y="831"/>
                    </a:lnTo>
                    <a:lnTo>
                      <a:pt x="1807" y="831"/>
                    </a:lnTo>
                    <a:lnTo>
                      <a:pt x="1811" y="831"/>
                    </a:lnTo>
                    <a:lnTo>
                      <a:pt x="1814" y="830"/>
                    </a:lnTo>
                    <a:lnTo>
                      <a:pt x="1816" y="828"/>
                    </a:lnTo>
                    <a:lnTo>
                      <a:pt x="1817" y="826"/>
                    </a:lnTo>
                    <a:lnTo>
                      <a:pt x="1817" y="783"/>
                    </a:lnTo>
                    <a:lnTo>
                      <a:pt x="1816" y="781"/>
                    </a:lnTo>
                    <a:lnTo>
                      <a:pt x="1814" y="779"/>
                    </a:lnTo>
                    <a:lnTo>
                      <a:pt x="1811" y="778"/>
                    </a:lnTo>
                    <a:lnTo>
                      <a:pt x="1807" y="777"/>
                    </a:lnTo>
                    <a:lnTo>
                      <a:pt x="1721" y="777"/>
                    </a:lnTo>
                    <a:close/>
                    <a:moveTo>
                      <a:pt x="580" y="718"/>
                    </a:moveTo>
                    <a:lnTo>
                      <a:pt x="577" y="718"/>
                    </a:lnTo>
                    <a:lnTo>
                      <a:pt x="574" y="721"/>
                    </a:lnTo>
                    <a:lnTo>
                      <a:pt x="572" y="723"/>
                    </a:lnTo>
                    <a:lnTo>
                      <a:pt x="570" y="726"/>
                    </a:lnTo>
                    <a:lnTo>
                      <a:pt x="570" y="729"/>
                    </a:lnTo>
                    <a:lnTo>
                      <a:pt x="570" y="819"/>
                    </a:lnTo>
                    <a:lnTo>
                      <a:pt x="570" y="822"/>
                    </a:lnTo>
                    <a:lnTo>
                      <a:pt x="572" y="825"/>
                    </a:lnTo>
                    <a:lnTo>
                      <a:pt x="574" y="827"/>
                    </a:lnTo>
                    <a:lnTo>
                      <a:pt x="577" y="828"/>
                    </a:lnTo>
                    <a:lnTo>
                      <a:pt x="580" y="829"/>
                    </a:lnTo>
                    <a:lnTo>
                      <a:pt x="1152" y="829"/>
                    </a:lnTo>
                    <a:lnTo>
                      <a:pt x="1155" y="828"/>
                    </a:lnTo>
                    <a:lnTo>
                      <a:pt x="1159" y="827"/>
                    </a:lnTo>
                    <a:lnTo>
                      <a:pt x="1161" y="825"/>
                    </a:lnTo>
                    <a:lnTo>
                      <a:pt x="1163" y="822"/>
                    </a:lnTo>
                    <a:lnTo>
                      <a:pt x="1163" y="819"/>
                    </a:lnTo>
                    <a:lnTo>
                      <a:pt x="1163" y="729"/>
                    </a:lnTo>
                    <a:lnTo>
                      <a:pt x="1163" y="726"/>
                    </a:lnTo>
                    <a:lnTo>
                      <a:pt x="1161" y="723"/>
                    </a:lnTo>
                    <a:lnTo>
                      <a:pt x="1159" y="721"/>
                    </a:lnTo>
                    <a:lnTo>
                      <a:pt x="1155" y="718"/>
                    </a:lnTo>
                    <a:lnTo>
                      <a:pt x="1152" y="718"/>
                    </a:lnTo>
                    <a:lnTo>
                      <a:pt x="580" y="718"/>
                    </a:lnTo>
                    <a:close/>
                    <a:moveTo>
                      <a:pt x="1598" y="716"/>
                    </a:moveTo>
                    <a:lnTo>
                      <a:pt x="1595" y="717"/>
                    </a:lnTo>
                    <a:lnTo>
                      <a:pt x="1591" y="718"/>
                    </a:lnTo>
                    <a:lnTo>
                      <a:pt x="1589" y="721"/>
                    </a:lnTo>
                    <a:lnTo>
                      <a:pt x="1589" y="723"/>
                    </a:lnTo>
                    <a:lnTo>
                      <a:pt x="1589" y="766"/>
                    </a:lnTo>
                    <a:lnTo>
                      <a:pt x="1589" y="768"/>
                    </a:lnTo>
                    <a:lnTo>
                      <a:pt x="1591" y="770"/>
                    </a:lnTo>
                    <a:lnTo>
                      <a:pt x="1595" y="771"/>
                    </a:lnTo>
                    <a:lnTo>
                      <a:pt x="1598" y="771"/>
                    </a:lnTo>
                    <a:lnTo>
                      <a:pt x="1684" y="771"/>
                    </a:lnTo>
                    <a:lnTo>
                      <a:pt x="1688" y="771"/>
                    </a:lnTo>
                    <a:lnTo>
                      <a:pt x="1692" y="770"/>
                    </a:lnTo>
                    <a:lnTo>
                      <a:pt x="1694" y="768"/>
                    </a:lnTo>
                    <a:lnTo>
                      <a:pt x="1695" y="766"/>
                    </a:lnTo>
                    <a:lnTo>
                      <a:pt x="1695" y="723"/>
                    </a:lnTo>
                    <a:lnTo>
                      <a:pt x="1694" y="721"/>
                    </a:lnTo>
                    <a:lnTo>
                      <a:pt x="1692" y="718"/>
                    </a:lnTo>
                    <a:lnTo>
                      <a:pt x="1688" y="717"/>
                    </a:lnTo>
                    <a:lnTo>
                      <a:pt x="1684" y="716"/>
                    </a:lnTo>
                    <a:lnTo>
                      <a:pt x="1598" y="716"/>
                    </a:lnTo>
                    <a:close/>
                    <a:moveTo>
                      <a:pt x="1349" y="715"/>
                    </a:moveTo>
                    <a:lnTo>
                      <a:pt x="1346" y="716"/>
                    </a:lnTo>
                    <a:lnTo>
                      <a:pt x="1344" y="718"/>
                    </a:lnTo>
                    <a:lnTo>
                      <a:pt x="1342" y="721"/>
                    </a:lnTo>
                    <a:lnTo>
                      <a:pt x="1340" y="724"/>
                    </a:lnTo>
                    <a:lnTo>
                      <a:pt x="1340" y="727"/>
                    </a:lnTo>
                    <a:lnTo>
                      <a:pt x="1340" y="816"/>
                    </a:lnTo>
                    <a:lnTo>
                      <a:pt x="1340" y="820"/>
                    </a:lnTo>
                    <a:lnTo>
                      <a:pt x="1342" y="823"/>
                    </a:lnTo>
                    <a:lnTo>
                      <a:pt x="1344" y="825"/>
                    </a:lnTo>
                    <a:lnTo>
                      <a:pt x="1346" y="826"/>
                    </a:lnTo>
                    <a:lnTo>
                      <a:pt x="1349" y="827"/>
                    </a:lnTo>
                    <a:lnTo>
                      <a:pt x="1435" y="827"/>
                    </a:lnTo>
                    <a:lnTo>
                      <a:pt x="1438" y="826"/>
                    </a:lnTo>
                    <a:lnTo>
                      <a:pt x="1441" y="825"/>
                    </a:lnTo>
                    <a:lnTo>
                      <a:pt x="1443" y="823"/>
                    </a:lnTo>
                    <a:lnTo>
                      <a:pt x="1445" y="820"/>
                    </a:lnTo>
                    <a:lnTo>
                      <a:pt x="1445" y="816"/>
                    </a:lnTo>
                    <a:lnTo>
                      <a:pt x="1445" y="727"/>
                    </a:lnTo>
                    <a:lnTo>
                      <a:pt x="1445" y="724"/>
                    </a:lnTo>
                    <a:lnTo>
                      <a:pt x="1443" y="721"/>
                    </a:lnTo>
                    <a:lnTo>
                      <a:pt x="1441" y="718"/>
                    </a:lnTo>
                    <a:lnTo>
                      <a:pt x="1438" y="716"/>
                    </a:lnTo>
                    <a:lnTo>
                      <a:pt x="1435" y="715"/>
                    </a:lnTo>
                    <a:lnTo>
                      <a:pt x="1349" y="715"/>
                    </a:lnTo>
                    <a:close/>
                    <a:moveTo>
                      <a:pt x="1201" y="715"/>
                    </a:moveTo>
                    <a:lnTo>
                      <a:pt x="1197" y="716"/>
                    </a:lnTo>
                    <a:lnTo>
                      <a:pt x="1194" y="718"/>
                    </a:lnTo>
                    <a:lnTo>
                      <a:pt x="1191" y="721"/>
                    </a:lnTo>
                    <a:lnTo>
                      <a:pt x="1190" y="724"/>
                    </a:lnTo>
                    <a:lnTo>
                      <a:pt x="1189" y="727"/>
                    </a:lnTo>
                    <a:lnTo>
                      <a:pt x="1189" y="816"/>
                    </a:lnTo>
                    <a:lnTo>
                      <a:pt x="1190" y="820"/>
                    </a:lnTo>
                    <a:lnTo>
                      <a:pt x="1191" y="823"/>
                    </a:lnTo>
                    <a:lnTo>
                      <a:pt x="1194" y="825"/>
                    </a:lnTo>
                    <a:lnTo>
                      <a:pt x="1197" y="826"/>
                    </a:lnTo>
                    <a:lnTo>
                      <a:pt x="1201" y="827"/>
                    </a:lnTo>
                    <a:lnTo>
                      <a:pt x="1306" y="827"/>
                    </a:lnTo>
                    <a:lnTo>
                      <a:pt x="1310" y="826"/>
                    </a:lnTo>
                    <a:lnTo>
                      <a:pt x="1314" y="825"/>
                    </a:lnTo>
                    <a:lnTo>
                      <a:pt x="1317" y="823"/>
                    </a:lnTo>
                    <a:lnTo>
                      <a:pt x="1318" y="820"/>
                    </a:lnTo>
                    <a:lnTo>
                      <a:pt x="1319" y="816"/>
                    </a:lnTo>
                    <a:lnTo>
                      <a:pt x="1319" y="727"/>
                    </a:lnTo>
                    <a:lnTo>
                      <a:pt x="1318" y="724"/>
                    </a:lnTo>
                    <a:lnTo>
                      <a:pt x="1317" y="721"/>
                    </a:lnTo>
                    <a:lnTo>
                      <a:pt x="1314" y="718"/>
                    </a:lnTo>
                    <a:lnTo>
                      <a:pt x="1310" y="716"/>
                    </a:lnTo>
                    <a:lnTo>
                      <a:pt x="1306" y="715"/>
                    </a:lnTo>
                    <a:lnTo>
                      <a:pt x="1201" y="715"/>
                    </a:lnTo>
                    <a:close/>
                    <a:moveTo>
                      <a:pt x="429" y="715"/>
                    </a:moveTo>
                    <a:lnTo>
                      <a:pt x="424" y="716"/>
                    </a:lnTo>
                    <a:lnTo>
                      <a:pt x="421" y="718"/>
                    </a:lnTo>
                    <a:lnTo>
                      <a:pt x="418" y="721"/>
                    </a:lnTo>
                    <a:lnTo>
                      <a:pt x="416" y="724"/>
                    </a:lnTo>
                    <a:lnTo>
                      <a:pt x="416" y="727"/>
                    </a:lnTo>
                    <a:lnTo>
                      <a:pt x="416" y="816"/>
                    </a:lnTo>
                    <a:lnTo>
                      <a:pt x="416" y="820"/>
                    </a:lnTo>
                    <a:lnTo>
                      <a:pt x="418" y="823"/>
                    </a:lnTo>
                    <a:lnTo>
                      <a:pt x="421" y="825"/>
                    </a:lnTo>
                    <a:lnTo>
                      <a:pt x="424" y="826"/>
                    </a:lnTo>
                    <a:lnTo>
                      <a:pt x="429" y="827"/>
                    </a:lnTo>
                    <a:lnTo>
                      <a:pt x="533" y="827"/>
                    </a:lnTo>
                    <a:lnTo>
                      <a:pt x="536" y="826"/>
                    </a:lnTo>
                    <a:lnTo>
                      <a:pt x="541" y="825"/>
                    </a:lnTo>
                    <a:lnTo>
                      <a:pt x="543" y="823"/>
                    </a:lnTo>
                    <a:lnTo>
                      <a:pt x="545" y="820"/>
                    </a:lnTo>
                    <a:lnTo>
                      <a:pt x="546" y="816"/>
                    </a:lnTo>
                    <a:lnTo>
                      <a:pt x="546" y="727"/>
                    </a:lnTo>
                    <a:lnTo>
                      <a:pt x="545" y="724"/>
                    </a:lnTo>
                    <a:lnTo>
                      <a:pt x="543" y="721"/>
                    </a:lnTo>
                    <a:lnTo>
                      <a:pt x="541" y="718"/>
                    </a:lnTo>
                    <a:lnTo>
                      <a:pt x="536" y="716"/>
                    </a:lnTo>
                    <a:lnTo>
                      <a:pt x="533" y="715"/>
                    </a:lnTo>
                    <a:lnTo>
                      <a:pt x="429" y="715"/>
                    </a:lnTo>
                    <a:close/>
                    <a:moveTo>
                      <a:pt x="297" y="715"/>
                    </a:moveTo>
                    <a:lnTo>
                      <a:pt x="293" y="716"/>
                    </a:lnTo>
                    <a:lnTo>
                      <a:pt x="290" y="718"/>
                    </a:lnTo>
                    <a:lnTo>
                      <a:pt x="288" y="721"/>
                    </a:lnTo>
                    <a:lnTo>
                      <a:pt x="286" y="724"/>
                    </a:lnTo>
                    <a:lnTo>
                      <a:pt x="286" y="727"/>
                    </a:lnTo>
                    <a:lnTo>
                      <a:pt x="286" y="816"/>
                    </a:lnTo>
                    <a:lnTo>
                      <a:pt x="286" y="820"/>
                    </a:lnTo>
                    <a:lnTo>
                      <a:pt x="288" y="823"/>
                    </a:lnTo>
                    <a:lnTo>
                      <a:pt x="290" y="825"/>
                    </a:lnTo>
                    <a:lnTo>
                      <a:pt x="293" y="826"/>
                    </a:lnTo>
                    <a:lnTo>
                      <a:pt x="297" y="827"/>
                    </a:lnTo>
                    <a:lnTo>
                      <a:pt x="383" y="827"/>
                    </a:lnTo>
                    <a:lnTo>
                      <a:pt x="386" y="826"/>
                    </a:lnTo>
                    <a:lnTo>
                      <a:pt x="388" y="825"/>
                    </a:lnTo>
                    <a:lnTo>
                      <a:pt x="391" y="823"/>
                    </a:lnTo>
                    <a:lnTo>
                      <a:pt x="392" y="820"/>
                    </a:lnTo>
                    <a:lnTo>
                      <a:pt x="392" y="816"/>
                    </a:lnTo>
                    <a:lnTo>
                      <a:pt x="392" y="727"/>
                    </a:lnTo>
                    <a:lnTo>
                      <a:pt x="392" y="724"/>
                    </a:lnTo>
                    <a:lnTo>
                      <a:pt x="391" y="721"/>
                    </a:lnTo>
                    <a:lnTo>
                      <a:pt x="388" y="718"/>
                    </a:lnTo>
                    <a:lnTo>
                      <a:pt x="386" y="716"/>
                    </a:lnTo>
                    <a:lnTo>
                      <a:pt x="383" y="715"/>
                    </a:lnTo>
                    <a:lnTo>
                      <a:pt x="297" y="715"/>
                    </a:lnTo>
                    <a:close/>
                    <a:moveTo>
                      <a:pt x="172" y="715"/>
                    </a:moveTo>
                    <a:lnTo>
                      <a:pt x="169" y="716"/>
                    </a:lnTo>
                    <a:lnTo>
                      <a:pt x="166" y="718"/>
                    </a:lnTo>
                    <a:lnTo>
                      <a:pt x="164" y="721"/>
                    </a:lnTo>
                    <a:lnTo>
                      <a:pt x="162" y="724"/>
                    </a:lnTo>
                    <a:lnTo>
                      <a:pt x="162" y="727"/>
                    </a:lnTo>
                    <a:lnTo>
                      <a:pt x="162" y="816"/>
                    </a:lnTo>
                    <a:lnTo>
                      <a:pt x="162" y="820"/>
                    </a:lnTo>
                    <a:lnTo>
                      <a:pt x="164" y="823"/>
                    </a:lnTo>
                    <a:lnTo>
                      <a:pt x="166" y="825"/>
                    </a:lnTo>
                    <a:lnTo>
                      <a:pt x="169" y="826"/>
                    </a:lnTo>
                    <a:lnTo>
                      <a:pt x="172" y="827"/>
                    </a:lnTo>
                    <a:lnTo>
                      <a:pt x="258" y="827"/>
                    </a:lnTo>
                    <a:lnTo>
                      <a:pt x="261" y="826"/>
                    </a:lnTo>
                    <a:lnTo>
                      <a:pt x="263" y="825"/>
                    </a:lnTo>
                    <a:lnTo>
                      <a:pt x="266" y="823"/>
                    </a:lnTo>
                    <a:lnTo>
                      <a:pt x="267" y="820"/>
                    </a:lnTo>
                    <a:lnTo>
                      <a:pt x="267" y="816"/>
                    </a:lnTo>
                    <a:lnTo>
                      <a:pt x="267" y="727"/>
                    </a:lnTo>
                    <a:lnTo>
                      <a:pt x="267" y="724"/>
                    </a:lnTo>
                    <a:lnTo>
                      <a:pt x="266" y="721"/>
                    </a:lnTo>
                    <a:lnTo>
                      <a:pt x="263" y="718"/>
                    </a:lnTo>
                    <a:lnTo>
                      <a:pt x="261" y="716"/>
                    </a:lnTo>
                    <a:lnTo>
                      <a:pt x="258" y="715"/>
                    </a:lnTo>
                    <a:lnTo>
                      <a:pt x="172" y="715"/>
                    </a:lnTo>
                    <a:close/>
                    <a:moveTo>
                      <a:pt x="47" y="715"/>
                    </a:moveTo>
                    <a:lnTo>
                      <a:pt x="44" y="716"/>
                    </a:lnTo>
                    <a:lnTo>
                      <a:pt x="41" y="718"/>
                    </a:lnTo>
                    <a:lnTo>
                      <a:pt x="39" y="721"/>
                    </a:lnTo>
                    <a:lnTo>
                      <a:pt x="38" y="724"/>
                    </a:lnTo>
                    <a:lnTo>
                      <a:pt x="37" y="727"/>
                    </a:lnTo>
                    <a:lnTo>
                      <a:pt x="37" y="816"/>
                    </a:lnTo>
                    <a:lnTo>
                      <a:pt x="38" y="820"/>
                    </a:lnTo>
                    <a:lnTo>
                      <a:pt x="39" y="823"/>
                    </a:lnTo>
                    <a:lnTo>
                      <a:pt x="41" y="825"/>
                    </a:lnTo>
                    <a:lnTo>
                      <a:pt x="44" y="826"/>
                    </a:lnTo>
                    <a:lnTo>
                      <a:pt x="47" y="827"/>
                    </a:lnTo>
                    <a:lnTo>
                      <a:pt x="133" y="827"/>
                    </a:lnTo>
                    <a:lnTo>
                      <a:pt x="136" y="826"/>
                    </a:lnTo>
                    <a:lnTo>
                      <a:pt x="140" y="825"/>
                    </a:lnTo>
                    <a:lnTo>
                      <a:pt x="142" y="823"/>
                    </a:lnTo>
                    <a:lnTo>
                      <a:pt x="143" y="820"/>
                    </a:lnTo>
                    <a:lnTo>
                      <a:pt x="144" y="816"/>
                    </a:lnTo>
                    <a:lnTo>
                      <a:pt x="144" y="727"/>
                    </a:lnTo>
                    <a:lnTo>
                      <a:pt x="143" y="724"/>
                    </a:lnTo>
                    <a:lnTo>
                      <a:pt x="142" y="721"/>
                    </a:lnTo>
                    <a:lnTo>
                      <a:pt x="140" y="718"/>
                    </a:lnTo>
                    <a:lnTo>
                      <a:pt x="136" y="716"/>
                    </a:lnTo>
                    <a:lnTo>
                      <a:pt x="133" y="715"/>
                    </a:lnTo>
                    <a:lnTo>
                      <a:pt x="47" y="715"/>
                    </a:lnTo>
                    <a:close/>
                    <a:moveTo>
                      <a:pt x="1589" y="594"/>
                    </a:moveTo>
                    <a:lnTo>
                      <a:pt x="1577" y="595"/>
                    </a:lnTo>
                    <a:lnTo>
                      <a:pt x="1568" y="599"/>
                    </a:lnTo>
                    <a:lnTo>
                      <a:pt x="1565" y="604"/>
                    </a:lnTo>
                    <a:lnTo>
                      <a:pt x="1565" y="687"/>
                    </a:lnTo>
                    <a:lnTo>
                      <a:pt x="1568" y="692"/>
                    </a:lnTo>
                    <a:lnTo>
                      <a:pt x="1577" y="696"/>
                    </a:lnTo>
                    <a:lnTo>
                      <a:pt x="1589" y="697"/>
                    </a:lnTo>
                    <a:lnTo>
                      <a:pt x="1790" y="697"/>
                    </a:lnTo>
                    <a:lnTo>
                      <a:pt x="1803" y="696"/>
                    </a:lnTo>
                    <a:lnTo>
                      <a:pt x="1811" y="692"/>
                    </a:lnTo>
                    <a:lnTo>
                      <a:pt x="1814" y="687"/>
                    </a:lnTo>
                    <a:lnTo>
                      <a:pt x="1814" y="604"/>
                    </a:lnTo>
                    <a:lnTo>
                      <a:pt x="1811" y="599"/>
                    </a:lnTo>
                    <a:lnTo>
                      <a:pt x="1803" y="595"/>
                    </a:lnTo>
                    <a:lnTo>
                      <a:pt x="1790" y="594"/>
                    </a:lnTo>
                    <a:lnTo>
                      <a:pt x="1589" y="594"/>
                    </a:lnTo>
                    <a:close/>
                    <a:moveTo>
                      <a:pt x="1451" y="594"/>
                    </a:moveTo>
                    <a:lnTo>
                      <a:pt x="1448" y="594"/>
                    </a:lnTo>
                    <a:lnTo>
                      <a:pt x="1444" y="596"/>
                    </a:lnTo>
                    <a:lnTo>
                      <a:pt x="1442" y="598"/>
                    </a:lnTo>
                    <a:lnTo>
                      <a:pt x="1441" y="601"/>
                    </a:lnTo>
                    <a:lnTo>
                      <a:pt x="1440" y="604"/>
                    </a:lnTo>
                    <a:lnTo>
                      <a:pt x="1440" y="687"/>
                    </a:lnTo>
                    <a:lnTo>
                      <a:pt x="1441" y="690"/>
                    </a:lnTo>
                    <a:lnTo>
                      <a:pt x="1442" y="693"/>
                    </a:lnTo>
                    <a:lnTo>
                      <a:pt x="1444" y="695"/>
                    </a:lnTo>
                    <a:lnTo>
                      <a:pt x="1448" y="697"/>
                    </a:lnTo>
                    <a:lnTo>
                      <a:pt x="1451" y="697"/>
                    </a:lnTo>
                    <a:lnTo>
                      <a:pt x="1537" y="697"/>
                    </a:lnTo>
                    <a:lnTo>
                      <a:pt x="1540" y="697"/>
                    </a:lnTo>
                    <a:lnTo>
                      <a:pt x="1543" y="695"/>
                    </a:lnTo>
                    <a:lnTo>
                      <a:pt x="1545" y="693"/>
                    </a:lnTo>
                    <a:lnTo>
                      <a:pt x="1547" y="690"/>
                    </a:lnTo>
                    <a:lnTo>
                      <a:pt x="1547" y="687"/>
                    </a:lnTo>
                    <a:lnTo>
                      <a:pt x="1547" y="604"/>
                    </a:lnTo>
                    <a:lnTo>
                      <a:pt x="1547" y="601"/>
                    </a:lnTo>
                    <a:lnTo>
                      <a:pt x="1545" y="598"/>
                    </a:lnTo>
                    <a:lnTo>
                      <a:pt x="1543" y="596"/>
                    </a:lnTo>
                    <a:lnTo>
                      <a:pt x="1540" y="594"/>
                    </a:lnTo>
                    <a:lnTo>
                      <a:pt x="1537" y="594"/>
                    </a:lnTo>
                    <a:lnTo>
                      <a:pt x="1451" y="594"/>
                    </a:lnTo>
                    <a:close/>
                    <a:moveTo>
                      <a:pt x="1326" y="594"/>
                    </a:moveTo>
                    <a:lnTo>
                      <a:pt x="1323" y="594"/>
                    </a:lnTo>
                    <a:lnTo>
                      <a:pt x="1320" y="596"/>
                    </a:lnTo>
                    <a:lnTo>
                      <a:pt x="1318" y="598"/>
                    </a:lnTo>
                    <a:lnTo>
                      <a:pt x="1317" y="601"/>
                    </a:lnTo>
                    <a:lnTo>
                      <a:pt x="1316" y="604"/>
                    </a:lnTo>
                    <a:lnTo>
                      <a:pt x="1316" y="687"/>
                    </a:lnTo>
                    <a:lnTo>
                      <a:pt x="1317" y="690"/>
                    </a:lnTo>
                    <a:lnTo>
                      <a:pt x="1318" y="693"/>
                    </a:lnTo>
                    <a:lnTo>
                      <a:pt x="1320" y="695"/>
                    </a:lnTo>
                    <a:lnTo>
                      <a:pt x="1323" y="697"/>
                    </a:lnTo>
                    <a:lnTo>
                      <a:pt x="1326" y="697"/>
                    </a:lnTo>
                    <a:lnTo>
                      <a:pt x="1412" y="697"/>
                    </a:lnTo>
                    <a:lnTo>
                      <a:pt x="1415" y="697"/>
                    </a:lnTo>
                    <a:lnTo>
                      <a:pt x="1418" y="695"/>
                    </a:lnTo>
                    <a:lnTo>
                      <a:pt x="1420" y="693"/>
                    </a:lnTo>
                    <a:lnTo>
                      <a:pt x="1421" y="690"/>
                    </a:lnTo>
                    <a:lnTo>
                      <a:pt x="1422" y="687"/>
                    </a:lnTo>
                    <a:lnTo>
                      <a:pt x="1422" y="604"/>
                    </a:lnTo>
                    <a:lnTo>
                      <a:pt x="1421" y="601"/>
                    </a:lnTo>
                    <a:lnTo>
                      <a:pt x="1420" y="598"/>
                    </a:lnTo>
                    <a:lnTo>
                      <a:pt x="1418" y="596"/>
                    </a:lnTo>
                    <a:lnTo>
                      <a:pt x="1415" y="594"/>
                    </a:lnTo>
                    <a:lnTo>
                      <a:pt x="1412" y="594"/>
                    </a:lnTo>
                    <a:lnTo>
                      <a:pt x="1326" y="594"/>
                    </a:lnTo>
                    <a:close/>
                    <a:moveTo>
                      <a:pt x="1201" y="594"/>
                    </a:moveTo>
                    <a:lnTo>
                      <a:pt x="1198" y="594"/>
                    </a:lnTo>
                    <a:lnTo>
                      <a:pt x="1196" y="596"/>
                    </a:lnTo>
                    <a:lnTo>
                      <a:pt x="1193" y="598"/>
                    </a:lnTo>
                    <a:lnTo>
                      <a:pt x="1192" y="601"/>
                    </a:lnTo>
                    <a:lnTo>
                      <a:pt x="1192" y="604"/>
                    </a:lnTo>
                    <a:lnTo>
                      <a:pt x="1192" y="687"/>
                    </a:lnTo>
                    <a:lnTo>
                      <a:pt x="1192" y="690"/>
                    </a:lnTo>
                    <a:lnTo>
                      <a:pt x="1193" y="693"/>
                    </a:lnTo>
                    <a:lnTo>
                      <a:pt x="1196" y="695"/>
                    </a:lnTo>
                    <a:lnTo>
                      <a:pt x="1198" y="697"/>
                    </a:lnTo>
                    <a:lnTo>
                      <a:pt x="1201" y="697"/>
                    </a:lnTo>
                    <a:lnTo>
                      <a:pt x="1287" y="697"/>
                    </a:lnTo>
                    <a:lnTo>
                      <a:pt x="1291" y="697"/>
                    </a:lnTo>
                    <a:lnTo>
                      <a:pt x="1294" y="695"/>
                    </a:lnTo>
                    <a:lnTo>
                      <a:pt x="1296" y="693"/>
                    </a:lnTo>
                    <a:lnTo>
                      <a:pt x="1298" y="690"/>
                    </a:lnTo>
                    <a:lnTo>
                      <a:pt x="1298" y="687"/>
                    </a:lnTo>
                    <a:lnTo>
                      <a:pt x="1298" y="604"/>
                    </a:lnTo>
                    <a:lnTo>
                      <a:pt x="1298" y="601"/>
                    </a:lnTo>
                    <a:lnTo>
                      <a:pt x="1296" y="598"/>
                    </a:lnTo>
                    <a:lnTo>
                      <a:pt x="1294" y="596"/>
                    </a:lnTo>
                    <a:lnTo>
                      <a:pt x="1291" y="594"/>
                    </a:lnTo>
                    <a:lnTo>
                      <a:pt x="1287" y="594"/>
                    </a:lnTo>
                    <a:lnTo>
                      <a:pt x="1201" y="594"/>
                    </a:lnTo>
                    <a:close/>
                    <a:moveTo>
                      <a:pt x="1077" y="594"/>
                    </a:moveTo>
                    <a:lnTo>
                      <a:pt x="1074" y="594"/>
                    </a:lnTo>
                    <a:lnTo>
                      <a:pt x="1072" y="596"/>
                    </a:lnTo>
                    <a:lnTo>
                      <a:pt x="1068" y="598"/>
                    </a:lnTo>
                    <a:lnTo>
                      <a:pt x="1067" y="601"/>
                    </a:lnTo>
                    <a:lnTo>
                      <a:pt x="1067" y="604"/>
                    </a:lnTo>
                    <a:lnTo>
                      <a:pt x="1067" y="687"/>
                    </a:lnTo>
                    <a:lnTo>
                      <a:pt x="1067" y="690"/>
                    </a:lnTo>
                    <a:lnTo>
                      <a:pt x="1068" y="693"/>
                    </a:lnTo>
                    <a:lnTo>
                      <a:pt x="1072" y="695"/>
                    </a:lnTo>
                    <a:lnTo>
                      <a:pt x="1074" y="697"/>
                    </a:lnTo>
                    <a:lnTo>
                      <a:pt x="1077" y="697"/>
                    </a:lnTo>
                    <a:lnTo>
                      <a:pt x="1163" y="697"/>
                    </a:lnTo>
                    <a:lnTo>
                      <a:pt x="1166" y="697"/>
                    </a:lnTo>
                    <a:lnTo>
                      <a:pt x="1169" y="695"/>
                    </a:lnTo>
                    <a:lnTo>
                      <a:pt x="1171" y="693"/>
                    </a:lnTo>
                    <a:lnTo>
                      <a:pt x="1173" y="690"/>
                    </a:lnTo>
                    <a:lnTo>
                      <a:pt x="1173" y="687"/>
                    </a:lnTo>
                    <a:lnTo>
                      <a:pt x="1173" y="604"/>
                    </a:lnTo>
                    <a:lnTo>
                      <a:pt x="1173" y="601"/>
                    </a:lnTo>
                    <a:lnTo>
                      <a:pt x="1171" y="598"/>
                    </a:lnTo>
                    <a:lnTo>
                      <a:pt x="1169" y="596"/>
                    </a:lnTo>
                    <a:lnTo>
                      <a:pt x="1166" y="594"/>
                    </a:lnTo>
                    <a:lnTo>
                      <a:pt x="1163" y="594"/>
                    </a:lnTo>
                    <a:lnTo>
                      <a:pt x="1077" y="594"/>
                    </a:lnTo>
                    <a:close/>
                    <a:moveTo>
                      <a:pt x="953" y="594"/>
                    </a:moveTo>
                    <a:lnTo>
                      <a:pt x="949" y="594"/>
                    </a:lnTo>
                    <a:lnTo>
                      <a:pt x="947" y="596"/>
                    </a:lnTo>
                    <a:lnTo>
                      <a:pt x="945" y="598"/>
                    </a:lnTo>
                    <a:lnTo>
                      <a:pt x="943" y="601"/>
                    </a:lnTo>
                    <a:lnTo>
                      <a:pt x="943" y="604"/>
                    </a:lnTo>
                    <a:lnTo>
                      <a:pt x="943" y="687"/>
                    </a:lnTo>
                    <a:lnTo>
                      <a:pt x="943" y="690"/>
                    </a:lnTo>
                    <a:lnTo>
                      <a:pt x="945" y="693"/>
                    </a:lnTo>
                    <a:lnTo>
                      <a:pt x="947" y="695"/>
                    </a:lnTo>
                    <a:lnTo>
                      <a:pt x="949" y="697"/>
                    </a:lnTo>
                    <a:lnTo>
                      <a:pt x="953" y="697"/>
                    </a:lnTo>
                    <a:lnTo>
                      <a:pt x="1038" y="697"/>
                    </a:lnTo>
                    <a:lnTo>
                      <a:pt x="1041" y="697"/>
                    </a:lnTo>
                    <a:lnTo>
                      <a:pt x="1044" y="695"/>
                    </a:lnTo>
                    <a:lnTo>
                      <a:pt x="1046" y="693"/>
                    </a:lnTo>
                    <a:lnTo>
                      <a:pt x="1049" y="690"/>
                    </a:lnTo>
                    <a:lnTo>
                      <a:pt x="1049" y="687"/>
                    </a:lnTo>
                    <a:lnTo>
                      <a:pt x="1049" y="604"/>
                    </a:lnTo>
                    <a:lnTo>
                      <a:pt x="1049" y="601"/>
                    </a:lnTo>
                    <a:lnTo>
                      <a:pt x="1046" y="598"/>
                    </a:lnTo>
                    <a:lnTo>
                      <a:pt x="1044" y="596"/>
                    </a:lnTo>
                    <a:lnTo>
                      <a:pt x="1041" y="594"/>
                    </a:lnTo>
                    <a:lnTo>
                      <a:pt x="1038" y="594"/>
                    </a:lnTo>
                    <a:lnTo>
                      <a:pt x="953" y="594"/>
                    </a:lnTo>
                    <a:close/>
                    <a:moveTo>
                      <a:pt x="829" y="594"/>
                    </a:moveTo>
                    <a:lnTo>
                      <a:pt x="824" y="594"/>
                    </a:lnTo>
                    <a:lnTo>
                      <a:pt x="822" y="596"/>
                    </a:lnTo>
                    <a:lnTo>
                      <a:pt x="820" y="598"/>
                    </a:lnTo>
                    <a:lnTo>
                      <a:pt x="818" y="601"/>
                    </a:lnTo>
                    <a:lnTo>
                      <a:pt x="818" y="604"/>
                    </a:lnTo>
                    <a:lnTo>
                      <a:pt x="818" y="687"/>
                    </a:lnTo>
                    <a:lnTo>
                      <a:pt x="818" y="690"/>
                    </a:lnTo>
                    <a:lnTo>
                      <a:pt x="820" y="693"/>
                    </a:lnTo>
                    <a:lnTo>
                      <a:pt x="822" y="695"/>
                    </a:lnTo>
                    <a:lnTo>
                      <a:pt x="824" y="697"/>
                    </a:lnTo>
                    <a:lnTo>
                      <a:pt x="829" y="697"/>
                    </a:lnTo>
                    <a:lnTo>
                      <a:pt x="913" y="697"/>
                    </a:lnTo>
                    <a:lnTo>
                      <a:pt x="918" y="697"/>
                    </a:lnTo>
                    <a:lnTo>
                      <a:pt x="920" y="695"/>
                    </a:lnTo>
                    <a:lnTo>
                      <a:pt x="922" y="693"/>
                    </a:lnTo>
                    <a:lnTo>
                      <a:pt x="924" y="690"/>
                    </a:lnTo>
                    <a:lnTo>
                      <a:pt x="924" y="687"/>
                    </a:lnTo>
                    <a:lnTo>
                      <a:pt x="924" y="604"/>
                    </a:lnTo>
                    <a:lnTo>
                      <a:pt x="924" y="601"/>
                    </a:lnTo>
                    <a:lnTo>
                      <a:pt x="922" y="598"/>
                    </a:lnTo>
                    <a:lnTo>
                      <a:pt x="920" y="596"/>
                    </a:lnTo>
                    <a:lnTo>
                      <a:pt x="918" y="594"/>
                    </a:lnTo>
                    <a:lnTo>
                      <a:pt x="913" y="594"/>
                    </a:lnTo>
                    <a:lnTo>
                      <a:pt x="829" y="594"/>
                    </a:lnTo>
                    <a:close/>
                    <a:moveTo>
                      <a:pt x="704" y="594"/>
                    </a:moveTo>
                    <a:lnTo>
                      <a:pt x="701" y="594"/>
                    </a:lnTo>
                    <a:lnTo>
                      <a:pt x="698" y="596"/>
                    </a:lnTo>
                    <a:lnTo>
                      <a:pt x="696" y="598"/>
                    </a:lnTo>
                    <a:lnTo>
                      <a:pt x="694" y="601"/>
                    </a:lnTo>
                    <a:lnTo>
                      <a:pt x="694" y="604"/>
                    </a:lnTo>
                    <a:lnTo>
                      <a:pt x="694" y="687"/>
                    </a:lnTo>
                    <a:lnTo>
                      <a:pt x="694" y="690"/>
                    </a:lnTo>
                    <a:lnTo>
                      <a:pt x="696" y="693"/>
                    </a:lnTo>
                    <a:lnTo>
                      <a:pt x="698" y="695"/>
                    </a:lnTo>
                    <a:lnTo>
                      <a:pt x="701" y="697"/>
                    </a:lnTo>
                    <a:lnTo>
                      <a:pt x="704" y="697"/>
                    </a:lnTo>
                    <a:lnTo>
                      <a:pt x="790" y="697"/>
                    </a:lnTo>
                    <a:lnTo>
                      <a:pt x="793" y="697"/>
                    </a:lnTo>
                    <a:lnTo>
                      <a:pt x="795" y="695"/>
                    </a:lnTo>
                    <a:lnTo>
                      <a:pt x="797" y="693"/>
                    </a:lnTo>
                    <a:lnTo>
                      <a:pt x="799" y="690"/>
                    </a:lnTo>
                    <a:lnTo>
                      <a:pt x="799" y="687"/>
                    </a:lnTo>
                    <a:lnTo>
                      <a:pt x="799" y="604"/>
                    </a:lnTo>
                    <a:lnTo>
                      <a:pt x="799" y="601"/>
                    </a:lnTo>
                    <a:lnTo>
                      <a:pt x="797" y="598"/>
                    </a:lnTo>
                    <a:lnTo>
                      <a:pt x="795" y="596"/>
                    </a:lnTo>
                    <a:lnTo>
                      <a:pt x="793" y="594"/>
                    </a:lnTo>
                    <a:lnTo>
                      <a:pt x="790" y="594"/>
                    </a:lnTo>
                    <a:lnTo>
                      <a:pt x="704" y="594"/>
                    </a:lnTo>
                    <a:close/>
                    <a:moveTo>
                      <a:pt x="579" y="594"/>
                    </a:moveTo>
                    <a:lnTo>
                      <a:pt x="576" y="594"/>
                    </a:lnTo>
                    <a:lnTo>
                      <a:pt x="573" y="596"/>
                    </a:lnTo>
                    <a:lnTo>
                      <a:pt x="571" y="598"/>
                    </a:lnTo>
                    <a:lnTo>
                      <a:pt x="569" y="601"/>
                    </a:lnTo>
                    <a:lnTo>
                      <a:pt x="569" y="604"/>
                    </a:lnTo>
                    <a:lnTo>
                      <a:pt x="569" y="687"/>
                    </a:lnTo>
                    <a:lnTo>
                      <a:pt x="569" y="690"/>
                    </a:lnTo>
                    <a:lnTo>
                      <a:pt x="571" y="693"/>
                    </a:lnTo>
                    <a:lnTo>
                      <a:pt x="573" y="695"/>
                    </a:lnTo>
                    <a:lnTo>
                      <a:pt x="576" y="697"/>
                    </a:lnTo>
                    <a:lnTo>
                      <a:pt x="579" y="697"/>
                    </a:lnTo>
                    <a:lnTo>
                      <a:pt x="665" y="697"/>
                    </a:lnTo>
                    <a:lnTo>
                      <a:pt x="668" y="697"/>
                    </a:lnTo>
                    <a:lnTo>
                      <a:pt x="671" y="695"/>
                    </a:lnTo>
                    <a:lnTo>
                      <a:pt x="674" y="693"/>
                    </a:lnTo>
                    <a:lnTo>
                      <a:pt x="675" y="690"/>
                    </a:lnTo>
                    <a:lnTo>
                      <a:pt x="675" y="687"/>
                    </a:lnTo>
                    <a:lnTo>
                      <a:pt x="675" y="604"/>
                    </a:lnTo>
                    <a:lnTo>
                      <a:pt x="675" y="601"/>
                    </a:lnTo>
                    <a:lnTo>
                      <a:pt x="674" y="598"/>
                    </a:lnTo>
                    <a:lnTo>
                      <a:pt x="671" y="596"/>
                    </a:lnTo>
                    <a:lnTo>
                      <a:pt x="668" y="594"/>
                    </a:lnTo>
                    <a:lnTo>
                      <a:pt x="665" y="594"/>
                    </a:lnTo>
                    <a:lnTo>
                      <a:pt x="579" y="594"/>
                    </a:lnTo>
                    <a:close/>
                    <a:moveTo>
                      <a:pt x="455" y="594"/>
                    </a:moveTo>
                    <a:lnTo>
                      <a:pt x="452" y="594"/>
                    </a:lnTo>
                    <a:lnTo>
                      <a:pt x="448" y="596"/>
                    </a:lnTo>
                    <a:lnTo>
                      <a:pt x="446" y="598"/>
                    </a:lnTo>
                    <a:lnTo>
                      <a:pt x="445" y="601"/>
                    </a:lnTo>
                    <a:lnTo>
                      <a:pt x="444" y="604"/>
                    </a:lnTo>
                    <a:lnTo>
                      <a:pt x="444" y="687"/>
                    </a:lnTo>
                    <a:lnTo>
                      <a:pt x="445" y="690"/>
                    </a:lnTo>
                    <a:lnTo>
                      <a:pt x="446" y="693"/>
                    </a:lnTo>
                    <a:lnTo>
                      <a:pt x="448" y="695"/>
                    </a:lnTo>
                    <a:lnTo>
                      <a:pt x="452" y="697"/>
                    </a:lnTo>
                    <a:lnTo>
                      <a:pt x="455" y="697"/>
                    </a:lnTo>
                    <a:lnTo>
                      <a:pt x="541" y="697"/>
                    </a:lnTo>
                    <a:lnTo>
                      <a:pt x="544" y="697"/>
                    </a:lnTo>
                    <a:lnTo>
                      <a:pt x="547" y="695"/>
                    </a:lnTo>
                    <a:lnTo>
                      <a:pt x="549" y="693"/>
                    </a:lnTo>
                    <a:lnTo>
                      <a:pt x="550" y="690"/>
                    </a:lnTo>
                    <a:lnTo>
                      <a:pt x="551" y="687"/>
                    </a:lnTo>
                    <a:lnTo>
                      <a:pt x="551" y="604"/>
                    </a:lnTo>
                    <a:lnTo>
                      <a:pt x="550" y="601"/>
                    </a:lnTo>
                    <a:lnTo>
                      <a:pt x="549" y="598"/>
                    </a:lnTo>
                    <a:lnTo>
                      <a:pt x="547" y="596"/>
                    </a:lnTo>
                    <a:lnTo>
                      <a:pt x="544" y="594"/>
                    </a:lnTo>
                    <a:lnTo>
                      <a:pt x="541" y="594"/>
                    </a:lnTo>
                    <a:lnTo>
                      <a:pt x="455" y="594"/>
                    </a:lnTo>
                    <a:close/>
                    <a:moveTo>
                      <a:pt x="330" y="594"/>
                    </a:moveTo>
                    <a:lnTo>
                      <a:pt x="327" y="594"/>
                    </a:lnTo>
                    <a:lnTo>
                      <a:pt x="324" y="596"/>
                    </a:lnTo>
                    <a:lnTo>
                      <a:pt x="322" y="598"/>
                    </a:lnTo>
                    <a:lnTo>
                      <a:pt x="321" y="601"/>
                    </a:lnTo>
                    <a:lnTo>
                      <a:pt x="320" y="604"/>
                    </a:lnTo>
                    <a:lnTo>
                      <a:pt x="320" y="687"/>
                    </a:lnTo>
                    <a:lnTo>
                      <a:pt x="321" y="690"/>
                    </a:lnTo>
                    <a:lnTo>
                      <a:pt x="322" y="693"/>
                    </a:lnTo>
                    <a:lnTo>
                      <a:pt x="324" y="695"/>
                    </a:lnTo>
                    <a:lnTo>
                      <a:pt x="327" y="697"/>
                    </a:lnTo>
                    <a:lnTo>
                      <a:pt x="330" y="697"/>
                    </a:lnTo>
                    <a:lnTo>
                      <a:pt x="416" y="697"/>
                    </a:lnTo>
                    <a:lnTo>
                      <a:pt x="419" y="697"/>
                    </a:lnTo>
                    <a:lnTo>
                      <a:pt x="422" y="695"/>
                    </a:lnTo>
                    <a:lnTo>
                      <a:pt x="424" y="693"/>
                    </a:lnTo>
                    <a:lnTo>
                      <a:pt x="425" y="690"/>
                    </a:lnTo>
                    <a:lnTo>
                      <a:pt x="427" y="687"/>
                    </a:lnTo>
                    <a:lnTo>
                      <a:pt x="427" y="604"/>
                    </a:lnTo>
                    <a:lnTo>
                      <a:pt x="425" y="601"/>
                    </a:lnTo>
                    <a:lnTo>
                      <a:pt x="424" y="598"/>
                    </a:lnTo>
                    <a:lnTo>
                      <a:pt x="422" y="596"/>
                    </a:lnTo>
                    <a:lnTo>
                      <a:pt x="419" y="594"/>
                    </a:lnTo>
                    <a:lnTo>
                      <a:pt x="416" y="594"/>
                    </a:lnTo>
                    <a:lnTo>
                      <a:pt x="330" y="594"/>
                    </a:lnTo>
                    <a:close/>
                    <a:moveTo>
                      <a:pt x="67" y="594"/>
                    </a:moveTo>
                    <a:lnTo>
                      <a:pt x="55" y="595"/>
                    </a:lnTo>
                    <a:lnTo>
                      <a:pt x="45" y="599"/>
                    </a:lnTo>
                    <a:lnTo>
                      <a:pt x="42" y="604"/>
                    </a:lnTo>
                    <a:lnTo>
                      <a:pt x="42" y="687"/>
                    </a:lnTo>
                    <a:lnTo>
                      <a:pt x="45" y="692"/>
                    </a:lnTo>
                    <a:lnTo>
                      <a:pt x="55" y="696"/>
                    </a:lnTo>
                    <a:lnTo>
                      <a:pt x="67" y="697"/>
                    </a:lnTo>
                    <a:lnTo>
                      <a:pt x="274" y="697"/>
                    </a:lnTo>
                    <a:lnTo>
                      <a:pt x="286" y="696"/>
                    </a:lnTo>
                    <a:lnTo>
                      <a:pt x="296" y="692"/>
                    </a:lnTo>
                    <a:lnTo>
                      <a:pt x="299" y="687"/>
                    </a:lnTo>
                    <a:lnTo>
                      <a:pt x="299" y="604"/>
                    </a:lnTo>
                    <a:lnTo>
                      <a:pt x="296" y="599"/>
                    </a:lnTo>
                    <a:lnTo>
                      <a:pt x="286" y="595"/>
                    </a:lnTo>
                    <a:lnTo>
                      <a:pt x="274" y="594"/>
                    </a:lnTo>
                    <a:lnTo>
                      <a:pt x="67" y="594"/>
                    </a:lnTo>
                    <a:close/>
                    <a:moveTo>
                      <a:pt x="1643" y="477"/>
                    </a:moveTo>
                    <a:lnTo>
                      <a:pt x="1634" y="479"/>
                    </a:lnTo>
                    <a:lnTo>
                      <a:pt x="1628" y="482"/>
                    </a:lnTo>
                    <a:lnTo>
                      <a:pt x="1625" y="487"/>
                    </a:lnTo>
                    <a:lnTo>
                      <a:pt x="1625" y="571"/>
                    </a:lnTo>
                    <a:lnTo>
                      <a:pt x="1628" y="576"/>
                    </a:lnTo>
                    <a:lnTo>
                      <a:pt x="1634" y="579"/>
                    </a:lnTo>
                    <a:lnTo>
                      <a:pt x="1643" y="581"/>
                    </a:lnTo>
                    <a:lnTo>
                      <a:pt x="1798" y="581"/>
                    </a:lnTo>
                    <a:lnTo>
                      <a:pt x="1808" y="579"/>
                    </a:lnTo>
                    <a:lnTo>
                      <a:pt x="1814" y="576"/>
                    </a:lnTo>
                    <a:lnTo>
                      <a:pt x="1817" y="571"/>
                    </a:lnTo>
                    <a:lnTo>
                      <a:pt x="1817" y="487"/>
                    </a:lnTo>
                    <a:lnTo>
                      <a:pt x="1814" y="482"/>
                    </a:lnTo>
                    <a:lnTo>
                      <a:pt x="1808" y="479"/>
                    </a:lnTo>
                    <a:lnTo>
                      <a:pt x="1798" y="477"/>
                    </a:lnTo>
                    <a:lnTo>
                      <a:pt x="1643" y="477"/>
                    </a:lnTo>
                    <a:close/>
                    <a:moveTo>
                      <a:pt x="1510" y="477"/>
                    </a:moveTo>
                    <a:lnTo>
                      <a:pt x="1507" y="478"/>
                    </a:lnTo>
                    <a:lnTo>
                      <a:pt x="1504" y="479"/>
                    </a:lnTo>
                    <a:lnTo>
                      <a:pt x="1502" y="482"/>
                    </a:lnTo>
                    <a:lnTo>
                      <a:pt x="1501" y="484"/>
                    </a:lnTo>
                    <a:lnTo>
                      <a:pt x="1500" y="487"/>
                    </a:lnTo>
                    <a:lnTo>
                      <a:pt x="1500" y="571"/>
                    </a:lnTo>
                    <a:lnTo>
                      <a:pt x="1501" y="574"/>
                    </a:lnTo>
                    <a:lnTo>
                      <a:pt x="1502" y="577"/>
                    </a:lnTo>
                    <a:lnTo>
                      <a:pt x="1504" y="579"/>
                    </a:lnTo>
                    <a:lnTo>
                      <a:pt x="1507" y="580"/>
                    </a:lnTo>
                    <a:lnTo>
                      <a:pt x="1510" y="581"/>
                    </a:lnTo>
                    <a:lnTo>
                      <a:pt x="1596" y="581"/>
                    </a:lnTo>
                    <a:lnTo>
                      <a:pt x="1599" y="580"/>
                    </a:lnTo>
                    <a:lnTo>
                      <a:pt x="1603" y="579"/>
                    </a:lnTo>
                    <a:lnTo>
                      <a:pt x="1605" y="577"/>
                    </a:lnTo>
                    <a:lnTo>
                      <a:pt x="1606" y="574"/>
                    </a:lnTo>
                    <a:lnTo>
                      <a:pt x="1607" y="571"/>
                    </a:lnTo>
                    <a:lnTo>
                      <a:pt x="1607" y="487"/>
                    </a:lnTo>
                    <a:lnTo>
                      <a:pt x="1606" y="484"/>
                    </a:lnTo>
                    <a:lnTo>
                      <a:pt x="1605" y="482"/>
                    </a:lnTo>
                    <a:lnTo>
                      <a:pt x="1603" y="479"/>
                    </a:lnTo>
                    <a:lnTo>
                      <a:pt x="1599" y="478"/>
                    </a:lnTo>
                    <a:lnTo>
                      <a:pt x="1596" y="477"/>
                    </a:lnTo>
                    <a:lnTo>
                      <a:pt x="1510" y="477"/>
                    </a:lnTo>
                    <a:close/>
                    <a:moveTo>
                      <a:pt x="1386" y="477"/>
                    </a:moveTo>
                    <a:lnTo>
                      <a:pt x="1383" y="478"/>
                    </a:lnTo>
                    <a:lnTo>
                      <a:pt x="1380" y="479"/>
                    </a:lnTo>
                    <a:lnTo>
                      <a:pt x="1377" y="482"/>
                    </a:lnTo>
                    <a:lnTo>
                      <a:pt x="1376" y="484"/>
                    </a:lnTo>
                    <a:lnTo>
                      <a:pt x="1375" y="487"/>
                    </a:lnTo>
                    <a:lnTo>
                      <a:pt x="1375" y="571"/>
                    </a:lnTo>
                    <a:lnTo>
                      <a:pt x="1376" y="574"/>
                    </a:lnTo>
                    <a:lnTo>
                      <a:pt x="1377" y="577"/>
                    </a:lnTo>
                    <a:lnTo>
                      <a:pt x="1380" y="579"/>
                    </a:lnTo>
                    <a:lnTo>
                      <a:pt x="1383" y="580"/>
                    </a:lnTo>
                    <a:lnTo>
                      <a:pt x="1386" y="581"/>
                    </a:lnTo>
                    <a:lnTo>
                      <a:pt x="1472" y="581"/>
                    </a:lnTo>
                    <a:lnTo>
                      <a:pt x="1475" y="580"/>
                    </a:lnTo>
                    <a:lnTo>
                      <a:pt x="1478" y="579"/>
                    </a:lnTo>
                    <a:lnTo>
                      <a:pt x="1480" y="577"/>
                    </a:lnTo>
                    <a:lnTo>
                      <a:pt x="1481" y="574"/>
                    </a:lnTo>
                    <a:lnTo>
                      <a:pt x="1482" y="571"/>
                    </a:lnTo>
                    <a:lnTo>
                      <a:pt x="1482" y="487"/>
                    </a:lnTo>
                    <a:lnTo>
                      <a:pt x="1481" y="484"/>
                    </a:lnTo>
                    <a:lnTo>
                      <a:pt x="1480" y="482"/>
                    </a:lnTo>
                    <a:lnTo>
                      <a:pt x="1478" y="479"/>
                    </a:lnTo>
                    <a:lnTo>
                      <a:pt x="1475" y="478"/>
                    </a:lnTo>
                    <a:lnTo>
                      <a:pt x="1472" y="477"/>
                    </a:lnTo>
                    <a:lnTo>
                      <a:pt x="1386" y="477"/>
                    </a:lnTo>
                    <a:close/>
                    <a:moveTo>
                      <a:pt x="1261" y="477"/>
                    </a:moveTo>
                    <a:lnTo>
                      <a:pt x="1258" y="478"/>
                    </a:lnTo>
                    <a:lnTo>
                      <a:pt x="1256" y="479"/>
                    </a:lnTo>
                    <a:lnTo>
                      <a:pt x="1253" y="482"/>
                    </a:lnTo>
                    <a:lnTo>
                      <a:pt x="1252" y="484"/>
                    </a:lnTo>
                    <a:lnTo>
                      <a:pt x="1252" y="487"/>
                    </a:lnTo>
                    <a:lnTo>
                      <a:pt x="1252" y="571"/>
                    </a:lnTo>
                    <a:lnTo>
                      <a:pt x="1252" y="574"/>
                    </a:lnTo>
                    <a:lnTo>
                      <a:pt x="1253" y="577"/>
                    </a:lnTo>
                    <a:lnTo>
                      <a:pt x="1256" y="579"/>
                    </a:lnTo>
                    <a:lnTo>
                      <a:pt x="1258" y="580"/>
                    </a:lnTo>
                    <a:lnTo>
                      <a:pt x="1261" y="581"/>
                    </a:lnTo>
                    <a:lnTo>
                      <a:pt x="1347" y="581"/>
                    </a:lnTo>
                    <a:lnTo>
                      <a:pt x="1350" y="580"/>
                    </a:lnTo>
                    <a:lnTo>
                      <a:pt x="1353" y="579"/>
                    </a:lnTo>
                    <a:lnTo>
                      <a:pt x="1355" y="577"/>
                    </a:lnTo>
                    <a:lnTo>
                      <a:pt x="1358" y="574"/>
                    </a:lnTo>
                    <a:lnTo>
                      <a:pt x="1358" y="571"/>
                    </a:lnTo>
                    <a:lnTo>
                      <a:pt x="1358" y="487"/>
                    </a:lnTo>
                    <a:lnTo>
                      <a:pt x="1358" y="484"/>
                    </a:lnTo>
                    <a:lnTo>
                      <a:pt x="1355" y="482"/>
                    </a:lnTo>
                    <a:lnTo>
                      <a:pt x="1353" y="479"/>
                    </a:lnTo>
                    <a:lnTo>
                      <a:pt x="1350" y="478"/>
                    </a:lnTo>
                    <a:lnTo>
                      <a:pt x="1347" y="477"/>
                    </a:lnTo>
                    <a:lnTo>
                      <a:pt x="1261" y="477"/>
                    </a:lnTo>
                    <a:close/>
                    <a:moveTo>
                      <a:pt x="1137" y="477"/>
                    </a:moveTo>
                    <a:lnTo>
                      <a:pt x="1133" y="478"/>
                    </a:lnTo>
                    <a:lnTo>
                      <a:pt x="1131" y="479"/>
                    </a:lnTo>
                    <a:lnTo>
                      <a:pt x="1129" y="482"/>
                    </a:lnTo>
                    <a:lnTo>
                      <a:pt x="1127" y="484"/>
                    </a:lnTo>
                    <a:lnTo>
                      <a:pt x="1127" y="487"/>
                    </a:lnTo>
                    <a:lnTo>
                      <a:pt x="1127" y="571"/>
                    </a:lnTo>
                    <a:lnTo>
                      <a:pt x="1127" y="574"/>
                    </a:lnTo>
                    <a:lnTo>
                      <a:pt x="1129" y="577"/>
                    </a:lnTo>
                    <a:lnTo>
                      <a:pt x="1131" y="579"/>
                    </a:lnTo>
                    <a:lnTo>
                      <a:pt x="1133" y="580"/>
                    </a:lnTo>
                    <a:lnTo>
                      <a:pt x="1137" y="581"/>
                    </a:lnTo>
                    <a:lnTo>
                      <a:pt x="1222" y="581"/>
                    </a:lnTo>
                    <a:lnTo>
                      <a:pt x="1226" y="580"/>
                    </a:lnTo>
                    <a:lnTo>
                      <a:pt x="1229" y="579"/>
                    </a:lnTo>
                    <a:lnTo>
                      <a:pt x="1231" y="577"/>
                    </a:lnTo>
                    <a:lnTo>
                      <a:pt x="1233" y="574"/>
                    </a:lnTo>
                    <a:lnTo>
                      <a:pt x="1233" y="571"/>
                    </a:lnTo>
                    <a:lnTo>
                      <a:pt x="1233" y="487"/>
                    </a:lnTo>
                    <a:lnTo>
                      <a:pt x="1233" y="484"/>
                    </a:lnTo>
                    <a:lnTo>
                      <a:pt x="1231" y="482"/>
                    </a:lnTo>
                    <a:lnTo>
                      <a:pt x="1229" y="479"/>
                    </a:lnTo>
                    <a:lnTo>
                      <a:pt x="1226" y="478"/>
                    </a:lnTo>
                    <a:lnTo>
                      <a:pt x="1222" y="477"/>
                    </a:lnTo>
                    <a:lnTo>
                      <a:pt x="1137" y="477"/>
                    </a:lnTo>
                    <a:close/>
                    <a:moveTo>
                      <a:pt x="1013" y="477"/>
                    </a:moveTo>
                    <a:lnTo>
                      <a:pt x="1009" y="478"/>
                    </a:lnTo>
                    <a:lnTo>
                      <a:pt x="1007" y="479"/>
                    </a:lnTo>
                    <a:lnTo>
                      <a:pt x="1005" y="482"/>
                    </a:lnTo>
                    <a:lnTo>
                      <a:pt x="1003" y="484"/>
                    </a:lnTo>
                    <a:lnTo>
                      <a:pt x="1003" y="487"/>
                    </a:lnTo>
                    <a:lnTo>
                      <a:pt x="1003" y="571"/>
                    </a:lnTo>
                    <a:lnTo>
                      <a:pt x="1003" y="574"/>
                    </a:lnTo>
                    <a:lnTo>
                      <a:pt x="1005" y="577"/>
                    </a:lnTo>
                    <a:lnTo>
                      <a:pt x="1007" y="579"/>
                    </a:lnTo>
                    <a:lnTo>
                      <a:pt x="1009" y="580"/>
                    </a:lnTo>
                    <a:lnTo>
                      <a:pt x="1013" y="581"/>
                    </a:lnTo>
                    <a:lnTo>
                      <a:pt x="1098" y="581"/>
                    </a:lnTo>
                    <a:lnTo>
                      <a:pt x="1101" y="580"/>
                    </a:lnTo>
                    <a:lnTo>
                      <a:pt x="1104" y="579"/>
                    </a:lnTo>
                    <a:lnTo>
                      <a:pt x="1106" y="577"/>
                    </a:lnTo>
                    <a:lnTo>
                      <a:pt x="1108" y="574"/>
                    </a:lnTo>
                    <a:lnTo>
                      <a:pt x="1108" y="571"/>
                    </a:lnTo>
                    <a:lnTo>
                      <a:pt x="1108" y="487"/>
                    </a:lnTo>
                    <a:lnTo>
                      <a:pt x="1108" y="484"/>
                    </a:lnTo>
                    <a:lnTo>
                      <a:pt x="1106" y="482"/>
                    </a:lnTo>
                    <a:lnTo>
                      <a:pt x="1104" y="479"/>
                    </a:lnTo>
                    <a:lnTo>
                      <a:pt x="1101" y="478"/>
                    </a:lnTo>
                    <a:lnTo>
                      <a:pt x="1098" y="477"/>
                    </a:lnTo>
                    <a:lnTo>
                      <a:pt x="1013" y="477"/>
                    </a:lnTo>
                    <a:close/>
                    <a:moveTo>
                      <a:pt x="888" y="477"/>
                    </a:moveTo>
                    <a:lnTo>
                      <a:pt x="884" y="478"/>
                    </a:lnTo>
                    <a:lnTo>
                      <a:pt x="882" y="479"/>
                    </a:lnTo>
                    <a:lnTo>
                      <a:pt x="880" y="482"/>
                    </a:lnTo>
                    <a:lnTo>
                      <a:pt x="878" y="484"/>
                    </a:lnTo>
                    <a:lnTo>
                      <a:pt x="878" y="487"/>
                    </a:lnTo>
                    <a:lnTo>
                      <a:pt x="878" y="571"/>
                    </a:lnTo>
                    <a:lnTo>
                      <a:pt x="878" y="574"/>
                    </a:lnTo>
                    <a:lnTo>
                      <a:pt x="880" y="577"/>
                    </a:lnTo>
                    <a:lnTo>
                      <a:pt x="882" y="579"/>
                    </a:lnTo>
                    <a:lnTo>
                      <a:pt x="884" y="580"/>
                    </a:lnTo>
                    <a:lnTo>
                      <a:pt x="888" y="581"/>
                    </a:lnTo>
                    <a:lnTo>
                      <a:pt x="973" y="581"/>
                    </a:lnTo>
                    <a:lnTo>
                      <a:pt x="977" y="580"/>
                    </a:lnTo>
                    <a:lnTo>
                      <a:pt x="979" y="579"/>
                    </a:lnTo>
                    <a:lnTo>
                      <a:pt x="982" y="577"/>
                    </a:lnTo>
                    <a:lnTo>
                      <a:pt x="984" y="574"/>
                    </a:lnTo>
                    <a:lnTo>
                      <a:pt x="984" y="571"/>
                    </a:lnTo>
                    <a:lnTo>
                      <a:pt x="984" y="487"/>
                    </a:lnTo>
                    <a:lnTo>
                      <a:pt x="984" y="484"/>
                    </a:lnTo>
                    <a:lnTo>
                      <a:pt x="982" y="482"/>
                    </a:lnTo>
                    <a:lnTo>
                      <a:pt x="979" y="479"/>
                    </a:lnTo>
                    <a:lnTo>
                      <a:pt x="977" y="478"/>
                    </a:lnTo>
                    <a:lnTo>
                      <a:pt x="973" y="477"/>
                    </a:lnTo>
                    <a:lnTo>
                      <a:pt x="888" y="477"/>
                    </a:lnTo>
                    <a:close/>
                    <a:moveTo>
                      <a:pt x="764" y="477"/>
                    </a:moveTo>
                    <a:lnTo>
                      <a:pt x="761" y="478"/>
                    </a:lnTo>
                    <a:lnTo>
                      <a:pt x="757" y="479"/>
                    </a:lnTo>
                    <a:lnTo>
                      <a:pt x="755" y="482"/>
                    </a:lnTo>
                    <a:lnTo>
                      <a:pt x="753" y="484"/>
                    </a:lnTo>
                    <a:lnTo>
                      <a:pt x="753" y="487"/>
                    </a:lnTo>
                    <a:lnTo>
                      <a:pt x="753" y="571"/>
                    </a:lnTo>
                    <a:lnTo>
                      <a:pt x="753" y="574"/>
                    </a:lnTo>
                    <a:lnTo>
                      <a:pt x="755" y="577"/>
                    </a:lnTo>
                    <a:lnTo>
                      <a:pt x="757" y="579"/>
                    </a:lnTo>
                    <a:lnTo>
                      <a:pt x="761" y="580"/>
                    </a:lnTo>
                    <a:lnTo>
                      <a:pt x="764" y="581"/>
                    </a:lnTo>
                    <a:lnTo>
                      <a:pt x="849" y="581"/>
                    </a:lnTo>
                    <a:lnTo>
                      <a:pt x="853" y="580"/>
                    </a:lnTo>
                    <a:lnTo>
                      <a:pt x="855" y="579"/>
                    </a:lnTo>
                    <a:lnTo>
                      <a:pt x="857" y="577"/>
                    </a:lnTo>
                    <a:lnTo>
                      <a:pt x="859" y="574"/>
                    </a:lnTo>
                    <a:lnTo>
                      <a:pt x="859" y="571"/>
                    </a:lnTo>
                    <a:lnTo>
                      <a:pt x="859" y="487"/>
                    </a:lnTo>
                    <a:lnTo>
                      <a:pt x="859" y="484"/>
                    </a:lnTo>
                    <a:lnTo>
                      <a:pt x="857" y="482"/>
                    </a:lnTo>
                    <a:lnTo>
                      <a:pt x="855" y="479"/>
                    </a:lnTo>
                    <a:lnTo>
                      <a:pt x="853" y="478"/>
                    </a:lnTo>
                    <a:lnTo>
                      <a:pt x="849" y="477"/>
                    </a:lnTo>
                    <a:lnTo>
                      <a:pt x="764" y="477"/>
                    </a:lnTo>
                    <a:close/>
                    <a:moveTo>
                      <a:pt x="639" y="477"/>
                    </a:moveTo>
                    <a:lnTo>
                      <a:pt x="636" y="478"/>
                    </a:lnTo>
                    <a:lnTo>
                      <a:pt x="633" y="479"/>
                    </a:lnTo>
                    <a:lnTo>
                      <a:pt x="631" y="482"/>
                    </a:lnTo>
                    <a:lnTo>
                      <a:pt x="629" y="484"/>
                    </a:lnTo>
                    <a:lnTo>
                      <a:pt x="629" y="487"/>
                    </a:lnTo>
                    <a:lnTo>
                      <a:pt x="629" y="571"/>
                    </a:lnTo>
                    <a:lnTo>
                      <a:pt x="629" y="574"/>
                    </a:lnTo>
                    <a:lnTo>
                      <a:pt x="631" y="577"/>
                    </a:lnTo>
                    <a:lnTo>
                      <a:pt x="633" y="579"/>
                    </a:lnTo>
                    <a:lnTo>
                      <a:pt x="636" y="580"/>
                    </a:lnTo>
                    <a:lnTo>
                      <a:pt x="639" y="581"/>
                    </a:lnTo>
                    <a:lnTo>
                      <a:pt x="725" y="581"/>
                    </a:lnTo>
                    <a:lnTo>
                      <a:pt x="728" y="580"/>
                    </a:lnTo>
                    <a:lnTo>
                      <a:pt x="730" y="579"/>
                    </a:lnTo>
                    <a:lnTo>
                      <a:pt x="733" y="577"/>
                    </a:lnTo>
                    <a:lnTo>
                      <a:pt x="734" y="574"/>
                    </a:lnTo>
                    <a:lnTo>
                      <a:pt x="734" y="571"/>
                    </a:lnTo>
                    <a:lnTo>
                      <a:pt x="734" y="487"/>
                    </a:lnTo>
                    <a:lnTo>
                      <a:pt x="734" y="484"/>
                    </a:lnTo>
                    <a:lnTo>
                      <a:pt x="733" y="482"/>
                    </a:lnTo>
                    <a:lnTo>
                      <a:pt x="730" y="479"/>
                    </a:lnTo>
                    <a:lnTo>
                      <a:pt x="728" y="478"/>
                    </a:lnTo>
                    <a:lnTo>
                      <a:pt x="725" y="477"/>
                    </a:lnTo>
                    <a:lnTo>
                      <a:pt x="639" y="477"/>
                    </a:lnTo>
                    <a:close/>
                    <a:moveTo>
                      <a:pt x="514" y="477"/>
                    </a:moveTo>
                    <a:lnTo>
                      <a:pt x="511" y="478"/>
                    </a:lnTo>
                    <a:lnTo>
                      <a:pt x="508" y="479"/>
                    </a:lnTo>
                    <a:lnTo>
                      <a:pt x="506" y="482"/>
                    </a:lnTo>
                    <a:lnTo>
                      <a:pt x="504" y="484"/>
                    </a:lnTo>
                    <a:lnTo>
                      <a:pt x="504" y="487"/>
                    </a:lnTo>
                    <a:lnTo>
                      <a:pt x="504" y="571"/>
                    </a:lnTo>
                    <a:lnTo>
                      <a:pt x="504" y="574"/>
                    </a:lnTo>
                    <a:lnTo>
                      <a:pt x="506" y="577"/>
                    </a:lnTo>
                    <a:lnTo>
                      <a:pt x="508" y="579"/>
                    </a:lnTo>
                    <a:lnTo>
                      <a:pt x="511" y="580"/>
                    </a:lnTo>
                    <a:lnTo>
                      <a:pt x="514" y="581"/>
                    </a:lnTo>
                    <a:lnTo>
                      <a:pt x="600" y="581"/>
                    </a:lnTo>
                    <a:lnTo>
                      <a:pt x="603" y="580"/>
                    </a:lnTo>
                    <a:lnTo>
                      <a:pt x="606" y="579"/>
                    </a:lnTo>
                    <a:lnTo>
                      <a:pt x="609" y="577"/>
                    </a:lnTo>
                    <a:lnTo>
                      <a:pt x="610" y="574"/>
                    </a:lnTo>
                    <a:lnTo>
                      <a:pt x="611" y="571"/>
                    </a:lnTo>
                    <a:lnTo>
                      <a:pt x="611" y="487"/>
                    </a:lnTo>
                    <a:lnTo>
                      <a:pt x="610" y="484"/>
                    </a:lnTo>
                    <a:lnTo>
                      <a:pt x="609" y="482"/>
                    </a:lnTo>
                    <a:lnTo>
                      <a:pt x="606" y="479"/>
                    </a:lnTo>
                    <a:lnTo>
                      <a:pt x="603" y="478"/>
                    </a:lnTo>
                    <a:lnTo>
                      <a:pt x="600" y="477"/>
                    </a:lnTo>
                    <a:lnTo>
                      <a:pt x="514" y="477"/>
                    </a:lnTo>
                    <a:close/>
                    <a:moveTo>
                      <a:pt x="390" y="477"/>
                    </a:moveTo>
                    <a:lnTo>
                      <a:pt x="387" y="478"/>
                    </a:lnTo>
                    <a:lnTo>
                      <a:pt x="384" y="479"/>
                    </a:lnTo>
                    <a:lnTo>
                      <a:pt x="381" y="482"/>
                    </a:lnTo>
                    <a:lnTo>
                      <a:pt x="380" y="484"/>
                    </a:lnTo>
                    <a:lnTo>
                      <a:pt x="379" y="487"/>
                    </a:lnTo>
                    <a:lnTo>
                      <a:pt x="379" y="571"/>
                    </a:lnTo>
                    <a:lnTo>
                      <a:pt x="380" y="574"/>
                    </a:lnTo>
                    <a:lnTo>
                      <a:pt x="381" y="577"/>
                    </a:lnTo>
                    <a:lnTo>
                      <a:pt x="384" y="579"/>
                    </a:lnTo>
                    <a:lnTo>
                      <a:pt x="387" y="580"/>
                    </a:lnTo>
                    <a:lnTo>
                      <a:pt x="390" y="581"/>
                    </a:lnTo>
                    <a:lnTo>
                      <a:pt x="476" y="581"/>
                    </a:lnTo>
                    <a:lnTo>
                      <a:pt x="479" y="580"/>
                    </a:lnTo>
                    <a:lnTo>
                      <a:pt x="482" y="579"/>
                    </a:lnTo>
                    <a:lnTo>
                      <a:pt x="484" y="577"/>
                    </a:lnTo>
                    <a:lnTo>
                      <a:pt x="485" y="574"/>
                    </a:lnTo>
                    <a:lnTo>
                      <a:pt x="486" y="571"/>
                    </a:lnTo>
                    <a:lnTo>
                      <a:pt x="486" y="487"/>
                    </a:lnTo>
                    <a:lnTo>
                      <a:pt x="485" y="484"/>
                    </a:lnTo>
                    <a:lnTo>
                      <a:pt x="484" y="482"/>
                    </a:lnTo>
                    <a:lnTo>
                      <a:pt x="482" y="479"/>
                    </a:lnTo>
                    <a:lnTo>
                      <a:pt x="479" y="478"/>
                    </a:lnTo>
                    <a:lnTo>
                      <a:pt x="476" y="477"/>
                    </a:lnTo>
                    <a:lnTo>
                      <a:pt x="390" y="477"/>
                    </a:lnTo>
                    <a:close/>
                    <a:moveTo>
                      <a:pt x="267" y="477"/>
                    </a:moveTo>
                    <a:lnTo>
                      <a:pt x="264" y="478"/>
                    </a:lnTo>
                    <a:lnTo>
                      <a:pt x="262" y="479"/>
                    </a:lnTo>
                    <a:lnTo>
                      <a:pt x="260" y="482"/>
                    </a:lnTo>
                    <a:lnTo>
                      <a:pt x="258" y="484"/>
                    </a:lnTo>
                    <a:lnTo>
                      <a:pt x="258" y="487"/>
                    </a:lnTo>
                    <a:lnTo>
                      <a:pt x="258" y="571"/>
                    </a:lnTo>
                    <a:lnTo>
                      <a:pt x="258" y="574"/>
                    </a:lnTo>
                    <a:lnTo>
                      <a:pt x="260" y="577"/>
                    </a:lnTo>
                    <a:lnTo>
                      <a:pt x="262" y="579"/>
                    </a:lnTo>
                    <a:lnTo>
                      <a:pt x="264" y="580"/>
                    </a:lnTo>
                    <a:lnTo>
                      <a:pt x="267" y="581"/>
                    </a:lnTo>
                    <a:lnTo>
                      <a:pt x="353" y="581"/>
                    </a:lnTo>
                    <a:lnTo>
                      <a:pt x="356" y="580"/>
                    </a:lnTo>
                    <a:lnTo>
                      <a:pt x="359" y="579"/>
                    </a:lnTo>
                    <a:lnTo>
                      <a:pt x="362" y="577"/>
                    </a:lnTo>
                    <a:lnTo>
                      <a:pt x="364" y="574"/>
                    </a:lnTo>
                    <a:lnTo>
                      <a:pt x="364" y="571"/>
                    </a:lnTo>
                    <a:lnTo>
                      <a:pt x="364" y="487"/>
                    </a:lnTo>
                    <a:lnTo>
                      <a:pt x="364" y="484"/>
                    </a:lnTo>
                    <a:lnTo>
                      <a:pt x="362" y="482"/>
                    </a:lnTo>
                    <a:lnTo>
                      <a:pt x="359" y="479"/>
                    </a:lnTo>
                    <a:lnTo>
                      <a:pt x="356" y="478"/>
                    </a:lnTo>
                    <a:lnTo>
                      <a:pt x="353" y="477"/>
                    </a:lnTo>
                    <a:lnTo>
                      <a:pt x="267" y="477"/>
                    </a:lnTo>
                    <a:close/>
                    <a:moveTo>
                      <a:pt x="62" y="477"/>
                    </a:moveTo>
                    <a:lnTo>
                      <a:pt x="52" y="479"/>
                    </a:lnTo>
                    <a:lnTo>
                      <a:pt x="45" y="482"/>
                    </a:lnTo>
                    <a:lnTo>
                      <a:pt x="42" y="487"/>
                    </a:lnTo>
                    <a:lnTo>
                      <a:pt x="42" y="571"/>
                    </a:lnTo>
                    <a:lnTo>
                      <a:pt x="45" y="576"/>
                    </a:lnTo>
                    <a:lnTo>
                      <a:pt x="52" y="579"/>
                    </a:lnTo>
                    <a:lnTo>
                      <a:pt x="62" y="581"/>
                    </a:lnTo>
                    <a:lnTo>
                      <a:pt x="222" y="581"/>
                    </a:lnTo>
                    <a:lnTo>
                      <a:pt x="233" y="579"/>
                    </a:lnTo>
                    <a:lnTo>
                      <a:pt x="239" y="576"/>
                    </a:lnTo>
                    <a:lnTo>
                      <a:pt x="242" y="571"/>
                    </a:lnTo>
                    <a:lnTo>
                      <a:pt x="242" y="487"/>
                    </a:lnTo>
                    <a:lnTo>
                      <a:pt x="239" y="482"/>
                    </a:lnTo>
                    <a:lnTo>
                      <a:pt x="233" y="479"/>
                    </a:lnTo>
                    <a:lnTo>
                      <a:pt x="222" y="477"/>
                    </a:lnTo>
                    <a:lnTo>
                      <a:pt x="62" y="477"/>
                    </a:lnTo>
                    <a:close/>
                    <a:moveTo>
                      <a:pt x="1228" y="355"/>
                    </a:moveTo>
                    <a:lnTo>
                      <a:pt x="1225" y="356"/>
                    </a:lnTo>
                    <a:lnTo>
                      <a:pt x="1221" y="357"/>
                    </a:lnTo>
                    <a:lnTo>
                      <a:pt x="1219" y="359"/>
                    </a:lnTo>
                    <a:lnTo>
                      <a:pt x="1218" y="362"/>
                    </a:lnTo>
                    <a:lnTo>
                      <a:pt x="1217" y="366"/>
                    </a:lnTo>
                    <a:lnTo>
                      <a:pt x="1217" y="448"/>
                    </a:lnTo>
                    <a:lnTo>
                      <a:pt x="1218" y="451"/>
                    </a:lnTo>
                    <a:lnTo>
                      <a:pt x="1219" y="455"/>
                    </a:lnTo>
                    <a:lnTo>
                      <a:pt x="1221" y="457"/>
                    </a:lnTo>
                    <a:lnTo>
                      <a:pt x="1225" y="459"/>
                    </a:lnTo>
                    <a:lnTo>
                      <a:pt x="1228" y="459"/>
                    </a:lnTo>
                    <a:lnTo>
                      <a:pt x="1314" y="459"/>
                    </a:lnTo>
                    <a:lnTo>
                      <a:pt x="1317" y="459"/>
                    </a:lnTo>
                    <a:lnTo>
                      <a:pt x="1320" y="457"/>
                    </a:lnTo>
                    <a:lnTo>
                      <a:pt x="1322" y="455"/>
                    </a:lnTo>
                    <a:lnTo>
                      <a:pt x="1323" y="451"/>
                    </a:lnTo>
                    <a:lnTo>
                      <a:pt x="1324" y="448"/>
                    </a:lnTo>
                    <a:lnTo>
                      <a:pt x="1324" y="366"/>
                    </a:lnTo>
                    <a:lnTo>
                      <a:pt x="1323" y="362"/>
                    </a:lnTo>
                    <a:lnTo>
                      <a:pt x="1322" y="359"/>
                    </a:lnTo>
                    <a:lnTo>
                      <a:pt x="1320" y="357"/>
                    </a:lnTo>
                    <a:lnTo>
                      <a:pt x="1317" y="356"/>
                    </a:lnTo>
                    <a:lnTo>
                      <a:pt x="1314" y="355"/>
                    </a:lnTo>
                    <a:lnTo>
                      <a:pt x="1228" y="355"/>
                    </a:lnTo>
                    <a:close/>
                    <a:moveTo>
                      <a:pt x="978" y="355"/>
                    </a:moveTo>
                    <a:lnTo>
                      <a:pt x="975" y="356"/>
                    </a:lnTo>
                    <a:lnTo>
                      <a:pt x="972" y="357"/>
                    </a:lnTo>
                    <a:lnTo>
                      <a:pt x="970" y="359"/>
                    </a:lnTo>
                    <a:lnTo>
                      <a:pt x="969" y="362"/>
                    </a:lnTo>
                    <a:lnTo>
                      <a:pt x="968" y="366"/>
                    </a:lnTo>
                    <a:lnTo>
                      <a:pt x="968" y="448"/>
                    </a:lnTo>
                    <a:lnTo>
                      <a:pt x="969" y="451"/>
                    </a:lnTo>
                    <a:lnTo>
                      <a:pt x="970" y="455"/>
                    </a:lnTo>
                    <a:lnTo>
                      <a:pt x="972" y="457"/>
                    </a:lnTo>
                    <a:lnTo>
                      <a:pt x="975" y="459"/>
                    </a:lnTo>
                    <a:lnTo>
                      <a:pt x="978" y="459"/>
                    </a:lnTo>
                    <a:lnTo>
                      <a:pt x="1064" y="459"/>
                    </a:lnTo>
                    <a:lnTo>
                      <a:pt x="1067" y="459"/>
                    </a:lnTo>
                    <a:lnTo>
                      <a:pt x="1071" y="457"/>
                    </a:lnTo>
                    <a:lnTo>
                      <a:pt x="1073" y="455"/>
                    </a:lnTo>
                    <a:lnTo>
                      <a:pt x="1075" y="451"/>
                    </a:lnTo>
                    <a:lnTo>
                      <a:pt x="1075" y="448"/>
                    </a:lnTo>
                    <a:lnTo>
                      <a:pt x="1075" y="366"/>
                    </a:lnTo>
                    <a:lnTo>
                      <a:pt x="1075" y="362"/>
                    </a:lnTo>
                    <a:lnTo>
                      <a:pt x="1073" y="359"/>
                    </a:lnTo>
                    <a:lnTo>
                      <a:pt x="1071" y="357"/>
                    </a:lnTo>
                    <a:lnTo>
                      <a:pt x="1067" y="356"/>
                    </a:lnTo>
                    <a:lnTo>
                      <a:pt x="1064" y="355"/>
                    </a:lnTo>
                    <a:lnTo>
                      <a:pt x="978" y="355"/>
                    </a:lnTo>
                    <a:close/>
                    <a:moveTo>
                      <a:pt x="1726" y="355"/>
                    </a:moveTo>
                    <a:lnTo>
                      <a:pt x="1723" y="355"/>
                    </a:lnTo>
                    <a:lnTo>
                      <a:pt x="1720" y="357"/>
                    </a:lnTo>
                    <a:lnTo>
                      <a:pt x="1718" y="359"/>
                    </a:lnTo>
                    <a:lnTo>
                      <a:pt x="1716" y="362"/>
                    </a:lnTo>
                    <a:lnTo>
                      <a:pt x="1716" y="366"/>
                    </a:lnTo>
                    <a:lnTo>
                      <a:pt x="1716" y="448"/>
                    </a:lnTo>
                    <a:lnTo>
                      <a:pt x="1716" y="451"/>
                    </a:lnTo>
                    <a:lnTo>
                      <a:pt x="1718" y="455"/>
                    </a:lnTo>
                    <a:lnTo>
                      <a:pt x="1720" y="457"/>
                    </a:lnTo>
                    <a:lnTo>
                      <a:pt x="1723" y="459"/>
                    </a:lnTo>
                    <a:lnTo>
                      <a:pt x="1726" y="459"/>
                    </a:lnTo>
                    <a:lnTo>
                      <a:pt x="1812" y="459"/>
                    </a:lnTo>
                    <a:lnTo>
                      <a:pt x="1815" y="459"/>
                    </a:lnTo>
                    <a:lnTo>
                      <a:pt x="1818" y="457"/>
                    </a:lnTo>
                    <a:lnTo>
                      <a:pt x="1820" y="455"/>
                    </a:lnTo>
                    <a:lnTo>
                      <a:pt x="1821" y="451"/>
                    </a:lnTo>
                    <a:lnTo>
                      <a:pt x="1823" y="448"/>
                    </a:lnTo>
                    <a:lnTo>
                      <a:pt x="1823" y="366"/>
                    </a:lnTo>
                    <a:lnTo>
                      <a:pt x="1821" y="362"/>
                    </a:lnTo>
                    <a:lnTo>
                      <a:pt x="1820" y="359"/>
                    </a:lnTo>
                    <a:lnTo>
                      <a:pt x="1818" y="357"/>
                    </a:lnTo>
                    <a:lnTo>
                      <a:pt x="1815" y="355"/>
                    </a:lnTo>
                    <a:lnTo>
                      <a:pt x="1812" y="355"/>
                    </a:lnTo>
                    <a:lnTo>
                      <a:pt x="1726" y="355"/>
                    </a:lnTo>
                    <a:close/>
                    <a:moveTo>
                      <a:pt x="1602" y="355"/>
                    </a:moveTo>
                    <a:lnTo>
                      <a:pt x="1598" y="355"/>
                    </a:lnTo>
                    <a:lnTo>
                      <a:pt x="1595" y="357"/>
                    </a:lnTo>
                    <a:lnTo>
                      <a:pt x="1593" y="359"/>
                    </a:lnTo>
                    <a:lnTo>
                      <a:pt x="1592" y="362"/>
                    </a:lnTo>
                    <a:lnTo>
                      <a:pt x="1591" y="366"/>
                    </a:lnTo>
                    <a:lnTo>
                      <a:pt x="1591" y="448"/>
                    </a:lnTo>
                    <a:lnTo>
                      <a:pt x="1592" y="451"/>
                    </a:lnTo>
                    <a:lnTo>
                      <a:pt x="1593" y="455"/>
                    </a:lnTo>
                    <a:lnTo>
                      <a:pt x="1595" y="457"/>
                    </a:lnTo>
                    <a:lnTo>
                      <a:pt x="1598" y="459"/>
                    </a:lnTo>
                    <a:lnTo>
                      <a:pt x="1602" y="459"/>
                    </a:lnTo>
                    <a:lnTo>
                      <a:pt x="1687" y="459"/>
                    </a:lnTo>
                    <a:lnTo>
                      <a:pt x="1691" y="459"/>
                    </a:lnTo>
                    <a:lnTo>
                      <a:pt x="1694" y="457"/>
                    </a:lnTo>
                    <a:lnTo>
                      <a:pt x="1696" y="455"/>
                    </a:lnTo>
                    <a:lnTo>
                      <a:pt x="1697" y="451"/>
                    </a:lnTo>
                    <a:lnTo>
                      <a:pt x="1698" y="448"/>
                    </a:lnTo>
                    <a:lnTo>
                      <a:pt x="1698" y="366"/>
                    </a:lnTo>
                    <a:lnTo>
                      <a:pt x="1697" y="362"/>
                    </a:lnTo>
                    <a:lnTo>
                      <a:pt x="1696" y="359"/>
                    </a:lnTo>
                    <a:lnTo>
                      <a:pt x="1694" y="357"/>
                    </a:lnTo>
                    <a:lnTo>
                      <a:pt x="1691" y="355"/>
                    </a:lnTo>
                    <a:lnTo>
                      <a:pt x="1687" y="355"/>
                    </a:lnTo>
                    <a:lnTo>
                      <a:pt x="1602" y="355"/>
                    </a:lnTo>
                    <a:close/>
                    <a:moveTo>
                      <a:pt x="1477" y="355"/>
                    </a:moveTo>
                    <a:lnTo>
                      <a:pt x="1474" y="355"/>
                    </a:lnTo>
                    <a:lnTo>
                      <a:pt x="1471" y="357"/>
                    </a:lnTo>
                    <a:lnTo>
                      <a:pt x="1469" y="359"/>
                    </a:lnTo>
                    <a:lnTo>
                      <a:pt x="1467" y="362"/>
                    </a:lnTo>
                    <a:lnTo>
                      <a:pt x="1466" y="366"/>
                    </a:lnTo>
                    <a:lnTo>
                      <a:pt x="1466" y="448"/>
                    </a:lnTo>
                    <a:lnTo>
                      <a:pt x="1467" y="451"/>
                    </a:lnTo>
                    <a:lnTo>
                      <a:pt x="1469" y="455"/>
                    </a:lnTo>
                    <a:lnTo>
                      <a:pt x="1471" y="457"/>
                    </a:lnTo>
                    <a:lnTo>
                      <a:pt x="1474" y="459"/>
                    </a:lnTo>
                    <a:lnTo>
                      <a:pt x="1477" y="459"/>
                    </a:lnTo>
                    <a:lnTo>
                      <a:pt x="1563" y="459"/>
                    </a:lnTo>
                    <a:lnTo>
                      <a:pt x="1566" y="459"/>
                    </a:lnTo>
                    <a:lnTo>
                      <a:pt x="1569" y="457"/>
                    </a:lnTo>
                    <a:lnTo>
                      <a:pt x="1571" y="455"/>
                    </a:lnTo>
                    <a:lnTo>
                      <a:pt x="1572" y="451"/>
                    </a:lnTo>
                    <a:lnTo>
                      <a:pt x="1573" y="448"/>
                    </a:lnTo>
                    <a:lnTo>
                      <a:pt x="1573" y="366"/>
                    </a:lnTo>
                    <a:lnTo>
                      <a:pt x="1572" y="362"/>
                    </a:lnTo>
                    <a:lnTo>
                      <a:pt x="1571" y="359"/>
                    </a:lnTo>
                    <a:lnTo>
                      <a:pt x="1569" y="357"/>
                    </a:lnTo>
                    <a:lnTo>
                      <a:pt x="1566" y="355"/>
                    </a:lnTo>
                    <a:lnTo>
                      <a:pt x="1563" y="355"/>
                    </a:lnTo>
                    <a:lnTo>
                      <a:pt x="1477" y="355"/>
                    </a:lnTo>
                    <a:close/>
                    <a:moveTo>
                      <a:pt x="1352" y="355"/>
                    </a:moveTo>
                    <a:lnTo>
                      <a:pt x="1349" y="355"/>
                    </a:lnTo>
                    <a:lnTo>
                      <a:pt x="1346" y="357"/>
                    </a:lnTo>
                    <a:lnTo>
                      <a:pt x="1344" y="359"/>
                    </a:lnTo>
                    <a:lnTo>
                      <a:pt x="1343" y="362"/>
                    </a:lnTo>
                    <a:lnTo>
                      <a:pt x="1342" y="366"/>
                    </a:lnTo>
                    <a:lnTo>
                      <a:pt x="1342" y="448"/>
                    </a:lnTo>
                    <a:lnTo>
                      <a:pt x="1343" y="451"/>
                    </a:lnTo>
                    <a:lnTo>
                      <a:pt x="1344" y="455"/>
                    </a:lnTo>
                    <a:lnTo>
                      <a:pt x="1346" y="457"/>
                    </a:lnTo>
                    <a:lnTo>
                      <a:pt x="1349" y="459"/>
                    </a:lnTo>
                    <a:lnTo>
                      <a:pt x="1352" y="459"/>
                    </a:lnTo>
                    <a:lnTo>
                      <a:pt x="1438" y="459"/>
                    </a:lnTo>
                    <a:lnTo>
                      <a:pt x="1441" y="459"/>
                    </a:lnTo>
                    <a:lnTo>
                      <a:pt x="1444" y="457"/>
                    </a:lnTo>
                    <a:lnTo>
                      <a:pt x="1447" y="455"/>
                    </a:lnTo>
                    <a:lnTo>
                      <a:pt x="1448" y="451"/>
                    </a:lnTo>
                    <a:lnTo>
                      <a:pt x="1449" y="448"/>
                    </a:lnTo>
                    <a:lnTo>
                      <a:pt x="1449" y="366"/>
                    </a:lnTo>
                    <a:lnTo>
                      <a:pt x="1448" y="362"/>
                    </a:lnTo>
                    <a:lnTo>
                      <a:pt x="1447" y="359"/>
                    </a:lnTo>
                    <a:lnTo>
                      <a:pt x="1444" y="357"/>
                    </a:lnTo>
                    <a:lnTo>
                      <a:pt x="1441" y="355"/>
                    </a:lnTo>
                    <a:lnTo>
                      <a:pt x="1438" y="355"/>
                    </a:lnTo>
                    <a:lnTo>
                      <a:pt x="1352" y="355"/>
                    </a:lnTo>
                    <a:close/>
                    <a:moveTo>
                      <a:pt x="1103" y="355"/>
                    </a:moveTo>
                    <a:lnTo>
                      <a:pt x="1100" y="355"/>
                    </a:lnTo>
                    <a:lnTo>
                      <a:pt x="1097" y="357"/>
                    </a:lnTo>
                    <a:lnTo>
                      <a:pt x="1095" y="359"/>
                    </a:lnTo>
                    <a:lnTo>
                      <a:pt x="1094" y="362"/>
                    </a:lnTo>
                    <a:lnTo>
                      <a:pt x="1093" y="366"/>
                    </a:lnTo>
                    <a:lnTo>
                      <a:pt x="1093" y="448"/>
                    </a:lnTo>
                    <a:lnTo>
                      <a:pt x="1094" y="451"/>
                    </a:lnTo>
                    <a:lnTo>
                      <a:pt x="1095" y="455"/>
                    </a:lnTo>
                    <a:lnTo>
                      <a:pt x="1097" y="457"/>
                    </a:lnTo>
                    <a:lnTo>
                      <a:pt x="1100" y="459"/>
                    </a:lnTo>
                    <a:lnTo>
                      <a:pt x="1103" y="459"/>
                    </a:lnTo>
                    <a:lnTo>
                      <a:pt x="1189" y="459"/>
                    </a:lnTo>
                    <a:lnTo>
                      <a:pt x="1192" y="459"/>
                    </a:lnTo>
                    <a:lnTo>
                      <a:pt x="1195" y="457"/>
                    </a:lnTo>
                    <a:lnTo>
                      <a:pt x="1197" y="455"/>
                    </a:lnTo>
                    <a:lnTo>
                      <a:pt x="1198" y="451"/>
                    </a:lnTo>
                    <a:lnTo>
                      <a:pt x="1199" y="448"/>
                    </a:lnTo>
                    <a:lnTo>
                      <a:pt x="1199" y="366"/>
                    </a:lnTo>
                    <a:lnTo>
                      <a:pt x="1198" y="362"/>
                    </a:lnTo>
                    <a:lnTo>
                      <a:pt x="1197" y="359"/>
                    </a:lnTo>
                    <a:lnTo>
                      <a:pt x="1195" y="357"/>
                    </a:lnTo>
                    <a:lnTo>
                      <a:pt x="1192" y="355"/>
                    </a:lnTo>
                    <a:lnTo>
                      <a:pt x="1189" y="355"/>
                    </a:lnTo>
                    <a:lnTo>
                      <a:pt x="1103" y="355"/>
                    </a:lnTo>
                    <a:close/>
                    <a:moveTo>
                      <a:pt x="854" y="355"/>
                    </a:moveTo>
                    <a:lnTo>
                      <a:pt x="851" y="355"/>
                    </a:lnTo>
                    <a:lnTo>
                      <a:pt x="849" y="357"/>
                    </a:lnTo>
                    <a:lnTo>
                      <a:pt x="845" y="359"/>
                    </a:lnTo>
                    <a:lnTo>
                      <a:pt x="844" y="362"/>
                    </a:lnTo>
                    <a:lnTo>
                      <a:pt x="844" y="366"/>
                    </a:lnTo>
                    <a:lnTo>
                      <a:pt x="844" y="448"/>
                    </a:lnTo>
                    <a:lnTo>
                      <a:pt x="844" y="451"/>
                    </a:lnTo>
                    <a:lnTo>
                      <a:pt x="845" y="455"/>
                    </a:lnTo>
                    <a:lnTo>
                      <a:pt x="849" y="457"/>
                    </a:lnTo>
                    <a:lnTo>
                      <a:pt x="851" y="459"/>
                    </a:lnTo>
                    <a:lnTo>
                      <a:pt x="854" y="459"/>
                    </a:lnTo>
                    <a:lnTo>
                      <a:pt x="940" y="459"/>
                    </a:lnTo>
                    <a:lnTo>
                      <a:pt x="943" y="459"/>
                    </a:lnTo>
                    <a:lnTo>
                      <a:pt x="946" y="457"/>
                    </a:lnTo>
                    <a:lnTo>
                      <a:pt x="948" y="455"/>
                    </a:lnTo>
                    <a:lnTo>
                      <a:pt x="950" y="451"/>
                    </a:lnTo>
                    <a:lnTo>
                      <a:pt x="950" y="448"/>
                    </a:lnTo>
                    <a:lnTo>
                      <a:pt x="950" y="366"/>
                    </a:lnTo>
                    <a:lnTo>
                      <a:pt x="950" y="362"/>
                    </a:lnTo>
                    <a:lnTo>
                      <a:pt x="948" y="359"/>
                    </a:lnTo>
                    <a:lnTo>
                      <a:pt x="946" y="357"/>
                    </a:lnTo>
                    <a:lnTo>
                      <a:pt x="943" y="355"/>
                    </a:lnTo>
                    <a:lnTo>
                      <a:pt x="940" y="355"/>
                    </a:lnTo>
                    <a:lnTo>
                      <a:pt x="854" y="355"/>
                    </a:lnTo>
                    <a:close/>
                    <a:moveTo>
                      <a:pt x="730" y="355"/>
                    </a:moveTo>
                    <a:lnTo>
                      <a:pt x="726" y="355"/>
                    </a:lnTo>
                    <a:lnTo>
                      <a:pt x="724" y="357"/>
                    </a:lnTo>
                    <a:lnTo>
                      <a:pt x="722" y="359"/>
                    </a:lnTo>
                    <a:lnTo>
                      <a:pt x="720" y="362"/>
                    </a:lnTo>
                    <a:lnTo>
                      <a:pt x="720" y="366"/>
                    </a:lnTo>
                    <a:lnTo>
                      <a:pt x="720" y="448"/>
                    </a:lnTo>
                    <a:lnTo>
                      <a:pt x="720" y="451"/>
                    </a:lnTo>
                    <a:lnTo>
                      <a:pt x="722" y="455"/>
                    </a:lnTo>
                    <a:lnTo>
                      <a:pt x="724" y="457"/>
                    </a:lnTo>
                    <a:lnTo>
                      <a:pt x="726" y="459"/>
                    </a:lnTo>
                    <a:lnTo>
                      <a:pt x="730" y="459"/>
                    </a:lnTo>
                    <a:lnTo>
                      <a:pt x="815" y="459"/>
                    </a:lnTo>
                    <a:lnTo>
                      <a:pt x="818" y="459"/>
                    </a:lnTo>
                    <a:lnTo>
                      <a:pt x="821" y="457"/>
                    </a:lnTo>
                    <a:lnTo>
                      <a:pt x="823" y="455"/>
                    </a:lnTo>
                    <a:lnTo>
                      <a:pt x="826" y="451"/>
                    </a:lnTo>
                    <a:lnTo>
                      <a:pt x="826" y="448"/>
                    </a:lnTo>
                    <a:lnTo>
                      <a:pt x="826" y="366"/>
                    </a:lnTo>
                    <a:lnTo>
                      <a:pt x="826" y="362"/>
                    </a:lnTo>
                    <a:lnTo>
                      <a:pt x="823" y="359"/>
                    </a:lnTo>
                    <a:lnTo>
                      <a:pt x="821" y="357"/>
                    </a:lnTo>
                    <a:lnTo>
                      <a:pt x="818" y="355"/>
                    </a:lnTo>
                    <a:lnTo>
                      <a:pt x="815" y="355"/>
                    </a:lnTo>
                    <a:lnTo>
                      <a:pt x="730" y="355"/>
                    </a:lnTo>
                    <a:close/>
                    <a:moveTo>
                      <a:pt x="606" y="355"/>
                    </a:moveTo>
                    <a:lnTo>
                      <a:pt x="601" y="355"/>
                    </a:lnTo>
                    <a:lnTo>
                      <a:pt x="599" y="357"/>
                    </a:lnTo>
                    <a:lnTo>
                      <a:pt x="597" y="359"/>
                    </a:lnTo>
                    <a:lnTo>
                      <a:pt x="595" y="362"/>
                    </a:lnTo>
                    <a:lnTo>
                      <a:pt x="595" y="366"/>
                    </a:lnTo>
                    <a:lnTo>
                      <a:pt x="595" y="448"/>
                    </a:lnTo>
                    <a:lnTo>
                      <a:pt x="595" y="451"/>
                    </a:lnTo>
                    <a:lnTo>
                      <a:pt x="597" y="455"/>
                    </a:lnTo>
                    <a:lnTo>
                      <a:pt x="599" y="457"/>
                    </a:lnTo>
                    <a:lnTo>
                      <a:pt x="601" y="459"/>
                    </a:lnTo>
                    <a:lnTo>
                      <a:pt x="606" y="459"/>
                    </a:lnTo>
                    <a:lnTo>
                      <a:pt x="690" y="459"/>
                    </a:lnTo>
                    <a:lnTo>
                      <a:pt x="694" y="459"/>
                    </a:lnTo>
                    <a:lnTo>
                      <a:pt x="697" y="457"/>
                    </a:lnTo>
                    <a:lnTo>
                      <a:pt x="699" y="455"/>
                    </a:lnTo>
                    <a:lnTo>
                      <a:pt x="701" y="451"/>
                    </a:lnTo>
                    <a:lnTo>
                      <a:pt x="701" y="448"/>
                    </a:lnTo>
                    <a:lnTo>
                      <a:pt x="701" y="366"/>
                    </a:lnTo>
                    <a:lnTo>
                      <a:pt x="701" y="362"/>
                    </a:lnTo>
                    <a:lnTo>
                      <a:pt x="699" y="359"/>
                    </a:lnTo>
                    <a:lnTo>
                      <a:pt x="697" y="357"/>
                    </a:lnTo>
                    <a:lnTo>
                      <a:pt x="694" y="355"/>
                    </a:lnTo>
                    <a:lnTo>
                      <a:pt x="690" y="355"/>
                    </a:lnTo>
                    <a:lnTo>
                      <a:pt x="606" y="355"/>
                    </a:lnTo>
                    <a:close/>
                    <a:moveTo>
                      <a:pt x="481" y="355"/>
                    </a:moveTo>
                    <a:lnTo>
                      <a:pt x="478" y="355"/>
                    </a:lnTo>
                    <a:lnTo>
                      <a:pt x="475" y="357"/>
                    </a:lnTo>
                    <a:lnTo>
                      <a:pt x="473" y="359"/>
                    </a:lnTo>
                    <a:lnTo>
                      <a:pt x="470" y="362"/>
                    </a:lnTo>
                    <a:lnTo>
                      <a:pt x="470" y="366"/>
                    </a:lnTo>
                    <a:lnTo>
                      <a:pt x="470" y="448"/>
                    </a:lnTo>
                    <a:lnTo>
                      <a:pt x="470" y="451"/>
                    </a:lnTo>
                    <a:lnTo>
                      <a:pt x="473" y="455"/>
                    </a:lnTo>
                    <a:lnTo>
                      <a:pt x="475" y="457"/>
                    </a:lnTo>
                    <a:lnTo>
                      <a:pt x="478" y="459"/>
                    </a:lnTo>
                    <a:lnTo>
                      <a:pt x="481" y="459"/>
                    </a:lnTo>
                    <a:lnTo>
                      <a:pt x="566" y="459"/>
                    </a:lnTo>
                    <a:lnTo>
                      <a:pt x="570" y="459"/>
                    </a:lnTo>
                    <a:lnTo>
                      <a:pt x="572" y="457"/>
                    </a:lnTo>
                    <a:lnTo>
                      <a:pt x="574" y="455"/>
                    </a:lnTo>
                    <a:lnTo>
                      <a:pt x="576" y="451"/>
                    </a:lnTo>
                    <a:lnTo>
                      <a:pt x="576" y="448"/>
                    </a:lnTo>
                    <a:lnTo>
                      <a:pt x="576" y="366"/>
                    </a:lnTo>
                    <a:lnTo>
                      <a:pt x="576" y="362"/>
                    </a:lnTo>
                    <a:lnTo>
                      <a:pt x="574" y="359"/>
                    </a:lnTo>
                    <a:lnTo>
                      <a:pt x="572" y="357"/>
                    </a:lnTo>
                    <a:lnTo>
                      <a:pt x="570" y="355"/>
                    </a:lnTo>
                    <a:lnTo>
                      <a:pt x="566" y="355"/>
                    </a:lnTo>
                    <a:lnTo>
                      <a:pt x="481" y="355"/>
                    </a:lnTo>
                    <a:close/>
                    <a:moveTo>
                      <a:pt x="356" y="355"/>
                    </a:moveTo>
                    <a:lnTo>
                      <a:pt x="353" y="355"/>
                    </a:lnTo>
                    <a:lnTo>
                      <a:pt x="350" y="357"/>
                    </a:lnTo>
                    <a:lnTo>
                      <a:pt x="348" y="359"/>
                    </a:lnTo>
                    <a:lnTo>
                      <a:pt x="346" y="362"/>
                    </a:lnTo>
                    <a:lnTo>
                      <a:pt x="346" y="366"/>
                    </a:lnTo>
                    <a:lnTo>
                      <a:pt x="346" y="448"/>
                    </a:lnTo>
                    <a:lnTo>
                      <a:pt x="346" y="451"/>
                    </a:lnTo>
                    <a:lnTo>
                      <a:pt x="348" y="455"/>
                    </a:lnTo>
                    <a:lnTo>
                      <a:pt x="350" y="457"/>
                    </a:lnTo>
                    <a:lnTo>
                      <a:pt x="353" y="459"/>
                    </a:lnTo>
                    <a:lnTo>
                      <a:pt x="356" y="459"/>
                    </a:lnTo>
                    <a:lnTo>
                      <a:pt x="442" y="459"/>
                    </a:lnTo>
                    <a:lnTo>
                      <a:pt x="445" y="459"/>
                    </a:lnTo>
                    <a:lnTo>
                      <a:pt x="447" y="457"/>
                    </a:lnTo>
                    <a:lnTo>
                      <a:pt x="451" y="455"/>
                    </a:lnTo>
                    <a:lnTo>
                      <a:pt x="452" y="451"/>
                    </a:lnTo>
                    <a:lnTo>
                      <a:pt x="452" y="448"/>
                    </a:lnTo>
                    <a:lnTo>
                      <a:pt x="452" y="366"/>
                    </a:lnTo>
                    <a:lnTo>
                      <a:pt x="452" y="362"/>
                    </a:lnTo>
                    <a:lnTo>
                      <a:pt x="451" y="359"/>
                    </a:lnTo>
                    <a:lnTo>
                      <a:pt x="447" y="357"/>
                    </a:lnTo>
                    <a:lnTo>
                      <a:pt x="445" y="355"/>
                    </a:lnTo>
                    <a:lnTo>
                      <a:pt x="442" y="355"/>
                    </a:lnTo>
                    <a:lnTo>
                      <a:pt x="356" y="355"/>
                    </a:lnTo>
                    <a:close/>
                    <a:moveTo>
                      <a:pt x="232" y="355"/>
                    </a:moveTo>
                    <a:lnTo>
                      <a:pt x="229" y="355"/>
                    </a:lnTo>
                    <a:lnTo>
                      <a:pt x="225" y="357"/>
                    </a:lnTo>
                    <a:lnTo>
                      <a:pt x="223" y="359"/>
                    </a:lnTo>
                    <a:lnTo>
                      <a:pt x="221" y="362"/>
                    </a:lnTo>
                    <a:lnTo>
                      <a:pt x="221" y="366"/>
                    </a:lnTo>
                    <a:lnTo>
                      <a:pt x="221" y="448"/>
                    </a:lnTo>
                    <a:lnTo>
                      <a:pt x="221" y="451"/>
                    </a:lnTo>
                    <a:lnTo>
                      <a:pt x="223" y="455"/>
                    </a:lnTo>
                    <a:lnTo>
                      <a:pt x="225" y="457"/>
                    </a:lnTo>
                    <a:lnTo>
                      <a:pt x="229" y="459"/>
                    </a:lnTo>
                    <a:lnTo>
                      <a:pt x="232" y="459"/>
                    </a:lnTo>
                    <a:lnTo>
                      <a:pt x="318" y="459"/>
                    </a:lnTo>
                    <a:lnTo>
                      <a:pt x="321" y="459"/>
                    </a:lnTo>
                    <a:lnTo>
                      <a:pt x="323" y="457"/>
                    </a:lnTo>
                    <a:lnTo>
                      <a:pt x="326" y="455"/>
                    </a:lnTo>
                    <a:lnTo>
                      <a:pt x="327" y="451"/>
                    </a:lnTo>
                    <a:lnTo>
                      <a:pt x="328" y="448"/>
                    </a:lnTo>
                    <a:lnTo>
                      <a:pt x="328" y="366"/>
                    </a:lnTo>
                    <a:lnTo>
                      <a:pt x="327" y="362"/>
                    </a:lnTo>
                    <a:lnTo>
                      <a:pt x="326" y="359"/>
                    </a:lnTo>
                    <a:lnTo>
                      <a:pt x="323" y="357"/>
                    </a:lnTo>
                    <a:lnTo>
                      <a:pt x="321" y="355"/>
                    </a:lnTo>
                    <a:lnTo>
                      <a:pt x="318" y="355"/>
                    </a:lnTo>
                    <a:lnTo>
                      <a:pt x="232" y="355"/>
                    </a:lnTo>
                    <a:close/>
                    <a:moveTo>
                      <a:pt x="56" y="355"/>
                    </a:moveTo>
                    <a:lnTo>
                      <a:pt x="51" y="355"/>
                    </a:lnTo>
                    <a:lnTo>
                      <a:pt x="46" y="357"/>
                    </a:lnTo>
                    <a:lnTo>
                      <a:pt x="42" y="359"/>
                    </a:lnTo>
                    <a:lnTo>
                      <a:pt x="40" y="362"/>
                    </a:lnTo>
                    <a:lnTo>
                      <a:pt x="39" y="366"/>
                    </a:lnTo>
                    <a:lnTo>
                      <a:pt x="39" y="448"/>
                    </a:lnTo>
                    <a:lnTo>
                      <a:pt x="40" y="451"/>
                    </a:lnTo>
                    <a:lnTo>
                      <a:pt x="42" y="455"/>
                    </a:lnTo>
                    <a:lnTo>
                      <a:pt x="46" y="457"/>
                    </a:lnTo>
                    <a:lnTo>
                      <a:pt x="51" y="459"/>
                    </a:lnTo>
                    <a:lnTo>
                      <a:pt x="56" y="459"/>
                    </a:lnTo>
                    <a:lnTo>
                      <a:pt x="190" y="459"/>
                    </a:lnTo>
                    <a:lnTo>
                      <a:pt x="194" y="459"/>
                    </a:lnTo>
                    <a:lnTo>
                      <a:pt x="199" y="457"/>
                    </a:lnTo>
                    <a:lnTo>
                      <a:pt x="202" y="455"/>
                    </a:lnTo>
                    <a:lnTo>
                      <a:pt x="204" y="451"/>
                    </a:lnTo>
                    <a:lnTo>
                      <a:pt x="206" y="448"/>
                    </a:lnTo>
                    <a:lnTo>
                      <a:pt x="206" y="366"/>
                    </a:lnTo>
                    <a:lnTo>
                      <a:pt x="204" y="362"/>
                    </a:lnTo>
                    <a:lnTo>
                      <a:pt x="202" y="359"/>
                    </a:lnTo>
                    <a:lnTo>
                      <a:pt x="199" y="357"/>
                    </a:lnTo>
                    <a:lnTo>
                      <a:pt x="194" y="355"/>
                    </a:lnTo>
                    <a:lnTo>
                      <a:pt x="190" y="355"/>
                    </a:lnTo>
                    <a:lnTo>
                      <a:pt x="56" y="355"/>
                    </a:lnTo>
                    <a:close/>
                    <a:moveTo>
                      <a:pt x="1664" y="234"/>
                    </a:moveTo>
                    <a:lnTo>
                      <a:pt x="1659" y="234"/>
                    </a:lnTo>
                    <a:lnTo>
                      <a:pt x="1655" y="236"/>
                    </a:lnTo>
                    <a:lnTo>
                      <a:pt x="1652" y="238"/>
                    </a:lnTo>
                    <a:lnTo>
                      <a:pt x="1649" y="240"/>
                    </a:lnTo>
                    <a:lnTo>
                      <a:pt x="1649" y="244"/>
                    </a:lnTo>
                    <a:lnTo>
                      <a:pt x="1649" y="327"/>
                    </a:lnTo>
                    <a:lnTo>
                      <a:pt x="1649" y="330"/>
                    </a:lnTo>
                    <a:lnTo>
                      <a:pt x="1652" y="333"/>
                    </a:lnTo>
                    <a:lnTo>
                      <a:pt x="1655" y="335"/>
                    </a:lnTo>
                    <a:lnTo>
                      <a:pt x="1659" y="336"/>
                    </a:lnTo>
                    <a:lnTo>
                      <a:pt x="1664" y="337"/>
                    </a:lnTo>
                    <a:lnTo>
                      <a:pt x="1801" y="337"/>
                    </a:lnTo>
                    <a:lnTo>
                      <a:pt x="1806" y="336"/>
                    </a:lnTo>
                    <a:lnTo>
                      <a:pt x="1810" y="335"/>
                    </a:lnTo>
                    <a:lnTo>
                      <a:pt x="1814" y="333"/>
                    </a:lnTo>
                    <a:lnTo>
                      <a:pt x="1816" y="330"/>
                    </a:lnTo>
                    <a:lnTo>
                      <a:pt x="1817" y="327"/>
                    </a:lnTo>
                    <a:lnTo>
                      <a:pt x="1817" y="244"/>
                    </a:lnTo>
                    <a:lnTo>
                      <a:pt x="1816" y="240"/>
                    </a:lnTo>
                    <a:lnTo>
                      <a:pt x="1814" y="238"/>
                    </a:lnTo>
                    <a:lnTo>
                      <a:pt x="1810" y="236"/>
                    </a:lnTo>
                    <a:lnTo>
                      <a:pt x="1806" y="234"/>
                    </a:lnTo>
                    <a:lnTo>
                      <a:pt x="1801" y="234"/>
                    </a:lnTo>
                    <a:lnTo>
                      <a:pt x="1664" y="234"/>
                    </a:lnTo>
                    <a:close/>
                    <a:moveTo>
                      <a:pt x="1542" y="234"/>
                    </a:moveTo>
                    <a:lnTo>
                      <a:pt x="1539" y="234"/>
                    </a:lnTo>
                    <a:lnTo>
                      <a:pt x="1536" y="235"/>
                    </a:lnTo>
                    <a:lnTo>
                      <a:pt x="1533" y="238"/>
                    </a:lnTo>
                    <a:lnTo>
                      <a:pt x="1532" y="240"/>
                    </a:lnTo>
                    <a:lnTo>
                      <a:pt x="1531" y="243"/>
                    </a:lnTo>
                    <a:lnTo>
                      <a:pt x="1531" y="327"/>
                    </a:lnTo>
                    <a:lnTo>
                      <a:pt x="1532" y="330"/>
                    </a:lnTo>
                    <a:lnTo>
                      <a:pt x="1533" y="333"/>
                    </a:lnTo>
                    <a:lnTo>
                      <a:pt x="1536" y="335"/>
                    </a:lnTo>
                    <a:lnTo>
                      <a:pt x="1539" y="336"/>
                    </a:lnTo>
                    <a:lnTo>
                      <a:pt x="1542" y="337"/>
                    </a:lnTo>
                    <a:lnTo>
                      <a:pt x="1628" y="337"/>
                    </a:lnTo>
                    <a:lnTo>
                      <a:pt x="1631" y="336"/>
                    </a:lnTo>
                    <a:lnTo>
                      <a:pt x="1634" y="335"/>
                    </a:lnTo>
                    <a:lnTo>
                      <a:pt x="1636" y="333"/>
                    </a:lnTo>
                    <a:lnTo>
                      <a:pt x="1637" y="330"/>
                    </a:lnTo>
                    <a:lnTo>
                      <a:pt x="1638" y="327"/>
                    </a:lnTo>
                    <a:lnTo>
                      <a:pt x="1638" y="243"/>
                    </a:lnTo>
                    <a:lnTo>
                      <a:pt x="1637" y="240"/>
                    </a:lnTo>
                    <a:lnTo>
                      <a:pt x="1636" y="238"/>
                    </a:lnTo>
                    <a:lnTo>
                      <a:pt x="1634" y="235"/>
                    </a:lnTo>
                    <a:lnTo>
                      <a:pt x="1631" y="234"/>
                    </a:lnTo>
                    <a:lnTo>
                      <a:pt x="1628" y="234"/>
                    </a:lnTo>
                    <a:lnTo>
                      <a:pt x="1542" y="234"/>
                    </a:lnTo>
                    <a:close/>
                    <a:moveTo>
                      <a:pt x="1417" y="234"/>
                    </a:moveTo>
                    <a:lnTo>
                      <a:pt x="1414" y="234"/>
                    </a:lnTo>
                    <a:lnTo>
                      <a:pt x="1411" y="235"/>
                    </a:lnTo>
                    <a:lnTo>
                      <a:pt x="1409" y="238"/>
                    </a:lnTo>
                    <a:lnTo>
                      <a:pt x="1408" y="240"/>
                    </a:lnTo>
                    <a:lnTo>
                      <a:pt x="1407" y="243"/>
                    </a:lnTo>
                    <a:lnTo>
                      <a:pt x="1407" y="327"/>
                    </a:lnTo>
                    <a:lnTo>
                      <a:pt x="1408" y="330"/>
                    </a:lnTo>
                    <a:lnTo>
                      <a:pt x="1409" y="333"/>
                    </a:lnTo>
                    <a:lnTo>
                      <a:pt x="1411" y="335"/>
                    </a:lnTo>
                    <a:lnTo>
                      <a:pt x="1414" y="336"/>
                    </a:lnTo>
                    <a:lnTo>
                      <a:pt x="1417" y="337"/>
                    </a:lnTo>
                    <a:lnTo>
                      <a:pt x="1503" y="337"/>
                    </a:lnTo>
                    <a:lnTo>
                      <a:pt x="1506" y="336"/>
                    </a:lnTo>
                    <a:lnTo>
                      <a:pt x="1509" y="335"/>
                    </a:lnTo>
                    <a:lnTo>
                      <a:pt x="1511" y="333"/>
                    </a:lnTo>
                    <a:lnTo>
                      <a:pt x="1513" y="330"/>
                    </a:lnTo>
                    <a:lnTo>
                      <a:pt x="1514" y="327"/>
                    </a:lnTo>
                    <a:lnTo>
                      <a:pt x="1514" y="243"/>
                    </a:lnTo>
                    <a:lnTo>
                      <a:pt x="1513" y="240"/>
                    </a:lnTo>
                    <a:lnTo>
                      <a:pt x="1511" y="238"/>
                    </a:lnTo>
                    <a:lnTo>
                      <a:pt x="1509" y="235"/>
                    </a:lnTo>
                    <a:lnTo>
                      <a:pt x="1506" y="234"/>
                    </a:lnTo>
                    <a:lnTo>
                      <a:pt x="1503" y="234"/>
                    </a:lnTo>
                    <a:lnTo>
                      <a:pt x="1417" y="234"/>
                    </a:lnTo>
                    <a:close/>
                    <a:moveTo>
                      <a:pt x="1293" y="234"/>
                    </a:moveTo>
                    <a:lnTo>
                      <a:pt x="1289" y="234"/>
                    </a:lnTo>
                    <a:lnTo>
                      <a:pt x="1286" y="235"/>
                    </a:lnTo>
                    <a:lnTo>
                      <a:pt x="1284" y="238"/>
                    </a:lnTo>
                    <a:lnTo>
                      <a:pt x="1283" y="240"/>
                    </a:lnTo>
                    <a:lnTo>
                      <a:pt x="1282" y="243"/>
                    </a:lnTo>
                    <a:lnTo>
                      <a:pt x="1282" y="327"/>
                    </a:lnTo>
                    <a:lnTo>
                      <a:pt x="1283" y="330"/>
                    </a:lnTo>
                    <a:lnTo>
                      <a:pt x="1284" y="333"/>
                    </a:lnTo>
                    <a:lnTo>
                      <a:pt x="1286" y="335"/>
                    </a:lnTo>
                    <a:lnTo>
                      <a:pt x="1289" y="336"/>
                    </a:lnTo>
                    <a:lnTo>
                      <a:pt x="1293" y="337"/>
                    </a:lnTo>
                    <a:lnTo>
                      <a:pt x="1378" y="337"/>
                    </a:lnTo>
                    <a:lnTo>
                      <a:pt x="1382" y="336"/>
                    </a:lnTo>
                    <a:lnTo>
                      <a:pt x="1385" y="335"/>
                    </a:lnTo>
                    <a:lnTo>
                      <a:pt x="1387" y="333"/>
                    </a:lnTo>
                    <a:lnTo>
                      <a:pt x="1388" y="330"/>
                    </a:lnTo>
                    <a:lnTo>
                      <a:pt x="1389" y="327"/>
                    </a:lnTo>
                    <a:lnTo>
                      <a:pt x="1389" y="243"/>
                    </a:lnTo>
                    <a:lnTo>
                      <a:pt x="1388" y="240"/>
                    </a:lnTo>
                    <a:lnTo>
                      <a:pt x="1387" y="238"/>
                    </a:lnTo>
                    <a:lnTo>
                      <a:pt x="1385" y="235"/>
                    </a:lnTo>
                    <a:lnTo>
                      <a:pt x="1382" y="234"/>
                    </a:lnTo>
                    <a:lnTo>
                      <a:pt x="1378" y="234"/>
                    </a:lnTo>
                    <a:lnTo>
                      <a:pt x="1293" y="234"/>
                    </a:lnTo>
                    <a:close/>
                    <a:moveTo>
                      <a:pt x="1168" y="234"/>
                    </a:moveTo>
                    <a:lnTo>
                      <a:pt x="1165" y="234"/>
                    </a:lnTo>
                    <a:lnTo>
                      <a:pt x="1162" y="235"/>
                    </a:lnTo>
                    <a:lnTo>
                      <a:pt x="1160" y="238"/>
                    </a:lnTo>
                    <a:lnTo>
                      <a:pt x="1159" y="240"/>
                    </a:lnTo>
                    <a:lnTo>
                      <a:pt x="1157" y="243"/>
                    </a:lnTo>
                    <a:lnTo>
                      <a:pt x="1157" y="327"/>
                    </a:lnTo>
                    <a:lnTo>
                      <a:pt x="1159" y="330"/>
                    </a:lnTo>
                    <a:lnTo>
                      <a:pt x="1160" y="333"/>
                    </a:lnTo>
                    <a:lnTo>
                      <a:pt x="1162" y="335"/>
                    </a:lnTo>
                    <a:lnTo>
                      <a:pt x="1165" y="336"/>
                    </a:lnTo>
                    <a:lnTo>
                      <a:pt x="1168" y="337"/>
                    </a:lnTo>
                    <a:lnTo>
                      <a:pt x="1254" y="337"/>
                    </a:lnTo>
                    <a:lnTo>
                      <a:pt x="1257" y="336"/>
                    </a:lnTo>
                    <a:lnTo>
                      <a:pt x="1260" y="335"/>
                    </a:lnTo>
                    <a:lnTo>
                      <a:pt x="1262" y="333"/>
                    </a:lnTo>
                    <a:lnTo>
                      <a:pt x="1263" y="330"/>
                    </a:lnTo>
                    <a:lnTo>
                      <a:pt x="1264" y="327"/>
                    </a:lnTo>
                    <a:lnTo>
                      <a:pt x="1264" y="243"/>
                    </a:lnTo>
                    <a:lnTo>
                      <a:pt x="1263" y="240"/>
                    </a:lnTo>
                    <a:lnTo>
                      <a:pt x="1262" y="238"/>
                    </a:lnTo>
                    <a:lnTo>
                      <a:pt x="1260" y="235"/>
                    </a:lnTo>
                    <a:lnTo>
                      <a:pt x="1257" y="234"/>
                    </a:lnTo>
                    <a:lnTo>
                      <a:pt x="1254" y="234"/>
                    </a:lnTo>
                    <a:lnTo>
                      <a:pt x="1168" y="234"/>
                    </a:lnTo>
                    <a:close/>
                    <a:moveTo>
                      <a:pt x="1043" y="234"/>
                    </a:moveTo>
                    <a:lnTo>
                      <a:pt x="1040" y="234"/>
                    </a:lnTo>
                    <a:lnTo>
                      <a:pt x="1037" y="235"/>
                    </a:lnTo>
                    <a:lnTo>
                      <a:pt x="1035" y="238"/>
                    </a:lnTo>
                    <a:lnTo>
                      <a:pt x="1034" y="240"/>
                    </a:lnTo>
                    <a:lnTo>
                      <a:pt x="1033" y="243"/>
                    </a:lnTo>
                    <a:lnTo>
                      <a:pt x="1033" y="327"/>
                    </a:lnTo>
                    <a:lnTo>
                      <a:pt x="1034" y="330"/>
                    </a:lnTo>
                    <a:lnTo>
                      <a:pt x="1035" y="333"/>
                    </a:lnTo>
                    <a:lnTo>
                      <a:pt x="1037" y="335"/>
                    </a:lnTo>
                    <a:lnTo>
                      <a:pt x="1040" y="336"/>
                    </a:lnTo>
                    <a:lnTo>
                      <a:pt x="1043" y="337"/>
                    </a:lnTo>
                    <a:lnTo>
                      <a:pt x="1129" y="337"/>
                    </a:lnTo>
                    <a:lnTo>
                      <a:pt x="1132" y="336"/>
                    </a:lnTo>
                    <a:lnTo>
                      <a:pt x="1136" y="335"/>
                    </a:lnTo>
                    <a:lnTo>
                      <a:pt x="1138" y="333"/>
                    </a:lnTo>
                    <a:lnTo>
                      <a:pt x="1140" y="330"/>
                    </a:lnTo>
                    <a:lnTo>
                      <a:pt x="1140" y="327"/>
                    </a:lnTo>
                    <a:lnTo>
                      <a:pt x="1140" y="243"/>
                    </a:lnTo>
                    <a:lnTo>
                      <a:pt x="1140" y="240"/>
                    </a:lnTo>
                    <a:lnTo>
                      <a:pt x="1138" y="238"/>
                    </a:lnTo>
                    <a:lnTo>
                      <a:pt x="1136" y="235"/>
                    </a:lnTo>
                    <a:lnTo>
                      <a:pt x="1132" y="234"/>
                    </a:lnTo>
                    <a:lnTo>
                      <a:pt x="1129" y="234"/>
                    </a:lnTo>
                    <a:lnTo>
                      <a:pt x="1043" y="234"/>
                    </a:lnTo>
                    <a:close/>
                    <a:moveTo>
                      <a:pt x="919" y="234"/>
                    </a:moveTo>
                    <a:lnTo>
                      <a:pt x="916" y="234"/>
                    </a:lnTo>
                    <a:lnTo>
                      <a:pt x="913" y="236"/>
                    </a:lnTo>
                    <a:lnTo>
                      <a:pt x="910" y="238"/>
                    </a:lnTo>
                    <a:lnTo>
                      <a:pt x="909" y="240"/>
                    </a:lnTo>
                    <a:lnTo>
                      <a:pt x="908" y="244"/>
                    </a:lnTo>
                    <a:lnTo>
                      <a:pt x="908" y="327"/>
                    </a:lnTo>
                    <a:lnTo>
                      <a:pt x="909" y="330"/>
                    </a:lnTo>
                    <a:lnTo>
                      <a:pt x="910" y="333"/>
                    </a:lnTo>
                    <a:lnTo>
                      <a:pt x="913" y="335"/>
                    </a:lnTo>
                    <a:lnTo>
                      <a:pt x="916" y="336"/>
                    </a:lnTo>
                    <a:lnTo>
                      <a:pt x="919" y="337"/>
                    </a:lnTo>
                    <a:lnTo>
                      <a:pt x="1005" y="337"/>
                    </a:lnTo>
                    <a:lnTo>
                      <a:pt x="1008" y="336"/>
                    </a:lnTo>
                    <a:lnTo>
                      <a:pt x="1011" y="335"/>
                    </a:lnTo>
                    <a:lnTo>
                      <a:pt x="1013" y="333"/>
                    </a:lnTo>
                    <a:lnTo>
                      <a:pt x="1014" y="330"/>
                    </a:lnTo>
                    <a:lnTo>
                      <a:pt x="1015" y="327"/>
                    </a:lnTo>
                    <a:lnTo>
                      <a:pt x="1015" y="244"/>
                    </a:lnTo>
                    <a:lnTo>
                      <a:pt x="1014" y="240"/>
                    </a:lnTo>
                    <a:lnTo>
                      <a:pt x="1013" y="238"/>
                    </a:lnTo>
                    <a:lnTo>
                      <a:pt x="1011" y="236"/>
                    </a:lnTo>
                    <a:lnTo>
                      <a:pt x="1008" y="234"/>
                    </a:lnTo>
                    <a:lnTo>
                      <a:pt x="1005" y="234"/>
                    </a:lnTo>
                    <a:lnTo>
                      <a:pt x="919" y="234"/>
                    </a:lnTo>
                    <a:close/>
                    <a:moveTo>
                      <a:pt x="795" y="234"/>
                    </a:moveTo>
                    <a:lnTo>
                      <a:pt x="791" y="234"/>
                    </a:lnTo>
                    <a:lnTo>
                      <a:pt x="789" y="236"/>
                    </a:lnTo>
                    <a:lnTo>
                      <a:pt x="786" y="238"/>
                    </a:lnTo>
                    <a:lnTo>
                      <a:pt x="785" y="240"/>
                    </a:lnTo>
                    <a:lnTo>
                      <a:pt x="785" y="244"/>
                    </a:lnTo>
                    <a:lnTo>
                      <a:pt x="785" y="327"/>
                    </a:lnTo>
                    <a:lnTo>
                      <a:pt x="785" y="330"/>
                    </a:lnTo>
                    <a:lnTo>
                      <a:pt x="786" y="333"/>
                    </a:lnTo>
                    <a:lnTo>
                      <a:pt x="789" y="335"/>
                    </a:lnTo>
                    <a:lnTo>
                      <a:pt x="791" y="336"/>
                    </a:lnTo>
                    <a:lnTo>
                      <a:pt x="795" y="337"/>
                    </a:lnTo>
                    <a:lnTo>
                      <a:pt x="880" y="337"/>
                    </a:lnTo>
                    <a:lnTo>
                      <a:pt x="883" y="336"/>
                    </a:lnTo>
                    <a:lnTo>
                      <a:pt x="886" y="335"/>
                    </a:lnTo>
                    <a:lnTo>
                      <a:pt x="888" y="333"/>
                    </a:lnTo>
                    <a:lnTo>
                      <a:pt x="890" y="330"/>
                    </a:lnTo>
                    <a:lnTo>
                      <a:pt x="890" y="327"/>
                    </a:lnTo>
                    <a:lnTo>
                      <a:pt x="890" y="244"/>
                    </a:lnTo>
                    <a:lnTo>
                      <a:pt x="890" y="240"/>
                    </a:lnTo>
                    <a:lnTo>
                      <a:pt x="888" y="238"/>
                    </a:lnTo>
                    <a:lnTo>
                      <a:pt x="886" y="236"/>
                    </a:lnTo>
                    <a:lnTo>
                      <a:pt x="883" y="234"/>
                    </a:lnTo>
                    <a:lnTo>
                      <a:pt x="880" y="234"/>
                    </a:lnTo>
                    <a:lnTo>
                      <a:pt x="795" y="234"/>
                    </a:lnTo>
                    <a:close/>
                    <a:moveTo>
                      <a:pt x="669" y="234"/>
                    </a:moveTo>
                    <a:lnTo>
                      <a:pt x="666" y="234"/>
                    </a:lnTo>
                    <a:lnTo>
                      <a:pt x="664" y="236"/>
                    </a:lnTo>
                    <a:lnTo>
                      <a:pt x="662" y="238"/>
                    </a:lnTo>
                    <a:lnTo>
                      <a:pt x="660" y="240"/>
                    </a:lnTo>
                    <a:lnTo>
                      <a:pt x="660" y="244"/>
                    </a:lnTo>
                    <a:lnTo>
                      <a:pt x="660" y="327"/>
                    </a:lnTo>
                    <a:lnTo>
                      <a:pt x="660" y="330"/>
                    </a:lnTo>
                    <a:lnTo>
                      <a:pt x="662" y="333"/>
                    </a:lnTo>
                    <a:lnTo>
                      <a:pt x="664" y="335"/>
                    </a:lnTo>
                    <a:lnTo>
                      <a:pt x="666" y="336"/>
                    </a:lnTo>
                    <a:lnTo>
                      <a:pt x="669" y="337"/>
                    </a:lnTo>
                    <a:lnTo>
                      <a:pt x="755" y="337"/>
                    </a:lnTo>
                    <a:lnTo>
                      <a:pt x="758" y="336"/>
                    </a:lnTo>
                    <a:lnTo>
                      <a:pt x="762" y="335"/>
                    </a:lnTo>
                    <a:lnTo>
                      <a:pt x="764" y="333"/>
                    </a:lnTo>
                    <a:lnTo>
                      <a:pt x="766" y="330"/>
                    </a:lnTo>
                    <a:lnTo>
                      <a:pt x="766" y="327"/>
                    </a:lnTo>
                    <a:lnTo>
                      <a:pt x="766" y="244"/>
                    </a:lnTo>
                    <a:lnTo>
                      <a:pt x="766" y="240"/>
                    </a:lnTo>
                    <a:lnTo>
                      <a:pt x="764" y="238"/>
                    </a:lnTo>
                    <a:lnTo>
                      <a:pt x="762" y="236"/>
                    </a:lnTo>
                    <a:lnTo>
                      <a:pt x="758" y="234"/>
                    </a:lnTo>
                    <a:lnTo>
                      <a:pt x="755" y="234"/>
                    </a:lnTo>
                    <a:lnTo>
                      <a:pt x="669" y="234"/>
                    </a:lnTo>
                    <a:close/>
                    <a:moveTo>
                      <a:pt x="546" y="234"/>
                    </a:moveTo>
                    <a:lnTo>
                      <a:pt x="542" y="234"/>
                    </a:lnTo>
                    <a:lnTo>
                      <a:pt x="540" y="236"/>
                    </a:lnTo>
                    <a:lnTo>
                      <a:pt x="538" y="238"/>
                    </a:lnTo>
                    <a:lnTo>
                      <a:pt x="535" y="240"/>
                    </a:lnTo>
                    <a:lnTo>
                      <a:pt x="535" y="244"/>
                    </a:lnTo>
                    <a:lnTo>
                      <a:pt x="535" y="327"/>
                    </a:lnTo>
                    <a:lnTo>
                      <a:pt x="535" y="330"/>
                    </a:lnTo>
                    <a:lnTo>
                      <a:pt x="538" y="333"/>
                    </a:lnTo>
                    <a:lnTo>
                      <a:pt x="540" y="335"/>
                    </a:lnTo>
                    <a:lnTo>
                      <a:pt x="542" y="336"/>
                    </a:lnTo>
                    <a:lnTo>
                      <a:pt x="546" y="337"/>
                    </a:lnTo>
                    <a:lnTo>
                      <a:pt x="631" y="337"/>
                    </a:lnTo>
                    <a:lnTo>
                      <a:pt x="635" y="336"/>
                    </a:lnTo>
                    <a:lnTo>
                      <a:pt x="637" y="335"/>
                    </a:lnTo>
                    <a:lnTo>
                      <a:pt x="639" y="333"/>
                    </a:lnTo>
                    <a:lnTo>
                      <a:pt x="641" y="330"/>
                    </a:lnTo>
                    <a:lnTo>
                      <a:pt x="641" y="327"/>
                    </a:lnTo>
                    <a:lnTo>
                      <a:pt x="641" y="244"/>
                    </a:lnTo>
                    <a:lnTo>
                      <a:pt x="641" y="240"/>
                    </a:lnTo>
                    <a:lnTo>
                      <a:pt x="639" y="238"/>
                    </a:lnTo>
                    <a:lnTo>
                      <a:pt x="637" y="236"/>
                    </a:lnTo>
                    <a:lnTo>
                      <a:pt x="635" y="234"/>
                    </a:lnTo>
                    <a:lnTo>
                      <a:pt x="631" y="234"/>
                    </a:lnTo>
                    <a:lnTo>
                      <a:pt x="546" y="234"/>
                    </a:lnTo>
                    <a:close/>
                    <a:moveTo>
                      <a:pt x="421" y="234"/>
                    </a:moveTo>
                    <a:lnTo>
                      <a:pt x="418" y="234"/>
                    </a:lnTo>
                    <a:lnTo>
                      <a:pt x="415" y="236"/>
                    </a:lnTo>
                    <a:lnTo>
                      <a:pt x="413" y="238"/>
                    </a:lnTo>
                    <a:lnTo>
                      <a:pt x="411" y="240"/>
                    </a:lnTo>
                    <a:lnTo>
                      <a:pt x="411" y="244"/>
                    </a:lnTo>
                    <a:lnTo>
                      <a:pt x="411" y="327"/>
                    </a:lnTo>
                    <a:lnTo>
                      <a:pt x="411" y="330"/>
                    </a:lnTo>
                    <a:lnTo>
                      <a:pt x="413" y="333"/>
                    </a:lnTo>
                    <a:lnTo>
                      <a:pt x="415" y="335"/>
                    </a:lnTo>
                    <a:lnTo>
                      <a:pt x="418" y="336"/>
                    </a:lnTo>
                    <a:lnTo>
                      <a:pt x="421" y="337"/>
                    </a:lnTo>
                    <a:lnTo>
                      <a:pt x="506" y="337"/>
                    </a:lnTo>
                    <a:lnTo>
                      <a:pt x="510" y="336"/>
                    </a:lnTo>
                    <a:lnTo>
                      <a:pt x="512" y="335"/>
                    </a:lnTo>
                    <a:lnTo>
                      <a:pt x="516" y="333"/>
                    </a:lnTo>
                    <a:lnTo>
                      <a:pt x="517" y="330"/>
                    </a:lnTo>
                    <a:lnTo>
                      <a:pt x="517" y="327"/>
                    </a:lnTo>
                    <a:lnTo>
                      <a:pt x="517" y="244"/>
                    </a:lnTo>
                    <a:lnTo>
                      <a:pt x="517" y="240"/>
                    </a:lnTo>
                    <a:lnTo>
                      <a:pt x="516" y="238"/>
                    </a:lnTo>
                    <a:lnTo>
                      <a:pt x="512" y="236"/>
                    </a:lnTo>
                    <a:lnTo>
                      <a:pt x="510" y="234"/>
                    </a:lnTo>
                    <a:lnTo>
                      <a:pt x="506" y="234"/>
                    </a:lnTo>
                    <a:lnTo>
                      <a:pt x="421" y="234"/>
                    </a:lnTo>
                    <a:close/>
                    <a:moveTo>
                      <a:pt x="297" y="234"/>
                    </a:moveTo>
                    <a:lnTo>
                      <a:pt x="293" y="234"/>
                    </a:lnTo>
                    <a:lnTo>
                      <a:pt x="290" y="236"/>
                    </a:lnTo>
                    <a:lnTo>
                      <a:pt x="288" y="238"/>
                    </a:lnTo>
                    <a:lnTo>
                      <a:pt x="286" y="240"/>
                    </a:lnTo>
                    <a:lnTo>
                      <a:pt x="286" y="244"/>
                    </a:lnTo>
                    <a:lnTo>
                      <a:pt x="286" y="327"/>
                    </a:lnTo>
                    <a:lnTo>
                      <a:pt x="286" y="330"/>
                    </a:lnTo>
                    <a:lnTo>
                      <a:pt x="288" y="333"/>
                    </a:lnTo>
                    <a:lnTo>
                      <a:pt x="290" y="335"/>
                    </a:lnTo>
                    <a:lnTo>
                      <a:pt x="293" y="336"/>
                    </a:lnTo>
                    <a:lnTo>
                      <a:pt x="297" y="337"/>
                    </a:lnTo>
                    <a:lnTo>
                      <a:pt x="383" y="337"/>
                    </a:lnTo>
                    <a:lnTo>
                      <a:pt x="386" y="336"/>
                    </a:lnTo>
                    <a:lnTo>
                      <a:pt x="388" y="335"/>
                    </a:lnTo>
                    <a:lnTo>
                      <a:pt x="391" y="333"/>
                    </a:lnTo>
                    <a:lnTo>
                      <a:pt x="392" y="330"/>
                    </a:lnTo>
                    <a:lnTo>
                      <a:pt x="392" y="327"/>
                    </a:lnTo>
                    <a:lnTo>
                      <a:pt x="392" y="244"/>
                    </a:lnTo>
                    <a:lnTo>
                      <a:pt x="392" y="240"/>
                    </a:lnTo>
                    <a:lnTo>
                      <a:pt x="391" y="238"/>
                    </a:lnTo>
                    <a:lnTo>
                      <a:pt x="388" y="236"/>
                    </a:lnTo>
                    <a:lnTo>
                      <a:pt x="386" y="234"/>
                    </a:lnTo>
                    <a:lnTo>
                      <a:pt x="383" y="234"/>
                    </a:lnTo>
                    <a:lnTo>
                      <a:pt x="297" y="234"/>
                    </a:lnTo>
                    <a:close/>
                    <a:moveTo>
                      <a:pt x="172" y="234"/>
                    </a:moveTo>
                    <a:lnTo>
                      <a:pt x="169" y="234"/>
                    </a:lnTo>
                    <a:lnTo>
                      <a:pt x="166" y="236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2" y="244"/>
                    </a:lnTo>
                    <a:lnTo>
                      <a:pt x="162" y="327"/>
                    </a:lnTo>
                    <a:lnTo>
                      <a:pt x="162" y="330"/>
                    </a:lnTo>
                    <a:lnTo>
                      <a:pt x="164" y="333"/>
                    </a:lnTo>
                    <a:lnTo>
                      <a:pt x="166" y="335"/>
                    </a:lnTo>
                    <a:lnTo>
                      <a:pt x="169" y="336"/>
                    </a:lnTo>
                    <a:lnTo>
                      <a:pt x="172" y="337"/>
                    </a:lnTo>
                    <a:lnTo>
                      <a:pt x="258" y="337"/>
                    </a:lnTo>
                    <a:lnTo>
                      <a:pt x="261" y="336"/>
                    </a:lnTo>
                    <a:lnTo>
                      <a:pt x="263" y="335"/>
                    </a:lnTo>
                    <a:lnTo>
                      <a:pt x="266" y="333"/>
                    </a:lnTo>
                    <a:lnTo>
                      <a:pt x="267" y="330"/>
                    </a:lnTo>
                    <a:lnTo>
                      <a:pt x="267" y="327"/>
                    </a:lnTo>
                    <a:lnTo>
                      <a:pt x="267" y="244"/>
                    </a:lnTo>
                    <a:lnTo>
                      <a:pt x="267" y="240"/>
                    </a:lnTo>
                    <a:lnTo>
                      <a:pt x="266" y="238"/>
                    </a:lnTo>
                    <a:lnTo>
                      <a:pt x="263" y="236"/>
                    </a:lnTo>
                    <a:lnTo>
                      <a:pt x="261" y="234"/>
                    </a:lnTo>
                    <a:lnTo>
                      <a:pt x="258" y="234"/>
                    </a:lnTo>
                    <a:lnTo>
                      <a:pt x="172" y="234"/>
                    </a:lnTo>
                    <a:close/>
                    <a:moveTo>
                      <a:pt x="47" y="234"/>
                    </a:moveTo>
                    <a:lnTo>
                      <a:pt x="44" y="234"/>
                    </a:lnTo>
                    <a:lnTo>
                      <a:pt x="41" y="236"/>
                    </a:lnTo>
                    <a:lnTo>
                      <a:pt x="39" y="238"/>
                    </a:lnTo>
                    <a:lnTo>
                      <a:pt x="38" y="240"/>
                    </a:lnTo>
                    <a:lnTo>
                      <a:pt x="37" y="244"/>
                    </a:lnTo>
                    <a:lnTo>
                      <a:pt x="37" y="327"/>
                    </a:lnTo>
                    <a:lnTo>
                      <a:pt x="38" y="330"/>
                    </a:lnTo>
                    <a:lnTo>
                      <a:pt x="39" y="333"/>
                    </a:lnTo>
                    <a:lnTo>
                      <a:pt x="41" y="335"/>
                    </a:lnTo>
                    <a:lnTo>
                      <a:pt x="44" y="336"/>
                    </a:lnTo>
                    <a:lnTo>
                      <a:pt x="47" y="337"/>
                    </a:lnTo>
                    <a:lnTo>
                      <a:pt x="133" y="337"/>
                    </a:lnTo>
                    <a:lnTo>
                      <a:pt x="136" y="336"/>
                    </a:lnTo>
                    <a:lnTo>
                      <a:pt x="140" y="335"/>
                    </a:lnTo>
                    <a:lnTo>
                      <a:pt x="142" y="333"/>
                    </a:lnTo>
                    <a:lnTo>
                      <a:pt x="143" y="330"/>
                    </a:lnTo>
                    <a:lnTo>
                      <a:pt x="144" y="327"/>
                    </a:lnTo>
                    <a:lnTo>
                      <a:pt x="144" y="244"/>
                    </a:lnTo>
                    <a:lnTo>
                      <a:pt x="143" y="240"/>
                    </a:lnTo>
                    <a:lnTo>
                      <a:pt x="142" y="238"/>
                    </a:lnTo>
                    <a:lnTo>
                      <a:pt x="140" y="236"/>
                    </a:lnTo>
                    <a:lnTo>
                      <a:pt x="136" y="234"/>
                    </a:lnTo>
                    <a:lnTo>
                      <a:pt x="133" y="234"/>
                    </a:lnTo>
                    <a:lnTo>
                      <a:pt x="47" y="234"/>
                    </a:lnTo>
                    <a:close/>
                    <a:moveTo>
                      <a:pt x="1718" y="158"/>
                    </a:moveTo>
                    <a:lnTo>
                      <a:pt x="1714" y="158"/>
                    </a:lnTo>
                    <a:lnTo>
                      <a:pt x="1710" y="159"/>
                    </a:lnTo>
                    <a:lnTo>
                      <a:pt x="1708" y="161"/>
                    </a:lnTo>
                    <a:lnTo>
                      <a:pt x="1707" y="164"/>
                    </a:lnTo>
                    <a:lnTo>
                      <a:pt x="1707" y="207"/>
                    </a:lnTo>
                    <a:lnTo>
                      <a:pt x="1708" y="209"/>
                    </a:lnTo>
                    <a:lnTo>
                      <a:pt x="1710" y="211"/>
                    </a:lnTo>
                    <a:lnTo>
                      <a:pt x="1714" y="212"/>
                    </a:lnTo>
                    <a:lnTo>
                      <a:pt x="1718" y="212"/>
                    </a:lnTo>
                    <a:lnTo>
                      <a:pt x="1804" y="212"/>
                    </a:lnTo>
                    <a:lnTo>
                      <a:pt x="1808" y="212"/>
                    </a:lnTo>
                    <a:lnTo>
                      <a:pt x="1811" y="211"/>
                    </a:lnTo>
                    <a:lnTo>
                      <a:pt x="1813" y="209"/>
                    </a:lnTo>
                    <a:lnTo>
                      <a:pt x="1814" y="207"/>
                    </a:lnTo>
                    <a:lnTo>
                      <a:pt x="1814" y="164"/>
                    </a:lnTo>
                    <a:lnTo>
                      <a:pt x="1813" y="161"/>
                    </a:lnTo>
                    <a:lnTo>
                      <a:pt x="1811" y="159"/>
                    </a:lnTo>
                    <a:lnTo>
                      <a:pt x="1808" y="158"/>
                    </a:lnTo>
                    <a:lnTo>
                      <a:pt x="1804" y="158"/>
                    </a:lnTo>
                    <a:lnTo>
                      <a:pt x="1718" y="158"/>
                    </a:lnTo>
                    <a:close/>
                    <a:moveTo>
                      <a:pt x="1590" y="158"/>
                    </a:moveTo>
                    <a:lnTo>
                      <a:pt x="1586" y="158"/>
                    </a:lnTo>
                    <a:lnTo>
                      <a:pt x="1583" y="159"/>
                    </a:lnTo>
                    <a:lnTo>
                      <a:pt x="1581" y="161"/>
                    </a:lnTo>
                    <a:lnTo>
                      <a:pt x="1580" y="164"/>
                    </a:lnTo>
                    <a:lnTo>
                      <a:pt x="1580" y="207"/>
                    </a:lnTo>
                    <a:lnTo>
                      <a:pt x="1581" y="209"/>
                    </a:lnTo>
                    <a:lnTo>
                      <a:pt x="1583" y="211"/>
                    </a:lnTo>
                    <a:lnTo>
                      <a:pt x="1586" y="212"/>
                    </a:lnTo>
                    <a:lnTo>
                      <a:pt x="1590" y="212"/>
                    </a:lnTo>
                    <a:lnTo>
                      <a:pt x="1675" y="212"/>
                    </a:lnTo>
                    <a:lnTo>
                      <a:pt x="1679" y="212"/>
                    </a:lnTo>
                    <a:lnTo>
                      <a:pt x="1683" y="211"/>
                    </a:lnTo>
                    <a:lnTo>
                      <a:pt x="1685" y="209"/>
                    </a:lnTo>
                    <a:lnTo>
                      <a:pt x="1685" y="207"/>
                    </a:lnTo>
                    <a:lnTo>
                      <a:pt x="1685" y="164"/>
                    </a:lnTo>
                    <a:lnTo>
                      <a:pt x="1685" y="161"/>
                    </a:lnTo>
                    <a:lnTo>
                      <a:pt x="1683" y="159"/>
                    </a:lnTo>
                    <a:lnTo>
                      <a:pt x="1679" y="158"/>
                    </a:lnTo>
                    <a:lnTo>
                      <a:pt x="1675" y="158"/>
                    </a:lnTo>
                    <a:lnTo>
                      <a:pt x="1590" y="158"/>
                    </a:lnTo>
                    <a:close/>
                    <a:moveTo>
                      <a:pt x="1462" y="158"/>
                    </a:moveTo>
                    <a:lnTo>
                      <a:pt x="1458" y="158"/>
                    </a:lnTo>
                    <a:lnTo>
                      <a:pt x="1455" y="159"/>
                    </a:lnTo>
                    <a:lnTo>
                      <a:pt x="1452" y="161"/>
                    </a:lnTo>
                    <a:lnTo>
                      <a:pt x="1452" y="164"/>
                    </a:lnTo>
                    <a:lnTo>
                      <a:pt x="1452" y="207"/>
                    </a:lnTo>
                    <a:lnTo>
                      <a:pt x="1452" y="209"/>
                    </a:lnTo>
                    <a:lnTo>
                      <a:pt x="1455" y="211"/>
                    </a:lnTo>
                    <a:lnTo>
                      <a:pt x="1458" y="212"/>
                    </a:lnTo>
                    <a:lnTo>
                      <a:pt x="1462" y="212"/>
                    </a:lnTo>
                    <a:lnTo>
                      <a:pt x="1547" y="212"/>
                    </a:lnTo>
                    <a:lnTo>
                      <a:pt x="1551" y="212"/>
                    </a:lnTo>
                    <a:lnTo>
                      <a:pt x="1554" y="211"/>
                    </a:lnTo>
                    <a:lnTo>
                      <a:pt x="1557" y="209"/>
                    </a:lnTo>
                    <a:lnTo>
                      <a:pt x="1558" y="207"/>
                    </a:lnTo>
                    <a:lnTo>
                      <a:pt x="1558" y="164"/>
                    </a:lnTo>
                    <a:lnTo>
                      <a:pt x="1557" y="161"/>
                    </a:lnTo>
                    <a:lnTo>
                      <a:pt x="1554" y="159"/>
                    </a:lnTo>
                    <a:lnTo>
                      <a:pt x="1551" y="158"/>
                    </a:lnTo>
                    <a:lnTo>
                      <a:pt x="1547" y="158"/>
                    </a:lnTo>
                    <a:lnTo>
                      <a:pt x="1462" y="158"/>
                    </a:lnTo>
                    <a:close/>
                    <a:moveTo>
                      <a:pt x="1333" y="158"/>
                    </a:moveTo>
                    <a:lnTo>
                      <a:pt x="1329" y="158"/>
                    </a:lnTo>
                    <a:lnTo>
                      <a:pt x="1326" y="159"/>
                    </a:lnTo>
                    <a:lnTo>
                      <a:pt x="1324" y="161"/>
                    </a:lnTo>
                    <a:lnTo>
                      <a:pt x="1324" y="164"/>
                    </a:lnTo>
                    <a:lnTo>
                      <a:pt x="1324" y="207"/>
                    </a:lnTo>
                    <a:lnTo>
                      <a:pt x="1324" y="209"/>
                    </a:lnTo>
                    <a:lnTo>
                      <a:pt x="1326" y="211"/>
                    </a:lnTo>
                    <a:lnTo>
                      <a:pt x="1329" y="212"/>
                    </a:lnTo>
                    <a:lnTo>
                      <a:pt x="1333" y="212"/>
                    </a:lnTo>
                    <a:lnTo>
                      <a:pt x="1419" y="212"/>
                    </a:lnTo>
                    <a:lnTo>
                      <a:pt x="1424" y="212"/>
                    </a:lnTo>
                    <a:lnTo>
                      <a:pt x="1427" y="211"/>
                    </a:lnTo>
                    <a:lnTo>
                      <a:pt x="1429" y="209"/>
                    </a:lnTo>
                    <a:lnTo>
                      <a:pt x="1430" y="207"/>
                    </a:lnTo>
                    <a:lnTo>
                      <a:pt x="1430" y="164"/>
                    </a:lnTo>
                    <a:lnTo>
                      <a:pt x="1429" y="161"/>
                    </a:lnTo>
                    <a:lnTo>
                      <a:pt x="1427" y="159"/>
                    </a:lnTo>
                    <a:lnTo>
                      <a:pt x="1424" y="158"/>
                    </a:lnTo>
                    <a:lnTo>
                      <a:pt x="1419" y="158"/>
                    </a:lnTo>
                    <a:lnTo>
                      <a:pt x="1333" y="158"/>
                    </a:lnTo>
                    <a:close/>
                    <a:moveTo>
                      <a:pt x="1206" y="158"/>
                    </a:moveTo>
                    <a:lnTo>
                      <a:pt x="1201" y="158"/>
                    </a:lnTo>
                    <a:lnTo>
                      <a:pt x="1198" y="159"/>
                    </a:lnTo>
                    <a:lnTo>
                      <a:pt x="1196" y="161"/>
                    </a:lnTo>
                    <a:lnTo>
                      <a:pt x="1195" y="164"/>
                    </a:lnTo>
                    <a:lnTo>
                      <a:pt x="1195" y="207"/>
                    </a:lnTo>
                    <a:lnTo>
                      <a:pt x="1196" y="209"/>
                    </a:lnTo>
                    <a:lnTo>
                      <a:pt x="1198" y="211"/>
                    </a:lnTo>
                    <a:lnTo>
                      <a:pt x="1201" y="212"/>
                    </a:lnTo>
                    <a:lnTo>
                      <a:pt x="1206" y="212"/>
                    </a:lnTo>
                    <a:lnTo>
                      <a:pt x="1292" y="212"/>
                    </a:lnTo>
                    <a:lnTo>
                      <a:pt x="1296" y="212"/>
                    </a:lnTo>
                    <a:lnTo>
                      <a:pt x="1299" y="211"/>
                    </a:lnTo>
                    <a:lnTo>
                      <a:pt x="1301" y="209"/>
                    </a:lnTo>
                    <a:lnTo>
                      <a:pt x="1302" y="207"/>
                    </a:lnTo>
                    <a:lnTo>
                      <a:pt x="1302" y="164"/>
                    </a:lnTo>
                    <a:lnTo>
                      <a:pt x="1301" y="161"/>
                    </a:lnTo>
                    <a:lnTo>
                      <a:pt x="1299" y="159"/>
                    </a:lnTo>
                    <a:lnTo>
                      <a:pt x="1296" y="158"/>
                    </a:lnTo>
                    <a:lnTo>
                      <a:pt x="1292" y="158"/>
                    </a:lnTo>
                    <a:lnTo>
                      <a:pt x="1206" y="158"/>
                    </a:lnTo>
                    <a:close/>
                    <a:moveTo>
                      <a:pt x="1078" y="158"/>
                    </a:moveTo>
                    <a:lnTo>
                      <a:pt x="1074" y="158"/>
                    </a:lnTo>
                    <a:lnTo>
                      <a:pt x="1071" y="159"/>
                    </a:lnTo>
                    <a:lnTo>
                      <a:pt x="1068" y="161"/>
                    </a:lnTo>
                    <a:lnTo>
                      <a:pt x="1067" y="164"/>
                    </a:lnTo>
                    <a:lnTo>
                      <a:pt x="1067" y="207"/>
                    </a:lnTo>
                    <a:lnTo>
                      <a:pt x="1068" y="209"/>
                    </a:lnTo>
                    <a:lnTo>
                      <a:pt x="1071" y="211"/>
                    </a:lnTo>
                    <a:lnTo>
                      <a:pt x="1074" y="212"/>
                    </a:lnTo>
                    <a:lnTo>
                      <a:pt x="1078" y="212"/>
                    </a:lnTo>
                    <a:lnTo>
                      <a:pt x="1164" y="212"/>
                    </a:lnTo>
                    <a:lnTo>
                      <a:pt x="1168" y="212"/>
                    </a:lnTo>
                    <a:lnTo>
                      <a:pt x="1171" y="211"/>
                    </a:lnTo>
                    <a:lnTo>
                      <a:pt x="1173" y="209"/>
                    </a:lnTo>
                    <a:lnTo>
                      <a:pt x="1174" y="207"/>
                    </a:lnTo>
                    <a:lnTo>
                      <a:pt x="1174" y="164"/>
                    </a:lnTo>
                    <a:lnTo>
                      <a:pt x="1173" y="161"/>
                    </a:lnTo>
                    <a:lnTo>
                      <a:pt x="1171" y="159"/>
                    </a:lnTo>
                    <a:lnTo>
                      <a:pt x="1168" y="158"/>
                    </a:lnTo>
                    <a:lnTo>
                      <a:pt x="1164" y="158"/>
                    </a:lnTo>
                    <a:lnTo>
                      <a:pt x="1078" y="158"/>
                    </a:lnTo>
                    <a:close/>
                    <a:moveTo>
                      <a:pt x="950" y="158"/>
                    </a:moveTo>
                    <a:lnTo>
                      <a:pt x="946" y="158"/>
                    </a:lnTo>
                    <a:lnTo>
                      <a:pt x="943" y="159"/>
                    </a:lnTo>
                    <a:lnTo>
                      <a:pt x="941" y="161"/>
                    </a:lnTo>
                    <a:lnTo>
                      <a:pt x="940" y="164"/>
                    </a:lnTo>
                    <a:lnTo>
                      <a:pt x="940" y="207"/>
                    </a:lnTo>
                    <a:lnTo>
                      <a:pt x="941" y="209"/>
                    </a:lnTo>
                    <a:lnTo>
                      <a:pt x="943" y="211"/>
                    </a:lnTo>
                    <a:lnTo>
                      <a:pt x="946" y="212"/>
                    </a:lnTo>
                    <a:lnTo>
                      <a:pt x="950" y="212"/>
                    </a:lnTo>
                    <a:lnTo>
                      <a:pt x="1035" y="212"/>
                    </a:lnTo>
                    <a:lnTo>
                      <a:pt x="1039" y="212"/>
                    </a:lnTo>
                    <a:lnTo>
                      <a:pt x="1042" y="211"/>
                    </a:lnTo>
                    <a:lnTo>
                      <a:pt x="1045" y="209"/>
                    </a:lnTo>
                    <a:lnTo>
                      <a:pt x="1045" y="207"/>
                    </a:lnTo>
                    <a:lnTo>
                      <a:pt x="1045" y="164"/>
                    </a:lnTo>
                    <a:lnTo>
                      <a:pt x="1045" y="161"/>
                    </a:lnTo>
                    <a:lnTo>
                      <a:pt x="1042" y="159"/>
                    </a:lnTo>
                    <a:lnTo>
                      <a:pt x="1039" y="158"/>
                    </a:lnTo>
                    <a:lnTo>
                      <a:pt x="1035" y="158"/>
                    </a:lnTo>
                    <a:lnTo>
                      <a:pt x="950" y="158"/>
                    </a:lnTo>
                    <a:close/>
                    <a:moveTo>
                      <a:pt x="821" y="158"/>
                    </a:moveTo>
                    <a:lnTo>
                      <a:pt x="818" y="158"/>
                    </a:lnTo>
                    <a:lnTo>
                      <a:pt x="814" y="159"/>
                    </a:lnTo>
                    <a:lnTo>
                      <a:pt x="812" y="161"/>
                    </a:lnTo>
                    <a:lnTo>
                      <a:pt x="811" y="164"/>
                    </a:lnTo>
                    <a:lnTo>
                      <a:pt x="811" y="207"/>
                    </a:lnTo>
                    <a:lnTo>
                      <a:pt x="812" y="209"/>
                    </a:lnTo>
                    <a:lnTo>
                      <a:pt x="814" y="211"/>
                    </a:lnTo>
                    <a:lnTo>
                      <a:pt x="818" y="212"/>
                    </a:lnTo>
                    <a:lnTo>
                      <a:pt x="821" y="212"/>
                    </a:lnTo>
                    <a:lnTo>
                      <a:pt x="907" y="212"/>
                    </a:lnTo>
                    <a:lnTo>
                      <a:pt x="911" y="212"/>
                    </a:lnTo>
                    <a:lnTo>
                      <a:pt x="915" y="211"/>
                    </a:lnTo>
                    <a:lnTo>
                      <a:pt x="917" y="209"/>
                    </a:lnTo>
                    <a:lnTo>
                      <a:pt x="918" y="207"/>
                    </a:lnTo>
                    <a:lnTo>
                      <a:pt x="918" y="164"/>
                    </a:lnTo>
                    <a:lnTo>
                      <a:pt x="917" y="161"/>
                    </a:lnTo>
                    <a:lnTo>
                      <a:pt x="915" y="159"/>
                    </a:lnTo>
                    <a:lnTo>
                      <a:pt x="911" y="158"/>
                    </a:lnTo>
                    <a:lnTo>
                      <a:pt x="907" y="158"/>
                    </a:lnTo>
                    <a:lnTo>
                      <a:pt x="821" y="158"/>
                    </a:lnTo>
                    <a:close/>
                    <a:moveTo>
                      <a:pt x="694" y="158"/>
                    </a:moveTo>
                    <a:lnTo>
                      <a:pt x="689" y="158"/>
                    </a:lnTo>
                    <a:lnTo>
                      <a:pt x="686" y="159"/>
                    </a:lnTo>
                    <a:lnTo>
                      <a:pt x="684" y="161"/>
                    </a:lnTo>
                    <a:lnTo>
                      <a:pt x="683" y="164"/>
                    </a:lnTo>
                    <a:lnTo>
                      <a:pt x="683" y="207"/>
                    </a:lnTo>
                    <a:lnTo>
                      <a:pt x="684" y="209"/>
                    </a:lnTo>
                    <a:lnTo>
                      <a:pt x="686" y="211"/>
                    </a:lnTo>
                    <a:lnTo>
                      <a:pt x="689" y="212"/>
                    </a:lnTo>
                    <a:lnTo>
                      <a:pt x="694" y="212"/>
                    </a:lnTo>
                    <a:lnTo>
                      <a:pt x="779" y="212"/>
                    </a:lnTo>
                    <a:lnTo>
                      <a:pt x="784" y="212"/>
                    </a:lnTo>
                    <a:lnTo>
                      <a:pt x="787" y="211"/>
                    </a:lnTo>
                    <a:lnTo>
                      <a:pt x="789" y="209"/>
                    </a:lnTo>
                    <a:lnTo>
                      <a:pt x="790" y="207"/>
                    </a:lnTo>
                    <a:lnTo>
                      <a:pt x="790" y="164"/>
                    </a:lnTo>
                    <a:lnTo>
                      <a:pt x="789" y="161"/>
                    </a:lnTo>
                    <a:lnTo>
                      <a:pt x="787" y="159"/>
                    </a:lnTo>
                    <a:lnTo>
                      <a:pt x="784" y="158"/>
                    </a:lnTo>
                    <a:lnTo>
                      <a:pt x="779" y="158"/>
                    </a:lnTo>
                    <a:lnTo>
                      <a:pt x="694" y="158"/>
                    </a:lnTo>
                    <a:close/>
                    <a:moveTo>
                      <a:pt x="573" y="158"/>
                    </a:moveTo>
                    <a:lnTo>
                      <a:pt x="569" y="158"/>
                    </a:lnTo>
                    <a:lnTo>
                      <a:pt x="566" y="159"/>
                    </a:lnTo>
                    <a:lnTo>
                      <a:pt x="563" y="161"/>
                    </a:lnTo>
                    <a:lnTo>
                      <a:pt x="563" y="164"/>
                    </a:lnTo>
                    <a:lnTo>
                      <a:pt x="563" y="207"/>
                    </a:lnTo>
                    <a:lnTo>
                      <a:pt x="563" y="209"/>
                    </a:lnTo>
                    <a:lnTo>
                      <a:pt x="566" y="211"/>
                    </a:lnTo>
                    <a:lnTo>
                      <a:pt x="569" y="212"/>
                    </a:lnTo>
                    <a:lnTo>
                      <a:pt x="573" y="212"/>
                    </a:lnTo>
                    <a:lnTo>
                      <a:pt x="658" y="212"/>
                    </a:lnTo>
                    <a:lnTo>
                      <a:pt x="662" y="212"/>
                    </a:lnTo>
                    <a:lnTo>
                      <a:pt x="665" y="211"/>
                    </a:lnTo>
                    <a:lnTo>
                      <a:pt x="668" y="209"/>
                    </a:lnTo>
                    <a:lnTo>
                      <a:pt x="668" y="207"/>
                    </a:lnTo>
                    <a:lnTo>
                      <a:pt x="668" y="164"/>
                    </a:lnTo>
                    <a:lnTo>
                      <a:pt x="668" y="161"/>
                    </a:lnTo>
                    <a:lnTo>
                      <a:pt x="665" y="159"/>
                    </a:lnTo>
                    <a:lnTo>
                      <a:pt x="662" y="158"/>
                    </a:lnTo>
                    <a:lnTo>
                      <a:pt x="658" y="158"/>
                    </a:lnTo>
                    <a:lnTo>
                      <a:pt x="573" y="158"/>
                    </a:lnTo>
                    <a:close/>
                    <a:moveTo>
                      <a:pt x="443" y="158"/>
                    </a:moveTo>
                    <a:lnTo>
                      <a:pt x="439" y="158"/>
                    </a:lnTo>
                    <a:lnTo>
                      <a:pt x="436" y="159"/>
                    </a:lnTo>
                    <a:lnTo>
                      <a:pt x="434" y="161"/>
                    </a:lnTo>
                    <a:lnTo>
                      <a:pt x="433" y="164"/>
                    </a:lnTo>
                    <a:lnTo>
                      <a:pt x="433" y="207"/>
                    </a:lnTo>
                    <a:lnTo>
                      <a:pt x="434" y="209"/>
                    </a:lnTo>
                    <a:lnTo>
                      <a:pt x="436" y="211"/>
                    </a:lnTo>
                    <a:lnTo>
                      <a:pt x="439" y="212"/>
                    </a:lnTo>
                    <a:lnTo>
                      <a:pt x="443" y="212"/>
                    </a:lnTo>
                    <a:lnTo>
                      <a:pt x="529" y="212"/>
                    </a:lnTo>
                    <a:lnTo>
                      <a:pt x="532" y="212"/>
                    </a:lnTo>
                    <a:lnTo>
                      <a:pt x="536" y="211"/>
                    </a:lnTo>
                    <a:lnTo>
                      <a:pt x="539" y="209"/>
                    </a:lnTo>
                    <a:lnTo>
                      <a:pt x="539" y="207"/>
                    </a:lnTo>
                    <a:lnTo>
                      <a:pt x="539" y="164"/>
                    </a:lnTo>
                    <a:lnTo>
                      <a:pt x="539" y="161"/>
                    </a:lnTo>
                    <a:lnTo>
                      <a:pt x="535" y="159"/>
                    </a:lnTo>
                    <a:lnTo>
                      <a:pt x="532" y="158"/>
                    </a:lnTo>
                    <a:lnTo>
                      <a:pt x="529" y="158"/>
                    </a:lnTo>
                    <a:lnTo>
                      <a:pt x="443" y="158"/>
                    </a:lnTo>
                    <a:close/>
                    <a:moveTo>
                      <a:pt x="313" y="158"/>
                    </a:moveTo>
                    <a:lnTo>
                      <a:pt x="309" y="158"/>
                    </a:lnTo>
                    <a:lnTo>
                      <a:pt x="306" y="159"/>
                    </a:lnTo>
                    <a:lnTo>
                      <a:pt x="304" y="161"/>
                    </a:lnTo>
                    <a:lnTo>
                      <a:pt x="303" y="164"/>
                    </a:lnTo>
                    <a:lnTo>
                      <a:pt x="303" y="207"/>
                    </a:lnTo>
                    <a:lnTo>
                      <a:pt x="304" y="209"/>
                    </a:lnTo>
                    <a:lnTo>
                      <a:pt x="306" y="211"/>
                    </a:lnTo>
                    <a:lnTo>
                      <a:pt x="309" y="212"/>
                    </a:lnTo>
                    <a:lnTo>
                      <a:pt x="313" y="212"/>
                    </a:lnTo>
                    <a:lnTo>
                      <a:pt x="399" y="212"/>
                    </a:lnTo>
                    <a:lnTo>
                      <a:pt x="403" y="212"/>
                    </a:lnTo>
                    <a:lnTo>
                      <a:pt x="407" y="211"/>
                    </a:lnTo>
                    <a:lnTo>
                      <a:pt x="409" y="209"/>
                    </a:lnTo>
                    <a:lnTo>
                      <a:pt x="410" y="207"/>
                    </a:lnTo>
                    <a:lnTo>
                      <a:pt x="410" y="164"/>
                    </a:lnTo>
                    <a:lnTo>
                      <a:pt x="409" y="161"/>
                    </a:lnTo>
                    <a:lnTo>
                      <a:pt x="407" y="159"/>
                    </a:lnTo>
                    <a:lnTo>
                      <a:pt x="403" y="158"/>
                    </a:lnTo>
                    <a:lnTo>
                      <a:pt x="399" y="158"/>
                    </a:lnTo>
                    <a:lnTo>
                      <a:pt x="313" y="158"/>
                    </a:lnTo>
                    <a:close/>
                    <a:moveTo>
                      <a:pt x="184" y="158"/>
                    </a:moveTo>
                    <a:lnTo>
                      <a:pt x="179" y="158"/>
                    </a:lnTo>
                    <a:lnTo>
                      <a:pt x="176" y="159"/>
                    </a:lnTo>
                    <a:lnTo>
                      <a:pt x="174" y="161"/>
                    </a:lnTo>
                    <a:lnTo>
                      <a:pt x="173" y="164"/>
                    </a:lnTo>
                    <a:lnTo>
                      <a:pt x="173" y="207"/>
                    </a:lnTo>
                    <a:lnTo>
                      <a:pt x="174" y="209"/>
                    </a:lnTo>
                    <a:lnTo>
                      <a:pt x="176" y="211"/>
                    </a:lnTo>
                    <a:lnTo>
                      <a:pt x="179" y="212"/>
                    </a:lnTo>
                    <a:lnTo>
                      <a:pt x="184" y="212"/>
                    </a:lnTo>
                    <a:lnTo>
                      <a:pt x="269" y="212"/>
                    </a:lnTo>
                    <a:lnTo>
                      <a:pt x="274" y="212"/>
                    </a:lnTo>
                    <a:lnTo>
                      <a:pt x="277" y="211"/>
                    </a:lnTo>
                    <a:lnTo>
                      <a:pt x="279" y="209"/>
                    </a:lnTo>
                    <a:lnTo>
                      <a:pt x="280" y="207"/>
                    </a:lnTo>
                    <a:lnTo>
                      <a:pt x="280" y="164"/>
                    </a:lnTo>
                    <a:lnTo>
                      <a:pt x="279" y="161"/>
                    </a:lnTo>
                    <a:lnTo>
                      <a:pt x="277" y="159"/>
                    </a:lnTo>
                    <a:lnTo>
                      <a:pt x="274" y="158"/>
                    </a:lnTo>
                    <a:lnTo>
                      <a:pt x="269" y="158"/>
                    </a:lnTo>
                    <a:lnTo>
                      <a:pt x="184" y="158"/>
                    </a:lnTo>
                    <a:close/>
                    <a:moveTo>
                      <a:pt x="54" y="158"/>
                    </a:moveTo>
                    <a:lnTo>
                      <a:pt x="49" y="158"/>
                    </a:lnTo>
                    <a:lnTo>
                      <a:pt x="46" y="159"/>
                    </a:lnTo>
                    <a:lnTo>
                      <a:pt x="44" y="161"/>
                    </a:lnTo>
                    <a:lnTo>
                      <a:pt x="43" y="164"/>
                    </a:lnTo>
                    <a:lnTo>
                      <a:pt x="43" y="207"/>
                    </a:lnTo>
                    <a:lnTo>
                      <a:pt x="44" y="209"/>
                    </a:lnTo>
                    <a:lnTo>
                      <a:pt x="46" y="211"/>
                    </a:lnTo>
                    <a:lnTo>
                      <a:pt x="49" y="212"/>
                    </a:lnTo>
                    <a:lnTo>
                      <a:pt x="54" y="212"/>
                    </a:lnTo>
                    <a:lnTo>
                      <a:pt x="140" y="212"/>
                    </a:lnTo>
                    <a:lnTo>
                      <a:pt x="144" y="212"/>
                    </a:lnTo>
                    <a:lnTo>
                      <a:pt x="147" y="211"/>
                    </a:lnTo>
                    <a:lnTo>
                      <a:pt x="149" y="209"/>
                    </a:lnTo>
                    <a:lnTo>
                      <a:pt x="150" y="207"/>
                    </a:lnTo>
                    <a:lnTo>
                      <a:pt x="150" y="164"/>
                    </a:lnTo>
                    <a:lnTo>
                      <a:pt x="149" y="161"/>
                    </a:lnTo>
                    <a:lnTo>
                      <a:pt x="147" y="159"/>
                    </a:lnTo>
                    <a:lnTo>
                      <a:pt x="144" y="158"/>
                    </a:lnTo>
                    <a:lnTo>
                      <a:pt x="140" y="158"/>
                    </a:lnTo>
                    <a:lnTo>
                      <a:pt x="54" y="158"/>
                    </a:lnTo>
                    <a:close/>
                    <a:moveTo>
                      <a:pt x="58" y="0"/>
                    </a:moveTo>
                    <a:lnTo>
                      <a:pt x="1802" y="0"/>
                    </a:lnTo>
                    <a:lnTo>
                      <a:pt x="1819" y="3"/>
                    </a:lnTo>
                    <a:lnTo>
                      <a:pt x="1835" y="11"/>
                    </a:lnTo>
                    <a:lnTo>
                      <a:pt x="1848" y="23"/>
                    </a:lnTo>
                    <a:lnTo>
                      <a:pt x="1855" y="39"/>
                    </a:lnTo>
                    <a:lnTo>
                      <a:pt x="1858" y="57"/>
                    </a:lnTo>
                    <a:lnTo>
                      <a:pt x="1858" y="810"/>
                    </a:lnTo>
                    <a:lnTo>
                      <a:pt x="1855" y="827"/>
                    </a:lnTo>
                    <a:lnTo>
                      <a:pt x="1848" y="843"/>
                    </a:lnTo>
                    <a:lnTo>
                      <a:pt x="1835" y="856"/>
                    </a:lnTo>
                    <a:lnTo>
                      <a:pt x="1819" y="863"/>
                    </a:lnTo>
                    <a:lnTo>
                      <a:pt x="1802" y="866"/>
                    </a:lnTo>
                    <a:lnTo>
                      <a:pt x="58" y="866"/>
                    </a:lnTo>
                    <a:lnTo>
                      <a:pt x="40" y="863"/>
                    </a:lnTo>
                    <a:lnTo>
                      <a:pt x="24" y="856"/>
                    </a:lnTo>
                    <a:lnTo>
                      <a:pt x="12" y="843"/>
                    </a:lnTo>
                    <a:lnTo>
                      <a:pt x="3" y="827"/>
                    </a:lnTo>
                    <a:lnTo>
                      <a:pt x="0" y="810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85"/>
              <p:cNvSpPr>
                <a:spLocks noEditPoints="1"/>
              </p:cNvSpPr>
              <p:nvPr/>
            </p:nvSpPr>
            <p:spPr bwMode="auto">
              <a:xfrm>
                <a:off x="5234190" y="4081109"/>
                <a:ext cx="593764" cy="335927"/>
              </a:xfrm>
              <a:custGeom>
                <a:avLst/>
                <a:gdLst>
                  <a:gd name="T0" fmla="*/ 22 w 3134"/>
                  <a:gd name="T1" fmla="*/ 23 h 1975"/>
                  <a:gd name="T2" fmla="*/ 22 w 3134"/>
                  <a:gd name="T3" fmla="*/ 196 h 1975"/>
                  <a:gd name="T4" fmla="*/ 326 w 3134"/>
                  <a:gd name="T5" fmla="*/ 196 h 1975"/>
                  <a:gd name="T6" fmla="*/ 326 w 3134"/>
                  <a:gd name="T7" fmla="*/ 23 h 1975"/>
                  <a:gd name="T8" fmla="*/ 22 w 3134"/>
                  <a:gd name="T9" fmla="*/ 23 h 1975"/>
                  <a:gd name="T10" fmla="*/ 12 w 3134"/>
                  <a:gd name="T11" fmla="*/ 0 h 1975"/>
                  <a:gd name="T12" fmla="*/ 337 w 3134"/>
                  <a:gd name="T13" fmla="*/ 0 h 1975"/>
                  <a:gd name="T14" fmla="*/ 339 w 3134"/>
                  <a:gd name="T15" fmla="*/ 0 h 1975"/>
                  <a:gd name="T16" fmla="*/ 342 w 3134"/>
                  <a:gd name="T17" fmla="*/ 1 h 1975"/>
                  <a:gd name="T18" fmla="*/ 344 w 3134"/>
                  <a:gd name="T19" fmla="*/ 2 h 1975"/>
                  <a:gd name="T20" fmla="*/ 345 w 3134"/>
                  <a:gd name="T21" fmla="*/ 4 h 1975"/>
                  <a:gd name="T22" fmla="*/ 347 w 3134"/>
                  <a:gd name="T23" fmla="*/ 6 h 1975"/>
                  <a:gd name="T24" fmla="*/ 348 w 3134"/>
                  <a:gd name="T25" fmla="*/ 9 h 1975"/>
                  <a:gd name="T26" fmla="*/ 348 w 3134"/>
                  <a:gd name="T27" fmla="*/ 11 h 1975"/>
                  <a:gd name="T28" fmla="*/ 348 w 3134"/>
                  <a:gd name="T29" fmla="*/ 207 h 1975"/>
                  <a:gd name="T30" fmla="*/ 348 w 3134"/>
                  <a:gd name="T31" fmla="*/ 210 h 1975"/>
                  <a:gd name="T32" fmla="*/ 347 w 3134"/>
                  <a:gd name="T33" fmla="*/ 213 h 1975"/>
                  <a:gd name="T34" fmla="*/ 345 w 3134"/>
                  <a:gd name="T35" fmla="*/ 215 h 1975"/>
                  <a:gd name="T36" fmla="*/ 344 w 3134"/>
                  <a:gd name="T37" fmla="*/ 217 h 1975"/>
                  <a:gd name="T38" fmla="*/ 342 w 3134"/>
                  <a:gd name="T39" fmla="*/ 218 h 1975"/>
                  <a:gd name="T40" fmla="*/ 339 w 3134"/>
                  <a:gd name="T41" fmla="*/ 219 h 1975"/>
                  <a:gd name="T42" fmla="*/ 337 w 3134"/>
                  <a:gd name="T43" fmla="*/ 219 h 1975"/>
                  <a:gd name="T44" fmla="*/ 12 w 3134"/>
                  <a:gd name="T45" fmla="*/ 219 h 1975"/>
                  <a:gd name="T46" fmla="*/ 9 w 3134"/>
                  <a:gd name="T47" fmla="*/ 219 h 1975"/>
                  <a:gd name="T48" fmla="*/ 6 w 3134"/>
                  <a:gd name="T49" fmla="*/ 218 h 1975"/>
                  <a:gd name="T50" fmla="*/ 4 w 3134"/>
                  <a:gd name="T51" fmla="*/ 217 h 1975"/>
                  <a:gd name="T52" fmla="*/ 3 w 3134"/>
                  <a:gd name="T53" fmla="*/ 215 h 1975"/>
                  <a:gd name="T54" fmla="*/ 1 w 3134"/>
                  <a:gd name="T55" fmla="*/ 213 h 1975"/>
                  <a:gd name="T56" fmla="*/ 0 w 3134"/>
                  <a:gd name="T57" fmla="*/ 210 h 1975"/>
                  <a:gd name="T58" fmla="*/ 0 w 3134"/>
                  <a:gd name="T59" fmla="*/ 207 h 1975"/>
                  <a:gd name="T60" fmla="*/ 0 w 3134"/>
                  <a:gd name="T61" fmla="*/ 11 h 1975"/>
                  <a:gd name="T62" fmla="*/ 0 w 3134"/>
                  <a:gd name="T63" fmla="*/ 9 h 1975"/>
                  <a:gd name="T64" fmla="*/ 1 w 3134"/>
                  <a:gd name="T65" fmla="*/ 6 h 1975"/>
                  <a:gd name="T66" fmla="*/ 3 w 3134"/>
                  <a:gd name="T67" fmla="*/ 4 h 1975"/>
                  <a:gd name="T68" fmla="*/ 4 w 3134"/>
                  <a:gd name="T69" fmla="*/ 2 h 1975"/>
                  <a:gd name="T70" fmla="*/ 6 w 3134"/>
                  <a:gd name="T71" fmla="*/ 1 h 1975"/>
                  <a:gd name="T72" fmla="*/ 9 w 3134"/>
                  <a:gd name="T73" fmla="*/ 0 h 1975"/>
                  <a:gd name="T74" fmla="*/ 12 w 3134"/>
                  <a:gd name="T75" fmla="*/ 0 h 19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34" h="1975">
                    <a:moveTo>
                      <a:pt x="201" y="211"/>
                    </a:moveTo>
                    <a:lnTo>
                      <a:pt x="201" y="1764"/>
                    </a:lnTo>
                    <a:lnTo>
                      <a:pt x="2933" y="1764"/>
                    </a:lnTo>
                    <a:lnTo>
                      <a:pt x="2933" y="211"/>
                    </a:lnTo>
                    <a:lnTo>
                      <a:pt x="201" y="211"/>
                    </a:lnTo>
                    <a:close/>
                    <a:moveTo>
                      <a:pt x="104" y="0"/>
                    </a:moveTo>
                    <a:lnTo>
                      <a:pt x="3031" y="0"/>
                    </a:lnTo>
                    <a:lnTo>
                      <a:pt x="3054" y="2"/>
                    </a:lnTo>
                    <a:lnTo>
                      <a:pt x="3076" y="10"/>
                    </a:lnTo>
                    <a:lnTo>
                      <a:pt x="3096" y="22"/>
                    </a:lnTo>
                    <a:lnTo>
                      <a:pt x="3111" y="38"/>
                    </a:lnTo>
                    <a:lnTo>
                      <a:pt x="3124" y="57"/>
                    </a:lnTo>
                    <a:lnTo>
                      <a:pt x="3131" y="79"/>
                    </a:lnTo>
                    <a:lnTo>
                      <a:pt x="3134" y="103"/>
                    </a:lnTo>
                    <a:lnTo>
                      <a:pt x="3134" y="1871"/>
                    </a:lnTo>
                    <a:lnTo>
                      <a:pt x="3131" y="1896"/>
                    </a:lnTo>
                    <a:lnTo>
                      <a:pt x="3124" y="1918"/>
                    </a:lnTo>
                    <a:lnTo>
                      <a:pt x="3111" y="1936"/>
                    </a:lnTo>
                    <a:lnTo>
                      <a:pt x="3096" y="1953"/>
                    </a:lnTo>
                    <a:lnTo>
                      <a:pt x="3076" y="1965"/>
                    </a:lnTo>
                    <a:lnTo>
                      <a:pt x="3054" y="1973"/>
                    </a:lnTo>
                    <a:lnTo>
                      <a:pt x="3031" y="1975"/>
                    </a:lnTo>
                    <a:lnTo>
                      <a:pt x="104" y="1975"/>
                    </a:lnTo>
                    <a:lnTo>
                      <a:pt x="80" y="1973"/>
                    </a:lnTo>
                    <a:lnTo>
                      <a:pt x="58" y="1965"/>
                    </a:lnTo>
                    <a:lnTo>
                      <a:pt x="39" y="1953"/>
                    </a:lnTo>
                    <a:lnTo>
                      <a:pt x="23" y="1936"/>
                    </a:lnTo>
                    <a:lnTo>
                      <a:pt x="10" y="1918"/>
                    </a:lnTo>
                    <a:lnTo>
                      <a:pt x="3" y="1896"/>
                    </a:lnTo>
                    <a:lnTo>
                      <a:pt x="0" y="1871"/>
                    </a:lnTo>
                    <a:lnTo>
                      <a:pt x="0" y="103"/>
                    </a:lnTo>
                    <a:lnTo>
                      <a:pt x="3" y="79"/>
                    </a:lnTo>
                    <a:lnTo>
                      <a:pt x="10" y="57"/>
                    </a:lnTo>
                    <a:lnTo>
                      <a:pt x="23" y="38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2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86"/>
              <p:cNvSpPr>
                <a:spLocks/>
              </p:cNvSpPr>
              <p:nvPr/>
            </p:nvSpPr>
            <p:spPr bwMode="auto">
              <a:xfrm>
                <a:off x="5469648" y="4424706"/>
                <a:ext cx="122848" cy="33746"/>
              </a:xfrm>
              <a:custGeom>
                <a:avLst/>
                <a:gdLst>
                  <a:gd name="T0" fmla="*/ 0 w 644"/>
                  <a:gd name="T1" fmla="*/ 0 h 194"/>
                  <a:gd name="T2" fmla="*/ 72 w 644"/>
                  <a:gd name="T3" fmla="*/ 0 h 194"/>
                  <a:gd name="T4" fmla="*/ 72 w 644"/>
                  <a:gd name="T5" fmla="*/ 16 h 194"/>
                  <a:gd name="T6" fmla="*/ 72 w 644"/>
                  <a:gd name="T7" fmla="*/ 17 h 194"/>
                  <a:gd name="T8" fmla="*/ 71 w 644"/>
                  <a:gd name="T9" fmla="*/ 19 h 194"/>
                  <a:gd name="T10" fmla="*/ 69 w 644"/>
                  <a:gd name="T11" fmla="*/ 20 h 194"/>
                  <a:gd name="T12" fmla="*/ 68 w 644"/>
                  <a:gd name="T13" fmla="*/ 21 h 194"/>
                  <a:gd name="T14" fmla="*/ 66 w 644"/>
                  <a:gd name="T15" fmla="*/ 22 h 194"/>
                  <a:gd name="T16" fmla="*/ 63 w 644"/>
                  <a:gd name="T17" fmla="*/ 22 h 194"/>
                  <a:gd name="T18" fmla="*/ 9 w 644"/>
                  <a:gd name="T19" fmla="*/ 22 h 194"/>
                  <a:gd name="T20" fmla="*/ 6 w 644"/>
                  <a:gd name="T21" fmla="*/ 22 h 194"/>
                  <a:gd name="T22" fmla="*/ 4 w 644"/>
                  <a:gd name="T23" fmla="*/ 21 h 194"/>
                  <a:gd name="T24" fmla="*/ 3 w 644"/>
                  <a:gd name="T25" fmla="*/ 20 h 194"/>
                  <a:gd name="T26" fmla="*/ 1 w 644"/>
                  <a:gd name="T27" fmla="*/ 19 h 194"/>
                  <a:gd name="T28" fmla="*/ 0 w 644"/>
                  <a:gd name="T29" fmla="*/ 17 h 194"/>
                  <a:gd name="T30" fmla="*/ 0 w 644"/>
                  <a:gd name="T31" fmla="*/ 16 h 194"/>
                  <a:gd name="T32" fmla="*/ 0 w 644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4" h="19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139"/>
                    </a:lnTo>
                    <a:lnTo>
                      <a:pt x="641" y="154"/>
                    </a:lnTo>
                    <a:lnTo>
                      <a:pt x="633" y="167"/>
                    </a:lnTo>
                    <a:lnTo>
                      <a:pt x="621" y="178"/>
                    </a:lnTo>
                    <a:lnTo>
                      <a:pt x="606" y="186"/>
                    </a:lnTo>
                    <a:lnTo>
                      <a:pt x="587" y="192"/>
                    </a:lnTo>
                    <a:lnTo>
                      <a:pt x="566" y="194"/>
                    </a:lnTo>
                    <a:lnTo>
                      <a:pt x="78" y="194"/>
                    </a:lnTo>
                    <a:lnTo>
                      <a:pt x="58" y="192"/>
                    </a:lnTo>
                    <a:lnTo>
                      <a:pt x="39" y="186"/>
                    </a:lnTo>
                    <a:lnTo>
                      <a:pt x="23" y="178"/>
                    </a:lnTo>
                    <a:lnTo>
                      <a:pt x="11" y="167"/>
                    </a:lnTo>
                    <a:lnTo>
                      <a:pt x="3" y="154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87"/>
              <p:cNvSpPr>
                <a:spLocks/>
              </p:cNvSpPr>
              <p:nvPr/>
            </p:nvSpPr>
            <p:spPr bwMode="auto">
              <a:xfrm>
                <a:off x="5537897" y="4340340"/>
                <a:ext cx="351481" cy="145722"/>
              </a:xfrm>
              <a:custGeom>
                <a:avLst/>
                <a:gdLst>
                  <a:gd name="T0" fmla="*/ 160 w 1852"/>
                  <a:gd name="T1" fmla="*/ 0 h 854"/>
                  <a:gd name="T2" fmla="*/ 162 w 1852"/>
                  <a:gd name="T3" fmla="*/ 1 h 854"/>
                  <a:gd name="T4" fmla="*/ 165 w 1852"/>
                  <a:gd name="T5" fmla="*/ 3 h 854"/>
                  <a:gd name="T6" fmla="*/ 170 w 1852"/>
                  <a:gd name="T7" fmla="*/ 8 h 854"/>
                  <a:gd name="T8" fmla="*/ 177 w 1852"/>
                  <a:gd name="T9" fmla="*/ 15 h 854"/>
                  <a:gd name="T10" fmla="*/ 187 w 1852"/>
                  <a:gd name="T11" fmla="*/ 26 h 854"/>
                  <a:gd name="T12" fmla="*/ 199 w 1852"/>
                  <a:gd name="T13" fmla="*/ 42 h 854"/>
                  <a:gd name="T14" fmla="*/ 204 w 1852"/>
                  <a:gd name="T15" fmla="*/ 51 h 854"/>
                  <a:gd name="T16" fmla="*/ 206 w 1852"/>
                  <a:gd name="T17" fmla="*/ 59 h 854"/>
                  <a:gd name="T18" fmla="*/ 204 w 1852"/>
                  <a:gd name="T19" fmla="*/ 66 h 854"/>
                  <a:gd name="T20" fmla="*/ 199 w 1852"/>
                  <a:gd name="T21" fmla="*/ 71 h 854"/>
                  <a:gd name="T22" fmla="*/ 189 w 1852"/>
                  <a:gd name="T23" fmla="*/ 74 h 854"/>
                  <a:gd name="T24" fmla="*/ 175 w 1852"/>
                  <a:gd name="T25" fmla="*/ 77 h 854"/>
                  <a:gd name="T26" fmla="*/ 156 w 1852"/>
                  <a:gd name="T27" fmla="*/ 77 h 854"/>
                  <a:gd name="T28" fmla="*/ 130 w 1852"/>
                  <a:gd name="T29" fmla="*/ 75 h 854"/>
                  <a:gd name="T30" fmla="*/ 105 w 1852"/>
                  <a:gd name="T31" fmla="*/ 72 h 854"/>
                  <a:gd name="T32" fmla="*/ 83 w 1852"/>
                  <a:gd name="T33" fmla="*/ 72 h 854"/>
                  <a:gd name="T34" fmla="*/ 61 w 1852"/>
                  <a:gd name="T35" fmla="*/ 76 h 854"/>
                  <a:gd name="T36" fmla="*/ 40 w 1852"/>
                  <a:gd name="T37" fmla="*/ 81 h 854"/>
                  <a:gd name="T38" fmla="*/ 23 w 1852"/>
                  <a:gd name="T39" fmla="*/ 86 h 854"/>
                  <a:gd name="T40" fmla="*/ 9 w 1852"/>
                  <a:gd name="T41" fmla="*/ 91 h 854"/>
                  <a:gd name="T42" fmla="*/ 3 w 1852"/>
                  <a:gd name="T43" fmla="*/ 94 h 854"/>
                  <a:gd name="T44" fmla="*/ 1 w 1852"/>
                  <a:gd name="T45" fmla="*/ 95 h 854"/>
                  <a:gd name="T46" fmla="*/ 1 w 1852"/>
                  <a:gd name="T47" fmla="*/ 93 h 854"/>
                  <a:gd name="T48" fmla="*/ 7 w 1852"/>
                  <a:gd name="T49" fmla="*/ 90 h 854"/>
                  <a:gd name="T50" fmla="*/ 18 w 1852"/>
                  <a:gd name="T51" fmla="*/ 86 h 854"/>
                  <a:gd name="T52" fmla="*/ 31 w 1852"/>
                  <a:gd name="T53" fmla="*/ 82 h 854"/>
                  <a:gd name="T54" fmla="*/ 48 w 1852"/>
                  <a:gd name="T55" fmla="*/ 77 h 854"/>
                  <a:gd name="T56" fmla="*/ 66 w 1852"/>
                  <a:gd name="T57" fmla="*/ 73 h 854"/>
                  <a:gd name="T58" fmla="*/ 85 w 1852"/>
                  <a:gd name="T59" fmla="*/ 70 h 854"/>
                  <a:gd name="T60" fmla="*/ 105 w 1852"/>
                  <a:gd name="T61" fmla="*/ 70 h 854"/>
                  <a:gd name="T62" fmla="*/ 130 w 1852"/>
                  <a:gd name="T63" fmla="*/ 73 h 854"/>
                  <a:gd name="T64" fmla="*/ 156 w 1852"/>
                  <a:gd name="T65" fmla="*/ 75 h 854"/>
                  <a:gd name="T66" fmla="*/ 175 w 1852"/>
                  <a:gd name="T67" fmla="*/ 75 h 854"/>
                  <a:gd name="T68" fmla="*/ 189 w 1852"/>
                  <a:gd name="T69" fmla="*/ 73 h 854"/>
                  <a:gd name="T70" fmla="*/ 199 w 1852"/>
                  <a:gd name="T71" fmla="*/ 69 h 854"/>
                  <a:gd name="T72" fmla="*/ 204 w 1852"/>
                  <a:gd name="T73" fmla="*/ 63 h 854"/>
                  <a:gd name="T74" fmla="*/ 204 w 1852"/>
                  <a:gd name="T75" fmla="*/ 57 h 854"/>
                  <a:gd name="T76" fmla="*/ 201 w 1852"/>
                  <a:gd name="T77" fmla="*/ 49 h 854"/>
                  <a:gd name="T78" fmla="*/ 193 w 1852"/>
                  <a:gd name="T79" fmla="*/ 37 h 854"/>
                  <a:gd name="T80" fmla="*/ 182 w 1852"/>
                  <a:gd name="T81" fmla="*/ 23 h 854"/>
                  <a:gd name="T82" fmla="*/ 174 w 1852"/>
                  <a:gd name="T83" fmla="*/ 14 h 854"/>
                  <a:gd name="T84" fmla="*/ 167 w 1852"/>
                  <a:gd name="T85" fmla="*/ 7 h 854"/>
                  <a:gd name="T86" fmla="*/ 163 w 1852"/>
                  <a:gd name="T87" fmla="*/ 4 h 854"/>
                  <a:gd name="T88" fmla="*/ 161 w 1852"/>
                  <a:gd name="T89" fmla="*/ 2 h 854"/>
                  <a:gd name="T90" fmla="*/ 160 w 1852"/>
                  <a:gd name="T91" fmla="*/ 2 h 854"/>
                  <a:gd name="T92" fmla="*/ 160 w 1852"/>
                  <a:gd name="T93" fmla="*/ 0 h 8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852" h="854">
                    <a:moveTo>
                      <a:pt x="1437" y="0"/>
                    </a:moveTo>
                    <a:lnTo>
                      <a:pt x="1438" y="0"/>
                    </a:lnTo>
                    <a:lnTo>
                      <a:pt x="1441" y="1"/>
                    </a:lnTo>
                    <a:lnTo>
                      <a:pt x="1445" y="2"/>
                    </a:lnTo>
                    <a:lnTo>
                      <a:pt x="1450" y="5"/>
                    </a:lnTo>
                    <a:lnTo>
                      <a:pt x="1456" y="8"/>
                    </a:lnTo>
                    <a:lnTo>
                      <a:pt x="1465" y="13"/>
                    </a:lnTo>
                    <a:lnTo>
                      <a:pt x="1474" y="21"/>
                    </a:lnTo>
                    <a:lnTo>
                      <a:pt x="1485" y="29"/>
                    </a:lnTo>
                    <a:lnTo>
                      <a:pt x="1498" y="41"/>
                    </a:lnTo>
                    <a:lnTo>
                      <a:pt x="1514" y="54"/>
                    </a:lnTo>
                    <a:lnTo>
                      <a:pt x="1530" y="70"/>
                    </a:lnTo>
                    <a:lnTo>
                      <a:pt x="1549" y="89"/>
                    </a:lnTo>
                    <a:lnTo>
                      <a:pt x="1570" y="111"/>
                    </a:lnTo>
                    <a:lnTo>
                      <a:pt x="1593" y="137"/>
                    </a:lnTo>
                    <a:lnTo>
                      <a:pt x="1620" y="166"/>
                    </a:lnTo>
                    <a:lnTo>
                      <a:pt x="1647" y="200"/>
                    </a:lnTo>
                    <a:lnTo>
                      <a:pt x="1677" y="236"/>
                    </a:lnTo>
                    <a:lnTo>
                      <a:pt x="1711" y="278"/>
                    </a:lnTo>
                    <a:lnTo>
                      <a:pt x="1746" y="324"/>
                    </a:lnTo>
                    <a:lnTo>
                      <a:pt x="1785" y="376"/>
                    </a:lnTo>
                    <a:lnTo>
                      <a:pt x="1806" y="406"/>
                    </a:lnTo>
                    <a:lnTo>
                      <a:pt x="1823" y="434"/>
                    </a:lnTo>
                    <a:lnTo>
                      <a:pt x="1835" y="461"/>
                    </a:lnTo>
                    <a:lnTo>
                      <a:pt x="1845" y="487"/>
                    </a:lnTo>
                    <a:lnTo>
                      <a:pt x="1850" y="511"/>
                    </a:lnTo>
                    <a:lnTo>
                      <a:pt x="1852" y="533"/>
                    </a:lnTo>
                    <a:lnTo>
                      <a:pt x="1850" y="555"/>
                    </a:lnTo>
                    <a:lnTo>
                      <a:pt x="1844" y="575"/>
                    </a:lnTo>
                    <a:lnTo>
                      <a:pt x="1834" y="593"/>
                    </a:lnTo>
                    <a:lnTo>
                      <a:pt x="1822" y="610"/>
                    </a:lnTo>
                    <a:lnTo>
                      <a:pt x="1805" y="625"/>
                    </a:lnTo>
                    <a:lnTo>
                      <a:pt x="1786" y="637"/>
                    </a:lnTo>
                    <a:lnTo>
                      <a:pt x="1764" y="649"/>
                    </a:lnTo>
                    <a:lnTo>
                      <a:pt x="1739" y="658"/>
                    </a:lnTo>
                    <a:lnTo>
                      <a:pt x="1703" y="669"/>
                    </a:lnTo>
                    <a:lnTo>
                      <a:pt x="1663" y="678"/>
                    </a:lnTo>
                    <a:lnTo>
                      <a:pt x="1620" y="684"/>
                    </a:lnTo>
                    <a:lnTo>
                      <a:pt x="1573" y="689"/>
                    </a:lnTo>
                    <a:lnTo>
                      <a:pt x="1524" y="691"/>
                    </a:lnTo>
                    <a:lnTo>
                      <a:pt x="1473" y="692"/>
                    </a:lnTo>
                    <a:lnTo>
                      <a:pt x="1400" y="690"/>
                    </a:lnTo>
                    <a:lnTo>
                      <a:pt x="1323" y="687"/>
                    </a:lnTo>
                    <a:lnTo>
                      <a:pt x="1246" y="680"/>
                    </a:lnTo>
                    <a:lnTo>
                      <a:pt x="1167" y="672"/>
                    </a:lnTo>
                    <a:lnTo>
                      <a:pt x="1090" y="662"/>
                    </a:lnTo>
                    <a:lnTo>
                      <a:pt x="1014" y="653"/>
                    </a:lnTo>
                    <a:lnTo>
                      <a:pt x="945" y="646"/>
                    </a:lnTo>
                    <a:lnTo>
                      <a:pt x="874" y="644"/>
                    </a:lnTo>
                    <a:lnTo>
                      <a:pt x="808" y="645"/>
                    </a:lnTo>
                    <a:lnTo>
                      <a:pt x="742" y="650"/>
                    </a:lnTo>
                    <a:lnTo>
                      <a:pt x="676" y="658"/>
                    </a:lnTo>
                    <a:lnTo>
                      <a:pt x="610" y="669"/>
                    </a:lnTo>
                    <a:lnTo>
                      <a:pt x="545" y="680"/>
                    </a:lnTo>
                    <a:lnTo>
                      <a:pt x="482" y="695"/>
                    </a:lnTo>
                    <a:lnTo>
                      <a:pt x="420" y="711"/>
                    </a:lnTo>
                    <a:lnTo>
                      <a:pt x="362" y="726"/>
                    </a:lnTo>
                    <a:lnTo>
                      <a:pt x="305" y="743"/>
                    </a:lnTo>
                    <a:lnTo>
                      <a:pt x="253" y="760"/>
                    </a:lnTo>
                    <a:lnTo>
                      <a:pt x="204" y="777"/>
                    </a:lnTo>
                    <a:lnTo>
                      <a:pt x="160" y="793"/>
                    </a:lnTo>
                    <a:lnTo>
                      <a:pt x="120" y="808"/>
                    </a:lnTo>
                    <a:lnTo>
                      <a:pt x="85" y="822"/>
                    </a:lnTo>
                    <a:lnTo>
                      <a:pt x="62" y="831"/>
                    </a:lnTo>
                    <a:lnTo>
                      <a:pt x="42" y="839"/>
                    </a:lnTo>
                    <a:lnTo>
                      <a:pt x="28" y="846"/>
                    </a:lnTo>
                    <a:lnTo>
                      <a:pt x="16" y="850"/>
                    </a:lnTo>
                    <a:lnTo>
                      <a:pt x="9" y="853"/>
                    </a:lnTo>
                    <a:lnTo>
                      <a:pt x="7" y="854"/>
                    </a:lnTo>
                    <a:lnTo>
                      <a:pt x="0" y="840"/>
                    </a:lnTo>
                    <a:lnTo>
                      <a:pt x="4" y="839"/>
                    </a:lnTo>
                    <a:lnTo>
                      <a:pt x="12" y="835"/>
                    </a:lnTo>
                    <a:lnTo>
                      <a:pt x="26" y="830"/>
                    </a:lnTo>
                    <a:lnTo>
                      <a:pt x="43" y="822"/>
                    </a:lnTo>
                    <a:lnTo>
                      <a:pt x="66" y="812"/>
                    </a:lnTo>
                    <a:lnTo>
                      <a:pt x="94" y="802"/>
                    </a:lnTo>
                    <a:lnTo>
                      <a:pt x="124" y="789"/>
                    </a:lnTo>
                    <a:lnTo>
                      <a:pt x="160" y="777"/>
                    </a:lnTo>
                    <a:lnTo>
                      <a:pt x="197" y="763"/>
                    </a:lnTo>
                    <a:lnTo>
                      <a:pt x="239" y="748"/>
                    </a:lnTo>
                    <a:lnTo>
                      <a:pt x="283" y="735"/>
                    </a:lnTo>
                    <a:lnTo>
                      <a:pt x="330" y="720"/>
                    </a:lnTo>
                    <a:lnTo>
                      <a:pt x="378" y="705"/>
                    </a:lnTo>
                    <a:lnTo>
                      <a:pt x="430" y="692"/>
                    </a:lnTo>
                    <a:lnTo>
                      <a:pt x="482" y="679"/>
                    </a:lnTo>
                    <a:lnTo>
                      <a:pt x="537" y="667"/>
                    </a:lnTo>
                    <a:lnTo>
                      <a:pt x="592" y="656"/>
                    </a:lnTo>
                    <a:lnTo>
                      <a:pt x="648" y="647"/>
                    </a:lnTo>
                    <a:lnTo>
                      <a:pt x="704" y="638"/>
                    </a:lnTo>
                    <a:lnTo>
                      <a:pt x="761" y="633"/>
                    </a:lnTo>
                    <a:lnTo>
                      <a:pt x="818" y="629"/>
                    </a:lnTo>
                    <a:lnTo>
                      <a:pt x="874" y="628"/>
                    </a:lnTo>
                    <a:lnTo>
                      <a:pt x="946" y="630"/>
                    </a:lnTo>
                    <a:lnTo>
                      <a:pt x="1017" y="637"/>
                    </a:lnTo>
                    <a:lnTo>
                      <a:pt x="1092" y="648"/>
                    </a:lnTo>
                    <a:lnTo>
                      <a:pt x="1169" y="657"/>
                    </a:lnTo>
                    <a:lnTo>
                      <a:pt x="1247" y="665"/>
                    </a:lnTo>
                    <a:lnTo>
                      <a:pt x="1324" y="671"/>
                    </a:lnTo>
                    <a:lnTo>
                      <a:pt x="1400" y="675"/>
                    </a:lnTo>
                    <a:lnTo>
                      <a:pt x="1473" y="676"/>
                    </a:lnTo>
                    <a:lnTo>
                      <a:pt x="1524" y="675"/>
                    </a:lnTo>
                    <a:lnTo>
                      <a:pt x="1572" y="673"/>
                    </a:lnTo>
                    <a:lnTo>
                      <a:pt x="1618" y="669"/>
                    </a:lnTo>
                    <a:lnTo>
                      <a:pt x="1660" y="662"/>
                    </a:lnTo>
                    <a:lnTo>
                      <a:pt x="1699" y="654"/>
                    </a:lnTo>
                    <a:lnTo>
                      <a:pt x="1734" y="644"/>
                    </a:lnTo>
                    <a:lnTo>
                      <a:pt x="1764" y="631"/>
                    </a:lnTo>
                    <a:lnTo>
                      <a:pt x="1790" y="616"/>
                    </a:lnTo>
                    <a:lnTo>
                      <a:pt x="1810" y="600"/>
                    </a:lnTo>
                    <a:lnTo>
                      <a:pt x="1822" y="585"/>
                    </a:lnTo>
                    <a:lnTo>
                      <a:pt x="1830" y="569"/>
                    </a:lnTo>
                    <a:lnTo>
                      <a:pt x="1835" y="552"/>
                    </a:lnTo>
                    <a:lnTo>
                      <a:pt x="1836" y="533"/>
                    </a:lnTo>
                    <a:lnTo>
                      <a:pt x="1835" y="513"/>
                    </a:lnTo>
                    <a:lnTo>
                      <a:pt x="1830" y="491"/>
                    </a:lnTo>
                    <a:lnTo>
                      <a:pt x="1822" y="468"/>
                    </a:lnTo>
                    <a:lnTo>
                      <a:pt x="1809" y="442"/>
                    </a:lnTo>
                    <a:lnTo>
                      <a:pt x="1792" y="414"/>
                    </a:lnTo>
                    <a:lnTo>
                      <a:pt x="1772" y="385"/>
                    </a:lnTo>
                    <a:lnTo>
                      <a:pt x="1735" y="335"/>
                    </a:lnTo>
                    <a:lnTo>
                      <a:pt x="1699" y="289"/>
                    </a:lnTo>
                    <a:lnTo>
                      <a:pt x="1667" y="247"/>
                    </a:lnTo>
                    <a:lnTo>
                      <a:pt x="1636" y="210"/>
                    </a:lnTo>
                    <a:lnTo>
                      <a:pt x="1608" y="177"/>
                    </a:lnTo>
                    <a:lnTo>
                      <a:pt x="1583" y="147"/>
                    </a:lnTo>
                    <a:lnTo>
                      <a:pt x="1560" y="122"/>
                    </a:lnTo>
                    <a:lnTo>
                      <a:pt x="1539" y="100"/>
                    </a:lnTo>
                    <a:lnTo>
                      <a:pt x="1520" y="81"/>
                    </a:lnTo>
                    <a:lnTo>
                      <a:pt x="1503" y="66"/>
                    </a:lnTo>
                    <a:lnTo>
                      <a:pt x="1489" y="53"/>
                    </a:lnTo>
                    <a:lnTo>
                      <a:pt x="1476" y="42"/>
                    </a:lnTo>
                    <a:lnTo>
                      <a:pt x="1466" y="33"/>
                    </a:lnTo>
                    <a:lnTo>
                      <a:pt x="1456" y="27"/>
                    </a:lnTo>
                    <a:lnTo>
                      <a:pt x="1449" y="22"/>
                    </a:lnTo>
                    <a:lnTo>
                      <a:pt x="1443" y="19"/>
                    </a:lnTo>
                    <a:lnTo>
                      <a:pt x="1438" y="17"/>
                    </a:lnTo>
                    <a:lnTo>
                      <a:pt x="1436" y="16"/>
                    </a:lnTo>
                    <a:lnTo>
                      <a:pt x="1434" y="14"/>
                    </a:lnTo>
                    <a:lnTo>
                      <a:pt x="1435" y="11"/>
                    </a:lnTo>
                    <a:lnTo>
                      <a:pt x="14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88"/>
              <p:cNvSpPr>
                <a:spLocks noEditPoints="1"/>
              </p:cNvSpPr>
              <p:nvPr/>
            </p:nvSpPr>
            <p:spPr bwMode="auto">
              <a:xfrm>
                <a:off x="5751174" y="4496800"/>
                <a:ext cx="63130" cy="95103"/>
              </a:xfrm>
              <a:custGeom>
                <a:avLst/>
                <a:gdLst>
                  <a:gd name="T0" fmla="*/ 19 w 337"/>
                  <a:gd name="T1" fmla="*/ 16 h 558"/>
                  <a:gd name="T2" fmla="*/ 17 w 337"/>
                  <a:gd name="T3" fmla="*/ 16 h 558"/>
                  <a:gd name="T4" fmla="*/ 17 w 337"/>
                  <a:gd name="T5" fmla="*/ 17 h 558"/>
                  <a:gd name="T6" fmla="*/ 17 w 337"/>
                  <a:gd name="T7" fmla="*/ 18 h 558"/>
                  <a:gd name="T8" fmla="*/ 17 w 337"/>
                  <a:gd name="T9" fmla="*/ 19 h 558"/>
                  <a:gd name="T10" fmla="*/ 17 w 337"/>
                  <a:gd name="T11" fmla="*/ 20 h 558"/>
                  <a:gd name="T12" fmla="*/ 19 w 337"/>
                  <a:gd name="T13" fmla="*/ 20 h 558"/>
                  <a:gd name="T14" fmla="*/ 20 w 337"/>
                  <a:gd name="T15" fmla="*/ 20 h 558"/>
                  <a:gd name="T16" fmla="*/ 20 w 337"/>
                  <a:gd name="T17" fmla="*/ 19 h 558"/>
                  <a:gd name="T18" fmla="*/ 21 w 337"/>
                  <a:gd name="T19" fmla="*/ 18 h 558"/>
                  <a:gd name="T20" fmla="*/ 20 w 337"/>
                  <a:gd name="T21" fmla="*/ 17 h 558"/>
                  <a:gd name="T22" fmla="*/ 20 w 337"/>
                  <a:gd name="T23" fmla="*/ 16 h 558"/>
                  <a:gd name="T24" fmla="*/ 19 w 337"/>
                  <a:gd name="T25" fmla="*/ 16 h 558"/>
                  <a:gd name="T26" fmla="*/ 17 w 337"/>
                  <a:gd name="T27" fmla="*/ 0 h 558"/>
                  <a:gd name="T28" fmla="*/ 20 w 337"/>
                  <a:gd name="T29" fmla="*/ 0 h 558"/>
                  <a:gd name="T30" fmla="*/ 23 w 337"/>
                  <a:gd name="T31" fmla="*/ 0 h 558"/>
                  <a:gd name="T32" fmla="*/ 27 w 337"/>
                  <a:gd name="T33" fmla="*/ 1 h 558"/>
                  <a:gd name="T34" fmla="*/ 29 w 337"/>
                  <a:gd name="T35" fmla="*/ 3 h 558"/>
                  <a:gd name="T36" fmla="*/ 32 w 337"/>
                  <a:gd name="T37" fmla="*/ 5 h 558"/>
                  <a:gd name="T38" fmla="*/ 34 w 337"/>
                  <a:gd name="T39" fmla="*/ 8 h 558"/>
                  <a:gd name="T40" fmla="*/ 36 w 337"/>
                  <a:gd name="T41" fmla="*/ 11 h 558"/>
                  <a:gd name="T42" fmla="*/ 37 w 337"/>
                  <a:gd name="T43" fmla="*/ 14 h 558"/>
                  <a:gd name="T44" fmla="*/ 37 w 337"/>
                  <a:gd name="T45" fmla="*/ 17 h 558"/>
                  <a:gd name="T46" fmla="*/ 37 w 337"/>
                  <a:gd name="T47" fmla="*/ 45 h 558"/>
                  <a:gd name="T48" fmla="*/ 37 w 337"/>
                  <a:gd name="T49" fmla="*/ 48 h 558"/>
                  <a:gd name="T50" fmla="*/ 36 w 337"/>
                  <a:gd name="T51" fmla="*/ 51 h 558"/>
                  <a:gd name="T52" fmla="*/ 34 w 337"/>
                  <a:gd name="T53" fmla="*/ 54 h 558"/>
                  <a:gd name="T54" fmla="*/ 32 w 337"/>
                  <a:gd name="T55" fmla="*/ 57 h 558"/>
                  <a:gd name="T56" fmla="*/ 29 w 337"/>
                  <a:gd name="T57" fmla="*/ 59 h 558"/>
                  <a:gd name="T58" fmla="*/ 27 w 337"/>
                  <a:gd name="T59" fmla="*/ 61 h 558"/>
                  <a:gd name="T60" fmla="*/ 23 w 337"/>
                  <a:gd name="T61" fmla="*/ 62 h 558"/>
                  <a:gd name="T62" fmla="*/ 20 w 337"/>
                  <a:gd name="T63" fmla="*/ 62 h 558"/>
                  <a:gd name="T64" fmla="*/ 17 w 337"/>
                  <a:gd name="T65" fmla="*/ 62 h 558"/>
                  <a:gd name="T66" fmla="*/ 14 w 337"/>
                  <a:gd name="T67" fmla="*/ 62 h 558"/>
                  <a:gd name="T68" fmla="*/ 10 w 337"/>
                  <a:gd name="T69" fmla="*/ 61 h 558"/>
                  <a:gd name="T70" fmla="*/ 8 w 337"/>
                  <a:gd name="T71" fmla="*/ 59 h 558"/>
                  <a:gd name="T72" fmla="*/ 5 w 337"/>
                  <a:gd name="T73" fmla="*/ 57 h 558"/>
                  <a:gd name="T74" fmla="*/ 3 w 337"/>
                  <a:gd name="T75" fmla="*/ 54 h 558"/>
                  <a:gd name="T76" fmla="*/ 1 w 337"/>
                  <a:gd name="T77" fmla="*/ 51 h 558"/>
                  <a:gd name="T78" fmla="*/ 0 w 337"/>
                  <a:gd name="T79" fmla="*/ 48 h 558"/>
                  <a:gd name="T80" fmla="*/ 0 w 337"/>
                  <a:gd name="T81" fmla="*/ 45 h 558"/>
                  <a:gd name="T82" fmla="*/ 0 w 337"/>
                  <a:gd name="T83" fmla="*/ 17 h 558"/>
                  <a:gd name="T84" fmla="*/ 0 w 337"/>
                  <a:gd name="T85" fmla="*/ 14 h 558"/>
                  <a:gd name="T86" fmla="*/ 1 w 337"/>
                  <a:gd name="T87" fmla="*/ 11 h 558"/>
                  <a:gd name="T88" fmla="*/ 3 w 337"/>
                  <a:gd name="T89" fmla="*/ 8 h 558"/>
                  <a:gd name="T90" fmla="*/ 5 w 337"/>
                  <a:gd name="T91" fmla="*/ 5 h 558"/>
                  <a:gd name="T92" fmla="*/ 8 w 337"/>
                  <a:gd name="T93" fmla="*/ 3 h 558"/>
                  <a:gd name="T94" fmla="*/ 10 w 337"/>
                  <a:gd name="T95" fmla="*/ 1 h 558"/>
                  <a:gd name="T96" fmla="*/ 14 w 337"/>
                  <a:gd name="T97" fmla="*/ 0 h 558"/>
                  <a:gd name="T98" fmla="*/ 17 w 337"/>
                  <a:gd name="T99" fmla="*/ 0 h 5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37" h="558">
                    <a:moveTo>
                      <a:pt x="169" y="141"/>
                    </a:moveTo>
                    <a:lnTo>
                      <a:pt x="159" y="143"/>
                    </a:lnTo>
                    <a:lnTo>
                      <a:pt x="153" y="151"/>
                    </a:lnTo>
                    <a:lnTo>
                      <a:pt x="151" y="159"/>
                    </a:lnTo>
                    <a:lnTo>
                      <a:pt x="153" y="168"/>
                    </a:lnTo>
                    <a:lnTo>
                      <a:pt x="159" y="176"/>
                    </a:lnTo>
                    <a:lnTo>
                      <a:pt x="169" y="178"/>
                    </a:lnTo>
                    <a:lnTo>
                      <a:pt x="178" y="176"/>
                    </a:lnTo>
                    <a:lnTo>
                      <a:pt x="184" y="168"/>
                    </a:lnTo>
                    <a:lnTo>
                      <a:pt x="188" y="159"/>
                    </a:lnTo>
                    <a:lnTo>
                      <a:pt x="184" y="151"/>
                    </a:lnTo>
                    <a:lnTo>
                      <a:pt x="178" y="143"/>
                    </a:lnTo>
                    <a:lnTo>
                      <a:pt x="169" y="141"/>
                    </a:lnTo>
                    <a:close/>
                    <a:moveTo>
                      <a:pt x="157" y="0"/>
                    </a:moveTo>
                    <a:lnTo>
                      <a:pt x="180" y="0"/>
                    </a:lnTo>
                    <a:lnTo>
                      <a:pt x="213" y="3"/>
                    </a:lnTo>
                    <a:lnTo>
                      <a:pt x="242" y="12"/>
                    </a:lnTo>
                    <a:lnTo>
                      <a:pt x="268" y="26"/>
                    </a:lnTo>
                    <a:lnTo>
                      <a:pt x="291" y="46"/>
                    </a:lnTo>
                    <a:lnTo>
                      <a:pt x="311" y="69"/>
                    </a:lnTo>
                    <a:lnTo>
                      <a:pt x="326" y="96"/>
                    </a:lnTo>
                    <a:lnTo>
                      <a:pt x="334" y="126"/>
                    </a:lnTo>
                    <a:lnTo>
                      <a:pt x="337" y="157"/>
                    </a:lnTo>
                    <a:lnTo>
                      <a:pt x="337" y="401"/>
                    </a:lnTo>
                    <a:lnTo>
                      <a:pt x="334" y="432"/>
                    </a:lnTo>
                    <a:lnTo>
                      <a:pt x="326" y="462"/>
                    </a:lnTo>
                    <a:lnTo>
                      <a:pt x="311" y="489"/>
                    </a:lnTo>
                    <a:lnTo>
                      <a:pt x="291" y="512"/>
                    </a:lnTo>
                    <a:lnTo>
                      <a:pt x="268" y="531"/>
                    </a:lnTo>
                    <a:lnTo>
                      <a:pt x="242" y="545"/>
                    </a:lnTo>
                    <a:lnTo>
                      <a:pt x="213" y="555"/>
                    </a:lnTo>
                    <a:lnTo>
                      <a:pt x="180" y="558"/>
                    </a:lnTo>
                    <a:lnTo>
                      <a:pt x="157" y="558"/>
                    </a:lnTo>
                    <a:lnTo>
                      <a:pt x="126" y="555"/>
                    </a:lnTo>
                    <a:lnTo>
                      <a:pt x="95" y="545"/>
                    </a:lnTo>
                    <a:lnTo>
                      <a:pt x="69" y="531"/>
                    </a:lnTo>
                    <a:lnTo>
                      <a:pt x="46" y="512"/>
                    </a:lnTo>
                    <a:lnTo>
                      <a:pt x="26" y="489"/>
                    </a:lnTo>
                    <a:lnTo>
                      <a:pt x="12" y="462"/>
                    </a:lnTo>
                    <a:lnTo>
                      <a:pt x="3" y="432"/>
                    </a:lnTo>
                    <a:lnTo>
                      <a:pt x="0" y="401"/>
                    </a:lnTo>
                    <a:lnTo>
                      <a:pt x="0" y="157"/>
                    </a:lnTo>
                    <a:lnTo>
                      <a:pt x="3" y="126"/>
                    </a:lnTo>
                    <a:lnTo>
                      <a:pt x="12" y="96"/>
                    </a:lnTo>
                    <a:lnTo>
                      <a:pt x="26" y="69"/>
                    </a:lnTo>
                    <a:lnTo>
                      <a:pt x="46" y="46"/>
                    </a:lnTo>
                    <a:lnTo>
                      <a:pt x="69" y="26"/>
                    </a:lnTo>
                    <a:lnTo>
                      <a:pt x="95" y="12"/>
                    </a:lnTo>
                    <a:lnTo>
                      <a:pt x="126" y="3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3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5" name="Group 126"/>
          <p:cNvGrpSpPr>
            <a:grpSpLocks noChangeAspect="1"/>
          </p:cNvGrpSpPr>
          <p:nvPr/>
        </p:nvGrpSpPr>
        <p:grpSpPr>
          <a:xfrm>
            <a:off x="10321481" y="2156320"/>
            <a:ext cx="837071" cy="732435"/>
            <a:chOff x="4386271" y="728662"/>
            <a:chExt cx="496889" cy="479425"/>
          </a:xfrm>
          <a:solidFill>
            <a:schemeClr val="accent1"/>
          </a:solidFill>
        </p:grpSpPr>
        <p:sp>
          <p:nvSpPr>
            <p:cNvPr id="36" name="Freeform 61"/>
            <p:cNvSpPr>
              <a:spLocks noEditPoints="1"/>
            </p:cNvSpPr>
            <p:nvPr/>
          </p:nvSpPr>
          <p:spPr bwMode="auto">
            <a:xfrm>
              <a:off x="4386271" y="728662"/>
              <a:ext cx="496889" cy="479425"/>
            </a:xfrm>
            <a:custGeom>
              <a:avLst/>
              <a:gdLst>
                <a:gd name="T0" fmla="*/ 218 w 218"/>
                <a:gd name="T1" fmla="*/ 0 h 211"/>
                <a:gd name="T2" fmla="*/ 0 w 218"/>
                <a:gd name="T3" fmla="*/ 0 h 211"/>
                <a:gd name="T4" fmla="*/ 0 w 218"/>
                <a:gd name="T5" fmla="*/ 174 h 211"/>
                <a:gd name="T6" fmla="*/ 80 w 218"/>
                <a:gd name="T7" fmla="*/ 174 h 211"/>
                <a:gd name="T8" fmla="*/ 72 w 218"/>
                <a:gd name="T9" fmla="*/ 200 h 211"/>
                <a:gd name="T10" fmla="*/ 111 w 218"/>
                <a:gd name="T11" fmla="*/ 211 h 211"/>
                <a:gd name="T12" fmla="*/ 150 w 218"/>
                <a:gd name="T13" fmla="*/ 200 h 211"/>
                <a:gd name="T14" fmla="*/ 141 w 218"/>
                <a:gd name="T15" fmla="*/ 174 h 211"/>
                <a:gd name="T16" fmla="*/ 218 w 218"/>
                <a:gd name="T17" fmla="*/ 174 h 211"/>
                <a:gd name="T18" fmla="*/ 218 w 218"/>
                <a:gd name="T19" fmla="*/ 0 h 211"/>
                <a:gd name="T20" fmla="*/ 111 w 218"/>
                <a:gd name="T21" fmla="*/ 169 h 211"/>
                <a:gd name="T22" fmla="*/ 103 w 218"/>
                <a:gd name="T23" fmla="*/ 161 h 211"/>
                <a:gd name="T24" fmla="*/ 111 w 218"/>
                <a:gd name="T25" fmla="*/ 153 h 211"/>
                <a:gd name="T26" fmla="*/ 119 w 218"/>
                <a:gd name="T27" fmla="*/ 161 h 211"/>
                <a:gd name="T28" fmla="*/ 111 w 218"/>
                <a:gd name="T29" fmla="*/ 169 h 211"/>
                <a:gd name="T30" fmla="*/ 205 w 218"/>
                <a:gd name="T31" fmla="*/ 143 h 211"/>
                <a:gd name="T32" fmla="*/ 13 w 218"/>
                <a:gd name="T33" fmla="*/ 143 h 211"/>
                <a:gd name="T34" fmla="*/ 13 w 218"/>
                <a:gd name="T35" fmla="*/ 18 h 211"/>
                <a:gd name="T36" fmla="*/ 19 w 218"/>
                <a:gd name="T37" fmla="*/ 12 h 211"/>
                <a:gd name="T38" fmla="*/ 199 w 218"/>
                <a:gd name="T39" fmla="*/ 12 h 211"/>
                <a:gd name="T40" fmla="*/ 205 w 218"/>
                <a:gd name="T41" fmla="*/ 18 h 211"/>
                <a:gd name="T42" fmla="*/ 205 w 218"/>
                <a:gd name="T43" fmla="*/ 14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211">
                  <a:moveTo>
                    <a:pt x="2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50" y="200"/>
                    <a:pt x="150" y="200"/>
                    <a:pt x="150" y="200"/>
                  </a:cubicBezTo>
                  <a:cubicBezTo>
                    <a:pt x="141" y="174"/>
                    <a:pt x="141" y="174"/>
                    <a:pt x="141" y="174"/>
                  </a:cubicBezTo>
                  <a:cubicBezTo>
                    <a:pt x="218" y="174"/>
                    <a:pt x="218" y="174"/>
                    <a:pt x="218" y="174"/>
                  </a:cubicBezTo>
                  <a:lnTo>
                    <a:pt x="218" y="0"/>
                  </a:lnTo>
                  <a:close/>
                  <a:moveTo>
                    <a:pt x="111" y="169"/>
                  </a:moveTo>
                  <a:cubicBezTo>
                    <a:pt x="106" y="169"/>
                    <a:pt x="103" y="166"/>
                    <a:pt x="103" y="161"/>
                  </a:cubicBezTo>
                  <a:cubicBezTo>
                    <a:pt x="103" y="157"/>
                    <a:pt x="106" y="153"/>
                    <a:pt x="111" y="153"/>
                  </a:cubicBezTo>
                  <a:cubicBezTo>
                    <a:pt x="115" y="153"/>
                    <a:pt x="119" y="157"/>
                    <a:pt x="119" y="161"/>
                  </a:cubicBezTo>
                  <a:cubicBezTo>
                    <a:pt x="119" y="166"/>
                    <a:pt x="115" y="169"/>
                    <a:pt x="111" y="169"/>
                  </a:cubicBezTo>
                  <a:close/>
                  <a:moveTo>
                    <a:pt x="205" y="143"/>
                  </a:moveTo>
                  <a:cubicBezTo>
                    <a:pt x="13" y="143"/>
                    <a:pt x="13" y="143"/>
                    <a:pt x="13" y="14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5"/>
                    <a:pt x="15" y="12"/>
                    <a:pt x="19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202" y="12"/>
                    <a:pt x="205" y="15"/>
                    <a:pt x="205" y="18"/>
                  </a:cubicBezTo>
                  <a:lnTo>
                    <a:pt x="20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en-AU" sz="2015">
                <a:solidFill>
                  <a:prstClr val="black"/>
                </a:solidFill>
              </a:endParaRPr>
            </a:p>
          </p:txBody>
        </p:sp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4600578" y="822326"/>
              <a:ext cx="114300" cy="157163"/>
            </a:xfrm>
            <a:custGeom>
              <a:avLst/>
              <a:gdLst>
                <a:gd name="T0" fmla="*/ 0 w 72"/>
                <a:gd name="T1" fmla="*/ 3 h 99"/>
                <a:gd name="T2" fmla="*/ 0 w 72"/>
                <a:gd name="T3" fmla="*/ 99 h 99"/>
                <a:gd name="T4" fmla="*/ 72 w 72"/>
                <a:gd name="T5" fmla="*/ 50 h 99"/>
                <a:gd name="T6" fmla="*/ 0 w 72"/>
                <a:gd name="T7" fmla="*/ 0 h 99"/>
                <a:gd name="T8" fmla="*/ 0 w 72"/>
                <a:gd name="T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9">
                  <a:moveTo>
                    <a:pt x="0" y="3"/>
                  </a:moveTo>
                  <a:lnTo>
                    <a:pt x="0" y="99"/>
                  </a:lnTo>
                  <a:lnTo>
                    <a:pt x="72" y="5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en-AU" sz="2015">
                <a:solidFill>
                  <a:prstClr val="black"/>
                </a:solidFill>
              </a:endParaRPr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8047038" y="2391979"/>
            <a:ext cx="261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5BBB"/>
                </a:solidFill>
              </a:rPr>
              <a:t>Ø </a:t>
            </a:r>
            <a:r>
              <a:rPr lang="de-DE" sz="2400" b="1" dirty="0" smtClean="0">
                <a:solidFill>
                  <a:srgbClr val="005BBB"/>
                </a:solidFill>
              </a:rPr>
              <a:t>37</a:t>
            </a:r>
            <a:r>
              <a:rPr lang="de-DE" sz="1400" b="1" dirty="0" smtClean="0">
                <a:solidFill>
                  <a:srgbClr val="005BBB"/>
                </a:solidFill>
              </a:rPr>
              <a:t> Jahre</a:t>
            </a:r>
            <a:r>
              <a:rPr lang="de-DE" sz="1400" b="1" dirty="0">
                <a:solidFill>
                  <a:srgbClr val="005BBB"/>
                </a:solidFill>
              </a:rPr>
              <a:t>, </a:t>
            </a:r>
            <a:r>
              <a:rPr lang="de-DE" sz="2400" b="1" dirty="0" smtClean="0">
                <a:solidFill>
                  <a:srgbClr val="005BBB"/>
                </a:solidFill>
              </a:rPr>
              <a:t>53</a:t>
            </a:r>
            <a:r>
              <a:rPr lang="de-DE" sz="1400" b="1" dirty="0" smtClean="0">
                <a:solidFill>
                  <a:srgbClr val="005BBB"/>
                </a:solidFill>
              </a:rPr>
              <a:t>% </a:t>
            </a:r>
            <a:r>
              <a:rPr lang="de-DE" sz="1400" b="1" dirty="0">
                <a:solidFill>
                  <a:srgbClr val="005BBB"/>
                </a:solidFill>
              </a:rPr>
              <a:t>männlich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5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VOD </a:t>
            </a:r>
            <a:r>
              <a:rPr lang="de-DE" dirty="0" smtClean="0"/>
              <a:t>– </a:t>
            </a:r>
            <a:r>
              <a:rPr lang="de-DE" dirty="0"/>
              <a:t>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Vergleich </a:t>
            </a:r>
            <a:r>
              <a:rPr lang="de-DE" dirty="0"/>
              <a:t>bundesweit – </a:t>
            </a:r>
            <a:r>
              <a:rPr lang="de-DE" dirty="0" smtClean="0"/>
              <a:t>Bremen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</a:t>
            </a:r>
            <a:r>
              <a:rPr lang="de-DE" dirty="0" smtClean="0"/>
              <a:t>Prozent; Gerät mindestens einmal pro Monat für VOD genutzt 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29,379 Mio</a:t>
            </a:r>
            <a:r>
              <a:rPr lang="de-DE" dirty="0"/>
              <a:t>. Personen ab 14 Jahre in Deutschland </a:t>
            </a:r>
            <a:r>
              <a:rPr lang="de-DE" dirty="0" smtClean="0"/>
              <a:t>// 0,253 </a:t>
            </a:r>
            <a:r>
              <a:rPr lang="de-DE" dirty="0"/>
              <a:t>Mio. Personen ab 14 Jahre in </a:t>
            </a:r>
            <a:r>
              <a:rPr lang="de-DE" dirty="0" smtClean="0"/>
              <a:t>Bremen, </a:t>
            </a:r>
            <a:r>
              <a:rPr lang="de-DE" dirty="0"/>
              <a:t>die mind. einmal pro Monat VOD-Angebote </a:t>
            </a:r>
            <a:r>
              <a:rPr lang="de-DE" dirty="0" smtClean="0"/>
              <a:t>(</a:t>
            </a:r>
            <a:r>
              <a:rPr lang="de-DE" dirty="0"/>
              <a:t>professionelle Inhalte) </a:t>
            </a:r>
            <a:r>
              <a:rPr lang="de-DE" dirty="0" smtClean="0"/>
              <a:t>nutzen (n=179)</a:t>
            </a:r>
            <a:endParaRPr lang="de-DE" dirty="0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297503363"/>
              </p:ext>
            </p:extLst>
          </p:nvPr>
        </p:nvGraphicFramePr>
        <p:xfrm>
          <a:off x="857249" y="2394728"/>
          <a:ext cx="11108935" cy="349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4756781" y="2930146"/>
            <a:ext cx="1440000" cy="471223"/>
            <a:chOff x="4663028" y="3372935"/>
            <a:chExt cx="1328198" cy="471223"/>
          </a:xfrm>
        </p:grpSpPr>
        <p:sp>
          <p:nvSpPr>
            <p:cNvPr id="16" name="Textfeld 15"/>
            <p:cNvSpPr txBox="1"/>
            <p:nvPr/>
          </p:nvSpPr>
          <p:spPr>
            <a:xfrm>
              <a:off x="4663028" y="3372935"/>
              <a:ext cx="1328198" cy="3385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5BBB"/>
                  </a:solidFill>
                  <a:cs typeface="Calibri" pitchFamily="34" charset="0"/>
                </a:rPr>
                <a:t>TV-Netto</a:t>
              </a:r>
              <a:endParaRPr lang="de-DE" sz="1600" b="1" dirty="0">
                <a:solidFill>
                  <a:srgbClr val="005BBB"/>
                </a:solidFill>
                <a:cs typeface="Calibri" pitchFamily="34" charset="0"/>
              </a:endParaRPr>
            </a:p>
          </p:txBody>
        </p:sp>
        <p:cxnSp>
          <p:nvCxnSpPr>
            <p:cNvPr id="17" name="Gerade Verbindung 6"/>
            <p:cNvCxnSpPr/>
            <p:nvPr/>
          </p:nvCxnSpPr>
          <p:spPr>
            <a:xfrm flipV="1">
              <a:off x="5327127" y="3723104"/>
              <a:ext cx="1" cy="12105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>
            <a:off x="7421077" y="3984615"/>
            <a:ext cx="1440000" cy="480000"/>
            <a:chOff x="7196684" y="2810874"/>
            <a:chExt cx="1440000" cy="480000"/>
          </a:xfrm>
        </p:grpSpPr>
        <p:sp>
          <p:nvSpPr>
            <p:cNvPr id="19" name="Textfeld 18"/>
            <p:cNvSpPr txBox="1"/>
            <p:nvPr/>
          </p:nvSpPr>
          <p:spPr>
            <a:xfrm>
              <a:off x="7196684" y="2810874"/>
              <a:ext cx="1440000" cy="33855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8AC1EA"/>
                  </a:solidFill>
                  <a:cs typeface="Calibri" panose="020F0502020204030204" pitchFamily="34" charset="0"/>
                </a:rPr>
                <a:t>Smartphone </a:t>
              </a:r>
              <a:endParaRPr lang="de-DE" sz="1800" b="1" dirty="0">
                <a:solidFill>
                  <a:srgbClr val="8AC1EA"/>
                </a:solidFill>
                <a:cs typeface="Calibri" pitchFamily="34" charset="0"/>
              </a:endParaRPr>
            </a:p>
          </p:txBody>
        </p:sp>
        <p:cxnSp>
          <p:nvCxnSpPr>
            <p:cNvPr id="20" name="Gerade Verbindung 41"/>
            <p:cNvCxnSpPr/>
            <p:nvPr/>
          </p:nvCxnSpPr>
          <p:spPr>
            <a:xfrm flipV="1">
              <a:off x="7917933" y="3161040"/>
              <a:ext cx="1" cy="12983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2073031" y="3491388"/>
            <a:ext cx="1440000" cy="480000"/>
            <a:chOff x="2082556" y="3162626"/>
            <a:chExt cx="1328198" cy="480000"/>
          </a:xfrm>
        </p:grpSpPr>
        <p:sp>
          <p:nvSpPr>
            <p:cNvPr id="22" name="Textfeld 21"/>
            <p:cNvSpPr txBox="1"/>
            <p:nvPr/>
          </p:nvSpPr>
          <p:spPr>
            <a:xfrm>
              <a:off x="2082556" y="3162626"/>
              <a:ext cx="1328198" cy="33855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1B3853"/>
                  </a:solidFill>
                  <a:cs typeface="Calibri" panose="020F0502020204030204" pitchFamily="34" charset="0"/>
                </a:rPr>
                <a:t>PC / Laptop </a:t>
              </a:r>
            </a:p>
          </p:txBody>
        </p:sp>
        <p:cxnSp>
          <p:nvCxnSpPr>
            <p:cNvPr id="23" name="Gerade Verbindung 55"/>
            <p:cNvCxnSpPr/>
            <p:nvPr/>
          </p:nvCxnSpPr>
          <p:spPr>
            <a:xfrm flipV="1">
              <a:off x="2746655" y="3512792"/>
              <a:ext cx="1" cy="12983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Gerade Verbindung 26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elle 27"/>
          <p:cNvGraphicFramePr>
            <a:graphicFrameLocks noGrp="1"/>
          </p:cNvGraphicFramePr>
          <p:nvPr>
            <p:extLst/>
          </p:nvPr>
        </p:nvGraphicFramePr>
        <p:xfrm>
          <a:off x="1747297" y="5419725"/>
          <a:ext cx="1315290" cy="537914"/>
        </p:xfrm>
        <a:graphic>
          <a:graphicData uri="http://schemas.openxmlformats.org/drawingml/2006/table">
            <a:tbl>
              <a:tblPr firstRow="1" bandRow="1"/>
              <a:tblGrid>
                <a:gridCol w="69471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20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Gesamt</a:t>
                      </a:r>
                      <a:endParaRPr lang="de-DE" sz="20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100" b="1" dirty="0" smtClean="0">
                          <a:solidFill>
                            <a:schemeClr val="bg1"/>
                          </a:solidFill>
                        </a:rPr>
                        <a:t>Bremen</a:t>
                      </a:r>
                      <a:endParaRPr lang="de-DE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9" name="Gerade Verbindung 6"/>
          <p:cNvCxnSpPr/>
          <p:nvPr/>
        </p:nvCxnSpPr>
        <p:spPr>
          <a:xfrm>
            <a:off x="1103312" y="2850232"/>
            <a:ext cx="1008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009427" y="2520371"/>
            <a:ext cx="928993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srgbClr val="005BBB"/>
                </a:solidFill>
                <a:cs typeface="Calibri" panose="020F0502020204030204" pitchFamily="34" charset="0"/>
              </a:rPr>
              <a:t>Basis: Regelmäßige </a:t>
            </a:r>
            <a:r>
              <a:rPr lang="de-DE" sz="1400" b="1" i="1" dirty="0" smtClean="0">
                <a:solidFill>
                  <a:srgbClr val="005BBB"/>
                </a:solidFill>
                <a:cs typeface="Calibri" panose="020F0502020204030204" pitchFamily="34" charset="0"/>
              </a:rPr>
              <a:t>VOD-Nutzer in Bremen </a:t>
            </a:r>
            <a:r>
              <a:rPr lang="de-DE" sz="1400" b="1" i="1" dirty="0">
                <a:solidFill>
                  <a:srgbClr val="005BBB"/>
                </a:solidFill>
                <a:cs typeface="Calibri" panose="020F0502020204030204" pitchFamily="34" charset="0"/>
              </a:rPr>
              <a:t>(mind. einmal / Monat)</a:t>
            </a:r>
          </a:p>
        </p:txBody>
      </p:sp>
      <p:grpSp>
        <p:nvGrpSpPr>
          <p:cNvPr id="35" name="Group 126"/>
          <p:cNvGrpSpPr>
            <a:grpSpLocks noChangeAspect="1"/>
          </p:cNvGrpSpPr>
          <p:nvPr/>
        </p:nvGrpSpPr>
        <p:grpSpPr>
          <a:xfrm>
            <a:off x="10321481" y="2156320"/>
            <a:ext cx="837071" cy="732435"/>
            <a:chOff x="4386271" y="728662"/>
            <a:chExt cx="496889" cy="479425"/>
          </a:xfrm>
          <a:solidFill>
            <a:schemeClr val="accent1"/>
          </a:solidFill>
        </p:grpSpPr>
        <p:sp>
          <p:nvSpPr>
            <p:cNvPr id="36" name="Freeform 61"/>
            <p:cNvSpPr>
              <a:spLocks noEditPoints="1"/>
            </p:cNvSpPr>
            <p:nvPr/>
          </p:nvSpPr>
          <p:spPr bwMode="auto">
            <a:xfrm>
              <a:off x="4386271" y="728662"/>
              <a:ext cx="496889" cy="479425"/>
            </a:xfrm>
            <a:custGeom>
              <a:avLst/>
              <a:gdLst>
                <a:gd name="T0" fmla="*/ 218 w 218"/>
                <a:gd name="T1" fmla="*/ 0 h 211"/>
                <a:gd name="T2" fmla="*/ 0 w 218"/>
                <a:gd name="T3" fmla="*/ 0 h 211"/>
                <a:gd name="T4" fmla="*/ 0 w 218"/>
                <a:gd name="T5" fmla="*/ 174 h 211"/>
                <a:gd name="T6" fmla="*/ 80 w 218"/>
                <a:gd name="T7" fmla="*/ 174 h 211"/>
                <a:gd name="T8" fmla="*/ 72 w 218"/>
                <a:gd name="T9" fmla="*/ 200 h 211"/>
                <a:gd name="T10" fmla="*/ 111 w 218"/>
                <a:gd name="T11" fmla="*/ 211 h 211"/>
                <a:gd name="T12" fmla="*/ 150 w 218"/>
                <a:gd name="T13" fmla="*/ 200 h 211"/>
                <a:gd name="T14" fmla="*/ 141 w 218"/>
                <a:gd name="T15" fmla="*/ 174 h 211"/>
                <a:gd name="T16" fmla="*/ 218 w 218"/>
                <a:gd name="T17" fmla="*/ 174 h 211"/>
                <a:gd name="T18" fmla="*/ 218 w 218"/>
                <a:gd name="T19" fmla="*/ 0 h 211"/>
                <a:gd name="T20" fmla="*/ 111 w 218"/>
                <a:gd name="T21" fmla="*/ 169 h 211"/>
                <a:gd name="T22" fmla="*/ 103 w 218"/>
                <a:gd name="T23" fmla="*/ 161 h 211"/>
                <a:gd name="T24" fmla="*/ 111 w 218"/>
                <a:gd name="T25" fmla="*/ 153 h 211"/>
                <a:gd name="T26" fmla="*/ 119 w 218"/>
                <a:gd name="T27" fmla="*/ 161 h 211"/>
                <a:gd name="T28" fmla="*/ 111 w 218"/>
                <a:gd name="T29" fmla="*/ 169 h 211"/>
                <a:gd name="T30" fmla="*/ 205 w 218"/>
                <a:gd name="T31" fmla="*/ 143 h 211"/>
                <a:gd name="T32" fmla="*/ 13 w 218"/>
                <a:gd name="T33" fmla="*/ 143 h 211"/>
                <a:gd name="T34" fmla="*/ 13 w 218"/>
                <a:gd name="T35" fmla="*/ 18 h 211"/>
                <a:gd name="T36" fmla="*/ 19 w 218"/>
                <a:gd name="T37" fmla="*/ 12 h 211"/>
                <a:gd name="T38" fmla="*/ 199 w 218"/>
                <a:gd name="T39" fmla="*/ 12 h 211"/>
                <a:gd name="T40" fmla="*/ 205 w 218"/>
                <a:gd name="T41" fmla="*/ 18 h 211"/>
                <a:gd name="T42" fmla="*/ 205 w 218"/>
                <a:gd name="T43" fmla="*/ 14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8" h="211">
                  <a:moveTo>
                    <a:pt x="2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50" y="200"/>
                    <a:pt x="150" y="200"/>
                    <a:pt x="150" y="200"/>
                  </a:cubicBezTo>
                  <a:cubicBezTo>
                    <a:pt x="141" y="174"/>
                    <a:pt x="141" y="174"/>
                    <a:pt x="141" y="174"/>
                  </a:cubicBezTo>
                  <a:cubicBezTo>
                    <a:pt x="218" y="174"/>
                    <a:pt x="218" y="174"/>
                    <a:pt x="218" y="174"/>
                  </a:cubicBezTo>
                  <a:lnTo>
                    <a:pt x="218" y="0"/>
                  </a:lnTo>
                  <a:close/>
                  <a:moveTo>
                    <a:pt x="111" y="169"/>
                  </a:moveTo>
                  <a:cubicBezTo>
                    <a:pt x="106" y="169"/>
                    <a:pt x="103" y="166"/>
                    <a:pt x="103" y="161"/>
                  </a:cubicBezTo>
                  <a:cubicBezTo>
                    <a:pt x="103" y="157"/>
                    <a:pt x="106" y="153"/>
                    <a:pt x="111" y="153"/>
                  </a:cubicBezTo>
                  <a:cubicBezTo>
                    <a:pt x="115" y="153"/>
                    <a:pt x="119" y="157"/>
                    <a:pt x="119" y="161"/>
                  </a:cubicBezTo>
                  <a:cubicBezTo>
                    <a:pt x="119" y="166"/>
                    <a:pt x="115" y="169"/>
                    <a:pt x="111" y="169"/>
                  </a:cubicBezTo>
                  <a:close/>
                  <a:moveTo>
                    <a:pt x="205" y="143"/>
                  </a:moveTo>
                  <a:cubicBezTo>
                    <a:pt x="13" y="143"/>
                    <a:pt x="13" y="143"/>
                    <a:pt x="13" y="14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5"/>
                    <a:pt x="15" y="12"/>
                    <a:pt x="19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202" y="12"/>
                    <a:pt x="205" y="15"/>
                    <a:pt x="205" y="18"/>
                  </a:cubicBezTo>
                  <a:lnTo>
                    <a:pt x="20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en-AU" sz="2015">
                <a:solidFill>
                  <a:prstClr val="black"/>
                </a:solidFill>
              </a:endParaRPr>
            </a:p>
          </p:txBody>
        </p:sp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4600578" y="822326"/>
              <a:ext cx="114300" cy="157163"/>
            </a:xfrm>
            <a:custGeom>
              <a:avLst/>
              <a:gdLst>
                <a:gd name="T0" fmla="*/ 0 w 72"/>
                <a:gd name="T1" fmla="*/ 3 h 99"/>
                <a:gd name="T2" fmla="*/ 0 w 72"/>
                <a:gd name="T3" fmla="*/ 99 h 99"/>
                <a:gd name="T4" fmla="*/ 72 w 72"/>
                <a:gd name="T5" fmla="*/ 50 h 99"/>
                <a:gd name="T6" fmla="*/ 0 w 72"/>
                <a:gd name="T7" fmla="*/ 0 h 99"/>
                <a:gd name="T8" fmla="*/ 0 w 72"/>
                <a:gd name="T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9">
                  <a:moveTo>
                    <a:pt x="0" y="3"/>
                  </a:moveTo>
                  <a:lnTo>
                    <a:pt x="0" y="99"/>
                  </a:lnTo>
                  <a:lnTo>
                    <a:pt x="72" y="5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en-AU" sz="2015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10106409" y="4257863"/>
            <a:ext cx="1440000" cy="480000"/>
            <a:chOff x="7196684" y="2810874"/>
            <a:chExt cx="1440000" cy="480000"/>
          </a:xfrm>
        </p:grpSpPr>
        <p:sp>
          <p:nvSpPr>
            <p:cNvPr id="39" name="Textfeld 38"/>
            <p:cNvSpPr txBox="1"/>
            <p:nvPr/>
          </p:nvSpPr>
          <p:spPr>
            <a:xfrm>
              <a:off x="7196684" y="2810874"/>
              <a:ext cx="1440000" cy="33855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4372"/>
                  </a:solidFill>
                  <a:cs typeface="Calibri" panose="020F0502020204030204" pitchFamily="34" charset="0"/>
                </a:rPr>
                <a:t>Tablet</a:t>
              </a:r>
              <a:endParaRPr lang="de-DE" sz="1800" b="1" dirty="0">
                <a:solidFill>
                  <a:srgbClr val="004372"/>
                </a:solidFill>
                <a:cs typeface="Calibri" pitchFamily="34" charset="0"/>
              </a:endParaRPr>
            </a:p>
          </p:txBody>
        </p:sp>
        <p:cxnSp>
          <p:nvCxnSpPr>
            <p:cNvPr id="40" name="Gerade Verbindung 41"/>
            <p:cNvCxnSpPr/>
            <p:nvPr/>
          </p:nvCxnSpPr>
          <p:spPr>
            <a:xfrm flipV="1">
              <a:off x="7917933" y="3161040"/>
              <a:ext cx="1" cy="12983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/>
          <p:cNvGrpSpPr>
            <a:grpSpLocks noChangeAspect="1"/>
          </p:cNvGrpSpPr>
          <p:nvPr/>
        </p:nvGrpSpPr>
        <p:grpSpPr>
          <a:xfrm>
            <a:off x="2522587" y="5121662"/>
            <a:ext cx="540000" cy="439956"/>
            <a:chOff x="2465437" y="4912112"/>
            <a:chExt cx="655188" cy="533802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2530251" y="5004757"/>
              <a:ext cx="590374" cy="362979"/>
              <a:chOff x="5931902" y="4125715"/>
              <a:chExt cx="590374" cy="362979"/>
            </a:xfrm>
            <a:solidFill>
              <a:srgbClr val="F1F1F1"/>
            </a:solidFill>
          </p:grpSpPr>
          <p:sp>
            <p:nvSpPr>
              <p:cNvPr id="42" name="Freeform 241"/>
              <p:cNvSpPr>
                <a:spLocks noChangeAspect="1" noEditPoints="1"/>
              </p:cNvSpPr>
              <p:nvPr/>
            </p:nvSpPr>
            <p:spPr bwMode="auto">
              <a:xfrm>
                <a:off x="6004193" y="4125715"/>
                <a:ext cx="445793" cy="269307"/>
              </a:xfrm>
              <a:custGeom>
                <a:avLst/>
                <a:gdLst>
                  <a:gd name="T0" fmla="*/ 2 w 2332"/>
                  <a:gd name="T1" fmla="*/ 2 h 1460"/>
                  <a:gd name="T2" fmla="*/ 2 w 2332"/>
                  <a:gd name="T3" fmla="*/ 21 h 1460"/>
                  <a:gd name="T4" fmla="*/ 35 w 2332"/>
                  <a:gd name="T5" fmla="*/ 21 h 1460"/>
                  <a:gd name="T6" fmla="*/ 35 w 2332"/>
                  <a:gd name="T7" fmla="*/ 2 h 1460"/>
                  <a:gd name="T8" fmla="*/ 2 w 2332"/>
                  <a:gd name="T9" fmla="*/ 2 h 1460"/>
                  <a:gd name="T10" fmla="*/ 1 w 2332"/>
                  <a:gd name="T11" fmla="*/ 0 h 1460"/>
                  <a:gd name="T12" fmla="*/ 36 w 2332"/>
                  <a:gd name="T13" fmla="*/ 0 h 1460"/>
                  <a:gd name="T14" fmla="*/ 36 w 2332"/>
                  <a:gd name="T15" fmla="*/ 0 h 1460"/>
                  <a:gd name="T16" fmla="*/ 36 w 2332"/>
                  <a:gd name="T17" fmla="*/ 0 h 1460"/>
                  <a:gd name="T18" fmla="*/ 36 w 2332"/>
                  <a:gd name="T19" fmla="*/ 0 h 1460"/>
                  <a:gd name="T20" fmla="*/ 37 w 2332"/>
                  <a:gd name="T21" fmla="*/ 1 h 1460"/>
                  <a:gd name="T22" fmla="*/ 37 w 2332"/>
                  <a:gd name="T23" fmla="*/ 1 h 1460"/>
                  <a:gd name="T24" fmla="*/ 37 w 2332"/>
                  <a:gd name="T25" fmla="*/ 1 h 1460"/>
                  <a:gd name="T26" fmla="*/ 37 w 2332"/>
                  <a:gd name="T27" fmla="*/ 1 h 1460"/>
                  <a:gd name="T28" fmla="*/ 37 w 2332"/>
                  <a:gd name="T29" fmla="*/ 22 h 1460"/>
                  <a:gd name="T30" fmla="*/ 37 w 2332"/>
                  <a:gd name="T31" fmla="*/ 22 h 1460"/>
                  <a:gd name="T32" fmla="*/ 37 w 2332"/>
                  <a:gd name="T33" fmla="*/ 22 h 1460"/>
                  <a:gd name="T34" fmla="*/ 37 w 2332"/>
                  <a:gd name="T35" fmla="*/ 22 h 1460"/>
                  <a:gd name="T36" fmla="*/ 36 w 2332"/>
                  <a:gd name="T37" fmla="*/ 23 h 1460"/>
                  <a:gd name="T38" fmla="*/ 36 w 2332"/>
                  <a:gd name="T39" fmla="*/ 23 h 1460"/>
                  <a:gd name="T40" fmla="*/ 36 w 2332"/>
                  <a:gd name="T41" fmla="*/ 23 h 1460"/>
                  <a:gd name="T42" fmla="*/ 36 w 2332"/>
                  <a:gd name="T43" fmla="*/ 23 h 1460"/>
                  <a:gd name="T44" fmla="*/ 1 w 2332"/>
                  <a:gd name="T45" fmla="*/ 23 h 1460"/>
                  <a:gd name="T46" fmla="*/ 1 w 2332"/>
                  <a:gd name="T47" fmla="*/ 23 h 1460"/>
                  <a:gd name="T48" fmla="*/ 1 w 2332"/>
                  <a:gd name="T49" fmla="*/ 23 h 1460"/>
                  <a:gd name="T50" fmla="*/ 1 w 2332"/>
                  <a:gd name="T51" fmla="*/ 23 h 1460"/>
                  <a:gd name="T52" fmla="*/ 0 w 2332"/>
                  <a:gd name="T53" fmla="*/ 22 h 1460"/>
                  <a:gd name="T54" fmla="*/ 0 w 2332"/>
                  <a:gd name="T55" fmla="*/ 22 h 1460"/>
                  <a:gd name="T56" fmla="*/ 0 w 2332"/>
                  <a:gd name="T57" fmla="*/ 22 h 1460"/>
                  <a:gd name="T58" fmla="*/ 0 w 2332"/>
                  <a:gd name="T59" fmla="*/ 22 h 1460"/>
                  <a:gd name="T60" fmla="*/ 0 w 2332"/>
                  <a:gd name="T61" fmla="*/ 1 h 1460"/>
                  <a:gd name="T62" fmla="*/ 0 w 2332"/>
                  <a:gd name="T63" fmla="*/ 1 h 1460"/>
                  <a:gd name="T64" fmla="*/ 0 w 2332"/>
                  <a:gd name="T65" fmla="*/ 1 h 1460"/>
                  <a:gd name="T66" fmla="*/ 0 w 2332"/>
                  <a:gd name="T67" fmla="*/ 1 h 1460"/>
                  <a:gd name="T68" fmla="*/ 1 w 2332"/>
                  <a:gd name="T69" fmla="*/ 0 h 1460"/>
                  <a:gd name="T70" fmla="*/ 1 w 2332"/>
                  <a:gd name="T71" fmla="*/ 0 h 1460"/>
                  <a:gd name="T72" fmla="*/ 1 w 2332"/>
                  <a:gd name="T73" fmla="*/ 0 h 1460"/>
                  <a:gd name="T74" fmla="*/ 1 w 2332"/>
                  <a:gd name="T75" fmla="*/ 0 h 14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32" h="1460">
                    <a:moveTo>
                      <a:pt x="124" y="122"/>
                    </a:moveTo>
                    <a:lnTo>
                      <a:pt x="124" y="1337"/>
                    </a:lnTo>
                    <a:lnTo>
                      <a:pt x="2208" y="1337"/>
                    </a:lnTo>
                    <a:lnTo>
                      <a:pt x="2208" y="122"/>
                    </a:lnTo>
                    <a:lnTo>
                      <a:pt x="124" y="122"/>
                    </a:lnTo>
                    <a:close/>
                    <a:moveTo>
                      <a:pt x="93" y="0"/>
                    </a:moveTo>
                    <a:lnTo>
                      <a:pt x="2239" y="0"/>
                    </a:lnTo>
                    <a:lnTo>
                      <a:pt x="2260" y="2"/>
                    </a:lnTo>
                    <a:lnTo>
                      <a:pt x="2279" y="9"/>
                    </a:lnTo>
                    <a:lnTo>
                      <a:pt x="2296" y="20"/>
                    </a:lnTo>
                    <a:lnTo>
                      <a:pt x="2311" y="34"/>
                    </a:lnTo>
                    <a:lnTo>
                      <a:pt x="2322" y="51"/>
                    </a:lnTo>
                    <a:lnTo>
                      <a:pt x="2329" y="70"/>
                    </a:lnTo>
                    <a:lnTo>
                      <a:pt x="2332" y="91"/>
                    </a:lnTo>
                    <a:lnTo>
                      <a:pt x="2332" y="1368"/>
                    </a:lnTo>
                    <a:lnTo>
                      <a:pt x="2329" y="1389"/>
                    </a:lnTo>
                    <a:lnTo>
                      <a:pt x="2322" y="1408"/>
                    </a:lnTo>
                    <a:lnTo>
                      <a:pt x="2311" y="1425"/>
                    </a:lnTo>
                    <a:lnTo>
                      <a:pt x="2296" y="1440"/>
                    </a:lnTo>
                    <a:lnTo>
                      <a:pt x="2279" y="1451"/>
                    </a:lnTo>
                    <a:lnTo>
                      <a:pt x="2260" y="1458"/>
                    </a:lnTo>
                    <a:lnTo>
                      <a:pt x="2239" y="1460"/>
                    </a:lnTo>
                    <a:lnTo>
                      <a:pt x="93" y="1460"/>
                    </a:lnTo>
                    <a:lnTo>
                      <a:pt x="71" y="1458"/>
                    </a:lnTo>
                    <a:lnTo>
                      <a:pt x="52" y="1451"/>
                    </a:lnTo>
                    <a:lnTo>
                      <a:pt x="35" y="1440"/>
                    </a:lnTo>
                    <a:lnTo>
                      <a:pt x="21" y="1425"/>
                    </a:lnTo>
                    <a:lnTo>
                      <a:pt x="10" y="1408"/>
                    </a:lnTo>
                    <a:lnTo>
                      <a:pt x="3" y="1389"/>
                    </a:lnTo>
                    <a:lnTo>
                      <a:pt x="0" y="1368"/>
                    </a:lnTo>
                    <a:lnTo>
                      <a:pt x="0" y="91"/>
                    </a:lnTo>
                    <a:lnTo>
                      <a:pt x="3" y="70"/>
                    </a:lnTo>
                    <a:lnTo>
                      <a:pt x="10" y="51"/>
                    </a:lnTo>
                    <a:lnTo>
                      <a:pt x="21" y="34"/>
                    </a:lnTo>
                    <a:lnTo>
                      <a:pt x="35" y="20"/>
                    </a:lnTo>
                    <a:lnTo>
                      <a:pt x="52" y="9"/>
                    </a:lnTo>
                    <a:lnTo>
                      <a:pt x="71" y="2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42"/>
              <p:cNvSpPr>
                <a:spLocks noChangeAspect="1" noEditPoints="1"/>
              </p:cNvSpPr>
              <p:nvPr/>
            </p:nvSpPr>
            <p:spPr bwMode="auto">
              <a:xfrm>
                <a:off x="5931902" y="4395022"/>
                <a:ext cx="590374" cy="93672"/>
              </a:xfrm>
              <a:custGeom>
                <a:avLst/>
                <a:gdLst>
                  <a:gd name="T0" fmla="*/ 21 w 3067"/>
                  <a:gd name="T1" fmla="*/ 6 h 517"/>
                  <a:gd name="T2" fmla="*/ 21 w 3067"/>
                  <a:gd name="T3" fmla="*/ 6 h 517"/>
                  <a:gd name="T4" fmla="*/ 21 w 3067"/>
                  <a:gd name="T5" fmla="*/ 6 h 517"/>
                  <a:gd name="T6" fmla="*/ 21 w 3067"/>
                  <a:gd name="T7" fmla="*/ 6 h 517"/>
                  <a:gd name="T8" fmla="*/ 21 w 3067"/>
                  <a:gd name="T9" fmla="*/ 7 h 517"/>
                  <a:gd name="T10" fmla="*/ 22 w 3067"/>
                  <a:gd name="T11" fmla="*/ 7 h 517"/>
                  <a:gd name="T12" fmla="*/ 27 w 3067"/>
                  <a:gd name="T13" fmla="*/ 7 h 517"/>
                  <a:gd name="T14" fmla="*/ 28 w 3067"/>
                  <a:gd name="T15" fmla="*/ 7 h 517"/>
                  <a:gd name="T16" fmla="*/ 28 w 3067"/>
                  <a:gd name="T17" fmla="*/ 6 h 517"/>
                  <a:gd name="T18" fmla="*/ 28 w 3067"/>
                  <a:gd name="T19" fmla="*/ 6 h 517"/>
                  <a:gd name="T20" fmla="*/ 28 w 3067"/>
                  <a:gd name="T21" fmla="*/ 6 h 517"/>
                  <a:gd name="T22" fmla="*/ 28 w 3067"/>
                  <a:gd name="T23" fmla="*/ 6 h 517"/>
                  <a:gd name="T24" fmla="*/ 21 w 3067"/>
                  <a:gd name="T25" fmla="*/ 6 h 517"/>
                  <a:gd name="T26" fmla="*/ 18 w 3067"/>
                  <a:gd name="T27" fmla="*/ 3 h 517"/>
                  <a:gd name="T28" fmla="*/ 17 w 3067"/>
                  <a:gd name="T29" fmla="*/ 5 h 517"/>
                  <a:gd name="T30" fmla="*/ 32 w 3067"/>
                  <a:gd name="T31" fmla="*/ 5 h 517"/>
                  <a:gd name="T32" fmla="*/ 31 w 3067"/>
                  <a:gd name="T33" fmla="*/ 3 h 517"/>
                  <a:gd name="T34" fmla="*/ 18 w 3067"/>
                  <a:gd name="T35" fmla="*/ 3 h 517"/>
                  <a:gd name="T36" fmla="*/ 7 w 3067"/>
                  <a:gd name="T37" fmla="*/ 0 h 517"/>
                  <a:gd name="T38" fmla="*/ 42 w 3067"/>
                  <a:gd name="T39" fmla="*/ 0 h 517"/>
                  <a:gd name="T40" fmla="*/ 42 w 3067"/>
                  <a:gd name="T41" fmla="*/ 0 h 517"/>
                  <a:gd name="T42" fmla="*/ 42 w 3067"/>
                  <a:gd name="T43" fmla="*/ 0 h 517"/>
                  <a:gd name="T44" fmla="*/ 43 w 3067"/>
                  <a:gd name="T45" fmla="*/ 0 h 517"/>
                  <a:gd name="T46" fmla="*/ 43 w 3067"/>
                  <a:gd name="T47" fmla="*/ 0 h 517"/>
                  <a:gd name="T48" fmla="*/ 43 w 3067"/>
                  <a:gd name="T49" fmla="*/ 0 h 517"/>
                  <a:gd name="T50" fmla="*/ 49 w 3067"/>
                  <a:gd name="T51" fmla="*/ 6 h 517"/>
                  <a:gd name="T52" fmla="*/ 49 w 3067"/>
                  <a:gd name="T53" fmla="*/ 7 h 517"/>
                  <a:gd name="T54" fmla="*/ 49 w 3067"/>
                  <a:gd name="T55" fmla="*/ 7 h 517"/>
                  <a:gd name="T56" fmla="*/ 49 w 3067"/>
                  <a:gd name="T57" fmla="*/ 7 h 517"/>
                  <a:gd name="T58" fmla="*/ 49 w 3067"/>
                  <a:gd name="T59" fmla="*/ 7 h 517"/>
                  <a:gd name="T60" fmla="*/ 49 w 3067"/>
                  <a:gd name="T61" fmla="*/ 7 h 517"/>
                  <a:gd name="T62" fmla="*/ 49 w 3067"/>
                  <a:gd name="T63" fmla="*/ 7 h 517"/>
                  <a:gd name="T64" fmla="*/ 49 w 3067"/>
                  <a:gd name="T65" fmla="*/ 7 h 517"/>
                  <a:gd name="T66" fmla="*/ 49 w 3067"/>
                  <a:gd name="T67" fmla="*/ 7 h 517"/>
                  <a:gd name="T68" fmla="*/ 49 w 3067"/>
                  <a:gd name="T69" fmla="*/ 8 h 517"/>
                  <a:gd name="T70" fmla="*/ 48 w 3067"/>
                  <a:gd name="T71" fmla="*/ 8 h 517"/>
                  <a:gd name="T72" fmla="*/ 48 w 3067"/>
                  <a:gd name="T73" fmla="*/ 8 h 517"/>
                  <a:gd name="T74" fmla="*/ 48 w 3067"/>
                  <a:gd name="T75" fmla="*/ 8 h 517"/>
                  <a:gd name="T76" fmla="*/ 48 w 3067"/>
                  <a:gd name="T77" fmla="*/ 8 h 517"/>
                  <a:gd name="T78" fmla="*/ 1 w 3067"/>
                  <a:gd name="T79" fmla="*/ 8 h 517"/>
                  <a:gd name="T80" fmla="*/ 1 w 3067"/>
                  <a:gd name="T81" fmla="*/ 8 h 517"/>
                  <a:gd name="T82" fmla="*/ 1 w 3067"/>
                  <a:gd name="T83" fmla="*/ 8 h 517"/>
                  <a:gd name="T84" fmla="*/ 1 w 3067"/>
                  <a:gd name="T85" fmla="*/ 8 h 517"/>
                  <a:gd name="T86" fmla="*/ 0 w 3067"/>
                  <a:gd name="T87" fmla="*/ 8 h 517"/>
                  <a:gd name="T88" fmla="*/ 0 w 3067"/>
                  <a:gd name="T89" fmla="*/ 7 h 517"/>
                  <a:gd name="T90" fmla="*/ 0 w 3067"/>
                  <a:gd name="T91" fmla="*/ 7 h 517"/>
                  <a:gd name="T92" fmla="*/ 0 w 3067"/>
                  <a:gd name="T93" fmla="*/ 7 h 517"/>
                  <a:gd name="T94" fmla="*/ 0 w 3067"/>
                  <a:gd name="T95" fmla="*/ 7 h 517"/>
                  <a:gd name="T96" fmla="*/ 0 w 3067"/>
                  <a:gd name="T97" fmla="*/ 7 h 517"/>
                  <a:gd name="T98" fmla="*/ 0 w 3067"/>
                  <a:gd name="T99" fmla="*/ 7 h 517"/>
                  <a:gd name="T100" fmla="*/ 0 w 3067"/>
                  <a:gd name="T101" fmla="*/ 7 h 517"/>
                  <a:gd name="T102" fmla="*/ 0 w 3067"/>
                  <a:gd name="T103" fmla="*/ 7 h 517"/>
                  <a:gd name="T104" fmla="*/ 0 w 3067"/>
                  <a:gd name="T105" fmla="*/ 6 h 517"/>
                  <a:gd name="T106" fmla="*/ 6 w 3067"/>
                  <a:gd name="T107" fmla="*/ 0 h 517"/>
                  <a:gd name="T108" fmla="*/ 6 w 3067"/>
                  <a:gd name="T109" fmla="*/ 0 h 517"/>
                  <a:gd name="T110" fmla="*/ 6 w 3067"/>
                  <a:gd name="T111" fmla="*/ 0 h 517"/>
                  <a:gd name="T112" fmla="*/ 7 w 3067"/>
                  <a:gd name="T113" fmla="*/ 0 h 517"/>
                  <a:gd name="T114" fmla="*/ 7 w 3067"/>
                  <a:gd name="T115" fmla="*/ 0 h 517"/>
                  <a:gd name="T116" fmla="*/ 7 w 3067"/>
                  <a:gd name="T117" fmla="*/ 0 h 5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67" h="517">
                    <a:moveTo>
                      <a:pt x="1320" y="366"/>
                    </a:moveTo>
                    <a:lnTo>
                      <a:pt x="1320" y="397"/>
                    </a:lnTo>
                    <a:lnTo>
                      <a:pt x="1322" y="408"/>
                    </a:lnTo>
                    <a:lnTo>
                      <a:pt x="1329" y="417"/>
                    </a:lnTo>
                    <a:lnTo>
                      <a:pt x="1338" y="423"/>
                    </a:lnTo>
                    <a:lnTo>
                      <a:pt x="1350" y="426"/>
                    </a:lnTo>
                    <a:lnTo>
                      <a:pt x="1718" y="426"/>
                    </a:lnTo>
                    <a:lnTo>
                      <a:pt x="1730" y="423"/>
                    </a:lnTo>
                    <a:lnTo>
                      <a:pt x="1739" y="417"/>
                    </a:lnTo>
                    <a:lnTo>
                      <a:pt x="1747" y="408"/>
                    </a:lnTo>
                    <a:lnTo>
                      <a:pt x="1749" y="397"/>
                    </a:lnTo>
                    <a:lnTo>
                      <a:pt x="1749" y="366"/>
                    </a:lnTo>
                    <a:lnTo>
                      <a:pt x="1320" y="366"/>
                    </a:lnTo>
                    <a:close/>
                    <a:moveTo>
                      <a:pt x="1130" y="224"/>
                    </a:moveTo>
                    <a:lnTo>
                      <a:pt x="1069" y="324"/>
                    </a:lnTo>
                    <a:lnTo>
                      <a:pt x="1999" y="324"/>
                    </a:lnTo>
                    <a:lnTo>
                      <a:pt x="1937" y="224"/>
                    </a:lnTo>
                    <a:lnTo>
                      <a:pt x="1130" y="224"/>
                    </a:lnTo>
                    <a:close/>
                    <a:moveTo>
                      <a:pt x="445" y="0"/>
                    </a:moveTo>
                    <a:lnTo>
                      <a:pt x="2623" y="0"/>
                    </a:lnTo>
                    <a:lnTo>
                      <a:pt x="2638" y="2"/>
                    </a:lnTo>
                    <a:lnTo>
                      <a:pt x="2656" y="7"/>
                    </a:lnTo>
                    <a:lnTo>
                      <a:pt x="2673" y="13"/>
                    </a:lnTo>
                    <a:lnTo>
                      <a:pt x="2689" y="22"/>
                    </a:lnTo>
                    <a:lnTo>
                      <a:pt x="2702" y="32"/>
                    </a:lnTo>
                    <a:lnTo>
                      <a:pt x="3067" y="366"/>
                    </a:lnTo>
                    <a:lnTo>
                      <a:pt x="3067" y="426"/>
                    </a:lnTo>
                    <a:lnTo>
                      <a:pt x="3067" y="428"/>
                    </a:lnTo>
                    <a:lnTo>
                      <a:pt x="3067" y="432"/>
                    </a:lnTo>
                    <a:lnTo>
                      <a:pt x="3066" y="440"/>
                    </a:lnTo>
                    <a:lnTo>
                      <a:pt x="3064" y="449"/>
                    </a:lnTo>
                    <a:lnTo>
                      <a:pt x="3060" y="460"/>
                    </a:lnTo>
                    <a:lnTo>
                      <a:pt x="3056" y="471"/>
                    </a:lnTo>
                    <a:lnTo>
                      <a:pt x="3049" y="483"/>
                    </a:lnTo>
                    <a:lnTo>
                      <a:pt x="3040" y="493"/>
                    </a:lnTo>
                    <a:lnTo>
                      <a:pt x="3028" y="503"/>
                    </a:lnTo>
                    <a:lnTo>
                      <a:pt x="3013" y="510"/>
                    </a:lnTo>
                    <a:lnTo>
                      <a:pt x="2996" y="515"/>
                    </a:lnTo>
                    <a:lnTo>
                      <a:pt x="2974" y="517"/>
                    </a:lnTo>
                    <a:lnTo>
                      <a:pt x="93" y="517"/>
                    </a:lnTo>
                    <a:lnTo>
                      <a:pt x="72" y="515"/>
                    </a:lnTo>
                    <a:lnTo>
                      <a:pt x="54" y="510"/>
                    </a:lnTo>
                    <a:lnTo>
                      <a:pt x="40" y="503"/>
                    </a:lnTo>
                    <a:lnTo>
                      <a:pt x="29" y="493"/>
                    </a:lnTo>
                    <a:lnTo>
                      <a:pt x="19" y="483"/>
                    </a:lnTo>
                    <a:lnTo>
                      <a:pt x="12" y="471"/>
                    </a:lnTo>
                    <a:lnTo>
                      <a:pt x="7" y="460"/>
                    </a:lnTo>
                    <a:lnTo>
                      <a:pt x="4" y="449"/>
                    </a:lnTo>
                    <a:lnTo>
                      <a:pt x="2" y="440"/>
                    </a:lnTo>
                    <a:lnTo>
                      <a:pt x="1" y="432"/>
                    </a:lnTo>
                    <a:lnTo>
                      <a:pt x="0" y="428"/>
                    </a:lnTo>
                    <a:lnTo>
                      <a:pt x="0" y="426"/>
                    </a:lnTo>
                    <a:lnTo>
                      <a:pt x="0" y="366"/>
                    </a:lnTo>
                    <a:lnTo>
                      <a:pt x="366" y="32"/>
                    </a:lnTo>
                    <a:lnTo>
                      <a:pt x="380" y="22"/>
                    </a:lnTo>
                    <a:lnTo>
                      <a:pt x="395" y="13"/>
                    </a:lnTo>
                    <a:lnTo>
                      <a:pt x="412" y="7"/>
                    </a:lnTo>
                    <a:lnTo>
                      <a:pt x="429" y="2"/>
                    </a:lnTo>
                    <a:lnTo>
                      <a:pt x="4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>
              <a:off x="2465437" y="4912112"/>
              <a:ext cx="655188" cy="533802"/>
              <a:chOff x="5234190" y="4081109"/>
              <a:chExt cx="655188" cy="533802"/>
            </a:xfrm>
            <a:solidFill>
              <a:srgbClr val="F1F1F1"/>
            </a:solidFill>
          </p:grpSpPr>
          <p:sp>
            <p:nvSpPr>
              <p:cNvPr id="45" name="Freeform 284"/>
              <p:cNvSpPr>
                <a:spLocks noEditPoints="1"/>
              </p:cNvSpPr>
              <p:nvPr/>
            </p:nvSpPr>
            <p:spPr bwMode="auto">
              <a:xfrm>
                <a:off x="5357038" y="4467655"/>
                <a:ext cx="351481" cy="147256"/>
              </a:xfrm>
              <a:custGeom>
                <a:avLst/>
                <a:gdLst>
                  <a:gd name="T0" fmla="*/ 163 w 1858"/>
                  <a:gd name="T1" fmla="*/ 92 h 866"/>
                  <a:gd name="T2" fmla="*/ 201 w 1858"/>
                  <a:gd name="T3" fmla="*/ 87 h 866"/>
                  <a:gd name="T4" fmla="*/ 177 w 1858"/>
                  <a:gd name="T5" fmla="*/ 79 h 866"/>
                  <a:gd name="T6" fmla="*/ 149 w 1858"/>
                  <a:gd name="T7" fmla="*/ 91 h 866"/>
                  <a:gd name="T8" fmla="*/ 146 w 1858"/>
                  <a:gd name="T9" fmla="*/ 91 h 866"/>
                  <a:gd name="T10" fmla="*/ 60 w 1858"/>
                  <a:gd name="T11" fmla="*/ 80 h 866"/>
                  <a:gd name="T12" fmla="*/ 33 w 1858"/>
                  <a:gd name="T13" fmla="*/ 79 h 866"/>
                  <a:gd name="T14" fmla="*/ 4 w 1858"/>
                  <a:gd name="T15" fmla="*/ 80 h 866"/>
                  <a:gd name="T16" fmla="*/ 200 w 1858"/>
                  <a:gd name="T17" fmla="*/ 77 h 866"/>
                  <a:gd name="T18" fmla="*/ 171 w 1858"/>
                  <a:gd name="T19" fmla="*/ 66 h 866"/>
                  <a:gd name="T20" fmla="*/ 133 w 1858"/>
                  <a:gd name="T21" fmla="*/ 66 h 866"/>
                  <a:gd name="T22" fmla="*/ 118 w 1858"/>
                  <a:gd name="T23" fmla="*/ 76 h 866"/>
                  <a:gd name="T24" fmla="*/ 115 w 1858"/>
                  <a:gd name="T25" fmla="*/ 77 h 866"/>
                  <a:gd name="T26" fmla="*/ 102 w 1858"/>
                  <a:gd name="T27" fmla="*/ 76 h 866"/>
                  <a:gd name="T28" fmla="*/ 88 w 1858"/>
                  <a:gd name="T29" fmla="*/ 66 h 866"/>
                  <a:gd name="T30" fmla="*/ 50 w 1858"/>
                  <a:gd name="T31" fmla="*/ 66 h 866"/>
                  <a:gd name="T32" fmla="*/ 36 w 1858"/>
                  <a:gd name="T33" fmla="*/ 76 h 866"/>
                  <a:gd name="T34" fmla="*/ 33 w 1858"/>
                  <a:gd name="T35" fmla="*/ 67 h 866"/>
                  <a:gd name="T36" fmla="*/ 167 w 1858"/>
                  <a:gd name="T37" fmla="*/ 64 h 866"/>
                  <a:gd name="T38" fmla="*/ 164 w 1858"/>
                  <a:gd name="T39" fmla="*/ 64 h 866"/>
                  <a:gd name="T40" fmla="*/ 151 w 1858"/>
                  <a:gd name="T41" fmla="*/ 63 h 866"/>
                  <a:gd name="T42" fmla="*/ 136 w 1858"/>
                  <a:gd name="T43" fmla="*/ 53 h 866"/>
                  <a:gd name="T44" fmla="*/ 98 w 1858"/>
                  <a:gd name="T45" fmla="*/ 53 h 866"/>
                  <a:gd name="T46" fmla="*/ 83 w 1858"/>
                  <a:gd name="T47" fmla="*/ 54 h 866"/>
                  <a:gd name="T48" fmla="*/ 70 w 1858"/>
                  <a:gd name="T49" fmla="*/ 64 h 866"/>
                  <a:gd name="T50" fmla="*/ 67 w 1858"/>
                  <a:gd name="T51" fmla="*/ 64 h 866"/>
                  <a:gd name="T52" fmla="*/ 54 w 1858"/>
                  <a:gd name="T53" fmla="*/ 54 h 866"/>
                  <a:gd name="T54" fmla="*/ 39 w 1858"/>
                  <a:gd name="T55" fmla="*/ 53 h 866"/>
                  <a:gd name="T56" fmla="*/ 136 w 1858"/>
                  <a:gd name="T57" fmla="*/ 51 h 866"/>
                  <a:gd name="T58" fmla="*/ 119 w 1858"/>
                  <a:gd name="T59" fmla="*/ 50 h 866"/>
                  <a:gd name="T60" fmla="*/ 202 w 1858"/>
                  <a:gd name="T61" fmla="*/ 40 h 866"/>
                  <a:gd name="T62" fmla="*/ 163 w 1858"/>
                  <a:gd name="T63" fmla="*/ 39 h 866"/>
                  <a:gd name="T64" fmla="*/ 149 w 1858"/>
                  <a:gd name="T65" fmla="*/ 50 h 866"/>
                  <a:gd name="T66" fmla="*/ 122 w 1858"/>
                  <a:gd name="T67" fmla="*/ 51 h 866"/>
                  <a:gd name="T68" fmla="*/ 105 w 1858"/>
                  <a:gd name="T69" fmla="*/ 50 h 866"/>
                  <a:gd name="T70" fmla="*/ 91 w 1858"/>
                  <a:gd name="T71" fmla="*/ 40 h 866"/>
                  <a:gd name="T72" fmla="*/ 53 w 1858"/>
                  <a:gd name="T73" fmla="*/ 39 h 866"/>
                  <a:gd name="T74" fmla="*/ 38 w 1858"/>
                  <a:gd name="T75" fmla="*/ 50 h 866"/>
                  <a:gd name="T76" fmla="*/ 26 w 1858"/>
                  <a:gd name="T77" fmla="*/ 51 h 866"/>
                  <a:gd name="T78" fmla="*/ 23 w 1858"/>
                  <a:gd name="T79" fmla="*/ 50 h 866"/>
                  <a:gd name="T80" fmla="*/ 201 w 1858"/>
                  <a:gd name="T81" fmla="*/ 26 h 866"/>
                  <a:gd name="T82" fmla="*/ 157 w 1858"/>
                  <a:gd name="T83" fmla="*/ 26 h 866"/>
                  <a:gd name="T84" fmla="*/ 142 w 1858"/>
                  <a:gd name="T85" fmla="*/ 36 h 866"/>
                  <a:gd name="T86" fmla="*/ 129 w 1858"/>
                  <a:gd name="T87" fmla="*/ 37 h 866"/>
                  <a:gd name="T88" fmla="*/ 126 w 1858"/>
                  <a:gd name="T89" fmla="*/ 37 h 866"/>
                  <a:gd name="T90" fmla="*/ 112 w 1858"/>
                  <a:gd name="T91" fmla="*/ 26 h 866"/>
                  <a:gd name="T92" fmla="*/ 74 w 1858"/>
                  <a:gd name="T93" fmla="*/ 26 h 866"/>
                  <a:gd name="T94" fmla="*/ 59 w 1858"/>
                  <a:gd name="T95" fmla="*/ 36 h 866"/>
                  <a:gd name="T96" fmla="*/ 47 w 1858"/>
                  <a:gd name="T97" fmla="*/ 37 h 866"/>
                  <a:gd name="T98" fmla="*/ 43 w 1858"/>
                  <a:gd name="T99" fmla="*/ 37 h 866"/>
                  <a:gd name="T100" fmla="*/ 29 w 1858"/>
                  <a:gd name="T101" fmla="*/ 26 h 866"/>
                  <a:gd name="T102" fmla="*/ 190 w 1858"/>
                  <a:gd name="T103" fmla="*/ 18 h 866"/>
                  <a:gd name="T104" fmla="*/ 186 w 1858"/>
                  <a:gd name="T105" fmla="*/ 24 h 866"/>
                  <a:gd name="T106" fmla="*/ 172 w 1858"/>
                  <a:gd name="T107" fmla="*/ 18 h 866"/>
                  <a:gd name="T108" fmla="*/ 133 w 1858"/>
                  <a:gd name="T109" fmla="*/ 23 h 866"/>
                  <a:gd name="T110" fmla="*/ 130 w 1858"/>
                  <a:gd name="T111" fmla="*/ 18 h 866"/>
                  <a:gd name="T112" fmla="*/ 90 w 1858"/>
                  <a:gd name="T113" fmla="*/ 18 h 866"/>
                  <a:gd name="T114" fmla="*/ 87 w 1858"/>
                  <a:gd name="T115" fmla="*/ 23 h 866"/>
                  <a:gd name="T116" fmla="*/ 49 w 1858"/>
                  <a:gd name="T117" fmla="*/ 18 h 866"/>
                  <a:gd name="T118" fmla="*/ 44 w 1858"/>
                  <a:gd name="T119" fmla="*/ 24 h 866"/>
                  <a:gd name="T120" fmla="*/ 30 w 1858"/>
                  <a:gd name="T121" fmla="*/ 18 h 866"/>
                  <a:gd name="T122" fmla="*/ 206 w 1858"/>
                  <a:gd name="T123" fmla="*/ 90 h 8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58" h="866">
                    <a:moveTo>
                      <a:pt x="1598" y="779"/>
                    </a:moveTo>
                    <a:lnTo>
                      <a:pt x="1595" y="779"/>
                    </a:lnTo>
                    <a:lnTo>
                      <a:pt x="1591" y="780"/>
                    </a:lnTo>
                    <a:lnTo>
                      <a:pt x="1589" y="782"/>
                    </a:lnTo>
                    <a:lnTo>
                      <a:pt x="1589" y="784"/>
                    </a:lnTo>
                    <a:lnTo>
                      <a:pt x="1589" y="828"/>
                    </a:lnTo>
                    <a:lnTo>
                      <a:pt x="1589" y="830"/>
                    </a:lnTo>
                    <a:lnTo>
                      <a:pt x="1591" y="831"/>
                    </a:lnTo>
                    <a:lnTo>
                      <a:pt x="1595" y="834"/>
                    </a:lnTo>
                    <a:lnTo>
                      <a:pt x="1598" y="834"/>
                    </a:lnTo>
                    <a:lnTo>
                      <a:pt x="1684" y="834"/>
                    </a:lnTo>
                    <a:lnTo>
                      <a:pt x="1687" y="834"/>
                    </a:lnTo>
                    <a:lnTo>
                      <a:pt x="1691" y="833"/>
                    </a:lnTo>
                    <a:lnTo>
                      <a:pt x="1693" y="831"/>
                    </a:lnTo>
                    <a:lnTo>
                      <a:pt x="1695" y="829"/>
                    </a:lnTo>
                    <a:lnTo>
                      <a:pt x="1695" y="828"/>
                    </a:lnTo>
                    <a:lnTo>
                      <a:pt x="1695" y="784"/>
                    </a:lnTo>
                    <a:lnTo>
                      <a:pt x="1694" y="782"/>
                    </a:lnTo>
                    <a:lnTo>
                      <a:pt x="1692" y="780"/>
                    </a:lnTo>
                    <a:lnTo>
                      <a:pt x="1688" y="779"/>
                    </a:lnTo>
                    <a:lnTo>
                      <a:pt x="1684" y="779"/>
                    </a:lnTo>
                    <a:lnTo>
                      <a:pt x="1598" y="779"/>
                    </a:lnTo>
                    <a:close/>
                    <a:moveTo>
                      <a:pt x="1476" y="778"/>
                    </a:moveTo>
                    <a:lnTo>
                      <a:pt x="1472" y="778"/>
                    </a:lnTo>
                    <a:lnTo>
                      <a:pt x="1469" y="779"/>
                    </a:lnTo>
                    <a:lnTo>
                      <a:pt x="1466" y="781"/>
                    </a:lnTo>
                    <a:lnTo>
                      <a:pt x="1465" y="783"/>
                    </a:lnTo>
                    <a:lnTo>
                      <a:pt x="1465" y="826"/>
                    </a:lnTo>
                    <a:lnTo>
                      <a:pt x="1466" y="828"/>
                    </a:lnTo>
                    <a:lnTo>
                      <a:pt x="1469" y="830"/>
                    </a:lnTo>
                    <a:lnTo>
                      <a:pt x="1472" y="831"/>
                    </a:lnTo>
                    <a:lnTo>
                      <a:pt x="1476" y="833"/>
                    </a:lnTo>
                    <a:lnTo>
                      <a:pt x="1562" y="833"/>
                    </a:lnTo>
                    <a:lnTo>
                      <a:pt x="1565" y="831"/>
                    </a:lnTo>
                    <a:lnTo>
                      <a:pt x="1569" y="830"/>
                    </a:lnTo>
                    <a:lnTo>
                      <a:pt x="1571" y="828"/>
                    </a:lnTo>
                    <a:lnTo>
                      <a:pt x="1571" y="826"/>
                    </a:lnTo>
                    <a:lnTo>
                      <a:pt x="1571" y="783"/>
                    </a:lnTo>
                    <a:lnTo>
                      <a:pt x="1571" y="781"/>
                    </a:lnTo>
                    <a:lnTo>
                      <a:pt x="1569" y="779"/>
                    </a:lnTo>
                    <a:lnTo>
                      <a:pt x="1565" y="778"/>
                    </a:lnTo>
                    <a:lnTo>
                      <a:pt x="1562" y="778"/>
                    </a:lnTo>
                    <a:lnTo>
                      <a:pt x="1476" y="778"/>
                    </a:lnTo>
                    <a:close/>
                    <a:moveTo>
                      <a:pt x="1721" y="777"/>
                    </a:moveTo>
                    <a:lnTo>
                      <a:pt x="1717" y="778"/>
                    </a:lnTo>
                    <a:lnTo>
                      <a:pt x="1714" y="779"/>
                    </a:lnTo>
                    <a:lnTo>
                      <a:pt x="1712" y="781"/>
                    </a:lnTo>
                    <a:lnTo>
                      <a:pt x="1710" y="783"/>
                    </a:lnTo>
                    <a:lnTo>
                      <a:pt x="1710" y="826"/>
                    </a:lnTo>
                    <a:lnTo>
                      <a:pt x="1712" y="828"/>
                    </a:lnTo>
                    <a:lnTo>
                      <a:pt x="1714" y="830"/>
                    </a:lnTo>
                    <a:lnTo>
                      <a:pt x="1717" y="831"/>
                    </a:lnTo>
                    <a:lnTo>
                      <a:pt x="1721" y="831"/>
                    </a:lnTo>
                    <a:lnTo>
                      <a:pt x="1807" y="831"/>
                    </a:lnTo>
                    <a:lnTo>
                      <a:pt x="1811" y="831"/>
                    </a:lnTo>
                    <a:lnTo>
                      <a:pt x="1814" y="830"/>
                    </a:lnTo>
                    <a:lnTo>
                      <a:pt x="1816" y="828"/>
                    </a:lnTo>
                    <a:lnTo>
                      <a:pt x="1817" y="826"/>
                    </a:lnTo>
                    <a:lnTo>
                      <a:pt x="1817" y="783"/>
                    </a:lnTo>
                    <a:lnTo>
                      <a:pt x="1816" y="781"/>
                    </a:lnTo>
                    <a:lnTo>
                      <a:pt x="1814" y="779"/>
                    </a:lnTo>
                    <a:lnTo>
                      <a:pt x="1811" y="778"/>
                    </a:lnTo>
                    <a:lnTo>
                      <a:pt x="1807" y="777"/>
                    </a:lnTo>
                    <a:lnTo>
                      <a:pt x="1721" y="777"/>
                    </a:lnTo>
                    <a:close/>
                    <a:moveTo>
                      <a:pt x="580" y="718"/>
                    </a:moveTo>
                    <a:lnTo>
                      <a:pt x="577" y="718"/>
                    </a:lnTo>
                    <a:lnTo>
                      <a:pt x="574" y="721"/>
                    </a:lnTo>
                    <a:lnTo>
                      <a:pt x="572" y="723"/>
                    </a:lnTo>
                    <a:lnTo>
                      <a:pt x="570" y="726"/>
                    </a:lnTo>
                    <a:lnTo>
                      <a:pt x="570" y="729"/>
                    </a:lnTo>
                    <a:lnTo>
                      <a:pt x="570" y="819"/>
                    </a:lnTo>
                    <a:lnTo>
                      <a:pt x="570" y="822"/>
                    </a:lnTo>
                    <a:lnTo>
                      <a:pt x="572" y="825"/>
                    </a:lnTo>
                    <a:lnTo>
                      <a:pt x="574" y="827"/>
                    </a:lnTo>
                    <a:lnTo>
                      <a:pt x="577" y="828"/>
                    </a:lnTo>
                    <a:lnTo>
                      <a:pt x="580" y="829"/>
                    </a:lnTo>
                    <a:lnTo>
                      <a:pt x="1152" y="829"/>
                    </a:lnTo>
                    <a:lnTo>
                      <a:pt x="1155" y="828"/>
                    </a:lnTo>
                    <a:lnTo>
                      <a:pt x="1159" y="827"/>
                    </a:lnTo>
                    <a:lnTo>
                      <a:pt x="1161" y="825"/>
                    </a:lnTo>
                    <a:lnTo>
                      <a:pt x="1163" y="822"/>
                    </a:lnTo>
                    <a:lnTo>
                      <a:pt x="1163" y="819"/>
                    </a:lnTo>
                    <a:lnTo>
                      <a:pt x="1163" y="729"/>
                    </a:lnTo>
                    <a:lnTo>
                      <a:pt x="1163" y="726"/>
                    </a:lnTo>
                    <a:lnTo>
                      <a:pt x="1161" y="723"/>
                    </a:lnTo>
                    <a:lnTo>
                      <a:pt x="1159" y="721"/>
                    </a:lnTo>
                    <a:lnTo>
                      <a:pt x="1155" y="718"/>
                    </a:lnTo>
                    <a:lnTo>
                      <a:pt x="1152" y="718"/>
                    </a:lnTo>
                    <a:lnTo>
                      <a:pt x="580" y="718"/>
                    </a:lnTo>
                    <a:close/>
                    <a:moveTo>
                      <a:pt x="1598" y="716"/>
                    </a:moveTo>
                    <a:lnTo>
                      <a:pt x="1595" y="717"/>
                    </a:lnTo>
                    <a:lnTo>
                      <a:pt x="1591" y="718"/>
                    </a:lnTo>
                    <a:lnTo>
                      <a:pt x="1589" y="721"/>
                    </a:lnTo>
                    <a:lnTo>
                      <a:pt x="1589" y="723"/>
                    </a:lnTo>
                    <a:lnTo>
                      <a:pt x="1589" y="766"/>
                    </a:lnTo>
                    <a:lnTo>
                      <a:pt x="1589" y="768"/>
                    </a:lnTo>
                    <a:lnTo>
                      <a:pt x="1591" y="770"/>
                    </a:lnTo>
                    <a:lnTo>
                      <a:pt x="1595" y="771"/>
                    </a:lnTo>
                    <a:lnTo>
                      <a:pt x="1598" y="771"/>
                    </a:lnTo>
                    <a:lnTo>
                      <a:pt x="1684" y="771"/>
                    </a:lnTo>
                    <a:lnTo>
                      <a:pt x="1688" y="771"/>
                    </a:lnTo>
                    <a:lnTo>
                      <a:pt x="1692" y="770"/>
                    </a:lnTo>
                    <a:lnTo>
                      <a:pt x="1694" y="768"/>
                    </a:lnTo>
                    <a:lnTo>
                      <a:pt x="1695" y="766"/>
                    </a:lnTo>
                    <a:lnTo>
                      <a:pt x="1695" y="723"/>
                    </a:lnTo>
                    <a:lnTo>
                      <a:pt x="1694" y="721"/>
                    </a:lnTo>
                    <a:lnTo>
                      <a:pt x="1692" y="718"/>
                    </a:lnTo>
                    <a:lnTo>
                      <a:pt x="1688" y="717"/>
                    </a:lnTo>
                    <a:lnTo>
                      <a:pt x="1684" y="716"/>
                    </a:lnTo>
                    <a:lnTo>
                      <a:pt x="1598" y="716"/>
                    </a:lnTo>
                    <a:close/>
                    <a:moveTo>
                      <a:pt x="1349" y="715"/>
                    </a:moveTo>
                    <a:lnTo>
                      <a:pt x="1346" y="716"/>
                    </a:lnTo>
                    <a:lnTo>
                      <a:pt x="1344" y="718"/>
                    </a:lnTo>
                    <a:lnTo>
                      <a:pt x="1342" y="721"/>
                    </a:lnTo>
                    <a:lnTo>
                      <a:pt x="1340" y="724"/>
                    </a:lnTo>
                    <a:lnTo>
                      <a:pt x="1340" y="727"/>
                    </a:lnTo>
                    <a:lnTo>
                      <a:pt x="1340" y="816"/>
                    </a:lnTo>
                    <a:lnTo>
                      <a:pt x="1340" y="820"/>
                    </a:lnTo>
                    <a:lnTo>
                      <a:pt x="1342" y="823"/>
                    </a:lnTo>
                    <a:lnTo>
                      <a:pt x="1344" y="825"/>
                    </a:lnTo>
                    <a:lnTo>
                      <a:pt x="1346" y="826"/>
                    </a:lnTo>
                    <a:lnTo>
                      <a:pt x="1349" y="827"/>
                    </a:lnTo>
                    <a:lnTo>
                      <a:pt x="1435" y="827"/>
                    </a:lnTo>
                    <a:lnTo>
                      <a:pt x="1438" y="826"/>
                    </a:lnTo>
                    <a:lnTo>
                      <a:pt x="1441" y="825"/>
                    </a:lnTo>
                    <a:lnTo>
                      <a:pt x="1443" y="823"/>
                    </a:lnTo>
                    <a:lnTo>
                      <a:pt x="1445" y="820"/>
                    </a:lnTo>
                    <a:lnTo>
                      <a:pt x="1445" y="816"/>
                    </a:lnTo>
                    <a:lnTo>
                      <a:pt x="1445" y="727"/>
                    </a:lnTo>
                    <a:lnTo>
                      <a:pt x="1445" y="724"/>
                    </a:lnTo>
                    <a:lnTo>
                      <a:pt x="1443" y="721"/>
                    </a:lnTo>
                    <a:lnTo>
                      <a:pt x="1441" y="718"/>
                    </a:lnTo>
                    <a:lnTo>
                      <a:pt x="1438" y="716"/>
                    </a:lnTo>
                    <a:lnTo>
                      <a:pt x="1435" y="715"/>
                    </a:lnTo>
                    <a:lnTo>
                      <a:pt x="1349" y="715"/>
                    </a:lnTo>
                    <a:close/>
                    <a:moveTo>
                      <a:pt x="1201" y="715"/>
                    </a:moveTo>
                    <a:lnTo>
                      <a:pt x="1197" y="716"/>
                    </a:lnTo>
                    <a:lnTo>
                      <a:pt x="1194" y="718"/>
                    </a:lnTo>
                    <a:lnTo>
                      <a:pt x="1191" y="721"/>
                    </a:lnTo>
                    <a:lnTo>
                      <a:pt x="1190" y="724"/>
                    </a:lnTo>
                    <a:lnTo>
                      <a:pt x="1189" y="727"/>
                    </a:lnTo>
                    <a:lnTo>
                      <a:pt x="1189" y="816"/>
                    </a:lnTo>
                    <a:lnTo>
                      <a:pt x="1190" y="820"/>
                    </a:lnTo>
                    <a:lnTo>
                      <a:pt x="1191" y="823"/>
                    </a:lnTo>
                    <a:lnTo>
                      <a:pt x="1194" y="825"/>
                    </a:lnTo>
                    <a:lnTo>
                      <a:pt x="1197" y="826"/>
                    </a:lnTo>
                    <a:lnTo>
                      <a:pt x="1201" y="827"/>
                    </a:lnTo>
                    <a:lnTo>
                      <a:pt x="1306" y="827"/>
                    </a:lnTo>
                    <a:lnTo>
                      <a:pt x="1310" y="826"/>
                    </a:lnTo>
                    <a:lnTo>
                      <a:pt x="1314" y="825"/>
                    </a:lnTo>
                    <a:lnTo>
                      <a:pt x="1317" y="823"/>
                    </a:lnTo>
                    <a:lnTo>
                      <a:pt x="1318" y="820"/>
                    </a:lnTo>
                    <a:lnTo>
                      <a:pt x="1319" y="816"/>
                    </a:lnTo>
                    <a:lnTo>
                      <a:pt x="1319" y="727"/>
                    </a:lnTo>
                    <a:lnTo>
                      <a:pt x="1318" y="724"/>
                    </a:lnTo>
                    <a:lnTo>
                      <a:pt x="1317" y="721"/>
                    </a:lnTo>
                    <a:lnTo>
                      <a:pt x="1314" y="718"/>
                    </a:lnTo>
                    <a:lnTo>
                      <a:pt x="1310" y="716"/>
                    </a:lnTo>
                    <a:lnTo>
                      <a:pt x="1306" y="715"/>
                    </a:lnTo>
                    <a:lnTo>
                      <a:pt x="1201" y="715"/>
                    </a:lnTo>
                    <a:close/>
                    <a:moveTo>
                      <a:pt x="429" y="715"/>
                    </a:moveTo>
                    <a:lnTo>
                      <a:pt x="424" y="716"/>
                    </a:lnTo>
                    <a:lnTo>
                      <a:pt x="421" y="718"/>
                    </a:lnTo>
                    <a:lnTo>
                      <a:pt x="418" y="721"/>
                    </a:lnTo>
                    <a:lnTo>
                      <a:pt x="416" y="724"/>
                    </a:lnTo>
                    <a:lnTo>
                      <a:pt x="416" y="727"/>
                    </a:lnTo>
                    <a:lnTo>
                      <a:pt x="416" y="816"/>
                    </a:lnTo>
                    <a:lnTo>
                      <a:pt x="416" y="820"/>
                    </a:lnTo>
                    <a:lnTo>
                      <a:pt x="418" y="823"/>
                    </a:lnTo>
                    <a:lnTo>
                      <a:pt x="421" y="825"/>
                    </a:lnTo>
                    <a:lnTo>
                      <a:pt x="424" y="826"/>
                    </a:lnTo>
                    <a:lnTo>
                      <a:pt x="429" y="827"/>
                    </a:lnTo>
                    <a:lnTo>
                      <a:pt x="533" y="827"/>
                    </a:lnTo>
                    <a:lnTo>
                      <a:pt x="536" y="826"/>
                    </a:lnTo>
                    <a:lnTo>
                      <a:pt x="541" y="825"/>
                    </a:lnTo>
                    <a:lnTo>
                      <a:pt x="543" y="823"/>
                    </a:lnTo>
                    <a:lnTo>
                      <a:pt x="545" y="820"/>
                    </a:lnTo>
                    <a:lnTo>
                      <a:pt x="546" y="816"/>
                    </a:lnTo>
                    <a:lnTo>
                      <a:pt x="546" y="727"/>
                    </a:lnTo>
                    <a:lnTo>
                      <a:pt x="545" y="724"/>
                    </a:lnTo>
                    <a:lnTo>
                      <a:pt x="543" y="721"/>
                    </a:lnTo>
                    <a:lnTo>
                      <a:pt x="541" y="718"/>
                    </a:lnTo>
                    <a:lnTo>
                      <a:pt x="536" y="716"/>
                    </a:lnTo>
                    <a:lnTo>
                      <a:pt x="533" y="715"/>
                    </a:lnTo>
                    <a:lnTo>
                      <a:pt x="429" y="715"/>
                    </a:lnTo>
                    <a:close/>
                    <a:moveTo>
                      <a:pt x="297" y="715"/>
                    </a:moveTo>
                    <a:lnTo>
                      <a:pt x="293" y="716"/>
                    </a:lnTo>
                    <a:lnTo>
                      <a:pt x="290" y="718"/>
                    </a:lnTo>
                    <a:lnTo>
                      <a:pt x="288" y="721"/>
                    </a:lnTo>
                    <a:lnTo>
                      <a:pt x="286" y="724"/>
                    </a:lnTo>
                    <a:lnTo>
                      <a:pt x="286" y="727"/>
                    </a:lnTo>
                    <a:lnTo>
                      <a:pt x="286" y="816"/>
                    </a:lnTo>
                    <a:lnTo>
                      <a:pt x="286" y="820"/>
                    </a:lnTo>
                    <a:lnTo>
                      <a:pt x="288" y="823"/>
                    </a:lnTo>
                    <a:lnTo>
                      <a:pt x="290" y="825"/>
                    </a:lnTo>
                    <a:lnTo>
                      <a:pt x="293" y="826"/>
                    </a:lnTo>
                    <a:lnTo>
                      <a:pt x="297" y="827"/>
                    </a:lnTo>
                    <a:lnTo>
                      <a:pt x="383" y="827"/>
                    </a:lnTo>
                    <a:lnTo>
                      <a:pt x="386" y="826"/>
                    </a:lnTo>
                    <a:lnTo>
                      <a:pt x="388" y="825"/>
                    </a:lnTo>
                    <a:lnTo>
                      <a:pt x="391" y="823"/>
                    </a:lnTo>
                    <a:lnTo>
                      <a:pt x="392" y="820"/>
                    </a:lnTo>
                    <a:lnTo>
                      <a:pt x="392" y="816"/>
                    </a:lnTo>
                    <a:lnTo>
                      <a:pt x="392" y="727"/>
                    </a:lnTo>
                    <a:lnTo>
                      <a:pt x="392" y="724"/>
                    </a:lnTo>
                    <a:lnTo>
                      <a:pt x="391" y="721"/>
                    </a:lnTo>
                    <a:lnTo>
                      <a:pt x="388" y="718"/>
                    </a:lnTo>
                    <a:lnTo>
                      <a:pt x="386" y="716"/>
                    </a:lnTo>
                    <a:lnTo>
                      <a:pt x="383" y="715"/>
                    </a:lnTo>
                    <a:lnTo>
                      <a:pt x="297" y="715"/>
                    </a:lnTo>
                    <a:close/>
                    <a:moveTo>
                      <a:pt x="172" y="715"/>
                    </a:moveTo>
                    <a:lnTo>
                      <a:pt x="169" y="716"/>
                    </a:lnTo>
                    <a:lnTo>
                      <a:pt x="166" y="718"/>
                    </a:lnTo>
                    <a:lnTo>
                      <a:pt x="164" y="721"/>
                    </a:lnTo>
                    <a:lnTo>
                      <a:pt x="162" y="724"/>
                    </a:lnTo>
                    <a:lnTo>
                      <a:pt x="162" y="727"/>
                    </a:lnTo>
                    <a:lnTo>
                      <a:pt x="162" y="816"/>
                    </a:lnTo>
                    <a:lnTo>
                      <a:pt x="162" y="820"/>
                    </a:lnTo>
                    <a:lnTo>
                      <a:pt x="164" y="823"/>
                    </a:lnTo>
                    <a:lnTo>
                      <a:pt x="166" y="825"/>
                    </a:lnTo>
                    <a:lnTo>
                      <a:pt x="169" y="826"/>
                    </a:lnTo>
                    <a:lnTo>
                      <a:pt x="172" y="827"/>
                    </a:lnTo>
                    <a:lnTo>
                      <a:pt x="258" y="827"/>
                    </a:lnTo>
                    <a:lnTo>
                      <a:pt x="261" y="826"/>
                    </a:lnTo>
                    <a:lnTo>
                      <a:pt x="263" y="825"/>
                    </a:lnTo>
                    <a:lnTo>
                      <a:pt x="266" y="823"/>
                    </a:lnTo>
                    <a:lnTo>
                      <a:pt x="267" y="820"/>
                    </a:lnTo>
                    <a:lnTo>
                      <a:pt x="267" y="816"/>
                    </a:lnTo>
                    <a:lnTo>
                      <a:pt x="267" y="727"/>
                    </a:lnTo>
                    <a:lnTo>
                      <a:pt x="267" y="724"/>
                    </a:lnTo>
                    <a:lnTo>
                      <a:pt x="266" y="721"/>
                    </a:lnTo>
                    <a:lnTo>
                      <a:pt x="263" y="718"/>
                    </a:lnTo>
                    <a:lnTo>
                      <a:pt x="261" y="716"/>
                    </a:lnTo>
                    <a:lnTo>
                      <a:pt x="258" y="715"/>
                    </a:lnTo>
                    <a:lnTo>
                      <a:pt x="172" y="715"/>
                    </a:lnTo>
                    <a:close/>
                    <a:moveTo>
                      <a:pt x="47" y="715"/>
                    </a:moveTo>
                    <a:lnTo>
                      <a:pt x="44" y="716"/>
                    </a:lnTo>
                    <a:lnTo>
                      <a:pt x="41" y="718"/>
                    </a:lnTo>
                    <a:lnTo>
                      <a:pt x="39" y="721"/>
                    </a:lnTo>
                    <a:lnTo>
                      <a:pt x="38" y="724"/>
                    </a:lnTo>
                    <a:lnTo>
                      <a:pt x="37" y="727"/>
                    </a:lnTo>
                    <a:lnTo>
                      <a:pt x="37" y="816"/>
                    </a:lnTo>
                    <a:lnTo>
                      <a:pt x="38" y="820"/>
                    </a:lnTo>
                    <a:lnTo>
                      <a:pt x="39" y="823"/>
                    </a:lnTo>
                    <a:lnTo>
                      <a:pt x="41" y="825"/>
                    </a:lnTo>
                    <a:lnTo>
                      <a:pt x="44" y="826"/>
                    </a:lnTo>
                    <a:lnTo>
                      <a:pt x="47" y="827"/>
                    </a:lnTo>
                    <a:lnTo>
                      <a:pt x="133" y="827"/>
                    </a:lnTo>
                    <a:lnTo>
                      <a:pt x="136" y="826"/>
                    </a:lnTo>
                    <a:lnTo>
                      <a:pt x="140" y="825"/>
                    </a:lnTo>
                    <a:lnTo>
                      <a:pt x="142" y="823"/>
                    </a:lnTo>
                    <a:lnTo>
                      <a:pt x="143" y="820"/>
                    </a:lnTo>
                    <a:lnTo>
                      <a:pt x="144" y="816"/>
                    </a:lnTo>
                    <a:lnTo>
                      <a:pt x="144" y="727"/>
                    </a:lnTo>
                    <a:lnTo>
                      <a:pt x="143" y="724"/>
                    </a:lnTo>
                    <a:lnTo>
                      <a:pt x="142" y="721"/>
                    </a:lnTo>
                    <a:lnTo>
                      <a:pt x="140" y="718"/>
                    </a:lnTo>
                    <a:lnTo>
                      <a:pt x="136" y="716"/>
                    </a:lnTo>
                    <a:lnTo>
                      <a:pt x="133" y="715"/>
                    </a:lnTo>
                    <a:lnTo>
                      <a:pt x="47" y="715"/>
                    </a:lnTo>
                    <a:close/>
                    <a:moveTo>
                      <a:pt x="1589" y="594"/>
                    </a:moveTo>
                    <a:lnTo>
                      <a:pt x="1577" y="595"/>
                    </a:lnTo>
                    <a:lnTo>
                      <a:pt x="1568" y="599"/>
                    </a:lnTo>
                    <a:lnTo>
                      <a:pt x="1565" y="604"/>
                    </a:lnTo>
                    <a:lnTo>
                      <a:pt x="1565" y="687"/>
                    </a:lnTo>
                    <a:lnTo>
                      <a:pt x="1568" y="692"/>
                    </a:lnTo>
                    <a:lnTo>
                      <a:pt x="1577" y="696"/>
                    </a:lnTo>
                    <a:lnTo>
                      <a:pt x="1589" y="697"/>
                    </a:lnTo>
                    <a:lnTo>
                      <a:pt x="1790" y="697"/>
                    </a:lnTo>
                    <a:lnTo>
                      <a:pt x="1803" y="696"/>
                    </a:lnTo>
                    <a:lnTo>
                      <a:pt x="1811" y="692"/>
                    </a:lnTo>
                    <a:lnTo>
                      <a:pt x="1814" y="687"/>
                    </a:lnTo>
                    <a:lnTo>
                      <a:pt x="1814" y="604"/>
                    </a:lnTo>
                    <a:lnTo>
                      <a:pt x="1811" y="599"/>
                    </a:lnTo>
                    <a:lnTo>
                      <a:pt x="1803" y="595"/>
                    </a:lnTo>
                    <a:lnTo>
                      <a:pt x="1790" y="594"/>
                    </a:lnTo>
                    <a:lnTo>
                      <a:pt x="1589" y="594"/>
                    </a:lnTo>
                    <a:close/>
                    <a:moveTo>
                      <a:pt x="1451" y="594"/>
                    </a:moveTo>
                    <a:lnTo>
                      <a:pt x="1448" y="594"/>
                    </a:lnTo>
                    <a:lnTo>
                      <a:pt x="1444" y="596"/>
                    </a:lnTo>
                    <a:lnTo>
                      <a:pt x="1442" y="598"/>
                    </a:lnTo>
                    <a:lnTo>
                      <a:pt x="1441" y="601"/>
                    </a:lnTo>
                    <a:lnTo>
                      <a:pt x="1440" y="604"/>
                    </a:lnTo>
                    <a:lnTo>
                      <a:pt x="1440" y="687"/>
                    </a:lnTo>
                    <a:lnTo>
                      <a:pt x="1441" y="690"/>
                    </a:lnTo>
                    <a:lnTo>
                      <a:pt x="1442" y="693"/>
                    </a:lnTo>
                    <a:lnTo>
                      <a:pt x="1444" y="695"/>
                    </a:lnTo>
                    <a:lnTo>
                      <a:pt x="1448" y="697"/>
                    </a:lnTo>
                    <a:lnTo>
                      <a:pt x="1451" y="697"/>
                    </a:lnTo>
                    <a:lnTo>
                      <a:pt x="1537" y="697"/>
                    </a:lnTo>
                    <a:lnTo>
                      <a:pt x="1540" y="697"/>
                    </a:lnTo>
                    <a:lnTo>
                      <a:pt x="1543" y="695"/>
                    </a:lnTo>
                    <a:lnTo>
                      <a:pt x="1545" y="693"/>
                    </a:lnTo>
                    <a:lnTo>
                      <a:pt x="1547" y="690"/>
                    </a:lnTo>
                    <a:lnTo>
                      <a:pt x="1547" y="687"/>
                    </a:lnTo>
                    <a:lnTo>
                      <a:pt x="1547" y="604"/>
                    </a:lnTo>
                    <a:lnTo>
                      <a:pt x="1547" y="601"/>
                    </a:lnTo>
                    <a:lnTo>
                      <a:pt x="1545" y="598"/>
                    </a:lnTo>
                    <a:lnTo>
                      <a:pt x="1543" y="596"/>
                    </a:lnTo>
                    <a:lnTo>
                      <a:pt x="1540" y="594"/>
                    </a:lnTo>
                    <a:lnTo>
                      <a:pt x="1537" y="594"/>
                    </a:lnTo>
                    <a:lnTo>
                      <a:pt x="1451" y="594"/>
                    </a:lnTo>
                    <a:close/>
                    <a:moveTo>
                      <a:pt x="1326" y="594"/>
                    </a:moveTo>
                    <a:lnTo>
                      <a:pt x="1323" y="594"/>
                    </a:lnTo>
                    <a:lnTo>
                      <a:pt x="1320" y="596"/>
                    </a:lnTo>
                    <a:lnTo>
                      <a:pt x="1318" y="598"/>
                    </a:lnTo>
                    <a:lnTo>
                      <a:pt x="1317" y="601"/>
                    </a:lnTo>
                    <a:lnTo>
                      <a:pt x="1316" y="604"/>
                    </a:lnTo>
                    <a:lnTo>
                      <a:pt x="1316" y="687"/>
                    </a:lnTo>
                    <a:lnTo>
                      <a:pt x="1317" y="690"/>
                    </a:lnTo>
                    <a:lnTo>
                      <a:pt x="1318" y="693"/>
                    </a:lnTo>
                    <a:lnTo>
                      <a:pt x="1320" y="695"/>
                    </a:lnTo>
                    <a:lnTo>
                      <a:pt x="1323" y="697"/>
                    </a:lnTo>
                    <a:lnTo>
                      <a:pt x="1326" y="697"/>
                    </a:lnTo>
                    <a:lnTo>
                      <a:pt x="1412" y="697"/>
                    </a:lnTo>
                    <a:lnTo>
                      <a:pt x="1415" y="697"/>
                    </a:lnTo>
                    <a:lnTo>
                      <a:pt x="1418" y="695"/>
                    </a:lnTo>
                    <a:lnTo>
                      <a:pt x="1420" y="693"/>
                    </a:lnTo>
                    <a:lnTo>
                      <a:pt x="1421" y="690"/>
                    </a:lnTo>
                    <a:lnTo>
                      <a:pt x="1422" y="687"/>
                    </a:lnTo>
                    <a:lnTo>
                      <a:pt x="1422" y="604"/>
                    </a:lnTo>
                    <a:lnTo>
                      <a:pt x="1421" y="601"/>
                    </a:lnTo>
                    <a:lnTo>
                      <a:pt x="1420" y="598"/>
                    </a:lnTo>
                    <a:lnTo>
                      <a:pt x="1418" y="596"/>
                    </a:lnTo>
                    <a:lnTo>
                      <a:pt x="1415" y="594"/>
                    </a:lnTo>
                    <a:lnTo>
                      <a:pt x="1412" y="594"/>
                    </a:lnTo>
                    <a:lnTo>
                      <a:pt x="1326" y="594"/>
                    </a:lnTo>
                    <a:close/>
                    <a:moveTo>
                      <a:pt x="1201" y="594"/>
                    </a:moveTo>
                    <a:lnTo>
                      <a:pt x="1198" y="594"/>
                    </a:lnTo>
                    <a:lnTo>
                      <a:pt x="1196" y="596"/>
                    </a:lnTo>
                    <a:lnTo>
                      <a:pt x="1193" y="598"/>
                    </a:lnTo>
                    <a:lnTo>
                      <a:pt x="1192" y="601"/>
                    </a:lnTo>
                    <a:lnTo>
                      <a:pt x="1192" y="604"/>
                    </a:lnTo>
                    <a:lnTo>
                      <a:pt x="1192" y="687"/>
                    </a:lnTo>
                    <a:lnTo>
                      <a:pt x="1192" y="690"/>
                    </a:lnTo>
                    <a:lnTo>
                      <a:pt x="1193" y="693"/>
                    </a:lnTo>
                    <a:lnTo>
                      <a:pt x="1196" y="695"/>
                    </a:lnTo>
                    <a:lnTo>
                      <a:pt x="1198" y="697"/>
                    </a:lnTo>
                    <a:lnTo>
                      <a:pt x="1201" y="697"/>
                    </a:lnTo>
                    <a:lnTo>
                      <a:pt x="1287" y="697"/>
                    </a:lnTo>
                    <a:lnTo>
                      <a:pt x="1291" y="697"/>
                    </a:lnTo>
                    <a:lnTo>
                      <a:pt x="1294" y="695"/>
                    </a:lnTo>
                    <a:lnTo>
                      <a:pt x="1296" y="693"/>
                    </a:lnTo>
                    <a:lnTo>
                      <a:pt x="1298" y="690"/>
                    </a:lnTo>
                    <a:lnTo>
                      <a:pt x="1298" y="687"/>
                    </a:lnTo>
                    <a:lnTo>
                      <a:pt x="1298" y="604"/>
                    </a:lnTo>
                    <a:lnTo>
                      <a:pt x="1298" y="601"/>
                    </a:lnTo>
                    <a:lnTo>
                      <a:pt x="1296" y="598"/>
                    </a:lnTo>
                    <a:lnTo>
                      <a:pt x="1294" y="596"/>
                    </a:lnTo>
                    <a:lnTo>
                      <a:pt x="1291" y="594"/>
                    </a:lnTo>
                    <a:lnTo>
                      <a:pt x="1287" y="594"/>
                    </a:lnTo>
                    <a:lnTo>
                      <a:pt x="1201" y="594"/>
                    </a:lnTo>
                    <a:close/>
                    <a:moveTo>
                      <a:pt x="1077" y="594"/>
                    </a:moveTo>
                    <a:lnTo>
                      <a:pt x="1074" y="594"/>
                    </a:lnTo>
                    <a:lnTo>
                      <a:pt x="1072" y="596"/>
                    </a:lnTo>
                    <a:lnTo>
                      <a:pt x="1068" y="598"/>
                    </a:lnTo>
                    <a:lnTo>
                      <a:pt x="1067" y="601"/>
                    </a:lnTo>
                    <a:lnTo>
                      <a:pt x="1067" y="604"/>
                    </a:lnTo>
                    <a:lnTo>
                      <a:pt x="1067" y="687"/>
                    </a:lnTo>
                    <a:lnTo>
                      <a:pt x="1067" y="690"/>
                    </a:lnTo>
                    <a:lnTo>
                      <a:pt x="1068" y="693"/>
                    </a:lnTo>
                    <a:lnTo>
                      <a:pt x="1072" y="695"/>
                    </a:lnTo>
                    <a:lnTo>
                      <a:pt x="1074" y="697"/>
                    </a:lnTo>
                    <a:lnTo>
                      <a:pt x="1077" y="697"/>
                    </a:lnTo>
                    <a:lnTo>
                      <a:pt x="1163" y="697"/>
                    </a:lnTo>
                    <a:lnTo>
                      <a:pt x="1166" y="697"/>
                    </a:lnTo>
                    <a:lnTo>
                      <a:pt x="1169" y="695"/>
                    </a:lnTo>
                    <a:lnTo>
                      <a:pt x="1171" y="693"/>
                    </a:lnTo>
                    <a:lnTo>
                      <a:pt x="1173" y="690"/>
                    </a:lnTo>
                    <a:lnTo>
                      <a:pt x="1173" y="687"/>
                    </a:lnTo>
                    <a:lnTo>
                      <a:pt x="1173" y="604"/>
                    </a:lnTo>
                    <a:lnTo>
                      <a:pt x="1173" y="601"/>
                    </a:lnTo>
                    <a:lnTo>
                      <a:pt x="1171" y="598"/>
                    </a:lnTo>
                    <a:lnTo>
                      <a:pt x="1169" y="596"/>
                    </a:lnTo>
                    <a:lnTo>
                      <a:pt x="1166" y="594"/>
                    </a:lnTo>
                    <a:lnTo>
                      <a:pt x="1163" y="594"/>
                    </a:lnTo>
                    <a:lnTo>
                      <a:pt x="1077" y="594"/>
                    </a:lnTo>
                    <a:close/>
                    <a:moveTo>
                      <a:pt x="953" y="594"/>
                    </a:moveTo>
                    <a:lnTo>
                      <a:pt x="949" y="594"/>
                    </a:lnTo>
                    <a:lnTo>
                      <a:pt x="947" y="596"/>
                    </a:lnTo>
                    <a:lnTo>
                      <a:pt x="945" y="598"/>
                    </a:lnTo>
                    <a:lnTo>
                      <a:pt x="943" y="601"/>
                    </a:lnTo>
                    <a:lnTo>
                      <a:pt x="943" y="604"/>
                    </a:lnTo>
                    <a:lnTo>
                      <a:pt x="943" y="687"/>
                    </a:lnTo>
                    <a:lnTo>
                      <a:pt x="943" y="690"/>
                    </a:lnTo>
                    <a:lnTo>
                      <a:pt x="945" y="693"/>
                    </a:lnTo>
                    <a:lnTo>
                      <a:pt x="947" y="695"/>
                    </a:lnTo>
                    <a:lnTo>
                      <a:pt x="949" y="697"/>
                    </a:lnTo>
                    <a:lnTo>
                      <a:pt x="953" y="697"/>
                    </a:lnTo>
                    <a:lnTo>
                      <a:pt x="1038" y="697"/>
                    </a:lnTo>
                    <a:lnTo>
                      <a:pt x="1041" y="697"/>
                    </a:lnTo>
                    <a:lnTo>
                      <a:pt x="1044" y="695"/>
                    </a:lnTo>
                    <a:lnTo>
                      <a:pt x="1046" y="693"/>
                    </a:lnTo>
                    <a:lnTo>
                      <a:pt x="1049" y="690"/>
                    </a:lnTo>
                    <a:lnTo>
                      <a:pt x="1049" y="687"/>
                    </a:lnTo>
                    <a:lnTo>
                      <a:pt x="1049" y="604"/>
                    </a:lnTo>
                    <a:lnTo>
                      <a:pt x="1049" y="601"/>
                    </a:lnTo>
                    <a:lnTo>
                      <a:pt x="1046" y="598"/>
                    </a:lnTo>
                    <a:lnTo>
                      <a:pt x="1044" y="596"/>
                    </a:lnTo>
                    <a:lnTo>
                      <a:pt x="1041" y="594"/>
                    </a:lnTo>
                    <a:lnTo>
                      <a:pt x="1038" y="594"/>
                    </a:lnTo>
                    <a:lnTo>
                      <a:pt x="953" y="594"/>
                    </a:lnTo>
                    <a:close/>
                    <a:moveTo>
                      <a:pt x="829" y="594"/>
                    </a:moveTo>
                    <a:lnTo>
                      <a:pt x="824" y="594"/>
                    </a:lnTo>
                    <a:lnTo>
                      <a:pt x="822" y="596"/>
                    </a:lnTo>
                    <a:lnTo>
                      <a:pt x="820" y="598"/>
                    </a:lnTo>
                    <a:lnTo>
                      <a:pt x="818" y="601"/>
                    </a:lnTo>
                    <a:lnTo>
                      <a:pt x="818" y="604"/>
                    </a:lnTo>
                    <a:lnTo>
                      <a:pt x="818" y="687"/>
                    </a:lnTo>
                    <a:lnTo>
                      <a:pt x="818" y="690"/>
                    </a:lnTo>
                    <a:lnTo>
                      <a:pt x="820" y="693"/>
                    </a:lnTo>
                    <a:lnTo>
                      <a:pt x="822" y="695"/>
                    </a:lnTo>
                    <a:lnTo>
                      <a:pt x="824" y="697"/>
                    </a:lnTo>
                    <a:lnTo>
                      <a:pt x="829" y="697"/>
                    </a:lnTo>
                    <a:lnTo>
                      <a:pt x="913" y="697"/>
                    </a:lnTo>
                    <a:lnTo>
                      <a:pt x="918" y="697"/>
                    </a:lnTo>
                    <a:lnTo>
                      <a:pt x="920" y="695"/>
                    </a:lnTo>
                    <a:lnTo>
                      <a:pt x="922" y="693"/>
                    </a:lnTo>
                    <a:lnTo>
                      <a:pt x="924" y="690"/>
                    </a:lnTo>
                    <a:lnTo>
                      <a:pt x="924" y="687"/>
                    </a:lnTo>
                    <a:lnTo>
                      <a:pt x="924" y="604"/>
                    </a:lnTo>
                    <a:lnTo>
                      <a:pt x="924" y="601"/>
                    </a:lnTo>
                    <a:lnTo>
                      <a:pt x="922" y="598"/>
                    </a:lnTo>
                    <a:lnTo>
                      <a:pt x="920" y="596"/>
                    </a:lnTo>
                    <a:lnTo>
                      <a:pt x="918" y="594"/>
                    </a:lnTo>
                    <a:lnTo>
                      <a:pt x="913" y="594"/>
                    </a:lnTo>
                    <a:lnTo>
                      <a:pt x="829" y="594"/>
                    </a:lnTo>
                    <a:close/>
                    <a:moveTo>
                      <a:pt x="704" y="594"/>
                    </a:moveTo>
                    <a:lnTo>
                      <a:pt x="701" y="594"/>
                    </a:lnTo>
                    <a:lnTo>
                      <a:pt x="698" y="596"/>
                    </a:lnTo>
                    <a:lnTo>
                      <a:pt x="696" y="598"/>
                    </a:lnTo>
                    <a:lnTo>
                      <a:pt x="694" y="601"/>
                    </a:lnTo>
                    <a:lnTo>
                      <a:pt x="694" y="604"/>
                    </a:lnTo>
                    <a:lnTo>
                      <a:pt x="694" y="687"/>
                    </a:lnTo>
                    <a:lnTo>
                      <a:pt x="694" y="690"/>
                    </a:lnTo>
                    <a:lnTo>
                      <a:pt x="696" y="693"/>
                    </a:lnTo>
                    <a:lnTo>
                      <a:pt x="698" y="695"/>
                    </a:lnTo>
                    <a:lnTo>
                      <a:pt x="701" y="697"/>
                    </a:lnTo>
                    <a:lnTo>
                      <a:pt x="704" y="697"/>
                    </a:lnTo>
                    <a:lnTo>
                      <a:pt x="790" y="697"/>
                    </a:lnTo>
                    <a:lnTo>
                      <a:pt x="793" y="697"/>
                    </a:lnTo>
                    <a:lnTo>
                      <a:pt x="795" y="695"/>
                    </a:lnTo>
                    <a:lnTo>
                      <a:pt x="797" y="693"/>
                    </a:lnTo>
                    <a:lnTo>
                      <a:pt x="799" y="690"/>
                    </a:lnTo>
                    <a:lnTo>
                      <a:pt x="799" y="687"/>
                    </a:lnTo>
                    <a:lnTo>
                      <a:pt x="799" y="604"/>
                    </a:lnTo>
                    <a:lnTo>
                      <a:pt x="799" y="601"/>
                    </a:lnTo>
                    <a:lnTo>
                      <a:pt x="797" y="598"/>
                    </a:lnTo>
                    <a:lnTo>
                      <a:pt x="795" y="596"/>
                    </a:lnTo>
                    <a:lnTo>
                      <a:pt x="793" y="594"/>
                    </a:lnTo>
                    <a:lnTo>
                      <a:pt x="790" y="594"/>
                    </a:lnTo>
                    <a:lnTo>
                      <a:pt x="704" y="594"/>
                    </a:lnTo>
                    <a:close/>
                    <a:moveTo>
                      <a:pt x="579" y="594"/>
                    </a:moveTo>
                    <a:lnTo>
                      <a:pt x="576" y="594"/>
                    </a:lnTo>
                    <a:lnTo>
                      <a:pt x="573" y="596"/>
                    </a:lnTo>
                    <a:lnTo>
                      <a:pt x="571" y="598"/>
                    </a:lnTo>
                    <a:lnTo>
                      <a:pt x="569" y="601"/>
                    </a:lnTo>
                    <a:lnTo>
                      <a:pt x="569" y="604"/>
                    </a:lnTo>
                    <a:lnTo>
                      <a:pt x="569" y="687"/>
                    </a:lnTo>
                    <a:lnTo>
                      <a:pt x="569" y="690"/>
                    </a:lnTo>
                    <a:lnTo>
                      <a:pt x="571" y="693"/>
                    </a:lnTo>
                    <a:lnTo>
                      <a:pt x="573" y="695"/>
                    </a:lnTo>
                    <a:lnTo>
                      <a:pt x="576" y="697"/>
                    </a:lnTo>
                    <a:lnTo>
                      <a:pt x="579" y="697"/>
                    </a:lnTo>
                    <a:lnTo>
                      <a:pt x="665" y="697"/>
                    </a:lnTo>
                    <a:lnTo>
                      <a:pt x="668" y="697"/>
                    </a:lnTo>
                    <a:lnTo>
                      <a:pt x="671" y="695"/>
                    </a:lnTo>
                    <a:lnTo>
                      <a:pt x="674" y="693"/>
                    </a:lnTo>
                    <a:lnTo>
                      <a:pt x="675" y="690"/>
                    </a:lnTo>
                    <a:lnTo>
                      <a:pt x="675" y="687"/>
                    </a:lnTo>
                    <a:lnTo>
                      <a:pt x="675" y="604"/>
                    </a:lnTo>
                    <a:lnTo>
                      <a:pt x="675" y="601"/>
                    </a:lnTo>
                    <a:lnTo>
                      <a:pt x="674" y="598"/>
                    </a:lnTo>
                    <a:lnTo>
                      <a:pt x="671" y="596"/>
                    </a:lnTo>
                    <a:lnTo>
                      <a:pt x="668" y="594"/>
                    </a:lnTo>
                    <a:lnTo>
                      <a:pt x="665" y="594"/>
                    </a:lnTo>
                    <a:lnTo>
                      <a:pt x="579" y="594"/>
                    </a:lnTo>
                    <a:close/>
                    <a:moveTo>
                      <a:pt x="455" y="594"/>
                    </a:moveTo>
                    <a:lnTo>
                      <a:pt x="452" y="594"/>
                    </a:lnTo>
                    <a:lnTo>
                      <a:pt x="448" y="596"/>
                    </a:lnTo>
                    <a:lnTo>
                      <a:pt x="446" y="598"/>
                    </a:lnTo>
                    <a:lnTo>
                      <a:pt x="445" y="601"/>
                    </a:lnTo>
                    <a:lnTo>
                      <a:pt x="444" y="604"/>
                    </a:lnTo>
                    <a:lnTo>
                      <a:pt x="444" y="687"/>
                    </a:lnTo>
                    <a:lnTo>
                      <a:pt x="445" y="690"/>
                    </a:lnTo>
                    <a:lnTo>
                      <a:pt x="446" y="693"/>
                    </a:lnTo>
                    <a:lnTo>
                      <a:pt x="448" y="695"/>
                    </a:lnTo>
                    <a:lnTo>
                      <a:pt x="452" y="697"/>
                    </a:lnTo>
                    <a:lnTo>
                      <a:pt x="455" y="697"/>
                    </a:lnTo>
                    <a:lnTo>
                      <a:pt x="541" y="697"/>
                    </a:lnTo>
                    <a:lnTo>
                      <a:pt x="544" y="697"/>
                    </a:lnTo>
                    <a:lnTo>
                      <a:pt x="547" y="695"/>
                    </a:lnTo>
                    <a:lnTo>
                      <a:pt x="549" y="693"/>
                    </a:lnTo>
                    <a:lnTo>
                      <a:pt x="550" y="690"/>
                    </a:lnTo>
                    <a:lnTo>
                      <a:pt x="551" y="687"/>
                    </a:lnTo>
                    <a:lnTo>
                      <a:pt x="551" y="604"/>
                    </a:lnTo>
                    <a:lnTo>
                      <a:pt x="550" y="601"/>
                    </a:lnTo>
                    <a:lnTo>
                      <a:pt x="549" y="598"/>
                    </a:lnTo>
                    <a:lnTo>
                      <a:pt x="547" y="596"/>
                    </a:lnTo>
                    <a:lnTo>
                      <a:pt x="544" y="594"/>
                    </a:lnTo>
                    <a:lnTo>
                      <a:pt x="541" y="594"/>
                    </a:lnTo>
                    <a:lnTo>
                      <a:pt x="455" y="594"/>
                    </a:lnTo>
                    <a:close/>
                    <a:moveTo>
                      <a:pt x="330" y="594"/>
                    </a:moveTo>
                    <a:lnTo>
                      <a:pt x="327" y="594"/>
                    </a:lnTo>
                    <a:lnTo>
                      <a:pt x="324" y="596"/>
                    </a:lnTo>
                    <a:lnTo>
                      <a:pt x="322" y="598"/>
                    </a:lnTo>
                    <a:lnTo>
                      <a:pt x="321" y="601"/>
                    </a:lnTo>
                    <a:lnTo>
                      <a:pt x="320" y="604"/>
                    </a:lnTo>
                    <a:lnTo>
                      <a:pt x="320" y="687"/>
                    </a:lnTo>
                    <a:lnTo>
                      <a:pt x="321" y="690"/>
                    </a:lnTo>
                    <a:lnTo>
                      <a:pt x="322" y="693"/>
                    </a:lnTo>
                    <a:lnTo>
                      <a:pt x="324" y="695"/>
                    </a:lnTo>
                    <a:lnTo>
                      <a:pt x="327" y="697"/>
                    </a:lnTo>
                    <a:lnTo>
                      <a:pt x="330" y="697"/>
                    </a:lnTo>
                    <a:lnTo>
                      <a:pt x="416" y="697"/>
                    </a:lnTo>
                    <a:lnTo>
                      <a:pt x="419" y="697"/>
                    </a:lnTo>
                    <a:lnTo>
                      <a:pt x="422" y="695"/>
                    </a:lnTo>
                    <a:lnTo>
                      <a:pt x="424" y="693"/>
                    </a:lnTo>
                    <a:lnTo>
                      <a:pt x="425" y="690"/>
                    </a:lnTo>
                    <a:lnTo>
                      <a:pt x="427" y="687"/>
                    </a:lnTo>
                    <a:lnTo>
                      <a:pt x="427" y="604"/>
                    </a:lnTo>
                    <a:lnTo>
                      <a:pt x="425" y="601"/>
                    </a:lnTo>
                    <a:lnTo>
                      <a:pt x="424" y="598"/>
                    </a:lnTo>
                    <a:lnTo>
                      <a:pt x="422" y="596"/>
                    </a:lnTo>
                    <a:lnTo>
                      <a:pt x="419" y="594"/>
                    </a:lnTo>
                    <a:lnTo>
                      <a:pt x="416" y="594"/>
                    </a:lnTo>
                    <a:lnTo>
                      <a:pt x="330" y="594"/>
                    </a:lnTo>
                    <a:close/>
                    <a:moveTo>
                      <a:pt x="67" y="594"/>
                    </a:moveTo>
                    <a:lnTo>
                      <a:pt x="55" y="595"/>
                    </a:lnTo>
                    <a:lnTo>
                      <a:pt x="45" y="599"/>
                    </a:lnTo>
                    <a:lnTo>
                      <a:pt x="42" y="604"/>
                    </a:lnTo>
                    <a:lnTo>
                      <a:pt x="42" y="687"/>
                    </a:lnTo>
                    <a:lnTo>
                      <a:pt x="45" y="692"/>
                    </a:lnTo>
                    <a:lnTo>
                      <a:pt x="55" y="696"/>
                    </a:lnTo>
                    <a:lnTo>
                      <a:pt x="67" y="697"/>
                    </a:lnTo>
                    <a:lnTo>
                      <a:pt x="274" y="697"/>
                    </a:lnTo>
                    <a:lnTo>
                      <a:pt x="286" y="696"/>
                    </a:lnTo>
                    <a:lnTo>
                      <a:pt x="296" y="692"/>
                    </a:lnTo>
                    <a:lnTo>
                      <a:pt x="299" y="687"/>
                    </a:lnTo>
                    <a:lnTo>
                      <a:pt x="299" y="604"/>
                    </a:lnTo>
                    <a:lnTo>
                      <a:pt x="296" y="599"/>
                    </a:lnTo>
                    <a:lnTo>
                      <a:pt x="286" y="595"/>
                    </a:lnTo>
                    <a:lnTo>
                      <a:pt x="274" y="594"/>
                    </a:lnTo>
                    <a:lnTo>
                      <a:pt x="67" y="594"/>
                    </a:lnTo>
                    <a:close/>
                    <a:moveTo>
                      <a:pt x="1643" y="477"/>
                    </a:moveTo>
                    <a:lnTo>
                      <a:pt x="1634" y="479"/>
                    </a:lnTo>
                    <a:lnTo>
                      <a:pt x="1628" y="482"/>
                    </a:lnTo>
                    <a:lnTo>
                      <a:pt x="1625" y="487"/>
                    </a:lnTo>
                    <a:lnTo>
                      <a:pt x="1625" y="571"/>
                    </a:lnTo>
                    <a:lnTo>
                      <a:pt x="1628" y="576"/>
                    </a:lnTo>
                    <a:lnTo>
                      <a:pt x="1634" y="579"/>
                    </a:lnTo>
                    <a:lnTo>
                      <a:pt x="1643" y="581"/>
                    </a:lnTo>
                    <a:lnTo>
                      <a:pt x="1798" y="581"/>
                    </a:lnTo>
                    <a:lnTo>
                      <a:pt x="1808" y="579"/>
                    </a:lnTo>
                    <a:lnTo>
                      <a:pt x="1814" y="576"/>
                    </a:lnTo>
                    <a:lnTo>
                      <a:pt x="1817" y="571"/>
                    </a:lnTo>
                    <a:lnTo>
                      <a:pt x="1817" y="487"/>
                    </a:lnTo>
                    <a:lnTo>
                      <a:pt x="1814" y="482"/>
                    </a:lnTo>
                    <a:lnTo>
                      <a:pt x="1808" y="479"/>
                    </a:lnTo>
                    <a:lnTo>
                      <a:pt x="1798" y="477"/>
                    </a:lnTo>
                    <a:lnTo>
                      <a:pt x="1643" y="477"/>
                    </a:lnTo>
                    <a:close/>
                    <a:moveTo>
                      <a:pt x="1510" y="477"/>
                    </a:moveTo>
                    <a:lnTo>
                      <a:pt x="1507" y="478"/>
                    </a:lnTo>
                    <a:lnTo>
                      <a:pt x="1504" y="479"/>
                    </a:lnTo>
                    <a:lnTo>
                      <a:pt x="1502" y="482"/>
                    </a:lnTo>
                    <a:lnTo>
                      <a:pt x="1501" y="484"/>
                    </a:lnTo>
                    <a:lnTo>
                      <a:pt x="1500" y="487"/>
                    </a:lnTo>
                    <a:lnTo>
                      <a:pt x="1500" y="571"/>
                    </a:lnTo>
                    <a:lnTo>
                      <a:pt x="1501" y="574"/>
                    </a:lnTo>
                    <a:lnTo>
                      <a:pt x="1502" y="577"/>
                    </a:lnTo>
                    <a:lnTo>
                      <a:pt x="1504" y="579"/>
                    </a:lnTo>
                    <a:lnTo>
                      <a:pt x="1507" y="580"/>
                    </a:lnTo>
                    <a:lnTo>
                      <a:pt x="1510" y="581"/>
                    </a:lnTo>
                    <a:lnTo>
                      <a:pt x="1596" y="581"/>
                    </a:lnTo>
                    <a:lnTo>
                      <a:pt x="1599" y="580"/>
                    </a:lnTo>
                    <a:lnTo>
                      <a:pt x="1603" y="579"/>
                    </a:lnTo>
                    <a:lnTo>
                      <a:pt x="1605" y="577"/>
                    </a:lnTo>
                    <a:lnTo>
                      <a:pt x="1606" y="574"/>
                    </a:lnTo>
                    <a:lnTo>
                      <a:pt x="1607" y="571"/>
                    </a:lnTo>
                    <a:lnTo>
                      <a:pt x="1607" y="487"/>
                    </a:lnTo>
                    <a:lnTo>
                      <a:pt x="1606" y="484"/>
                    </a:lnTo>
                    <a:lnTo>
                      <a:pt x="1605" y="482"/>
                    </a:lnTo>
                    <a:lnTo>
                      <a:pt x="1603" y="479"/>
                    </a:lnTo>
                    <a:lnTo>
                      <a:pt x="1599" y="478"/>
                    </a:lnTo>
                    <a:lnTo>
                      <a:pt x="1596" y="477"/>
                    </a:lnTo>
                    <a:lnTo>
                      <a:pt x="1510" y="477"/>
                    </a:lnTo>
                    <a:close/>
                    <a:moveTo>
                      <a:pt x="1386" y="477"/>
                    </a:moveTo>
                    <a:lnTo>
                      <a:pt x="1383" y="478"/>
                    </a:lnTo>
                    <a:lnTo>
                      <a:pt x="1380" y="479"/>
                    </a:lnTo>
                    <a:lnTo>
                      <a:pt x="1377" y="482"/>
                    </a:lnTo>
                    <a:lnTo>
                      <a:pt x="1376" y="484"/>
                    </a:lnTo>
                    <a:lnTo>
                      <a:pt x="1375" y="487"/>
                    </a:lnTo>
                    <a:lnTo>
                      <a:pt x="1375" y="571"/>
                    </a:lnTo>
                    <a:lnTo>
                      <a:pt x="1376" y="574"/>
                    </a:lnTo>
                    <a:lnTo>
                      <a:pt x="1377" y="577"/>
                    </a:lnTo>
                    <a:lnTo>
                      <a:pt x="1380" y="579"/>
                    </a:lnTo>
                    <a:lnTo>
                      <a:pt x="1383" y="580"/>
                    </a:lnTo>
                    <a:lnTo>
                      <a:pt x="1386" y="581"/>
                    </a:lnTo>
                    <a:lnTo>
                      <a:pt x="1472" y="581"/>
                    </a:lnTo>
                    <a:lnTo>
                      <a:pt x="1475" y="580"/>
                    </a:lnTo>
                    <a:lnTo>
                      <a:pt x="1478" y="579"/>
                    </a:lnTo>
                    <a:lnTo>
                      <a:pt x="1480" y="577"/>
                    </a:lnTo>
                    <a:lnTo>
                      <a:pt x="1481" y="574"/>
                    </a:lnTo>
                    <a:lnTo>
                      <a:pt x="1482" y="571"/>
                    </a:lnTo>
                    <a:lnTo>
                      <a:pt x="1482" y="487"/>
                    </a:lnTo>
                    <a:lnTo>
                      <a:pt x="1481" y="484"/>
                    </a:lnTo>
                    <a:lnTo>
                      <a:pt x="1480" y="482"/>
                    </a:lnTo>
                    <a:lnTo>
                      <a:pt x="1478" y="479"/>
                    </a:lnTo>
                    <a:lnTo>
                      <a:pt x="1475" y="478"/>
                    </a:lnTo>
                    <a:lnTo>
                      <a:pt x="1472" y="477"/>
                    </a:lnTo>
                    <a:lnTo>
                      <a:pt x="1386" y="477"/>
                    </a:lnTo>
                    <a:close/>
                    <a:moveTo>
                      <a:pt x="1261" y="477"/>
                    </a:moveTo>
                    <a:lnTo>
                      <a:pt x="1258" y="478"/>
                    </a:lnTo>
                    <a:lnTo>
                      <a:pt x="1256" y="479"/>
                    </a:lnTo>
                    <a:lnTo>
                      <a:pt x="1253" y="482"/>
                    </a:lnTo>
                    <a:lnTo>
                      <a:pt x="1252" y="484"/>
                    </a:lnTo>
                    <a:lnTo>
                      <a:pt x="1252" y="487"/>
                    </a:lnTo>
                    <a:lnTo>
                      <a:pt x="1252" y="571"/>
                    </a:lnTo>
                    <a:lnTo>
                      <a:pt x="1252" y="574"/>
                    </a:lnTo>
                    <a:lnTo>
                      <a:pt x="1253" y="577"/>
                    </a:lnTo>
                    <a:lnTo>
                      <a:pt x="1256" y="579"/>
                    </a:lnTo>
                    <a:lnTo>
                      <a:pt x="1258" y="580"/>
                    </a:lnTo>
                    <a:lnTo>
                      <a:pt x="1261" y="581"/>
                    </a:lnTo>
                    <a:lnTo>
                      <a:pt x="1347" y="581"/>
                    </a:lnTo>
                    <a:lnTo>
                      <a:pt x="1350" y="580"/>
                    </a:lnTo>
                    <a:lnTo>
                      <a:pt x="1353" y="579"/>
                    </a:lnTo>
                    <a:lnTo>
                      <a:pt x="1355" y="577"/>
                    </a:lnTo>
                    <a:lnTo>
                      <a:pt x="1358" y="574"/>
                    </a:lnTo>
                    <a:lnTo>
                      <a:pt x="1358" y="571"/>
                    </a:lnTo>
                    <a:lnTo>
                      <a:pt x="1358" y="487"/>
                    </a:lnTo>
                    <a:lnTo>
                      <a:pt x="1358" y="484"/>
                    </a:lnTo>
                    <a:lnTo>
                      <a:pt x="1355" y="482"/>
                    </a:lnTo>
                    <a:lnTo>
                      <a:pt x="1353" y="479"/>
                    </a:lnTo>
                    <a:lnTo>
                      <a:pt x="1350" y="478"/>
                    </a:lnTo>
                    <a:lnTo>
                      <a:pt x="1347" y="477"/>
                    </a:lnTo>
                    <a:lnTo>
                      <a:pt x="1261" y="477"/>
                    </a:lnTo>
                    <a:close/>
                    <a:moveTo>
                      <a:pt x="1137" y="477"/>
                    </a:moveTo>
                    <a:lnTo>
                      <a:pt x="1133" y="478"/>
                    </a:lnTo>
                    <a:lnTo>
                      <a:pt x="1131" y="479"/>
                    </a:lnTo>
                    <a:lnTo>
                      <a:pt x="1129" y="482"/>
                    </a:lnTo>
                    <a:lnTo>
                      <a:pt x="1127" y="484"/>
                    </a:lnTo>
                    <a:lnTo>
                      <a:pt x="1127" y="487"/>
                    </a:lnTo>
                    <a:lnTo>
                      <a:pt x="1127" y="571"/>
                    </a:lnTo>
                    <a:lnTo>
                      <a:pt x="1127" y="574"/>
                    </a:lnTo>
                    <a:lnTo>
                      <a:pt x="1129" y="577"/>
                    </a:lnTo>
                    <a:lnTo>
                      <a:pt x="1131" y="579"/>
                    </a:lnTo>
                    <a:lnTo>
                      <a:pt x="1133" y="580"/>
                    </a:lnTo>
                    <a:lnTo>
                      <a:pt x="1137" y="581"/>
                    </a:lnTo>
                    <a:lnTo>
                      <a:pt x="1222" y="581"/>
                    </a:lnTo>
                    <a:lnTo>
                      <a:pt x="1226" y="580"/>
                    </a:lnTo>
                    <a:lnTo>
                      <a:pt x="1229" y="579"/>
                    </a:lnTo>
                    <a:lnTo>
                      <a:pt x="1231" y="577"/>
                    </a:lnTo>
                    <a:lnTo>
                      <a:pt x="1233" y="574"/>
                    </a:lnTo>
                    <a:lnTo>
                      <a:pt x="1233" y="571"/>
                    </a:lnTo>
                    <a:lnTo>
                      <a:pt x="1233" y="487"/>
                    </a:lnTo>
                    <a:lnTo>
                      <a:pt x="1233" y="484"/>
                    </a:lnTo>
                    <a:lnTo>
                      <a:pt x="1231" y="482"/>
                    </a:lnTo>
                    <a:lnTo>
                      <a:pt x="1229" y="479"/>
                    </a:lnTo>
                    <a:lnTo>
                      <a:pt x="1226" y="478"/>
                    </a:lnTo>
                    <a:lnTo>
                      <a:pt x="1222" y="477"/>
                    </a:lnTo>
                    <a:lnTo>
                      <a:pt x="1137" y="477"/>
                    </a:lnTo>
                    <a:close/>
                    <a:moveTo>
                      <a:pt x="1013" y="477"/>
                    </a:moveTo>
                    <a:lnTo>
                      <a:pt x="1009" y="478"/>
                    </a:lnTo>
                    <a:lnTo>
                      <a:pt x="1007" y="479"/>
                    </a:lnTo>
                    <a:lnTo>
                      <a:pt x="1005" y="482"/>
                    </a:lnTo>
                    <a:lnTo>
                      <a:pt x="1003" y="484"/>
                    </a:lnTo>
                    <a:lnTo>
                      <a:pt x="1003" y="487"/>
                    </a:lnTo>
                    <a:lnTo>
                      <a:pt x="1003" y="571"/>
                    </a:lnTo>
                    <a:lnTo>
                      <a:pt x="1003" y="574"/>
                    </a:lnTo>
                    <a:lnTo>
                      <a:pt x="1005" y="577"/>
                    </a:lnTo>
                    <a:lnTo>
                      <a:pt x="1007" y="579"/>
                    </a:lnTo>
                    <a:lnTo>
                      <a:pt x="1009" y="580"/>
                    </a:lnTo>
                    <a:lnTo>
                      <a:pt x="1013" y="581"/>
                    </a:lnTo>
                    <a:lnTo>
                      <a:pt x="1098" y="581"/>
                    </a:lnTo>
                    <a:lnTo>
                      <a:pt x="1101" y="580"/>
                    </a:lnTo>
                    <a:lnTo>
                      <a:pt x="1104" y="579"/>
                    </a:lnTo>
                    <a:lnTo>
                      <a:pt x="1106" y="577"/>
                    </a:lnTo>
                    <a:lnTo>
                      <a:pt x="1108" y="574"/>
                    </a:lnTo>
                    <a:lnTo>
                      <a:pt x="1108" y="571"/>
                    </a:lnTo>
                    <a:lnTo>
                      <a:pt x="1108" y="487"/>
                    </a:lnTo>
                    <a:lnTo>
                      <a:pt x="1108" y="484"/>
                    </a:lnTo>
                    <a:lnTo>
                      <a:pt x="1106" y="482"/>
                    </a:lnTo>
                    <a:lnTo>
                      <a:pt x="1104" y="479"/>
                    </a:lnTo>
                    <a:lnTo>
                      <a:pt x="1101" y="478"/>
                    </a:lnTo>
                    <a:lnTo>
                      <a:pt x="1098" y="477"/>
                    </a:lnTo>
                    <a:lnTo>
                      <a:pt x="1013" y="477"/>
                    </a:lnTo>
                    <a:close/>
                    <a:moveTo>
                      <a:pt x="888" y="477"/>
                    </a:moveTo>
                    <a:lnTo>
                      <a:pt x="884" y="478"/>
                    </a:lnTo>
                    <a:lnTo>
                      <a:pt x="882" y="479"/>
                    </a:lnTo>
                    <a:lnTo>
                      <a:pt x="880" y="482"/>
                    </a:lnTo>
                    <a:lnTo>
                      <a:pt x="878" y="484"/>
                    </a:lnTo>
                    <a:lnTo>
                      <a:pt x="878" y="487"/>
                    </a:lnTo>
                    <a:lnTo>
                      <a:pt x="878" y="571"/>
                    </a:lnTo>
                    <a:lnTo>
                      <a:pt x="878" y="574"/>
                    </a:lnTo>
                    <a:lnTo>
                      <a:pt x="880" y="577"/>
                    </a:lnTo>
                    <a:lnTo>
                      <a:pt x="882" y="579"/>
                    </a:lnTo>
                    <a:lnTo>
                      <a:pt x="884" y="580"/>
                    </a:lnTo>
                    <a:lnTo>
                      <a:pt x="888" y="581"/>
                    </a:lnTo>
                    <a:lnTo>
                      <a:pt x="973" y="581"/>
                    </a:lnTo>
                    <a:lnTo>
                      <a:pt x="977" y="580"/>
                    </a:lnTo>
                    <a:lnTo>
                      <a:pt x="979" y="579"/>
                    </a:lnTo>
                    <a:lnTo>
                      <a:pt x="982" y="577"/>
                    </a:lnTo>
                    <a:lnTo>
                      <a:pt x="984" y="574"/>
                    </a:lnTo>
                    <a:lnTo>
                      <a:pt x="984" y="571"/>
                    </a:lnTo>
                    <a:lnTo>
                      <a:pt x="984" y="487"/>
                    </a:lnTo>
                    <a:lnTo>
                      <a:pt x="984" y="484"/>
                    </a:lnTo>
                    <a:lnTo>
                      <a:pt x="982" y="482"/>
                    </a:lnTo>
                    <a:lnTo>
                      <a:pt x="979" y="479"/>
                    </a:lnTo>
                    <a:lnTo>
                      <a:pt x="977" y="478"/>
                    </a:lnTo>
                    <a:lnTo>
                      <a:pt x="973" y="477"/>
                    </a:lnTo>
                    <a:lnTo>
                      <a:pt x="888" y="477"/>
                    </a:lnTo>
                    <a:close/>
                    <a:moveTo>
                      <a:pt x="764" y="477"/>
                    </a:moveTo>
                    <a:lnTo>
                      <a:pt x="761" y="478"/>
                    </a:lnTo>
                    <a:lnTo>
                      <a:pt x="757" y="479"/>
                    </a:lnTo>
                    <a:lnTo>
                      <a:pt x="755" y="482"/>
                    </a:lnTo>
                    <a:lnTo>
                      <a:pt x="753" y="484"/>
                    </a:lnTo>
                    <a:lnTo>
                      <a:pt x="753" y="487"/>
                    </a:lnTo>
                    <a:lnTo>
                      <a:pt x="753" y="571"/>
                    </a:lnTo>
                    <a:lnTo>
                      <a:pt x="753" y="574"/>
                    </a:lnTo>
                    <a:lnTo>
                      <a:pt x="755" y="577"/>
                    </a:lnTo>
                    <a:lnTo>
                      <a:pt x="757" y="579"/>
                    </a:lnTo>
                    <a:lnTo>
                      <a:pt x="761" y="580"/>
                    </a:lnTo>
                    <a:lnTo>
                      <a:pt x="764" y="581"/>
                    </a:lnTo>
                    <a:lnTo>
                      <a:pt x="849" y="581"/>
                    </a:lnTo>
                    <a:lnTo>
                      <a:pt x="853" y="580"/>
                    </a:lnTo>
                    <a:lnTo>
                      <a:pt x="855" y="579"/>
                    </a:lnTo>
                    <a:lnTo>
                      <a:pt x="857" y="577"/>
                    </a:lnTo>
                    <a:lnTo>
                      <a:pt x="859" y="574"/>
                    </a:lnTo>
                    <a:lnTo>
                      <a:pt x="859" y="571"/>
                    </a:lnTo>
                    <a:lnTo>
                      <a:pt x="859" y="487"/>
                    </a:lnTo>
                    <a:lnTo>
                      <a:pt x="859" y="484"/>
                    </a:lnTo>
                    <a:lnTo>
                      <a:pt x="857" y="482"/>
                    </a:lnTo>
                    <a:lnTo>
                      <a:pt x="855" y="479"/>
                    </a:lnTo>
                    <a:lnTo>
                      <a:pt x="853" y="478"/>
                    </a:lnTo>
                    <a:lnTo>
                      <a:pt x="849" y="477"/>
                    </a:lnTo>
                    <a:lnTo>
                      <a:pt x="764" y="477"/>
                    </a:lnTo>
                    <a:close/>
                    <a:moveTo>
                      <a:pt x="639" y="477"/>
                    </a:moveTo>
                    <a:lnTo>
                      <a:pt x="636" y="478"/>
                    </a:lnTo>
                    <a:lnTo>
                      <a:pt x="633" y="479"/>
                    </a:lnTo>
                    <a:lnTo>
                      <a:pt x="631" y="482"/>
                    </a:lnTo>
                    <a:lnTo>
                      <a:pt x="629" y="484"/>
                    </a:lnTo>
                    <a:lnTo>
                      <a:pt x="629" y="487"/>
                    </a:lnTo>
                    <a:lnTo>
                      <a:pt x="629" y="571"/>
                    </a:lnTo>
                    <a:lnTo>
                      <a:pt x="629" y="574"/>
                    </a:lnTo>
                    <a:lnTo>
                      <a:pt x="631" y="577"/>
                    </a:lnTo>
                    <a:lnTo>
                      <a:pt x="633" y="579"/>
                    </a:lnTo>
                    <a:lnTo>
                      <a:pt x="636" y="580"/>
                    </a:lnTo>
                    <a:lnTo>
                      <a:pt x="639" y="581"/>
                    </a:lnTo>
                    <a:lnTo>
                      <a:pt x="725" y="581"/>
                    </a:lnTo>
                    <a:lnTo>
                      <a:pt x="728" y="580"/>
                    </a:lnTo>
                    <a:lnTo>
                      <a:pt x="730" y="579"/>
                    </a:lnTo>
                    <a:lnTo>
                      <a:pt x="733" y="577"/>
                    </a:lnTo>
                    <a:lnTo>
                      <a:pt x="734" y="574"/>
                    </a:lnTo>
                    <a:lnTo>
                      <a:pt x="734" y="571"/>
                    </a:lnTo>
                    <a:lnTo>
                      <a:pt x="734" y="487"/>
                    </a:lnTo>
                    <a:lnTo>
                      <a:pt x="734" y="484"/>
                    </a:lnTo>
                    <a:lnTo>
                      <a:pt x="733" y="482"/>
                    </a:lnTo>
                    <a:lnTo>
                      <a:pt x="730" y="479"/>
                    </a:lnTo>
                    <a:lnTo>
                      <a:pt x="728" y="478"/>
                    </a:lnTo>
                    <a:lnTo>
                      <a:pt x="725" y="477"/>
                    </a:lnTo>
                    <a:lnTo>
                      <a:pt x="639" y="477"/>
                    </a:lnTo>
                    <a:close/>
                    <a:moveTo>
                      <a:pt x="514" y="477"/>
                    </a:moveTo>
                    <a:lnTo>
                      <a:pt x="511" y="478"/>
                    </a:lnTo>
                    <a:lnTo>
                      <a:pt x="508" y="479"/>
                    </a:lnTo>
                    <a:lnTo>
                      <a:pt x="506" y="482"/>
                    </a:lnTo>
                    <a:lnTo>
                      <a:pt x="504" y="484"/>
                    </a:lnTo>
                    <a:lnTo>
                      <a:pt x="504" y="487"/>
                    </a:lnTo>
                    <a:lnTo>
                      <a:pt x="504" y="571"/>
                    </a:lnTo>
                    <a:lnTo>
                      <a:pt x="504" y="574"/>
                    </a:lnTo>
                    <a:lnTo>
                      <a:pt x="506" y="577"/>
                    </a:lnTo>
                    <a:lnTo>
                      <a:pt x="508" y="579"/>
                    </a:lnTo>
                    <a:lnTo>
                      <a:pt x="511" y="580"/>
                    </a:lnTo>
                    <a:lnTo>
                      <a:pt x="514" y="581"/>
                    </a:lnTo>
                    <a:lnTo>
                      <a:pt x="600" y="581"/>
                    </a:lnTo>
                    <a:lnTo>
                      <a:pt x="603" y="580"/>
                    </a:lnTo>
                    <a:lnTo>
                      <a:pt x="606" y="579"/>
                    </a:lnTo>
                    <a:lnTo>
                      <a:pt x="609" y="577"/>
                    </a:lnTo>
                    <a:lnTo>
                      <a:pt x="610" y="574"/>
                    </a:lnTo>
                    <a:lnTo>
                      <a:pt x="611" y="571"/>
                    </a:lnTo>
                    <a:lnTo>
                      <a:pt x="611" y="487"/>
                    </a:lnTo>
                    <a:lnTo>
                      <a:pt x="610" y="484"/>
                    </a:lnTo>
                    <a:lnTo>
                      <a:pt x="609" y="482"/>
                    </a:lnTo>
                    <a:lnTo>
                      <a:pt x="606" y="479"/>
                    </a:lnTo>
                    <a:lnTo>
                      <a:pt x="603" y="478"/>
                    </a:lnTo>
                    <a:lnTo>
                      <a:pt x="600" y="477"/>
                    </a:lnTo>
                    <a:lnTo>
                      <a:pt x="514" y="477"/>
                    </a:lnTo>
                    <a:close/>
                    <a:moveTo>
                      <a:pt x="390" y="477"/>
                    </a:moveTo>
                    <a:lnTo>
                      <a:pt x="387" y="478"/>
                    </a:lnTo>
                    <a:lnTo>
                      <a:pt x="384" y="479"/>
                    </a:lnTo>
                    <a:lnTo>
                      <a:pt x="381" y="482"/>
                    </a:lnTo>
                    <a:lnTo>
                      <a:pt x="380" y="484"/>
                    </a:lnTo>
                    <a:lnTo>
                      <a:pt x="379" y="487"/>
                    </a:lnTo>
                    <a:lnTo>
                      <a:pt x="379" y="571"/>
                    </a:lnTo>
                    <a:lnTo>
                      <a:pt x="380" y="574"/>
                    </a:lnTo>
                    <a:lnTo>
                      <a:pt x="381" y="577"/>
                    </a:lnTo>
                    <a:lnTo>
                      <a:pt x="384" y="579"/>
                    </a:lnTo>
                    <a:lnTo>
                      <a:pt x="387" y="580"/>
                    </a:lnTo>
                    <a:lnTo>
                      <a:pt x="390" y="581"/>
                    </a:lnTo>
                    <a:lnTo>
                      <a:pt x="476" y="581"/>
                    </a:lnTo>
                    <a:lnTo>
                      <a:pt x="479" y="580"/>
                    </a:lnTo>
                    <a:lnTo>
                      <a:pt x="482" y="579"/>
                    </a:lnTo>
                    <a:lnTo>
                      <a:pt x="484" y="577"/>
                    </a:lnTo>
                    <a:lnTo>
                      <a:pt x="485" y="574"/>
                    </a:lnTo>
                    <a:lnTo>
                      <a:pt x="486" y="571"/>
                    </a:lnTo>
                    <a:lnTo>
                      <a:pt x="486" y="487"/>
                    </a:lnTo>
                    <a:lnTo>
                      <a:pt x="485" y="484"/>
                    </a:lnTo>
                    <a:lnTo>
                      <a:pt x="484" y="482"/>
                    </a:lnTo>
                    <a:lnTo>
                      <a:pt x="482" y="479"/>
                    </a:lnTo>
                    <a:lnTo>
                      <a:pt x="479" y="478"/>
                    </a:lnTo>
                    <a:lnTo>
                      <a:pt x="476" y="477"/>
                    </a:lnTo>
                    <a:lnTo>
                      <a:pt x="390" y="477"/>
                    </a:lnTo>
                    <a:close/>
                    <a:moveTo>
                      <a:pt x="267" y="477"/>
                    </a:moveTo>
                    <a:lnTo>
                      <a:pt x="264" y="478"/>
                    </a:lnTo>
                    <a:lnTo>
                      <a:pt x="262" y="479"/>
                    </a:lnTo>
                    <a:lnTo>
                      <a:pt x="260" y="482"/>
                    </a:lnTo>
                    <a:lnTo>
                      <a:pt x="258" y="484"/>
                    </a:lnTo>
                    <a:lnTo>
                      <a:pt x="258" y="487"/>
                    </a:lnTo>
                    <a:lnTo>
                      <a:pt x="258" y="571"/>
                    </a:lnTo>
                    <a:lnTo>
                      <a:pt x="258" y="574"/>
                    </a:lnTo>
                    <a:lnTo>
                      <a:pt x="260" y="577"/>
                    </a:lnTo>
                    <a:lnTo>
                      <a:pt x="262" y="579"/>
                    </a:lnTo>
                    <a:lnTo>
                      <a:pt x="264" y="580"/>
                    </a:lnTo>
                    <a:lnTo>
                      <a:pt x="267" y="581"/>
                    </a:lnTo>
                    <a:lnTo>
                      <a:pt x="353" y="581"/>
                    </a:lnTo>
                    <a:lnTo>
                      <a:pt x="356" y="580"/>
                    </a:lnTo>
                    <a:lnTo>
                      <a:pt x="359" y="579"/>
                    </a:lnTo>
                    <a:lnTo>
                      <a:pt x="362" y="577"/>
                    </a:lnTo>
                    <a:lnTo>
                      <a:pt x="364" y="574"/>
                    </a:lnTo>
                    <a:lnTo>
                      <a:pt x="364" y="571"/>
                    </a:lnTo>
                    <a:lnTo>
                      <a:pt x="364" y="487"/>
                    </a:lnTo>
                    <a:lnTo>
                      <a:pt x="364" y="484"/>
                    </a:lnTo>
                    <a:lnTo>
                      <a:pt x="362" y="482"/>
                    </a:lnTo>
                    <a:lnTo>
                      <a:pt x="359" y="479"/>
                    </a:lnTo>
                    <a:lnTo>
                      <a:pt x="356" y="478"/>
                    </a:lnTo>
                    <a:lnTo>
                      <a:pt x="353" y="477"/>
                    </a:lnTo>
                    <a:lnTo>
                      <a:pt x="267" y="477"/>
                    </a:lnTo>
                    <a:close/>
                    <a:moveTo>
                      <a:pt x="62" y="477"/>
                    </a:moveTo>
                    <a:lnTo>
                      <a:pt x="52" y="479"/>
                    </a:lnTo>
                    <a:lnTo>
                      <a:pt x="45" y="482"/>
                    </a:lnTo>
                    <a:lnTo>
                      <a:pt x="42" y="487"/>
                    </a:lnTo>
                    <a:lnTo>
                      <a:pt x="42" y="571"/>
                    </a:lnTo>
                    <a:lnTo>
                      <a:pt x="45" y="576"/>
                    </a:lnTo>
                    <a:lnTo>
                      <a:pt x="52" y="579"/>
                    </a:lnTo>
                    <a:lnTo>
                      <a:pt x="62" y="581"/>
                    </a:lnTo>
                    <a:lnTo>
                      <a:pt x="222" y="581"/>
                    </a:lnTo>
                    <a:lnTo>
                      <a:pt x="233" y="579"/>
                    </a:lnTo>
                    <a:lnTo>
                      <a:pt x="239" y="576"/>
                    </a:lnTo>
                    <a:lnTo>
                      <a:pt x="242" y="571"/>
                    </a:lnTo>
                    <a:lnTo>
                      <a:pt x="242" y="487"/>
                    </a:lnTo>
                    <a:lnTo>
                      <a:pt x="239" y="482"/>
                    </a:lnTo>
                    <a:lnTo>
                      <a:pt x="233" y="479"/>
                    </a:lnTo>
                    <a:lnTo>
                      <a:pt x="222" y="477"/>
                    </a:lnTo>
                    <a:lnTo>
                      <a:pt x="62" y="477"/>
                    </a:lnTo>
                    <a:close/>
                    <a:moveTo>
                      <a:pt x="1228" y="355"/>
                    </a:moveTo>
                    <a:lnTo>
                      <a:pt x="1225" y="356"/>
                    </a:lnTo>
                    <a:lnTo>
                      <a:pt x="1221" y="357"/>
                    </a:lnTo>
                    <a:lnTo>
                      <a:pt x="1219" y="359"/>
                    </a:lnTo>
                    <a:lnTo>
                      <a:pt x="1218" y="362"/>
                    </a:lnTo>
                    <a:lnTo>
                      <a:pt x="1217" y="366"/>
                    </a:lnTo>
                    <a:lnTo>
                      <a:pt x="1217" y="448"/>
                    </a:lnTo>
                    <a:lnTo>
                      <a:pt x="1218" y="451"/>
                    </a:lnTo>
                    <a:lnTo>
                      <a:pt x="1219" y="455"/>
                    </a:lnTo>
                    <a:lnTo>
                      <a:pt x="1221" y="457"/>
                    </a:lnTo>
                    <a:lnTo>
                      <a:pt x="1225" y="459"/>
                    </a:lnTo>
                    <a:lnTo>
                      <a:pt x="1228" y="459"/>
                    </a:lnTo>
                    <a:lnTo>
                      <a:pt x="1314" y="459"/>
                    </a:lnTo>
                    <a:lnTo>
                      <a:pt x="1317" y="459"/>
                    </a:lnTo>
                    <a:lnTo>
                      <a:pt x="1320" y="457"/>
                    </a:lnTo>
                    <a:lnTo>
                      <a:pt x="1322" y="455"/>
                    </a:lnTo>
                    <a:lnTo>
                      <a:pt x="1323" y="451"/>
                    </a:lnTo>
                    <a:lnTo>
                      <a:pt x="1324" y="448"/>
                    </a:lnTo>
                    <a:lnTo>
                      <a:pt x="1324" y="366"/>
                    </a:lnTo>
                    <a:lnTo>
                      <a:pt x="1323" y="362"/>
                    </a:lnTo>
                    <a:lnTo>
                      <a:pt x="1322" y="359"/>
                    </a:lnTo>
                    <a:lnTo>
                      <a:pt x="1320" y="357"/>
                    </a:lnTo>
                    <a:lnTo>
                      <a:pt x="1317" y="356"/>
                    </a:lnTo>
                    <a:lnTo>
                      <a:pt x="1314" y="355"/>
                    </a:lnTo>
                    <a:lnTo>
                      <a:pt x="1228" y="355"/>
                    </a:lnTo>
                    <a:close/>
                    <a:moveTo>
                      <a:pt x="978" y="355"/>
                    </a:moveTo>
                    <a:lnTo>
                      <a:pt x="975" y="356"/>
                    </a:lnTo>
                    <a:lnTo>
                      <a:pt x="972" y="357"/>
                    </a:lnTo>
                    <a:lnTo>
                      <a:pt x="970" y="359"/>
                    </a:lnTo>
                    <a:lnTo>
                      <a:pt x="969" y="362"/>
                    </a:lnTo>
                    <a:lnTo>
                      <a:pt x="968" y="366"/>
                    </a:lnTo>
                    <a:lnTo>
                      <a:pt x="968" y="448"/>
                    </a:lnTo>
                    <a:lnTo>
                      <a:pt x="969" y="451"/>
                    </a:lnTo>
                    <a:lnTo>
                      <a:pt x="970" y="455"/>
                    </a:lnTo>
                    <a:lnTo>
                      <a:pt x="972" y="457"/>
                    </a:lnTo>
                    <a:lnTo>
                      <a:pt x="975" y="459"/>
                    </a:lnTo>
                    <a:lnTo>
                      <a:pt x="978" y="459"/>
                    </a:lnTo>
                    <a:lnTo>
                      <a:pt x="1064" y="459"/>
                    </a:lnTo>
                    <a:lnTo>
                      <a:pt x="1067" y="459"/>
                    </a:lnTo>
                    <a:lnTo>
                      <a:pt x="1071" y="457"/>
                    </a:lnTo>
                    <a:lnTo>
                      <a:pt x="1073" y="455"/>
                    </a:lnTo>
                    <a:lnTo>
                      <a:pt x="1075" y="451"/>
                    </a:lnTo>
                    <a:lnTo>
                      <a:pt x="1075" y="448"/>
                    </a:lnTo>
                    <a:lnTo>
                      <a:pt x="1075" y="366"/>
                    </a:lnTo>
                    <a:lnTo>
                      <a:pt x="1075" y="362"/>
                    </a:lnTo>
                    <a:lnTo>
                      <a:pt x="1073" y="359"/>
                    </a:lnTo>
                    <a:lnTo>
                      <a:pt x="1071" y="357"/>
                    </a:lnTo>
                    <a:lnTo>
                      <a:pt x="1067" y="356"/>
                    </a:lnTo>
                    <a:lnTo>
                      <a:pt x="1064" y="355"/>
                    </a:lnTo>
                    <a:lnTo>
                      <a:pt x="978" y="355"/>
                    </a:lnTo>
                    <a:close/>
                    <a:moveTo>
                      <a:pt x="1726" y="355"/>
                    </a:moveTo>
                    <a:lnTo>
                      <a:pt x="1723" y="355"/>
                    </a:lnTo>
                    <a:lnTo>
                      <a:pt x="1720" y="357"/>
                    </a:lnTo>
                    <a:lnTo>
                      <a:pt x="1718" y="359"/>
                    </a:lnTo>
                    <a:lnTo>
                      <a:pt x="1716" y="362"/>
                    </a:lnTo>
                    <a:lnTo>
                      <a:pt x="1716" y="366"/>
                    </a:lnTo>
                    <a:lnTo>
                      <a:pt x="1716" y="448"/>
                    </a:lnTo>
                    <a:lnTo>
                      <a:pt x="1716" y="451"/>
                    </a:lnTo>
                    <a:lnTo>
                      <a:pt x="1718" y="455"/>
                    </a:lnTo>
                    <a:lnTo>
                      <a:pt x="1720" y="457"/>
                    </a:lnTo>
                    <a:lnTo>
                      <a:pt x="1723" y="459"/>
                    </a:lnTo>
                    <a:lnTo>
                      <a:pt x="1726" y="459"/>
                    </a:lnTo>
                    <a:lnTo>
                      <a:pt x="1812" y="459"/>
                    </a:lnTo>
                    <a:lnTo>
                      <a:pt x="1815" y="459"/>
                    </a:lnTo>
                    <a:lnTo>
                      <a:pt x="1818" y="457"/>
                    </a:lnTo>
                    <a:lnTo>
                      <a:pt x="1820" y="455"/>
                    </a:lnTo>
                    <a:lnTo>
                      <a:pt x="1821" y="451"/>
                    </a:lnTo>
                    <a:lnTo>
                      <a:pt x="1823" y="448"/>
                    </a:lnTo>
                    <a:lnTo>
                      <a:pt x="1823" y="366"/>
                    </a:lnTo>
                    <a:lnTo>
                      <a:pt x="1821" y="362"/>
                    </a:lnTo>
                    <a:lnTo>
                      <a:pt x="1820" y="359"/>
                    </a:lnTo>
                    <a:lnTo>
                      <a:pt x="1818" y="357"/>
                    </a:lnTo>
                    <a:lnTo>
                      <a:pt x="1815" y="355"/>
                    </a:lnTo>
                    <a:lnTo>
                      <a:pt x="1812" y="355"/>
                    </a:lnTo>
                    <a:lnTo>
                      <a:pt x="1726" y="355"/>
                    </a:lnTo>
                    <a:close/>
                    <a:moveTo>
                      <a:pt x="1602" y="355"/>
                    </a:moveTo>
                    <a:lnTo>
                      <a:pt x="1598" y="355"/>
                    </a:lnTo>
                    <a:lnTo>
                      <a:pt x="1595" y="357"/>
                    </a:lnTo>
                    <a:lnTo>
                      <a:pt x="1593" y="359"/>
                    </a:lnTo>
                    <a:lnTo>
                      <a:pt x="1592" y="362"/>
                    </a:lnTo>
                    <a:lnTo>
                      <a:pt x="1591" y="366"/>
                    </a:lnTo>
                    <a:lnTo>
                      <a:pt x="1591" y="448"/>
                    </a:lnTo>
                    <a:lnTo>
                      <a:pt x="1592" y="451"/>
                    </a:lnTo>
                    <a:lnTo>
                      <a:pt x="1593" y="455"/>
                    </a:lnTo>
                    <a:lnTo>
                      <a:pt x="1595" y="457"/>
                    </a:lnTo>
                    <a:lnTo>
                      <a:pt x="1598" y="459"/>
                    </a:lnTo>
                    <a:lnTo>
                      <a:pt x="1602" y="459"/>
                    </a:lnTo>
                    <a:lnTo>
                      <a:pt x="1687" y="459"/>
                    </a:lnTo>
                    <a:lnTo>
                      <a:pt x="1691" y="459"/>
                    </a:lnTo>
                    <a:lnTo>
                      <a:pt x="1694" y="457"/>
                    </a:lnTo>
                    <a:lnTo>
                      <a:pt x="1696" y="455"/>
                    </a:lnTo>
                    <a:lnTo>
                      <a:pt x="1697" y="451"/>
                    </a:lnTo>
                    <a:lnTo>
                      <a:pt x="1698" y="448"/>
                    </a:lnTo>
                    <a:lnTo>
                      <a:pt x="1698" y="366"/>
                    </a:lnTo>
                    <a:lnTo>
                      <a:pt x="1697" y="362"/>
                    </a:lnTo>
                    <a:lnTo>
                      <a:pt x="1696" y="359"/>
                    </a:lnTo>
                    <a:lnTo>
                      <a:pt x="1694" y="357"/>
                    </a:lnTo>
                    <a:lnTo>
                      <a:pt x="1691" y="355"/>
                    </a:lnTo>
                    <a:lnTo>
                      <a:pt x="1687" y="355"/>
                    </a:lnTo>
                    <a:lnTo>
                      <a:pt x="1602" y="355"/>
                    </a:lnTo>
                    <a:close/>
                    <a:moveTo>
                      <a:pt x="1477" y="355"/>
                    </a:moveTo>
                    <a:lnTo>
                      <a:pt x="1474" y="355"/>
                    </a:lnTo>
                    <a:lnTo>
                      <a:pt x="1471" y="357"/>
                    </a:lnTo>
                    <a:lnTo>
                      <a:pt x="1469" y="359"/>
                    </a:lnTo>
                    <a:lnTo>
                      <a:pt x="1467" y="362"/>
                    </a:lnTo>
                    <a:lnTo>
                      <a:pt x="1466" y="366"/>
                    </a:lnTo>
                    <a:lnTo>
                      <a:pt x="1466" y="448"/>
                    </a:lnTo>
                    <a:lnTo>
                      <a:pt x="1467" y="451"/>
                    </a:lnTo>
                    <a:lnTo>
                      <a:pt x="1469" y="455"/>
                    </a:lnTo>
                    <a:lnTo>
                      <a:pt x="1471" y="457"/>
                    </a:lnTo>
                    <a:lnTo>
                      <a:pt x="1474" y="459"/>
                    </a:lnTo>
                    <a:lnTo>
                      <a:pt x="1477" y="459"/>
                    </a:lnTo>
                    <a:lnTo>
                      <a:pt x="1563" y="459"/>
                    </a:lnTo>
                    <a:lnTo>
                      <a:pt x="1566" y="459"/>
                    </a:lnTo>
                    <a:lnTo>
                      <a:pt x="1569" y="457"/>
                    </a:lnTo>
                    <a:lnTo>
                      <a:pt x="1571" y="455"/>
                    </a:lnTo>
                    <a:lnTo>
                      <a:pt x="1572" y="451"/>
                    </a:lnTo>
                    <a:lnTo>
                      <a:pt x="1573" y="448"/>
                    </a:lnTo>
                    <a:lnTo>
                      <a:pt x="1573" y="366"/>
                    </a:lnTo>
                    <a:lnTo>
                      <a:pt x="1572" y="362"/>
                    </a:lnTo>
                    <a:lnTo>
                      <a:pt x="1571" y="359"/>
                    </a:lnTo>
                    <a:lnTo>
                      <a:pt x="1569" y="357"/>
                    </a:lnTo>
                    <a:lnTo>
                      <a:pt x="1566" y="355"/>
                    </a:lnTo>
                    <a:lnTo>
                      <a:pt x="1563" y="355"/>
                    </a:lnTo>
                    <a:lnTo>
                      <a:pt x="1477" y="355"/>
                    </a:lnTo>
                    <a:close/>
                    <a:moveTo>
                      <a:pt x="1352" y="355"/>
                    </a:moveTo>
                    <a:lnTo>
                      <a:pt x="1349" y="355"/>
                    </a:lnTo>
                    <a:lnTo>
                      <a:pt x="1346" y="357"/>
                    </a:lnTo>
                    <a:lnTo>
                      <a:pt x="1344" y="359"/>
                    </a:lnTo>
                    <a:lnTo>
                      <a:pt x="1343" y="362"/>
                    </a:lnTo>
                    <a:lnTo>
                      <a:pt x="1342" y="366"/>
                    </a:lnTo>
                    <a:lnTo>
                      <a:pt x="1342" y="448"/>
                    </a:lnTo>
                    <a:lnTo>
                      <a:pt x="1343" y="451"/>
                    </a:lnTo>
                    <a:lnTo>
                      <a:pt x="1344" y="455"/>
                    </a:lnTo>
                    <a:lnTo>
                      <a:pt x="1346" y="457"/>
                    </a:lnTo>
                    <a:lnTo>
                      <a:pt x="1349" y="459"/>
                    </a:lnTo>
                    <a:lnTo>
                      <a:pt x="1352" y="459"/>
                    </a:lnTo>
                    <a:lnTo>
                      <a:pt x="1438" y="459"/>
                    </a:lnTo>
                    <a:lnTo>
                      <a:pt x="1441" y="459"/>
                    </a:lnTo>
                    <a:lnTo>
                      <a:pt x="1444" y="457"/>
                    </a:lnTo>
                    <a:lnTo>
                      <a:pt x="1447" y="455"/>
                    </a:lnTo>
                    <a:lnTo>
                      <a:pt x="1448" y="451"/>
                    </a:lnTo>
                    <a:lnTo>
                      <a:pt x="1449" y="448"/>
                    </a:lnTo>
                    <a:lnTo>
                      <a:pt x="1449" y="366"/>
                    </a:lnTo>
                    <a:lnTo>
                      <a:pt x="1448" y="362"/>
                    </a:lnTo>
                    <a:lnTo>
                      <a:pt x="1447" y="359"/>
                    </a:lnTo>
                    <a:lnTo>
                      <a:pt x="1444" y="357"/>
                    </a:lnTo>
                    <a:lnTo>
                      <a:pt x="1441" y="355"/>
                    </a:lnTo>
                    <a:lnTo>
                      <a:pt x="1438" y="355"/>
                    </a:lnTo>
                    <a:lnTo>
                      <a:pt x="1352" y="355"/>
                    </a:lnTo>
                    <a:close/>
                    <a:moveTo>
                      <a:pt x="1103" y="355"/>
                    </a:moveTo>
                    <a:lnTo>
                      <a:pt x="1100" y="355"/>
                    </a:lnTo>
                    <a:lnTo>
                      <a:pt x="1097" y="357"/>
                    </a:lnTo>
                    <a:lnTo>
                      <a:pt x="1095" y="359"/>
                    </a:lnTo>
                    <a:lnTo>
                      <a:pt x="1094" y="362"/>
                    </a:lnTo>
                    <a:lnTo>
                      <a:pt x="1093" y="366"/>
                    </a:lnTo>
                    <a:lnTo>
                      <a:pt x="1093" y="448"/>
                    </a:lnTo>
                    <a:lnTo>
                      <a:pt x="1094" y="451"/>
                    </a:lnTo>
                    <a:lnTo>
                      <a:pt x="1095" y="455"/>
                    </a:lnTo>
                    <a:lnTo>
                      <a:pt x="1097" y="457"/>
                    </a:lnTo>
                    <a:lnTo>
                      <a:pt x="1100" y="459"/>
                    </a:lnTo>
                    <a:lnTo>
                      <a:pt x="1103" y="459"/>
                    </a:lnTo>
                    <a:lnTo>
                      <a:pt x="1189" y="459"/>
                    </a:lnTo>
                    <a:lnTo>
                      <a:pt x="1192" y="459"/>
                    </a:lnTo>
                    <a:lnTo>
                      <a:pt x="1195" y="457"/>
                    </a:lnTo>
                    <a:lnTo>
                      <a:pt x="1197" y="455"/>
                    </a:lnTo>
                    <a:lnTo>
                      <a:pt x="1198" y="451"/>
                    </a:lnTo>
                    <a:lnTo>
                      <a:pt x="1199" y="448"/>
                    </a:lnTo>
                    <a:lnTo>
                      <a:pt x="1199" y="366"/>
                    </a:lnTo>
                    <a:lnTo>
                      <a:pt x="1198" y="362"/>
                    </a:lnTo>
                    <a:lnTo>
                      <a:pt x="1197" y="359"/>
                    </a:lnTo>
                    <a:lnTo>
                      <a:pt x="1195" y="357"/>
                    </a:lnTo>
                    <a:lnTo>
                      <a:pt x="1192" y="355"/>
                    </a:lnTo>
                    <a:lnTo>
                      <a:pt x="1189" y="355"/>
                    </a:lnTo>
                    <a:lnTo>
                      <a:pt x="1103" y="355"/>
                    </a:lnTo>
                    <a:close/>
                    <a:moveTo>
                      <a:pt x="854" y="355"/>
                    </a:moveTo>
                    <a:lnTo>
                      <a:pt x="851" y="355"/>
                    </a:lnTo>
                    <a:lnTo>
                      <a:pt x="849" y="357"/>
                    </a:lnTo>
                    <a:lnTo>
                      <a:pt x="845" y="359"/>
                    </a:lnTo>
                    <a:lnTo>
                      <a:pt x="844" y="362"/>
                    </a:lnTo>
                    <a:lnTo>
                      <a:pt x="844" y="366"/>
                    </a:lnTo>
                    <a:lnTo>
                      <a:pt x="844" y="448"/>
                    </a:lnTo>
                    <a:lnTo>
                      <a:pt x="844" y="451"/>
                    </a:lnTo>
                    <a:lnTo>
                      <a:pt x="845" y="455"/>
                    </a:lnTo>
                    <a:lnTo>
                      <a:pt x="849" y="457"/>
                    </a:lnTo>
                    <a:lnTo>
                      <a:pt x="851" y="459"/>
                    </a:lnTo>
                    <a:lnTo>
                      <a:pt x="854" y="459"/>
                    </a:lnTo>
                    <a:lnTo>
                      <a:pt x="940" y="459"/>
                    </a:lnTo>
                    <a:lnTo>
                      <a:pt x="943" y="459"/>
                    </a:lnTo>
                    <a:lnTo>
                      <a:pt x="946" y="457"/>
                    </a:lnTo>
                    <a:lnTo>
                      <a:pt x="948" y="455"/>
                    </a:lnTo>
                    <a:lnTo>
                      <a:pt x="950" y="451"/>
                    </a:lnTo>
                    <a:lnTo>
                      <a:pt x="950" y="448"/>
                    </a:lnTo>
                    <a:lnTo>
                      <a:pt x="950" y="366"/>
                    </a:lnTo>
                    <a:lnTo>
                      <a:pt x="950" y="362"/>
                    </a:lnTo>
                    <a:lnTo>
                      <a:pt x="948" y="359"/>
                    </a:lnTo>
                    <a:lnTo>
                      <a:pt x="946" y="357"/>
                    </a:lnTo>
                    <a:lnTo>
                      <a:pt x="943" y="355"/>
                    </a:lnTo>
                    <a:lnTo>
                      <a:pt x="940" y="355"/>
                    </a:lnTo>
                    <a:lnTo>
                      <a:pt x="854" y="355"/>
                    </a:lnTo>
                    <a:close/>
                    <a:moveTo>
                      <a:pt x="730" y="355"/>
                    </a:moveTo>
                    <a:lnTo>
                      <a:pt x="726" y="355"/>
                    </a:lnTo>
                    <a:lnTo>
                      <a:pt x="724" y="357"/>
                    </a:lnTo>
                    <a:lnTo>
                      <a:pt x="722" y="359"/>
                    </a:lnTo>
                    <a:lnTo>
                      <a:pt x="720" y="362"/>
                    </a:lnTo>
                    <a:lnTo>
                      <a:pt x="720" y="366"/>
                    </a:lnTo>
                    <a:lnTo>
                      <a:pt x="720" y="448"/>
                    </a:lnTo>
                    <a:lnTo>
                      <a:pt x="720" y="451"/>
                    </a:lnTo>
                    <a:lnTo>
                      <a:pt x="722" y="455"/>
                    </a:lnTo>
                    <a:lnTo>
                      <a:pt x="724" y="457"/>
                    </a:lnTo>
                    <a:lnTo>
                      <a:pt x="726" y="459"/>
                    </a:lnTo>
                    <a:lnTo>
                      <a:pt x="730" y="459"/>
                    </a:lnTo>
                    <a:lnTo>
                      <a:pt x="815" y="459"/>
                    </a:lnTo>
                    <a:lnTo>
                      <a:pt x="818" y="459"/>
                    </a:lnTo>
                    <a:lnTo>
                      <a:pt x="821" y="457"/>
                    </a:lnTo>
                    <a:lnTo>
                      <a:pt x="823" y="455"/>
                    </a:lnTo>
                    <a:lnTo>
                      <a:pt x="826" y="451"/>
                    </a:lnTo>
                    <a:lnTo>
                      <a:pt x="826" y="448"/>
                    </a:lnTo>
                    <a:lnTo>
                      <a:pt x="826" y="366"/>
                    </a:lnTo>
                    <a:lnTo>
                      <a:pt x="826" y="362"/>
                    </a:lnTo>
                    <a:lnTo>
                      <a:pt x="823" y="359"/>
                    </a:lnTo>
                    <a:lnTo>
                      <a:pt x="821" y="357"/>
                    </a:lnTo>
                    <a:lnTo>
                      <a:pt x="818" y="355"/>
                    </a:lnTo>
                    <a:lnTo>
                      <a:pt x="815" y="355"/>
                    </a:lnTo>
                    <a:lnTo>
                      <a:pt x="730" y="355"/>
                    </a:lnTo>
                    <a:close/>
                    <a:moveTo>
                      <a:pt x="606" y="355"/>
                    </a:moveTo>
                    <a:lnTo>
                      <a:pt x="601" y="355"/>
                    </a:lnTo>
                    <a:lnTo>
                      <a:pt x="599" y="357"/>
                    </a:lnTo>
                    <a:lnTo>
                      <a:pt x="597" y="359"/>
                    </a:lnTo>
                    <a:lnTo>
                      <a:pt x="595" y="362"/>
                    </a:lnTo>
                    <a:lnTo>
                      <a:pt x="595" y="366"/>
                    </a:lnTo>
                    <a:lnTo>
                      <a:pt x="595" y="448"/>
                    </a:lnTo>
                    <a:lnTo>
                      <a:pt x="595" y="451"/>
                    </a:lnTo>
                    <a:lnTo>
                      <a:pt x="597" y="455"/>
                    </a:lnTo>
                    <a:lnTo>
                      <a:pt x="599" y="457"/>
                    </a:lnTo>
                    <a:lnTo>
                      <a:pt x="601" y="459"/>
                    </a:lnTo>
                    <a:lnTo>
                      <a:pt x="606" y="459"/>
                    </a:lnTo>
                    <a:lnTo>
                      <a:pt x="690" y="459"/>
                    </a:lnTo>
                    <a:lnTo>
                      <a:pt x="694" y="459"/>
                    </a:lnTo>
                    <a:lnTo>
                      <a:pt x="697" y="457"/>
                    </a:lnTo>
                    <a:lnTo>
                      <a:pt x="699" y="455"/>
                    </a:lnTo>
                    <a:lnTo>
                      <a:pt x="701" y="451"/>
                    </a:lnTo>
                    <a:lnTo>
                      <a:pt x="701" y="448"/>
                    </a:lnTo>
                    <a:lnTo>
                      <a:pt x="701" y="366"/>
                    </a:lnTo>
                    <a:lnTo>
                      <a:pt x="701" y="362"/>
                    </a:lnTo>
                    <a:lnTo>
                      <a:pt x="699" y="359"/>
                    </a:lnTo>
                    <a:lnTo>
                      <a:pt x="697" y="357"/>
                    </a:lnTo>
                    <a:lnTo>
                      <a:pt x="694" y="355"/>
                    </a:lnTo>
                    <a:lnTo>
                      <a:pt x="690" y="355"/>
                    </a:lnTo>
                    <a:lnTo>
                      <a:pt x="606" y="355"/>
                    </a:lnTo>
                    <a:close/>
                    <a:moveTo>
                      <a:pt x="481" y="355"/>
                    </a:moveTo>
                    <a:lnTo>
                      <a:pt x="478" y="355"/>
                    </a:lnTo>
                    <a:lnTo>
                      <a:pt x="475" y="357"/>
                    </a:lnTo>
                    <a:lnTo>
                      <a:pt x="473" y="359"/>
                    </a:lnTo>
                    <a:lnTo>
                      <a:pt x="470" y="362"/>
                    </a:lnTo>
                    <a:lnTo>
                      <a:pt x="470" y="366"/>
                    </a:lnTo>
                    <a:lnTo>
                      <a:pt x="470" y="448"/>
                    </a:lnTo>
                    <a:lnTo>
                      <a:pt x="470" y="451"/>
                    </a:lnTo>
                    <a:lnTo>
                      <a:pt x="473" y="455"/>
                    </a:lnTo>
                    <a:lnTo>
                      <a:pt x="475" y="457"/>
                    </a:lnTo>
                    <a:lnTo>
                      <a:pt x="478" y="459"/>
                    </a:lnTo>
                    <a:lnTo>
                      <a:pt x="481" y="459"/>
                    </a:lnTo>
                    <a:lnTo>
                      <a:pt x="566" y="459"/>
                    </a:lnTo>
                    <a:lnTo>
                      <a:pt x="570" y="459"/>
                    </a:lnTo>
                    <a:lnTo>
                      <a:pt x="572" y="457"/>
                    </a:lnTo>
                    <a:lnTo>
                      <a:pt x="574" y="455"/>
                    </a:lnTo>
                    <a:lnTo>
                      <a:pt x="576" y="451"/>
                    </a:lnTo>
                    <a:lnTo>
                      <a:pt x="576" y="448"/>
                    </a:lnTo>
                    <a:lnTo>
                      <a:pt x="576" y="366"/>
                    </a:lnTo>
                    <a:lnTo>
                      <a:pt x="576" y="362"/>
                    </a:lnTo>
                    <a:lnTo>
                      <a:pt x="574" y="359"/>
                    </a:lnTo>
                    <a:lnTo>
                      <a:pt x="572" y="357"/>
                    </a:lnTo>
                    <a:lnTo>
                      <a:pt x="570" y="355"/>
                    </a:lnTo>
                    <a:lnTo>
                      <a:pt x="566" y="355"/>
                    </a:lnTo>
                    <a:lnTo>
                      <a:pt x="481" y="355"/>
                    </a:lnTo>
                    <a:close/>
                    <a:moveTo>
                      <a:pt x="356" y="355"/>
                    </a:moveTo>
                    <a:lnTo>
                      <a:pt x="353" y="355"/>
                    </a:lnTo>
                    <a:lnTo>
                      <a:pt x="350" y="357"/>
                    </a:lnTo>
                    <a:lnTo>
                      <a:pt x="348" y="359"/>
                    </a:lnTo>
                    <a:lnTo>
                      <a:pt x="346" y="362"/>
                    </a:lnTo>
                    <a:lnTo>
                      <a:pt x="346" y="366"/>
                    </a:lnTo>
                    <a:lnTo>
                      <a:pt x="346" y="448"/>
                    </a:lnTo>
                    <a:lnTo>
                      <a:pt x="346" y="451"/>
                    </a:lnTo>
                    <a:lnTo>
                      <a:pt x="348" y="455"/>
                    </a:lnTo>
                    <a:lnTo>
                      <a:pt x="350" y="457"/>
                    </a:lnTo>
                    <a:lnTo>
                      <a:pt x="353" y="459"/>
                    </a:lnTo>
                    <a:lnTo>
                      <a:pt x="356" y="459"/>
                    </a:lnTo>
                    <a:lnTo>
                      <a:pt x="442" y="459"/>
                    </a:lnTo>
                    <a:lnTo>
                      <a:pt x="445" y="459"/>
                    </a:lnTo>
                    <a:lnTo>
                      <a:pt x="447" y="457"/>
                    </a:lnTo>
                    <a:lnTo>
                      <a:pt x="451" y="455"/>
                    </a:lnTo>
                    <a:lnTo>
                      <a:pt x="452" y="451"/>
                    </a:lnTo>
                    <a:lnTo>
                      <a:pt x="452" y="448"/>
                    </a:lnTo>
                    <a:lnTo>
                      <a:pt x="452" y="366"/>
                    </a:lnTo>
                    <a:lnTo>
                      <a:pt x="452" y="362"/>
                    </a:lnTo>
                    <a:lnTo>
                      <a:pt x="451" y="359"/>
                    </a:lnTo>
                    <a:lnTo>
                      <a:pt x="447" y="357"/>
                    </a:lnTo>
                    <a:lnTo>
                      <a:pt x="445" y="355"/>
                    </a:lnTo>
                    <a:lnTo>
                      <a:pt x="442" y="355"/>
                    </a:lnTo>
                    <a:lnTo>
                      <a:pt x="356" y="355"/>
                    </a:lnTo>
                    <a:close/>
                    <a:moveTo>
                      <a:pt x="232" y="355"/>
                    </a:moveTo>
                    <a:lnTo>
                      <a:pt x="229" y="355"/>
                    </a:lnTo>
                    <a:lnTo>
                      <a:pt x="225" y="357"/>
                    </a:lnTo>
                    <a:lnTo>
                      <a:pt x="223" y="359"/>
                    </a:lnTo>
                    <a:lnTo>
                      <a:pt x="221" y="362"/>
                    </a:lnTo>
                    <a:lnTo>
                      <a:pt x="221" y="366"/>
                    </a:lnTo>
                    <a:lnTo>
                      <a:pt x="221" y="448"/>
                    </a:lnTo>
                    <a:lnTo>
                      <a:pt x="221" y="451"/>
                    </a:lnTo>
                    <a:lnTo>
                      <a:pt x="223" y="455"/>
                    </a:lnTo>
                    <a:lnTo>
                      <a:pt x="225" y="457"/>
                    </a:lnTo>
                    <a:lnTo>
                      <a:pt x="229" y="459"/>
                    </a:lnTo>
                    <a:lnTo>
                      <a:pt x="232" y="459"/>
                    </a:lnTo>
                    <a:lnTo>
                      <a:pt x="318" y="459"/>
                    </a:lnTo>
                    <a:lnTo>
                      <a:pt x="321" y="459"/>
                    </a:lnTo>
                    <a:lnTo>
                      <a:pt x="323" y="457"/>
                    </a:lnTo>
                    <a:lnTo>
                      <a:pt x="326" y="455"/>
                    </a:lnTo>
                    <a:lnTo>
                      <a:pt x="327" y="451"/>
                    </a:lnTo>
                    <a:lnTo>
                      <a:pt x="328" y="448"/>
                    </a:lnTo>
                    <a:lnTo>
                      <a:pt x="328" y="366"/>
                    </a:lnTo>
                    <a:lnTo>
                      <a:pt x="327" y="362"/>
                    </a:lnTo>
                    <a:lnTo>
                      <a:pt x="326" y="359"/>
                    </a:lnTo>
                    <a:lnTo>
                      <a:pt x="323" y="357"/>
                    </a:lnTo>
                    <a:lnTo>
                      <a:pt x="321" y="355"/>
                    </a:lnTo>
                    <a:lnTo>
                      <a:pt x="318" y="355"/>
                    </a:lnTo>
                    <a:lnTo>
                      <a:pt x="232" y="355"/>
                    </a:lnTo>
                    <a:close/>
                    <a:moveTo>
                      <a:pt x="56" y="355"/>
                    </a:moveTo>
                    <a:lnTo>
                      <a:pt x="51" y="355"/>
                    </a:lnTo>
                    <a:lnTo>
                      <a:pt x="46" y="357"/>
                    </a:lnTo>
                    <a:lnTo>
                      <a:pt x="42" y="359"/>
                    </a:lnTo>
                    <a:lnTo>
                      <a:pt x="40" y="362"/>
                    </a:lnTo>
                    <a:lnTo>
                      <a:pt x="39" y="366"/>
                    </a:lnTo>
                    <a:lnTo>
                      <a:pt x="39" y="448"/>
                    </a:lnTo>
                    <a:lnTo>
                      <a:pt x="40" y="451"/>
                    </a:lnTo>
                    <a:lnTo>
                      <a:pt x="42" y="455"/>
                    </a:lnTo>
                    <a:lnTo>
                      <a:pt x="46" y="457"/>
                    </a:lnTo>
                    <a:lnTo>
                      <a:pt x="51" y="459"/>
                    </a:lnTo>
                    <a:lnTo>
                      <a:pt x="56" y="459"/>
                    </a:lnTo>
                    <a:lnTo>
                      <a:pt x="190" y="459"/>
                    </a:lnTo>
                    <a:lnTo>
                      <a:pt x="194" y="459"/>
                    </a:lnTo>
                    <a:lnTo>
                      <a:pt x="199" y="457"/>
                    </a:lnTo>
                    <a:lnTo>
                      <a:pt x="202" y="455"/>
                    </a:lnTo>
                    <a:lnTo>
                      <a:pt x="204" y="451"/>
                    </a:lnTo>
                    <a:lnTo>
                      <a:pt x="206" y="448"/>
                    </a:lnTo>
                    <a:lnTo>
                      <a:pt x="206" y="366"/>
                    </a:lnTo>
                    <a:lnTo>
                      <a:pt x="204" y="362"/>
                    </a:lnTo>
                    <a:lnTo>
                      <a:pt x="202" y="359"/>
                    </a:lnTo>
                    <a:lnTo>
                      <a:pt x="199" y="357"/>
                    </a:lnTo>
                    <a:lnTo>
                      <a:pt x="194" y="355"/>
                    </a:lnTo>
                    <a:lnTo>
                      <a:pt x="190" y="355"/>
                    </a:lnTo>
                    <a:lnTo>
                      <a:pt x="56" y="355"/>
                    </a:lnTo>
                    <a:close/>
                    <a:moveTo>
                      <a:pt x="1664" y="234"/>
                    </a:moveTo>
                    <a:lnTo>
                      <a:pt x="1659" y="234"/>
                    </a:lnTo>
                    <a:lnTo>
                      <a:pt x="1655" y="236"/>
                    </a:lnTo>
                    <a:lnTo>
                      <a:pt x="1652" y="238"/>
                    </a:lnTo>
                    <a:lnTo>
                      <a:pt x="1649" y="240"/>
                    </a:lnTo>
                    <a:lnTo>
                      <a:pt x="1649" y="244"/>
                    </a:lnTo>
                    <a:lnTo>
                      <a:pt x="1649" y="327"/>
                    </a:lnTo>
                    <a:lnTo>
                      <a:pt x="1649" y="330"/>
                    </a:lnTo>
                    <a:lnTo>
                      <a:pt x="1652" y="333"/>
                    </a:lnTo>
                    <a:lnTo>
                      <a:pt x="1655" y="335"/>
                    </a:lnTo>
                    <a:lnTo>
                      <a:pt x="1659" y="336"/>
                    </a:lnTo>
                    <a:lnTo>
                      <a:pt x="1664" y="337"/>
                    </a:lnTo>
                    <a:lnTo>
                      <a:pt x="1801" y="337"/>
                    </a:lnTo>
                    <a:lnTo>
                      <a:pt x="1806" y="336"/>
                    </a:lnTo>
                    <a:lnTo>
                      <a:pt x="1810" y="335"/>
                    </a:lnTo>
                    <a:lnTo>
                      <a:pt x="1814" y="333"/>
                    </a:lnTo>
                    <a:lnTo>
                      <a:pt x="1816" y="330"/>
                    </a:lnTo>
                    <a:lnTo>
                      <a:pt x="1817" y="327"/>
                    </a:lnTo>
                    <a:lnTo>
                      <a:pt x="1817" y="244"/>
                    </a:lnTo>
                    <a:lnTo>
                      <a:pt x="1816" y="240"/>
                    </a:lnTo>
                    <a:lnTo>
                      <a:pt x="1814" y="238"/>
                    </a:lnTo>
                    <a:lnTo>
                      <a:pt x="1810" y="236"/>
                    </a:lnTo>
                    <a:lnTo>
                      <a:pt x="1806" y="234"/>
                    </a:lnTo>
                    <a:lnTo>
                      <a:pt x="1801" y="234"/>
                    </a:lnTo>
                    <a:lnTo>
                      <a:pt x="1664" y="234"/>
                    </a:lnTo>
                    <a:close/>
                    <a:moveTo>
                      <a:pt x="1542" y="234"/>
                    </a:moveTo>
                    <a:lnTo>
                      <a:pt x="1539" y="234"/>
                    </a:lnTo>
                    <a:lnTo>
                      <a:pt x="1536" y="235"/>
                    </a:lnTo>
                    <a:lnTo>
                      <a:pt x="1533" y="238"/>
                    </a:lnTo>
                    <a:lnTo>
                      <a:pt x="1532" y="240"/>
                    </a:lnTo>
                    <a:lnTo>
                      <a:pt x="1531" y="243"/>
                    </a:lnTo>
                    <a:lnTo>
                      <a:pt x="1531" y="327"/>
                    </a:lnTo>
                    <a:lnTo>
                      <a:pt x="1532" y="330"/>
                    </a:lnTo>
                    <a:lnTo>
                      <a:pt x="1533" y="333"/>
                    </a:lnTo>
                    <a:lnTo>
                      <a:pt x="1536" y="335"/>
                    </a:lnTo>
                    <a:lnTo>
                      <a:pt x="1539" y="336"/>
                    </a:lnTo>
                    <a:lnTo>
                      <a:pt x="1542" y="337"/>
                    </a:lnTo>
                    <a:lnTo>
                      <a:pt x="1628" y="337"/>
                    </a:lnTo>
                    <a:lnTo>
                      <a:pt x="1631" y="336"/>
                    </a:lnTo>
                    <a:lnTo>
                      <a:pt x="1634" y="335"/>
                    </a:lnTo>
                    <a:lnTo>
                      <a:pt x="1636" y="333"/>
                    </a:lnTo>
                    <a:lnTo>
                      <a:pt x="1637" y="330"/>
                    </a:lnTo>
                    <a:lnTo>
                      <a:pt x="1638" y="327"/>
                    </a:lnTo>
                    <a:lnTo>
                      <a:pt x="1638" y="243"/>
                    </a:lnTo>
                    <a:lnTo>
                      <a:pt x="1637" y="240"/>
                    </a:lnTo>
                    <a:lnTo>
                      <a:pt x="1636" y="238"/>
                    </a:lnTo>
                    <a:lnTo>
                      <a:pt x="1634" y="235"/>
                    </a:lnTo>
                    <a:lnTo>
                      <a:pt x="1631" y="234"/>
                    </a:lnTo>
                    <a:lnTo>
                      <a:pt x="1628" y="234"/>
                    </a:lnTo>
                    <a:lnTo>
                      <a:pt x="1542" y="234"/>
                    </a:lnTo>
                    <a:close/>
                    <a:moveTo>
                      <a:pt x="1417" y="234"/>
                    </a:moveTo>
                    <a:lnTo>
                      <a:pt x="1414" y="234"/>
                    </a:lnTo>
                    <a:lnTo>
                      <a:pt x="1411" y="235"/>
                    </a:lnTo>
                    <a:lnTo>
                      <a:pt x="1409" y="238"/>
                    </a:lnTo>
                    <a:lnTo>
                      <a:pt x="1408" y="240"/>
                    </a:lnTo>
                    <a:lnTo>
                      <a:pt x="1407" y="243"/>
                    </a:lnTo>
                    <a:lnTo>
                      <a:pt x="1407" y="327"/>
                    </a:lnTo>
                    <a:lnTo>
                      <a:pt x="1408" y="330"/>
                    </a:lnTo>
                    <a:lnTo>
                      <a:pt x="1409" y="333"/>
                    </a:lnTo>
                    <a:lnTo>
                      <a:pt x="1411" y="335"/>
                    </a:lnTo>
                    <a:lnTo>
                      <a:pt x="1414" y="336"/>
                    </a:lnTo>
                    <a:lnTo>
                      <a:pt x="1417" y="337"/>
                    </a:lnTo>
                    <a:lnTo>
                      <a:pt x="1503" y="337"/>
                    </a:lnTo>
                    <a:lnTo>
                      <a:pt x="1506" y="336"/>
                    </a:lnTo>
                    <a:lnTo>
                      <a:pt x="1509" y="335"/>
                    </a:lnTo>
                    <a:lnTo>
                      <a:pt x="1511" y="333"/>
                    </a:lnTo>
                    <a:lnTo>
                      <a:pt x="1513" y="330"/>
                    </a:lnTo>
                    <a:lnTo>
                      <a:pt x="1514" y="327"/>
                    </a:lnTo>
                    <a:lnTo>
                      <a:pt x="1514" y="243"/>
                    </a:lnTo>
                    <a:lnTo>
                      <a:pt x="1513" y="240"/>
                    </a:lnTo>
                    <a:lnTo>
                      <a:pt x="1511" y="238"/>
                    </a:lnTo>
                    <a:lnTo>
                      <a:pt x="1509" y="235"/>
                    </a:lnTo>
                    <a:lnTo>
                      <a:pt x="1506" y="234"/>
                    </a:lnTo>
                    <a:lnTo>
                      <a:pt x="1503" y="234"/>
                    </a:lnTo>
                    <a:lnTo>
                      <a:pt x="1417" y="234"/>
                    </a:lnTo>
                    <a:close/>
                    <a:moveTo>
                      <a:pt x="1293" y="234"/>
                    </a:moveTo>
                    <a:lnTo>
                      <a:pt x="1289" y="234"/>
                    </a:lnTo>
                    <a:lnTo>
                      <a:pt x="1286" y="235"/>
                    </a:lnTo>
                    <a:lnTo>
                      <a:pt x="1284" y="238"/>
                    </a:lnTo>
                    <a:lnTo>
                      <a:pt x="1283" y="240"/>
                    </a:lnTo>
                    <a:lnTo>
                      <a:pt x="1282" y="243"/>
                    </a:lnTo>
                    <a:lnTo>
                      <a:pt x="1282" y="327"/>
                    </a:lnTo>
                    <a:lnTo>
                      <a:pt x="1283" y="330"/>
                    </a:lnTo>
                    <a:lnTo>
                      <a:pt x="1284" y="333"/>
                    </a:lnTo>
                    <a:lnTo>
                      <a:pt x="1286" y="335"/>
                    </a:lnTo>
                    <a:lnTo>
                      <a:pt x="1289" y="336"/>
                    </a:lnTo>
                    <a:lnTo>
                      <a:pt x="1293" y="337"/>
                    </a:lnTo>
                    <a:lnTo>
                      <a:pt x="1378" y="337"/>
                    </a:lnTo>
                    <a:lnTo>
                      <a:pt x="1382" y="336"/>
                    </a:lnTo>
                    <a:lnTo>
                      <a:pt x="1385" y="335"/>
                    </a:lnTo>
                    <a:lnTo>
                      <a:pt x="1387" y="333"/>
                    </a:lnTo>
                    <a:lnTo>
                      <a:pt x="1388" y="330"/>
                    </a:lnTo>
                    <a:lnTo>
                      <a:pt x="1389" y="327"/>
                    </a:lnTo>
                    <a:lnTo>
                      <a:pt x="1389" y="243"/>
                    </a:lnTo>
                    <a:lnTo>
                      <a:pt x="1388" y="240"/>
                    </a:lnTo>
                    <a:lnTo>
                      <a:pt x="1387" y="238"/>
                    </a:lnTo>
                    <a:lnTo>
                      <a:pt x="1385" y="235"/>
                    </a:lnTo>
                    <a:lnTo>
                      <a:pt x="1382" y="234"/>
                    </a:lnTo>
                    <a:lnTo>
                      <a:pt x="1378" y="234"/>
                    </a:lnTo>
                    <a:lnTo>
                      <a:pt x="1293" y="234"/>
                    </a:lnTo>
                    <a:close/>
                    <a:moveTo>
                      <a:pt x="1168" y="234"/>
                    </a:moveTo>
                    <a:lnTo>
                      <a:pt x="1165" y="234"/>
                    </a:lnTo>
                    <a:lnTo>
                      <a:pt x="1162" y="235"/>
                    </a:lnTo>
                    <a:lnTo>
                      <a:pt x="1160" y="238"/>
                    </a:lnTo>
                    <a:lnTo>
                      <a:pt x="1159" y="240"/>
                    </a:lnTo>
                    <a:lnTo>
                      <a:pt x="1157" y="243"/>
                    </a:lnTo>
                    <a:lnTo>
                      <a:pt x="1157" y="327"/>
                    </a:lnTo>
                    <a:lnTo>
                      <a:pt x="1159" y="330"/>
                    </a:lnTo>
                    <a:lnTo>
                      <a:pt x="1160" y="333"/>
                    </a:lnTo>
                    <a:lnTo>
                      <a:pt x="1162" y="335"/>
                    </a:lnTo>
                    <a:lnTo>
                      <a:pt x="1165" y="336"/>
                    </a:lnTo>
                    <a:lnTo>
                      <a:pt x="1168" y="337"/>
                    </a:lnTo>
                    <a:lnTo>
                      <a:pt x="1254" y="337"/>
                    </a:lnTo>
                    <a:lnTo>
                      <a:pt x="1257" y="336"/>
                    </a:lnTo>
                    <a:lnTo>
                      <a:pt x="1260" y="335"/>
                    </a:lnTo>
                    <a:lnTo>
                      <a:pt x="1262" y="333"/>
                    </a:lnTo>
                    <a:lnTo>
                      <a:pt x="1263" y="330"/>
                    </a:lnTo>
                    <a:lnTo>
                      <a:pt x="1264" y="327"/>
                    </a:lnTo>
                    <a:lnTo>
                      <a:pt x="1264" y="243"/>
                    </a:lnTo>
                    <a:lnTo>
                      <a:pt x="1263" y="240"/>
                    </a:lnTo>
                    <a:lnTo>
                      <a:pt x="1262" y="238"/>
                    </a:lnTo>
                    <a:lnTo>
                      <a:pt x="1260" y="235"/>
                    </a:lnTo>
                    <a:lnTo>
                      <a:pt x="1257" y="234"/>
                    </a:lnTo>
                    <a:lnTo>
                      <a:pt x="1254" y="234"/>
                    </a:lnTo>
                    <a:lnTo>
                      <a:pt x="1168" y="234"/>
                    </a:lnTo>
                    <a:close/>
                    <a:moveTo>
                      <a:pt x="1043" y="234"/>
                    </a:moveTo>
                    <a:lnTo>
                      <a:pt x="1040" y="234"/>
                    </a:lnTo>
                    <a:lnTo>
                      <a:pt x="1037" y="235"/>
                    </a:lnTo>
                    <a:lnTo>
                      <a:pt x="1035" y="238"/>
                    </a:lnTo>
                    <a:lnTo>
                      <a:pt x="1034" y="240"/>
                    </a:lnTo>
                    <a:lnTo>
                      <a:pt x="1033" y="243"/>
                    </a:lnTo>
                    <a:lnTo>
                      <a:pt x="1033" y="327"/>
                    </a:lnTo>
                    <a:lnTo>
                      <a:pt x="1034" y="330"/>
                    </a:lnTo>
                    <a:lnTo>
                      <a:pt x="1035" y="333"/>
                    </a:lnTo>
                    <a:lnTo>
                      <a:pt x="1037" y="335"/>
                    </a:lnTo>
                    <a:lnTo>
                      <a:pt x="1040" y="336"/>
                    </a:lnTo>
                    <a:lnTo>
                      <a:pt x="1043" y="337"/>
                    </a:lnTo>
                    <a:lnTo>
                      <a:pt x="1129" y="337"/>
                    </a:lnTo>
                    <a:lnTo>
                      <a:pt x="1132" y="336"/>
                    </a:lnTo>
                    <a:lnTo>
                      <a:pt x="1136" y="335"/>
                    </a:lnTo>
                    <a:lnTo>
                      <a:pt x="1138" y="333"/>
                    </a:lnTo>
                    <a:lnTo>
                      <a:pt x="1140" y="330"/>
                    </a:lnTo>
                    <a:lnTo>
                      <a:pt x="1140" y="327"/>
                    </a:lnTo>
                    <a:lnTo>
                      <a:pt x="1140" y="243"/>
                    </a:lnTo>
                    <a:lnTo>
                      <a:pt x="1140" y="240"/>
                    </a:lnTo>
                    <a:lnTo>
                      <a:pt x="1138" y="238"/>
                    </a:lnTo>
                    <a:lnTo>
                      <a:pt x="1136" y="235"/>
                    </a:lnTo>
                    <a:lnTo>
                      <a:pt x="1132" y="234"/>
                    </a:lnTo>
                    <a:lnTo>
                      <a:pt x="1129" y="234"/>
                    </a:lnTo>
                    <a:lnTo>
                      <a:pt x="1043" y="234"/>
                    </a:lnTo>
                    <a:close/>
                    <a:moveTo>
                      <a:pt x="919" y="234"/>
                    </a:moveTo>
                    <a:lnTo>
                      <a:pt x="916" y="234"/>
                    </a:lnTo>
                    <a:lnTo>
                      <a:pt x="913" y="236"/>
                    </a:lnTo>
                    <a:lnTo>
                      <a:pt x="910" y="238"/>
                    </a:lnTo>
                    <a:lnTo>
                      <a:pt x="909" y="240"/>
                    </a:lnTo>
                    <a:lnTo>
                      <a:pt x="908" y="244"/>
                    </a:lnTo>
                    <a:lnTo>
                      <a:pt x="908" y="327"/>
                    </a:lnTo>
                    <a:lnTo>
                      <a:pt x="909" y="330"/>
                    </a:lnTo>
                    <a:lnTo>
                      <a:pt x="910" y="333"/>
                    </a:lnTo>
                    <a:lnTo>
                      <a:pt x="913" y="335"/>
                    </a:lnTo>
                    <a:lnTo>
                      <a:pt x="916" y="336"/>
                    </a:lnTo>
                    <a:lnTo>
                      <a:pt x="919" y="337"/>
                    </a:lnTo>
                    <a:lnTo>
                      <a:pt x="1005" y="337"/>
                    </a:lnTo>
                    <a:lnTo>
                      <a:pt x="1008" y="336"/>
                    </a:lnTo>
                    <a:lnTo>
                      <a:pt x="1011" y="335"/>
                    </a:lnTo>
                    <a:lnTo>
                      <a:pt x="1013" y="333"/>
                    </a:lnTo>
                    <a:lnTo>
                      <a:pt x="1014" y="330"/>
                    </a:lnTo>
                    <a:lnTo>
                      <a:pt x="1015" y="327"/>
                    </a:lnTo>
                    <a:lnTo>
                      <a:pt x="1015" y="244"/>
                    </a:lnTo>
                    <a:lnTo>
                      <a:pt x="1014" y="240"/>
                    </a:lnTo>
                    <a:lnTo>
                      <a:pt x="1013" y="238"/>
                    </a:lnTo>
                    <a:lnTo>
                      <a:pt x="1011" y="236"/>
                    </a:lnTo>
                    <a:lnTo>
                      <a:pt x="1008" y="234"/>
                    </a:lnTo>
                    <a:lnTo>
                      <a:pt x="1005" y="234"/>
                    </a:lnTo>
                    <a:lnTo>
                      <a:pt x="919" y="234"/>
                    </a:lnTo>
                    <a:close/>
                    <a:moveTo>
                      <a:pt x="795" y="234"/>
                    </a:moveTo>
                    <a:lnTo>
                      <a:pt x="791" y="234"/>
                    </a:lnTo>
                    <a:lnTo>
                      <a:pt x="789" y="236"/>
                    </a:lnTo>
                    <a:lnTo>
                      <a:pt x="786" y="238"/>
                    </a:lnTo>
                    <a:lnTo>
                      <a:pt x="785" y="240"/>
                    </a:lnTo>
                    <a:lnTo>
                      <a:pt x="785" y="244"/>
                    </a:lnTo>
                    <a:lnTo>
                      <a:pt x="785" y="327"/>
                    </a:lnTo>
                    <a:lnTo>
                      <a:pt x="785" y="330"/>
                    </a:lnTo>
                    <a:lnTo>
                      <a:pt x="786" y="333"/>
                    </a:lnTo>
                    <a:lnTo>
                      <a:pt x="789" y="335"/>
                    </a:lnTo>
                    <a:lnTo>
                      <a:pt x="791" y="336"/>
                    </a:lnTo>
                    <a:lnTo>
                      <a:pt x="795" y="337"/>
                    </a:lnTo>
                    <a:lnTo>
                      <a:pt x="880" y="337"/>
                    </a:lnTo>
                    <a:lnTo>
                      <a:pt x="883" y="336"/>
                    </a:lnTo>
                    <a:lnTo>
                      <a:pt x="886" y="335"/>
                    </a:lnTo>
                    <a:lnTo>
                      <a:pt x="888" y="333"/>
                    </a:lnTo>
                    <a:lnTo>
                      <a:pt x="890" y="330"/>
                    </a:lnTo>
                    <a:lnTo>
                      <a:pt x="890" y="327"/>
                    </a:lnTo>
                    <a:lnTo>
                      <a:pt x="890" y="244"/>
                    </a:lnTo>
                    <a:lnTo>
                      <a:pt x="890" y="240"/>
                    </a:lnTo>
                    <a:lnTo>
                      <a:pt x="888" y="238"/>
                    </a:lnTo>
                    <a:lnTo>
                      <a:pt x="886" y="236"/>
                    </a:lnTo>
                    <a:lnTo>
                      <a:pt x="883" y="234"/>
                    </a:lnTo>
                    <a:lnTo>
                      <a:pt x="880" y="234"/>
                    </a:lnTo>
                    <a:lnTo>
                      <a:pt x="795" y="234"/>
                    </a:lnTo>
                    <a:close/>
                    <a:moveTo>
                      <a:pt x="669" y="234"/>
                    </a:moveTo>
                    <a:lnTo>
                      <a:pt x="666" y="234"/>
                    </a:lnTo>
                    <a:lnTo>
                      <a:pt x="664" y="236"/>
                    </a:lnTo>
                    <a:lnTo>
                      <a:pt x="662" y="238"/>
                    </a:lnTo>
                    <a:lnTo>
                      <a:pt x="660" y="240"/>
                    </a:lnTo>
                    <a:lnTo>
                      <a:pt x="660" y="244"/>
                    </a:lnTo>
                    <a:lnTo>
                      <a:pt x="660" y="327"/>
                    </a:lnTo>
                    <a:lnTo>
                      <a:pt x="660" y="330"/>
                    </a:lnTo>
                    <a:lnTo>
                      <a:pt x="662" y="333"/>
                    </a:lnTo>
                    <a:lnTo>
                      <a:pt x="664" y="335"/>
                    </a:lnTo>
                    <a:lnTo>
                      <a:pt x="666" y="336"/>
                    </a:lnTo>
                    <a:lnTo>
                      <a:pt x="669" y="337"/>
                    </a:lnTo>
                    <a:lnTo>
                      <a:pt x="755" y="337"/>
                    </a:lnTo>
                    <a:lnTo>
                      <a:pt x="758" y="336"/>
                    </a:lnTo>
                    <a:lnTo>
                      <a:pt x="762" y="335"/>
                    </a:lnTo>
                    <a:lnTo>
                      <a:pt x="764" y="333"/>
                    </a:lnTo>
                    <a:lnTo>
                      <a:pt x="766" y="330"/>
                    </a:lnTo>
                    <a:lnTo>
                      <a:pt x="766" y="327"/>
                    </a:lnTo>
                    <a:lnTo>
                      <a:pt x="766" y="244"/>
                    </a:lnTo>
                    <a:lnTo>
                      <a:pt x="766" y="240"/>
                    </a:lnTo>
                    <a:lnTo>
                      <a:pt x="764" y="238"/>
                    </a:lnTo>
                    <a:lnTo>
                      <a:pt x="762" y="236"/>
                    </a:lnTo>
                    <a:lnTo>
                      <a:pt x="758" y="234"/>
                    </a:lnTo>
                    <a:lnTo>
                      <a:pt x="755" y="234"/>
                    </a:lnTo>
                    <a:lnTo>
                      <a:pt x="669" y="234"/>
                    </a:lnTo>
                    <a:close/>
                    <a:moveTo>
                      <a:pt x="546" y="234"/>
                    </a:moveTo>
                    <a:lnTo>
                      <a:pt x="542" y="234"/>
                    </a:lnTo>
                    <a:lnTo>
                      <a:pt x="540" y="236"/>
                    </a:lnTo>
                    <a:lnTo>
                      <a:pt x="538" y="238"/>
                    </a:lnTo>
                    <a:lnTo>
                      <a:pt x="535" y="240"/>
                    </a:lnTo>
                    <a:lnTo>
                      <a:pt x="535" y="244"/>
                    </a:lnTo>
                    <a:lnTo>
                      <a:pt x="535" y="327"/>
                    </a:lnTo>
                    <a:lnTo>
                      <a:pt x="535" y="330"/>
                    </a:lnTo>
                    <a:lnTo>
                      <a:pt x="538" y="333"/>
                    </a:lnTo>
                    <a:lnTo>
                      <a:pt x="540" y="335"/>
                    </a:lnTo>
                    <a:lnTo>
                      <a:pt x="542" y="336"/>
                    </a:lnTo>
                    <a:lnTo>
                      <a:pt x="546" y="337"/>
                    </a:lnTo>
                    <a:lnTo>
                      <a:pt x="631" y="337"/>
                    </a:lnTo>
                    <a:lnTo>
                      <a:pt x="635" y="336"/>
                    </a:lnTo>
                    <a:lnTo>
                      <a:pt x="637" y="335"/>
                    </a:lnTo>
                    <a:lnTo>
                      <a:pt x="639" y="333"/>
                    </a:lnTo>
                    <a:lnTo>
                      <a:pt x="641" y="330"/>
                    </a:lnTo>
                    <a:lnTo>
                      <a:pt x="641" y="327"/>
                    </a:lnTo>
                    <a:lnTo>
                      <a:pt x="641" y="244"/>
                    </a:lnTo>
                    <a:lnTo>
                      <a:pt x="641" y="240"/>
                    </a:lnTo>
                    <a:lnTo>
                      <a:pt x="639" y="238"/>
                    </a:lnTo>
                    <a:lnTo>
                      <a:pt x="637" y="236"/>
                    </a:lnTo>
                    <a:lnTo>
                      <a:pt x="635" y="234"/>
                    </a:lnTo>
                    <a:lnTo>
                      <a:pt x="631" y="234"/>
                    </a:lnTo>
                    <a:lnTo>
                      <a:pt x="546" y="234"/>
                    </a:lnTo>
                    <a:close/>
                    <a:moveTo>
                      <a:pt x="421" y="234"/>
                    </a:moveTo>
                    <a:lnTo>
                      <a:pt x="418" y="234"/>
                    </a:lnTo>
                    <a:lnTo>
                      <a:pt x="415" y="236"/>
                    </a:lnTo>
                    <a:lnTo>
                      <a:pt x="413" y="238"/>
                    </a:lnTo>
                    <a:lnTo>
                      <a:pt x="411" y="240"/>
                    </a:lnTo>
                    <a:lnTo>
                      <a:pt x="411" y="244"/>
                    </a:lnTo>
                    <a:lnTo>
                      <a:pt x="411" y="327"/>
                    </a:lnTo>
                    <a:lnTo>
                      <a:pt x="411" y="330"/>
                    </a:lnTo>
                    <a:lnTo>
                      <a:pt x="413" y="333"/>
                    </a:lnTo>
                    <a:lnTo>
                      <a:pt x="415" y="335"/>
                    </a:lnTo>
                    <a:lnTo>
                      <a:pt x="418" y="336"/>
                    </a:lnTo>
                    <a:lnTo>
                      <a:pt x="421" y="337"/>
                    </a:lnTo>
                    <a:lnTo>
                      <a:pt x="506" y="337"/>
                    </a:lnTo>
                    <a:lnTo>
                      <a:pt x="510" y="336"/>
                    </a:lnTo>
                    <a:lnTo>
                      <a:pt x="512" y="335"/>
                    </a:lnTo>
                    <a:lnTo>
                      <a:pt x="516" y="333"/>
                    </a:lnTo>
                    <a:lnTo>
                      <a:pt x="517" y="330"/>
                    </a:lnTo>
                    <a:lnTo>
                      <a:pt x="517" y="327"/>
                    </a:lnTo>
                    <a:lnTo>
                      <a:pt x="517" y="244"/>
                    </a:lnTo>
                    <a:lnTo>
                      <a:pt x="517" y="240"/>
                    </a:lnTo>
                    <a:lnTo>
                      <a:pt x="516" y="238"/>
                    </a:lnTo>
                    <a:lnTo>
                      <a:pt x="512" y="236"/>
                    </a:lnTo>
                    <a:lnTo>
                      <a:pt x="510" y="234"/>
                    </a:lnTo>
                    <a:lnTo>
                      <a:pt x="506" y="234"/>
                    </a:lnTo>
                    <a:lnTo>
                      <a:pt x="421" y="234"/>
                    </a:lnTo>
                    <a:close/>
                    <a:moveTo>
                      <a:pt x="297" y="234"/>
                    </a:moveTo>
                    <a:lnTo>
                      <a:pt x="293" y="234"/>
                    </a:lnTo>
                    <a:lnTo>
                      <a:pt x="290" y="236"/>
                    </a:lnTo>
                    <a:lnTo>
                      <a:pt x="288" y="238"/>
                    </a:lnTo>
                    <a:lnTo>
                      <a:pt x="286" y="240"/>
                    </a:lnTo>
                    <a:lnTo>
                      <a:pt x="286" y="244"/>
                    </a:lnTo>
                    <a:lnTo>
                      <a:pt x="286" y="327"/>
                    </a:lnTo>
                    <a:lnTo>
                      <a:pt x="286" y="330"/>
                    </a:lnTo>
                    <a:lnTo>
                      <a:pt x="288" y="333"/>
                    </a:lnTo>
                    <a:lnTo>
                      <a:pt x="290" y="335"/>
                    </a:lnTo>
                    <a:lnTo>
                      <a:pt x="293" y="336"/>
                    </a:lnTo>
                    <a:lnTo>
                      <a:pt x="297" y="337"/>
                    </a:lnTo>
                    <a:lnTo>
                      <a:pt x="383" y="337"/>
                    </a:lnTo>
                    <a:lnTo>
                      <a:pt x="386" y="336"/>
                    </a:lnTo>
                    <a:lnTo>
                      <a:pt x="388" y="335"/>
                    </a:lnTo>
                    <a:lnTo>
                      <a:pt x="391" y="333"/>
                    </a:lnTo>
                    <a:lnTo>
                      <a:pt x="392" y="330"/>
                    </a:lnTo>
                    <a:lnTo>
                      <a:pt x="392" y="327"/>
                    </a:lnTo>
                    <a:lnTo>
                      <a:pt x="392" y="244"/>
                    </a:lnTo>
                    <a:lnTo>
                      <a:pt x="392" y="240"/>
                    </a:lnTo>
                    <a:lnTo>
                      <a:pt x="391" y="238"/>
                    </a:lnTo>
                    <a:lnTo>
                      <a:pt x="388" y="236"/>
                    </a:lnTo>
                    <a:lnTo>
                      <a:pt x="386" y="234"/>
                    </a:lnTo>
                    <a:lnTo>
                      <a:pt x="383" y="234"/>
                    </a:lnTo>
                    <a:lnTo>
                      <a:pt x="297" y="234"/>
                    </a:lnTo>
                    <a:close/>
                    <a:moveTo>
                      <a:pt x="172" y="234"/>
                    </a:moveTo>
                    <a:lnTo>
                      <a:pt x="169" y="234"/>
                    </a:lnTo>
                    <a:lnTo>
                      <a:pt x="166" y="236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2" y="244"/>
                    </a:lnTo>
                    <a:lnTo>
                      <a:pt x="162" y="327"/>
                    </a:lnTo>
                    <a:lnTo>
                      <a:pt x="162" y="330"/>
                    </a:lnTo>
                    <a:lnTo>
                      <a:pt x="164" y="333"/>
                    </a:lnTo>
                    <a:lnTo>
                      <a:pt x="166" y="335"/>
                    </a:lnTo>
                    <a:lnTo>
                      <a:pt x="169" y="336"/>
                    </a:lnTo>
                    <a:lnTo>
                      <a:pt x="172" y="337"/>
                    </a:lnTo>
                    <a:lnTo>
                      <a:pt x="258" y="337"/>
                    </a:lnTo>
                    <a:lnTo>
                      <a:pt x="261" y="336"/>
                    </a:lnTo>
                    <a:lnTo>
                      <a:pt x="263" y="335"/>
                    </a:lnTo>
                    <a:lnTo>
                      <a:pt x="266" y="333"/>
                    </a:lnTo>
                    <a:lnTo>
                      <a:pt x="267" y="330"/>
                    </a:lnTo>
                    <a:lnTo>
                      <a:pt x="267" y="327"/>
                    </a:lnTo>
                    <a:lnTo>
                      <a:pt x="267" y="244"/>
                    </a:lnTo>
                    <a:lnTo>
                      <a:pt x="267" y="240"/>
                    </a:lnTo>
                    <a:lnTo>
                      <a:pt x="266" y="238"/>
                    </a:lnTo>
                    <a:lnTo>
                      <a:pt x="263" y="236"/>
                    </a:lnTo>
                    <a:lnTo>
                      <a:pt x="261" y="234"/>
                    </a:lnTo>
                    <a:lnTo>
                      <a:pt x="258" y="234"/>
                    </a:lnTo>
                    <a:lnTo>
                      <a:pt x="172" y="234"/>
                    </a:lnTo>
                    <a:close/>
                    <a:moveTo>
                      <a:pt x="47" y="234"/>
                    </a:moveTo>
                    <a:lnTo>
                      <a:pt x="44" y="234"/>
                    </a:lnTo>
                    <a:lnTo>
                      <a:pt x="41" y="236"/>
                    </a:lnTo>
                    <a:lnTo>
                      <a:pt x="39" y="238"/>
                    </a:lnTo>
                    <a:lnTo>
                      <a:pt x="38" y="240"/>
                    </a:lnTo>
                    <a:lnTo>
                      <a:pt x="37" y="244"/>
                    </a:lnTo>
                    <a:lnTo>
                      <a:pt x="37" y="327"/>
                    </a:lnTo>
                    <a:lnTo>
                      <a:pt x="38" y="330"/>
                    </a:lnTo>
                    <a:lnTo>
                      <a:pt x="39" y="333"/>
                    </a:lnTo>
                    <a:lnTo>
                      <a:pt x="41" y="335"/>
                    </a:lnTo>
                    <a:lnTo>
                      <a:pt x="44" y="336"/>
                    </a:lnTo>
                    <a:lnTo>
                      <a:pt x="47" y="337"/>
                    </a:lnTo>
                    <a:lnTo>
                      <a:pt x="133" y="337"/>
                    </a:lnTo>
                    <a:lnTo>
                      <a:pt x="136" y="336"/>
                    </a:lnTo>
                    <a:lnTo>
                      <a:pt x="140" y="335"/>
                    </a:lnTo>
                    <a:lnTo>
                      <a:pt x="142" y="333"/>
                    </a:lnTo>
                    <a:lnTo>
                      <a:pt x="143" y="330"/>
                    </a:lnTo>
                    <a:lnTo>
                      <a:pt x="144" y="327"/>
                    </a:lnTo>
                    <a:lnTo>
                      <a:pt x="144" y="244"/>
                    </a:lnTo>
                    <a:lnTo>
                      <a:pt x="143" y="240"/>
                    </a:lnTo>
                    <a:lnTo>
                      <a:pt x="142" y="238"/>
                    </a:lnTo>
                    <a:lnTo>
                      <a:pt x="140" y="236"/>
                    </a:lnTo>
                    <a:lnTo>
                      <a:pt x="136" y="234"/>
                    </a:lnTo>
                    <a:lnTo>
                      <a:pt x="133" y="234"/>
                    </a:lnTo>
                    <a:lnTo>
                      <a:pt x="47" y="234"/>
                    </a:lnTo>
                    <a:close/>
                    <a:moveTo>
                      <a:pt x="1718" y="158"/>
                    </a:moveTo>
                    <a:lnTo>
                      <a:pt x="1714" y="158"/>
                    </a:lnTo>
                    <a:lnTo>
                      <a:pt x="1710" y="159"/>
                    </a:lnTo>
                    <a:lnTo>
                      <a:pt x="1708" y="161"/>
                    </a:lnTo>
                    <a:lnTo>
                      <a:pt x="1707" y="164"/>
                    </a:lnTo>
                    <a:lnTo>
                      <a:pt x="1707" y="207"/>
                    </a:lnTo>
                    <a:lnTo>
                      <a:pt x="1708" y="209"/>
                    </a:lnTo>
                    <a:lnTo>
                      <a:pt x="1710" y="211"/>
                    </a:lnTo>
                    <a:lnTo>
                      <a:pt x="1714" y="212"/>
                    </a:lnTo>
                    <a:lnTo>
                      <a:pt x="1718" y="212"/>
                    </a:lnTo>
                    <a:lnTo>
                      <a:pt x="1804" y="212"/>
                    </a:lnTo>
                    <a:lnTo>
                      <a:pt x="1808" y="212"/>
                    </a:lnTo>
                    <a:lnTo>
                      <a:pt x="1811" y="211"/>
                    </a:lnTo>
                    <a:lnTo>
                      <a:pt x="1813" y="209"/>
                    </a:lnTo>
                    <a:lnTo>
                      <a:pt x="1814" y="207"/>
                    </a:lnTo>
                    <a:lnTo>
                      <a:pt x="1814" y="164"/>
                    </a:lnTo>
                    <a:lnTo>
                      <a:pt x="1813" y="161"/>
                    </a:lnTo>
                    <a:lnTo>
                      <a:pt x="1811" y="159"/>
                    </a:lnTo>
                    <a:lnTo>
                      <a:pt x="1808" y="158"/>
                    </a:lnTo>
                    <a:lnTo>
                      <a:pt x="1804" y="158"/>
                    </a:lnTo>
                    <a:lnTo>
                      <a:pt x="1718" y="158"/>
                    </a:lnTo>
                    <a:close/>
                    <a:moveTo>
                      <a:pt x="1590" y="158"/>
                    </a:moveTo>
                    <a:lnTo>
                      <a:pt x="1586" y="158"/>
                    </a:lnTo>
                    <a:lnTo>
                      <a:pt x="1583" y="159"/>
                    </a:lnTo>
                    <a:lnTo>
                      <a:pt x="1581" y="161"/>
                    </a:lnTo>
                    <a:lnTo>
                      <a:pt x="1580" y="164"/>
                    </a:lnTo>
                    <a:lnTo>
                      <a:pt x="1580" y="207"/>
                    </a:lnTo>
                    <a:lnTo>
                      <a:pt x="1581" y="209"/>
                    </a:lnTo>
                    <a:lnTo>
                      <a:pt x="1583" y="211"/>
                    </a:lnTo>
                    <a:lnTo>
                      <a:pt x="1586" y="212"/>
                    </a:lnTo>
                    <a:lnTo>
                      <a:pt x="1590" y="212"/>
                    </a:lnTo>
                    <a:lnTo>
                      <a:pt x="1675" y="212"/>
                    </a:lnTo>
                    <a:lnTo>
                      <a:pt x="1679" y="212"/>
                    </a:lnTo>
                    <a:lnTo>
                      <a:pt x="1683" y="211"/>
                    </a:lnTo>
                    <a:lnTo>
                      <a:pt x="1685" y="209"/>
                    </a:lnTo>
                    <a:lnTo>
                      <a:pt x="1685" y="207"/>
                    </a:lnTo>
                    <a:lnTo>
                      <a:pt x="1685" y="164"/>
                    </a:lnTo>
                    <a:lnTo>
                      <a:pt x="1685" y="161"/>
                    </a:lnTo>
                    <a:lnTo>
                      <a:pt x="1683" y="159"/>
                    </a:lnTo>
                    <a:lnTo>
                      <a:pt x="1679" y="158"/>
                    </a:lnTo>
                    <a:lnTo>
                      <a:pt x="1675" y="158"/>
                    </a:lnTo>
                    <a:lnTo>
                      <a:pt x="1590" y="158"/>
                    </a:lnTo>
                    <a:close/>
                    <a:moveTo>
                      <a:pt x="1462" y="158"/>
                    </a:moveTo>
                    <a:lnTo>
                      <a:pt x="1458" y="158"/>
                    </a:lnTo>
                    <a:lnTo>
                      <a:pt x="1455" y="159"/>
                    </a:lnTo>
                    <a:lnTo>
                      <a:pt x="1452" y="161"/>
                    </a:lnTo>
                    <a:lnTo>
                      <a:pt x="1452" y="164"/>
                    </a:lnTo>
                    <a:lnTo>
                      <a:pt x="1452" y="207"/>
                    </a:lnTo>
                    <a:lnTo>
                      <a:pt x="1452" y="209"/>
                    </a:lnTo>
                    <a:lnTo>
                      <a:pt x="1455" y="211"/>
                    </a:lnTo>
                    <a:lnTo>
                      <a:pt x="1458" y="212"/>
                    </a:lnTo>
                    <a:lnTo>
                      <a:pt x="1462" y="212"/>
                    </a:lnTo>
                    <a:lnTo>
                      <a:pt x="1547" y="212"/>
                    </a:lnTo>
                    <a:lnTo>
                      <a:pt x="1551" y="212"/>
                    </a:lnTo>
                    <a:lnTo>
                      <a:pt x="1554" y="211"/>
                    </a:lnTo>
                    <a:lnTo>
                      <a:pt x="1557" y="209"/>
                    </a:lnTo>
                    <a:lnTo>
                      <a:pt x="1558" y="207"/>
                    </a:lnTo>
                    <a:lnTo>
                      <a:pt x="1558" y="164"/>
                    </a:lnTo>
                    <a:lnTo>
                      <a:pt x="1557" y="161"/>
                    </a:lnTo>
                    <a:lnTo>
                      <a:pt x="1554" y="159"/>
                    </a:lnTo>
                    <a:lnTo>
                      <a:pt x="1551" y="158"/>
                    </a:lnTo>
                    <a:lnTo>
                      <a:pt x="1547" y="158"/>
                    </a:lnTo>
                    <a:lnTo>
                      <a:pt x="1462" y="158"/>
                    </a:lnTo>
                    <a:close/>
                    <a:moveTo>
                      <a:pt x="1333" y="158"/>
                    </a:moveTo>
                    <a:lnTo>
                      <a:pt x="1329" y="158"/>
                    </a:lnTo>
                    <a:lnTo>
                      <a:pt x="1326" y="159"/>
                    </a:lnTo>
                    <a:lnTo>
                      <a:pt x="1324" y="161"/>
                    </a:lnTo>
                    <a:lnTo>
                      <a:pt x="1324" y="164"/>
                    </a:lnTo>
                    <a:lnTo>
                      <a:pt x="1324" y="207"/>
                    </a:lnTo>
                    <a:lnTo>
                      <a:pt x="1324" y="209"/>
                    </a:lnTo>
                    <a:lnTo>
                      <a:pt x="1326" y="211"/>
                    </a:lnTo>
                    <a:lnTo>
                      <a:pt x="1329" y="212"/>
                    </a:lnTo>
                    <a:lnTo>
                      <a:pt x="1333" y="212"/>
                    </a:lnTo>
                    <a:lnTo>
                      <a:pt x="1419" y="212"/>
                    </a:lnTo>
                    <a:lnTo>
                      <a:pt x="1424" y="212"/>
                    </a:lnTo>
                    <a:lnTo>
                      <a:pt x="1427" y="211"/>
                    </a:lnTo>
                    <a:lnTo>
                      <a:pt x="1429" y="209"/>
                    </a:lnTo>
                    <a:lnTo>
                      <a:pt x="1430" y="207"/>
                    </a:lnTo>
                    <a:lnTo>
                      <a:pt x="1430" y="164"/>
                    </a:lnTo>
                    <a:lnTo>
                      <a:pt x="1429" y="161"/>
                    </a:lnTo>
                    <a:lnTo>
                      <a:pt x="1427" y="159"/>
                    </a:lnTo>
                    <a:lnTo>
                      <a:pt x="1424" y="158"/>
                    </a:lnTo>
                    <a:lnTo>
                      <a:pt x="1419" y="158"/>
                    </a:lnTo>
                    <a:lnTo>
                      <a:pt x="1333" y="158"/>
                    </a:lnTo>
                    <a:close/>
                    <a:moveTo>
                      <a:pt x="1206" y="158"/>
                    </a:moveTo>
                    <a:lnTo>
                      <a:pt x="1201" y="158"/>
                    </a:lnTo>
                    <a:lnTo>
                      <a:pt x="1198" y="159"/>
                    </a:lnTo>
                    <a:lnTo>
                      <a:pt x="1196" y="161"/>
                    </a:lnTo>
                    <a:lnTo>
                      <a:pt x="1195" y="164"/>
                    </a:lnTo>
                    <a:lnTo>
                      <a:pt x="1195" y="207"/>
                    </a:lnTo>
                    <a:lnTo>
                      <a:pt x="1196" y="209"/>
                    </a:lnTo>
                    <a:lnTo>
                      <a:pt x="1198" y="211"/>
                    </a:lnTo>
                    <a:lnTo>
                      <a:pt x="1201" y="212"/>
                    </a:lnTo>
                    <a:lnTo>
                      <a:pt x="1206" y="212"/>
                    </a:lnTo>
                    <a:lnTo>
                      <a:pt x="1292" y="212"/>
                    </a:lnTo>
                    <a:lnTo>
                      <a:pt x="1296" y="212"/>
                    </a:lnTo>
                    <a:lnTo>
                      <a:pt x="1299" y="211"/>
                    </a:lnTo>
                    <a:lnTo>
                      <a:pt x="1301" y="209"/>
                    </a:lnTo>
                    <a:lnTo>
                      <a:pt x="1302" y="207"/>
                    </a:lnTo>
                    <a:lnTo>
                      <a:pt x="1302" y="164"/>
                    </a:lnTo>
                    <a:lnTo>
                      <a:pt x="1301" y="161"/>
                    </a:lnTo>
                    <a:lnTo>
                      <a:pt x="1299" y="159"/>
                    </a:lnTo>
                    <a:lnTo>
                      <a:pt x="1296" y="158"/>
                    </a:lnTo>
                    <a:lnTo>
                      <a:pt x="1292" y="158"/>
                    </a:lnTo>
                    <a:lnTo>
                      <a:pt x="1206" y="158"/>
                    </a:lnTo>
                    <a:close/>
                    <a:moveTo>
                      <a:pt x="1078" y="158"/>
                    </a:moveTo>
                    <a:lnTo>
                      <a:pt x="1074" y="158"/>
                    </a:lnTo>
                    <a:lnTo>
                      <a:pt x="1071" y="159"/>
                    </a:lnTo>
                    <a:lnTo>
                      <a:pt x="1068" y="161"/>
                    </a:lnTo>
                    <a:lnTo>
                      <a:pt x="1067" y="164"/>
                    </a:lnTo>
                    <a:lnTo>
                      <a:pt x="1067" y="207"/>
                    </a:lnTo>
                    <a:lnTo>
                      <a:pt x="1068" y="209"/>
                    </a:lnTo>
                    <a:lnTo>
                      <a:pt x="1071" y="211"/>
                    </a:lnTo>
                    <a:lnTo>
                      <a:pt x="1074" y="212"/>
                    </a:lnTo>
                    <a:lnTo>
                      <a:pt x="1078" y="212"/>
                    </a:lnTo>
                    <a:lnTo>
                      <a:pt x="1164" y="212"/>
                    </a:lnTo>
                    <a:lnTo>
                      <a:pt x="1168" y="212"/>
                    </a:lnTo>
                    <a:lnTo>
                      <a:pt x="1171" y="211"/>
                    </a:lnTo>
                    <a:lnTo>
                      <a:pt x="1173" y="209"/>
                    </a:lnTo>
                    <a:lnTo>
                      <a:pt x="1174" y="207"/>
                    </a:lnTo>
                    <a:lnTo>
                      <a:pt x="1174" y="164"/>
                    </a:lnTo>
                    <a:lnTo>
                      <a:pt x="1173" y="161"/>
                    </a:lnTo>
                    <a:lnTo>
                      <a:pt x="1171" y="159"/>
                    </a:lnTo>
                    <a:lnTo>
                      <a:pt x="1168" y="158"/>
                    </a:lnTo>
                    <a:lnTo>
                      <a:pt x="1164" y="158"/>
                    </a:lnTo>
                    <a:lnTo>
                      <a:pt x="1078" y="158"/>
                    </a:lnTo>
                    <a:close/>
                    <a:moveTo>
                      <a:pt x="950" y="158"/>
                    </a:moveTo>
                    <a:lnTo>
                      <a:pt x="946" y="158"/>
                    </a:lnTo>
                    <a:lnTo>
                      <a:pt x="943" y="159"/>
                    </a:lnTo>
                    <a:lnTo>
                      <a:pt x="941" y="161"/>
                    </a:lnTo>
                    <a:lnTo>
                      <a:pt x="940" y="164"/>
                    </a:lnTo>
                    <a:lnTo>
                      <a:pt x="940" y="207"/>
                    </a:lnTo>
                    <a:lnTo>
                      <a:pt x="941" y="209"/>
                    </a:lnTo>
                    <a:lnTo>
                      <a:pt x="943" y="211"/>
                    </a:lnTo>
                    <a:lnTo>
                      <a:pt x="946" y="212"/>
                    </a:lnTo>
                    <a:lnTo>
                      <a:pt x="950" y="212"/>
                    </a:lnTo>
                    <a:lnTo>
                      <a:pt x="1035" y="212"/>
                    </a:lnTo>
                    <a:lnTo>
                      <a:pt x="1039" y="212"/>
                    </a:lnTo>
                    <a:lnTo>
                      <a:pt x="1042" y="211"/>
                    </a:lnTo>
                    <a:lnTo>
                      <a:pt x="1045" y="209"/>
                    </a:lnTo>
                    <a:lnTo>
                      <a:pt x="1045" y="207"/>
                    </a:lnTo>
                    <a:lnTo>
                      <a:pt x="1045" y="164"/>
                    </a:lnTo>
                    <a:lnTo>
                      <a:pt x="1045" y="161"/>
                    </a:lnTo>
                    <a:lnTo>
                      <a:pt x="1042" y="159"/>
                    </a:lnTo>
                    <a:lnTo>
                      <a:pt x="1039" y="158"/>
                    </a:lnTo>
                    <a:lnTo>
                      <a:pt x="1035" y="158"/>
                    </a:lnTo>
                    <a:lnTo>
                      <a:pt x="950" y="158"/>
                    </a:lnTo>
                    <a:close/>
                    <a:moveTo>
                      <a:pt x="821" y="158"/>
                    </a:moveTo>
                    <a:lnTo>
                      <a:pt x="818" y="158"/>
                    </a:lnTo>
                    <a:lnTo>
                      <a:pt x="814" y="159"/>
                    </a:lnTo>
                    <a:lnTo>
                      <a:pt x="812" y="161"/>
                    </a:lnTo>
                    <a:lnTo>
                      <a:pt x="811" y="164"/>
                    </a:lnTo>
                    <a:lnTo>
                      <a:pt x="811" y="207"/>
                    </a:lnTo>
                    <a:lnTo>
                      <a:pt x="812" y="209"/>
                    </a:lnTo>
                    <a:lnTo>
                      <a:pt x="814" y="211"/>
                    </a:lnTo>
                    <a:lnTo>
                      <a:pt x="818" y="212"/>
                    </a:lnTo>
                    <a:lnTo>
                      <a:pt x="821" y="212"/>
                    </a:lnTo>
                    <a:lnTo>
                      <a:pt x="907" y="212"/>
                    </a:lnTo>
                    <a:lnTo>
                      <a:pt x="911" y="212"/>
                    </a:lnTo>
                    <a:lnTo>
                      <a:pt x="915" y="211"/>
                    </a:lnTo>
                    <a:lnTo>
                      <a:pt x="917" y="209"/>
                    </a:lnTo>
                    <a:lnTo>
                      <a:pt x="918" y="207"/>
                    </a:lnTo>
                    <a:lnTo>
                      <a:pt x="918" y="164"/>
                    </a:lnTo>
                    <a:lnTo>
                      <a:pt x="917" y="161"/>
                    </a:lnTo>
                    <a:lnTo>
                      <a:pt x="915" y="159"/>
                    </a:lnTo>
                    <a:lnTo>
                      <a:pt x="911" y="158"/>
                    </a:lnTo>
                    <a:lnTo>
                      <a:pt x="907" y="158"/>
                    </a:lnTo>
                    <a:lnTo>
                      <a:pt x="821" y="158"/>
                    </a:lnTo>
                    <a:close/>
                    <a:moveTo>
                      <a:pt x="694" y="158"/>
                    </a:moveTo>
                    <a:lnTo>
                      <a:pt x="689" y="158"/>
                    </a:lnTo>
                    <a:lnTo>
                      <a:pt x="686" y="159"/>
                    </a:lnTo>
                    <a:lnTo>
                      <a:pt x="684" y="161"/>
                    </a:lnTo>
                    <a:lnTo>
                      <a:pt x="683" y="164"/>
                    </a:lnTo>
                    <a:lnTo>
                      <a:pt x="683" y="207"/>
                    </a:lnTo>
                    <a:lnTo>
                      <a:pt x="684" y="209"/>
                    </a:lnTo>
                    <a:lnTo>
                      <a:pt x="686" y="211"/>
                    </a:lnTo>
                    <a:lnTo>
                      <a:pt x="689" y="212"/>
                    </a:lnTo>
                    <a:lnTo>
                      <a:pt x="694" y="212"/>
                    </a:lnTo>
                    <a:lnTo>
                      <a:pt x="779" y="212"/>
                    </a:lnTo>
                    <a:lnTo>
                      <a:pt x="784" y="212"/>
                    </a:lnTo>
                    <a:lnTo>
                      <a:pt x="787" y="211"/>
                    </a:lnTo>
                    <a:lnTo>
                      <a:pt x="789" y="209"/>
                    </a:lnTo>
                    <a:lnTo>
                      <a:pt x="790" y="207"/>
                    </a:lnTo>
                    <a:lnTo>
                      <a:pt x="790" y="164"/>
                    </a:lnTo>
                    <a:lnTo>
                      <a:pt x="789" y="161"/>
                    </a:lnTo>
                    <a:lnTo>
                      <a:pt x="787" y="159"/>
                    </a:lnTo>
                    <a:lnTo>
                      <a:pt x="784" y="158"/>
                    </a:lnTo>
                    <a:lnTo>
                      <a:pt x="779" y="158"/>
                    </a:lnTo>
                    <a:lnTo>
                      <a:pt x="694" y="158"/>
                    </a:lnTo>
                    <a:close/>
                    <a:moveTo>
                      <a:pt x="573" y="158"/>
                    </a:moveTo>
                    <a:lnTo>
                      <a:pt x="569" y="158"/>
                    </a:lnTo>
                    <a:lnTo>
                      <a:pt x="566" y="159"/>
                    </a:lnTo>
                    <a:lnTo>
                      <a:pt x="563" y="161"/>
                    </a:lnTo>
                    <a:lnTo>
                      <a:pt x="563" y="164"/>
                    </a:lnTo>
                    <a:lnTo>
                      <a:pt x="563" y="207"/>
                    </a:lnTo>
                    <a:lnTo>
                      <a:pt x="563" y="209"/>
                    </a:lnTo>
                    <a:lnTo>
                      <a:pt x="566" y="211"/>
                    </a:lnTo>
                    <a:lnTo>
                      <a:pt x="569" y="212"/>
                    </a:lnTo>
                    <a:lnTo>
                      <a:pt x="573" y="212"/>
                    </a:lnTo>
                    <a:lnTo>
                      <a:pt x="658" y="212"/>
                    </a:lnTo>
                    <a:lnTo>
                      <a:pt x="662" y="212"/>
                    </a:lnTo>
                    <a:lnTo>
                      <a:pt x="665" y="211"/>
                    </a:lnTo>
                    <a:lnTo>
                      <a:pt x="668" y="209"/>
                    </a:lnTo>
                    <a:lnTo>
                      <a:pt x="668" y="207"/>
                    </a:lnTo>
                    <a:lnTo>
                      <a:pt x="668" y="164"/>
                    </a:lnTo>
                    <a:lnTo>
                      <a:pt x="668" y="161"/>
                    </a:lnTo>
                    <a:lnTo>
                      <a:pt x="665" y="159"/>
                    </a:lnTo>
                    <a:lnTo>
                      <a:pt x="662" y="158"/>
                    </a:lnTo>
                    <a:lnTo>
                      <a:pt x="658" y="158"/>
                    </a:lnTo>
                    <a:lnTo>
                      <a:pt x="573" y="158"/>
                    </a:lnTo>
                    <a:close/>
                    <a:moveTo>
                      <a:pt x="443" y="158"/>
                    </a:moveTo>
                    <a:lnTo>
                      <a:pt x="439" y="158"/>
                    </a:lnTo>
                    <a:lnTo>
                      <a:pt x="436" y="159"/>
                    </a:lnTo>
                    <a:lnTo>
                      <a:pt x="434" y="161"/>
                    </a:lnTo>
                    <a:lnTo>
                      <a:pt x="433" y="164"/>
                    </a:lnTo>
                    <a:lnTo>
                      <a:pt x="433" y="207"/>
                    </a:lnTo>
                    <a:lnTo>
                      <a:pt x="434" y="209"/>
                    </a:lnTo>
                    <a:lnTo>
                      <a:pt x="436" y="211"/>
                    </a:lnTo>
                    <a:lnTo>
                      <a:pt x="439" y="212"/>
                    </a:lnTo>
                    <a:lnTo>
                      <a:pt x="443" y="212"/>
                    </a:lnTo>
                    <a:lnTo>
                      <a:pt x="529" y="212"/>
                    </a:lnTo>
                    <a:lnTo>
                      <a:pt x="532" y="212"/>
                    </a:lnTo>
                    <a:lnTo>
                      <a:pt x="536" y="211"/>
                    </a:lnTo>
                    <a:lnTo>
                      <a:pt x="539" y="209"/>
                    </a:lnTo>
                    <a:lnTo>
                      <a:pt x="539" y="207"/>
                    </a:lnTo>
                    <a:lnTo>
                      <a:pt x="539" y="164"/>
                    </a:lnTo>
                    <a:lnTo>
                      <a:pt x="539" y="161"/>
                    </a:lnTo>
                    <a:lnTo>
                      <a:pt x="535" y="159"/>
                    </a:lnTo>
                    <a:lnTo>
                      <a:pt x="532" y="158"/>
                    </a:lnTo>
                    <a:lnTo>
                      <a:pt x="529" y="158"/>
                    </a:lnTo>
                    <a:lnTo>
                      <a:pt x="443" y="158"/>
                    </a:lnTo>
                    <a:close/>
                    <a:moveTo>
                      <a:pt x="313" y="158"/>
                    </a:moveTo>
                    <a:lnTo>
                      <a:pt x="309" y="158"/>
                    </a:lnTo>
                    <a:lnTo>
                      <a:pt x="306" y="159"/>
                    </a:lnTo>
                    <a:lnTo>
                      <a:pt x="304" y="161"/>
                    </a:lnTo>
                    <a:lnTo>
                      <a:pt x="303" y="164"/>
                    </a:lnTo>
                    <a:lnTo>
                      <a:pt x="303" y="207"/>
                    </a:lnTo>
                    <a:lnTo>
                      <a:pt x="304" y="209"/>
                    </a:lnTo>
                    <a:lnTo>
                      <a:pt x="306" y="211"/>
                    </a:lnTo>
                    <a:lnTo>
                      <a:pt x="309" y="212"/>
                    </a:lnTo>
                    <a:lnTo>
                      <a:pt x="313" y="212"/>
                    </a:lnTo>
                    <a:lnTo>
                      <a:pt x="399" y="212"/>
                    </a:lnTo>
                    <a:lnTo>
                      <a:pt x="403" y="212"/>
                    </a:lnTo>
                    <a:lnTo>
                      <a:pt x="407" y="211"/>
                    </a:lnTo>
                    <a:lnTo>
                      <a:pt x="409" y="209"/>
                    </a:lnTo>
                    <a:lnTo>
                      <a:pt x="410" y="207"/>
                    </a:lnTo>
                    <a:lnTo>
                      <a:pt x="410" y="164"/>
                    </a:lnTo>
                    <a:lnTo>
                      <a:pt x="409" y="161"/>
                    </a:lnTo>
                    <a:lnTo>
                      <a:pt x="407" y="159"/>
                    </a:lnTo>
                    <a:lnTo>
                      <a:pt x="403" y="158"/>
                    </a:lnTo>
                    <a:lnTo>
                      <a:pt x="399" y="158"/>
                    </a:lnTo>
                    <a:lnTo>
                      <a:pt x="313" y="158"/>
                    </a:lnTo>
                    <a:close/>
                    <a:moveTo>
                      <a:pt x="184" y="158"/>
                    </a:moveTo>
                    <a:lnTo>
                      <a:pt x="179" y="158"/>
                    </a:lnTo>
                    <a:lnTo>
                      <a:pt x="176" y="159"/>
                    </a:lnTo>
                    <a:lnTo>
                      <a:pt x="174" y="161"/>
                    </a:lnTo>
                    <a:lnTo>
                      <a:pt x="173" y="164"/>
                    </a:lnTo>
                    <a:lnTo>
                      <a:pt x="173" y="207"/>
                    </a:lnTo>
                    <a:lnTo>
                      <a:pt x="174" y="209"/>
                    </a:lnTo>
                    <a:lnTo>
                      <a:pt x="176" y="211"/>
                    </a:lnTo>
                    <a:lnTo>
                      <a:pt x="179" y="212"/>
                    </a:lnTo>
                    <a:lnTo>
                      <a:pt x="184" y="212"/>
                    </a:lnTo>
                    <a:lnTo>
                      <a:pt x="269" y="212"/>
                    </a:lnTo>
                    <a:lnTo>
                      <a:pt x="274" y="212"/>
                    </a:lnTo>
                    <a:lnTo>
                      <a:pt x="277" y="211"/>
                    </a:lnTo>
                    <a:lnTo>
                      <a:pt x="279" y="209"/>
                    </a:lnTo>
                    <a:lnTo>
                      <a:pt x="280" y="207"/>
                    </a:lnTo>
                    <a:lnTo>
                      <a:pt x="280" y="164"/>
                    </a:lnTo>
                    <a:lnTo>
                      <a:pt x="279" y="161"/>
                    </a:lnTo>
                    <a:lnTo>
                      <a:pt x="277" y="159"/>
                    </a:lnTo>
                    <a:lnTo>
                      <a:pt x="274" y="158"/>
                    </a:lnTo>
                    <a:lnTo>
                      <a:pt x="269" y="158"/>
                    </a:lnTo>
                    <a:lnTo>
                      <a:pt x="184" y="158"/>
                    </a:lnTo>
                    <a:close/>
                    <a:moveTo>
                      <a:pt x="54" y="158"/>
                    </a:moveTo>
                    <a:lnTo>
                      <a:pt x="49" y="158"/>
                    </a:lnTo>
                    <a:lnTo>
                      <a:pt x="46" y="159"/>
                    </a:lnTo>
                    <a:lnTo>
                      <a:pt x="44" y="161"/>
                    </a:lnTo>
                    <a:lnTo>
                      <a:pt x="43" y="164"/>
                    </a:lnTo>
                    <a:lnTo>
                      <a:pt x="43" y="207"/>
                    </a:lnTo>
                    <a:lnTo>
                      <a:pt x="44" y="209"/>
                    </a:lnTo>
                    <a:lnTo>
                      <a:pt x="46" y="211"/>
                    </a:lnTo>
                    <a:lnTo>
                      <a:pt x="49" y="212"/>
                    </a:lnTo>
                    <a:lnTo>
                      <a:pt x="54" y="212"/>
                    </a:lnTo>
                    <a:lnTo>
                      <a:pt x="140" y="212"/>
                    </a:lnTo>
                    <a:lnTo>
                      <a:pt x="144" y="212"/>
                    </a:lnTo>
                    <a:lnTo>
                      <a:pt x="147" y="211"/>
                    </a:lnTo>
                    <a:lnTo>
                      <a:pt x="149" y="209"/>
                    </a:lnTo>
                    <a:lnTo>
                      <a:pt x="150" y="207"/>
                    </a:lnTo>
                    <a:lnTo>
                      <a:pt x="150" y="164"/>
                    </a:lnTo>
                    <a:lnTo>
                      <a:pt x="149" y="161"/>
                    </a:lnTo>
                    <a:lnTo>
                      <a:pt x="147" y="159"/>
                    </a:lnTo>
                    <a:lnTo>
                      <a:pt x="144" y="158"/>
                    </a:lnTo>
                    <a:lnTo>
                      <a:pt x="140" y="158"/>
                    </a:lnTo>
                    <a:lnTo>
                      <a:pt x="54" y="158"/>
                    </a:lnTo>
                    <a:close/>
                    <a:moveTo>
                      <a:pt x="58" y="0"/>
                    </a:moveTo>
                    <a:lnTo>
                      <a:pt x="1802" y="0"/>
                    </a:lnTo>
                    <a:lnTo>
                      <a:pt x="1819" y="3"/>
                    </a:lnTo>
                    <a:lnTo>
                      <a:pt x="1835" y="11"/>
                    </a:lnTo>
                    <a:lnTo>
                      <a:pt x="1848" y="23"/>
                    </a:lnTo>
                    <a:lnTo>
                      <a:pt x="1855" y="39"/>
                    </a:lnTo>
                    <a:lnTo>
                      <a:pt x="1858" y="57"/>
                    </a:lnTo>
                    <a:lnTo>
                      <a:pt x="1858" y="810"/>
                    </a:lnTo>
                    <a:lnTo>
                      <a:pt x="1855" y="827"/>
                    </a:lnTo>
                    <a:lnTo>
                      <a:pt x="1848" y="843"/>
                    </a:lnTo>
                    <a:lnTo>
                      <a:pt x="1835" y="856"/>
                    </a:lnTo>
                    <a:lnTo>
                      <a:pt x="1819" y="863"/>
                    </a:lnTo>
                    <a:lnTo>
                      <a:pt x="1802" y="866"/>
                    </a:lnTo>
                    <a:lnTo>
                      <a:pt x="58" y="866"/>
                    </a:lnTo>
                    <a:lnTo>
                      <a:pt x="40" y="863"/>
                    </a:lnTo>
                    <a:lnTo>
                      <a:pt x="24" y="856"/>
                    </a:lnTo>
                    <a:lnTo>
                      <a:pt x="12" y="843"/>
                    </a:lnTo>
                    <a:lnTo>
                      <a:pt x="3" y="827"/>
                    </a:lnTo>
                    <a:lnTo>
                      <a:pt x="0" y="810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85"/>
              <p:cNvSpPr>
                <a:spLocks noEditPoints="1"/>
              </p:cNvSpPr>
              <p:nvPr/>
            </p:nvSpPr>
            <p:spPr bwMode="auto">
              <a:xfrm>
                <a:off x="5234190" y="4081109"/>
                <a:ext cx="593764" cy="335927"/>
              </a:xfrm>
              <a:custGeom>
                <a:avLst/>
                <a:gdLst>
                  <a:gd name="T0" fmla="*/ 22 w 3134"/>
                  <a:gd name="T1" fmla="*/ 23 h 1975"/>
                  <a:gd name="T2" fmla="*/ 22 w 3134"/>
                  <a:gd name="T3" fmla="*/ 196 h 1975"/>
                  <a:gd name="T4" fmla="*/ 326 w 3134"/>
                  <a:gd name="T5" fmla="*/ 196 h 1975"/>
                  <a:gd name="T6" fmla="*/ 326 w 3134"/>
                  <a:gd name="T7" fmla="*/ 23 h 1975"/>
                  <a:gd name="T8" fmla="*/ 22 w 3134"/>
                  <a:gd name="T9" fmla="*/ 23 h 1975"/>
                  <a:gd name="T10" fmla="*/ 12 w 3134"/>
                  <a:gd name="T11" fmla="*/ 0 h 1975"/>
                  <a:gd name="T12" fmla="*/ 337 w 3134"/>
                  <a:gd name="T13" fmla="*/ 0 h 1975"/>
                  <a:gd name="T14" fmla="*/ 339 w 3134"/>
                  <a:gd name="T15" fmla="*/ 0 h 1975"/>
                  <a:gd name="T16" fmla="*/ 342 w 3134"/>
                  <a:gd name="T17" fmla="*/ 1 h 1975"/>
                  <a:gd name="T18" fmla="*/ 344 w 3134"/>
                  <a:gd name="T19" fmla="*/ 2 h 1975"/>
                  <a:gd name="T20" fmla="*/ 345 w 3134"/>
                  <a:gd name="T21" fmla="*/ 4 h 1975"/>
                  <a:gd name="T22" fmla="*/ 347 w 3134"/>
                  <a:gd name="T23" fmla="*/ 6 h 1975"/>
                  <a:gd name="T24" fmla="*/ 348 w 3134"/>
                  <a:gd name="T25" fmla="*/ 9 h 1975"/>
                  <a:gd name="T26" fmla="*/ 348 w 3134"/>
                  <a:gd name="T27" fmla="*/ 11 h 1975"/>
                  <a:gd name="T28" fmla="*/ 348 w 3134"/>
                  <a:gd name="T29" fmla="*/ 207 h 1975"/>
                  <a:gd name="T30" fmla="*/ 348 w 3134"/>
                  <a:gd name="T31" fmla="*/ 210 h 1975"/>
                  <a:gd name="T32" fmla="*/ 347 w 3134"/>
                  <a:gd name="T33" fmla="*/ 213 h 1975"/>
                  <a:gd name="T34" fmla="*/ 345 w 3134"/>
                  <a:gd name="T35" fmla="*/ 215 h 1975"/>
                  <a:gd name="T36" fmla="*/ 344 w 3134"/>
                  <a:gd name="T37" fmla="*/ 217 h 1975"/>
                  <a:gd name="T38" fmla="*/ 342 w 3134"/>
                  <a:gd name="T39" fmla="*/ 218 h 1975"/>
                  <a:gd name="T40" fmla="*/ 339 w 3134"/>
                  <a:gd name="T41" fmla="*/ 219 h 1975"/>
                  <a:gd name="T42" fmla="*/ 337 w 3134"/>
                  <a:gd name="T43" fmla="*/ 219 h 1975"/>
                  <a:gd name="T44" fmla="*/ 12 w 3134"/>
                  <a:gd name="T45" fmla="*/ 219 h 1975"/>
                  <a:gd name="T46" fmla="*/ 9 w 3134"/>
                  <a:gd name="T47" fmla="*/ 219 h 1975"/>
                  <a:gd name="T48" fmla="*/ 6 w 3134"/>
                  <a:gd name="T49" fmla="*/ 218 h 1975"/>
                  <a:gd name="T50" fmla="*/ 4 w 3134"/>
                  <a:gd name="T51" fmla="*/ 217 h 1975"/>
                  <a:gd name="T52" fmla="*/ 3 w 3134"/>
                  <a:gd name="T53" fmla="*/ 215 h 1975"/>
                  <a:gd name="T54" fmla="*/ 1 w 3134"/>
                  <a:gd name="T55" fmla="*/ 213 h 1975"/>
                  <a:gd name="T56" fmla="*/ 0 w 3134"/>
                  <a:gd name="T57" fmla="*/ 210 h 1975"/>
                  <a:gd name="T58" fmla="*/ 0 w 3134"/>
                  <a:gd name="T59" fmla="*/ 207 h 1975"/>
                  <a:gd name="T60" fmla="*/ 0 w 3134"/>
                  <a:gd name="T61" fmla="*/ 11 h 1975"/>
                  <a:gd name="T62" fmla="*/ 0 w 3134"/>
                  <a:gd name="T63" fmla="*/ 9 h 1975"/>
                  <a:gd name="T64" fmla="*/ 1 w 3134"/>
                  <a:gd name="T65" fmla="*/ 6 h 1975"/>
                  <a:gd name="T66" fmla="*/ 3 w 3134"/>
                  <a:gd name="T67" fmla="*/ 4 h 1975"/>
                  <a:gd name="T68" fmla="*/ 4 w 3134"/>
                  <a:gd name="T69" fmla="*/ 2 h 1975"/>
                  <a:gd name="T70" fmla="*/ 6 w 3134"/>
                  <a:gd name="T71" fmla="*/ 1 h 1975"/>
                  <a:gd name="T72" fmla="*/ 9 w 3134"/>
                  <a:gd name="T73" fmla="*/ 0 h 1975"/>
                  <a:gd name="T74" fmla="*/ 12 w 3134"/>
                  <a:gd name="T75" fmla="*/ 0 h 19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34" h="1975">
                    <a:moveTo>
                      <a:pt x="201" y="211"/>
                    </a:moveTo>
                    <a:lnTo>
                      <a:pt x="201" y="1764"/>
                    </a:lnTo>
                    <a:lnTo>
                      <a:pt x="2933" y="1764"/>
                    </a:lnTo>
                    <a:lnTo>
                      <a:pt x="2933" y="211"/>
                    </a:lnTo>
                    <a:lnTo>
                      <a:pt x="201" y="211"/>
                    </a:lnTo>
                    <a:close/>
                    <a:moveTo>
                      <a:pt x="104" y="0"/>
                    </a:moveTo>
                    <a:lnTo>
                      <a:pt x="3031" y="0"/>
                    </a:lnTo>
                    <a:lnTo>
                      <a:pt x="3054" y="2"/>
                    </a:lnTo>
                    <a:lnTo>
                      <a:pt x="3076" y="10"/>
                    </a:lnTo>
                    <a:lnTo>
                      <a:pt x="3096" y="22"/>
                    </a:lnTo>
                    <a:lnTo>
                      <a:pt x="3111" y="38"/>
                    </a:lnTo>
                    <a:lnTo>
                      <a:pt x="3124" y="57"/>
                    </a:lnTo>
                    <a:lnTo>
                      <a:pt x="3131" y="79"/>
                    </a:lnTo>
                    <a:lnTo>
                      <a:pt x="3134" y="103"/>
                    </a:lnTo>
                    <a:lnTo>
                      <a:pt x="3134" y="1871"/>
                    </a:lnTo>
                    <a:lnTo>
                      <a:pt x="3131" y="1896"/>
                    </a:lnTo>
                    <a:lnTo>
                      <a:pt x="3124" y="1918"/>
                    </a:lnTo>
                    <a:lnTo>
                      <a:pt x="3111" y="1936"/>
                    </a:lnTo>
                    <a:lnTo>
                      <a:pt x="3096" y="1953"/>
                    </a:lnTo>
                    <a:lnTo>
                      <a:pt x="3076" y="1965"/>
                    </a:lnTo>
                    <a:lnTo>
                      <a:pt x="3054" y="1973"/>
                    </a:lnTo>
                    <a:lnTo>
                      <a:pt x="3031" y="1975"/>
                    </a:lnTo>
                    <a:lnTo>
                      <a:pt x="104" y="1975"/>
                    </a:lnTo>
                    <a:lnTo>
                      <a:pt x="80" y="1973"/>
                    </a:lnTo>
                    <a:lnTo>
                      <a:pt x="58" y="1965"/>
                    </a:lnTo>
                    <a:lnTo>
                      <a:pt x="39" y="1953"/>
                    </a:lnTo>
                    <a:lnTo>
                      <a:pt x="23" y="1936"/>
                    </a:lnTo>
                    <a:lnTo>
                      <a:pt x="10" y="1918"/>
                    </a:lnTo>
                    <a:lnTo>
                      <a:pt x="3" y="1896"/>
                    </a:lnTo>
                    <a:lnTo>
                      <a:pt x="0" y="1871"/>
                    </a:lnTo>
                    <a:lnTo>
                      <a:pt x="0" y="103"/>
                    </a:lnTo>
                    <a:lnTo>
                      <a:pt x="3" y="79"/>
                    </a:lnTo>
                    <a:lnTo>
                      <a:pt x="10" y="57"/>
                    </a:lnTo>
                    <a:lnTo>
                      <a:pt x="23" y="38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2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86"/>
              <p:cNvSpPr>
                <a:spLocks/>
              </p:cNvSpPr>
              <p:nvPr/>
            </p:nvSpPr>
            <p:spPr bwMode="auto">
              <a:xfrm>
                <a:off x="5469648" y="4424706"/>
                <a:ext cx="122848" cy="33746"/>
              </a:xfrm>
              <a:custGeom>
                <a:avLst/>
                <a:gdLst>
                  <a:gd name="T0" fmla="*/ 0 w 644"/>
                  <a:gd name="T1" fmla="*/ 0 h 194"/>
                  <a:gd name="T2" fmla="*/ 72 w 644"/>
                  <a:gd name="T3" fmla="*/ 0 h 194"/>
                  <a:gd name="T4" fmla="*/ 72 w 644"/>
                  <a:gd name="T5" fmla="*/ 16 h 194"/>
                  <a:gd name="T6" fmla="*/ 72 w 644"/>
                  <a:gd name="T7" fmla="*/ 17 h 194"/>
                  <a:gd name="T8" fmla="*/ 71 w 644"/>
                  <a:gd name="T9" fmla="*/ 19 h 194"/>
                  <a:gd name="T10" fmla="*/ 69 w 644"/>
                  <a:gd name="T11" fmla="*/ 20 h 194"/>
                  <a:gd name="T12" fmla="*/ 68 w 644"/>
                  <a:gd name="T13" fmla="*/ 21 h 194"/>
                  <a:gd name="T14" fmla="*/ 66 w 644"/>
                  <a:gd name="T15" fmla="*/ 22 h 194"/>
                  <a:gd name="T16" fmla="*/ 63 w 644"/>
                  <a:gd name="T17" fmla="*/ 22 h 194"/>
                  <a:gd name="T18" fmla="*/ 9 w 644"/>
                  <a:gd name="T19" fmla="*/ 22 h 194"/>
                  <a:gd name="T20" fmla="*/ 6 w 644"/>
                  <a:gd name="T21" fmla="*/ 22 h 194"/>
                  <a:gd name="T22" fmla="*/ 4 w 644"/>
                  <a:gd name="T23" fmla="*/ 21 h 194"/>
                  <a:gd name="T24" fmla="*/ 3 w 644"/>
                  <a:gd name="T25" fmla="*/ 20 h 194"/>
                  <a:gd name="T26" fmla="*/ 1 w 644"/>
                  <a:gd name="T27" fmla="*/ 19 h 194"/>
                  <a:gd name="T28" fmla="*/ 0 w 644"/>
                  <a:gd name="T29" fmla="*/ 17 h 194"/>
                  <a:gd name="T30" fmla="*/ 0 w 644"/>
                  <a:gd name="T31" fmla="*/ 16 h 194"/>
                  <a:gd name="T32" fmla="*/ 0 w 644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4" h="19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139"/>
                    </a:lnTo>
                    <a:lnTo>
                      <a:pt x="641" y="154"/>
                    </a:lnTo>
                    <a:lnTo>
                      <a:pt x="633" y="167"/>
                    </a:lnTo>
                    <a:lnTo>
                      <a:pt x="621" y="178"/>
                    </a:lnTo>
                    <a:lnTo>
                      <a:pt x="606" y="186"/>
                    </a:lnTo>
                    <a:lnTo>
                      <a:pt x="587" y="192"/>
                    </a:lnTo>
                    <a:lnTo>
                      <a:pt x="566" y="194"/>
                    </a:lnTo>
                    <a:lnTo>
                      <a:pt x="78" y="194"/>
                    </a:lnTo>
                    <a:lnTo>
                      <a:pt x="58" y="192"/>
                    </a:lnTo>
                    <a:lnTo>
                      <a:pt x="39" y="186"/>
                    </a:lnTo>
                    <a:lnTo>
                      <a:pt x="23" y="178"/>
                    </a:lnTo>
                    <a:lnTo>
                      <a:pt x="11" y="167"/>
                    </a:lnTo>
                    <a:lnTo>
                      <a:pt x="3" y="154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87"/>
              <p:cNvSpPr>
                <a:spLocks/>
              </p:cNvSpPr>
              <p:nvPr/>
            </p:nvSpPr>
            <p:spPr bwMode="auto">
              <a:xfrm>
                <a:off x="5537897" y="4340340"/>
                <a:ext cx="351481" cy="145722"/>
              </a:xfrm>
              <a:custGeom>
                <a:avLst/>
                <a:gdLst>
                  <a:gd name="T0" fmla="*/ 160 w 1852"/>
                  <a:gd name="T1" fmla="*/ 0 h 854"/>
                  <a:gd name="T2" fmla="*/ 162 w 1852"/>
                  <a:gd name="T3" fmla="*/ 1 h 854"/>
                  <a:gd name="T4" fmla="*/ 165 w 1852"/>
                  <a:gd name="T5" fmla="*/ 3 h 854"/>
                  <a:gd name="T6" fmla="*/ 170 w 1852"/>
                  <a:gd name="T7" fmla="*/ 8 h 854"/>
                  <a:gd name="T8" fmla="*/ 177 w 1852"/>
                  <a:gd name="T9" fmla="*/ 15 h 854"/>
                  <a:gd name="T10" fmla="*/ 187 w 1852"/>
                  <a:gd name="T11" fmla="*/ 26 h 854"/>
                  <a:gd name="T12" fmla="*/ 199 w 1852"/>
                  <a:gd name="T13" fmla="*/ 42 h 854"/>
                  <a:gd name="T14" fmla="*/ 204 w 1852"/>
                  <a:gd name="T15" fmla="*/ 51 h 854"/>
                  <a:gd name="T16" fmla="*/ 206 w 1852"/>
                  <a:gd name="T17" fmla="*/ 59 h 854"/>
                  <a:gd name="T18" fmla="*/ 204 w 1852"/>
                  <a:gd name="T19" fmla="*/ 66 h 854"/>
                  <a:gd name="T20" fmla="*/ 199 w 1852"/>
                  <a:gd name="T21" fmla="*/ 71 h 854"/>
                  <a:gd name="T22" fmla="*/ 189 w 1852"/>
                  <a:gd name="T23" fmla="*/ 74 h 854"/>
                  <a:gd name="T24" fmla="*/ 175 w 1852"/>
                  <a:gd name="T25" fmla="*/ 77 h 854"/>
                  <a:gd name="T26" fmla="*/ 156 w 1852"/>
                  <a:gd name="T27" fmla="*/ 77 h 854"/>
                  <a:gd name="T28" fmla="*/ 130 w 1852"/>
                  <a:gd name="T29" fmla="*/ 75 h 854"/>
                  <a:gd name="T30" fmla="*/ 105 w 1852"/>
                  <a:gd name="T31" fmla="*/ 72 h 854"/>
                  <a:gd name="T32" fmla="*/ 83 w 1852"/>
                  <a:gd name="T33" fmla="*/ 72 h 854"/>
                  <a:gd name="T34" fmla="*/ 61 w 1852"/>
                  <a:gd name="T35" fmla="*/ 76 h 854"/>
                  <a:gd name="T36" fmla="*/ 40 w 1852"/>
                  <a:gd name="T37" fmla="*/ 81 h 854"/>
                  <a:gd name="T38" fmla="*/ 23 w 1852"/>
                  <a:gd name="T39" fmla="*/ 86 h 854"/>
                  <a:gd name="T40" fmla="*/ 9 w 1852"/>
                  <a:gd name="T41" fmla="*/ 91 h 854"/>
                  <a:gd name="T42" fmla="*/ 3 w 1852"/>
                  <a:gd name="T43" fmla="*/ 94 h 854"/>
                  <a:gd name="T44" fmla="*/ 1 w 1852"/>
                  <a:gd name="T45" fmla="*/ 95 h 854"/>
                  <a:gd name="T46" fmla="*/ 1 w 1852"/>
                  <a:gd name="T47" fmla="*/ 93 h 854"/>
                  <a:gd name="T48" fmla="*/ 7 w 1852"/>
                  <a:gd name="T49" fmla="*/ 90 h 854"/>
                  <a:gd name="T50" fmla="*/ 18 w 1852"/>
                  <a:gd name="T51" fmla="*/ 86 h 854"/>
                  <a:gd name="T52" fmla="*/ 31 w 1852"/>
                  <a:gd name="T53" fmla="*/ 82 h 854"/>
                  <a:gd name="T54" fmla="*/ 48 w 1852"/>
                  <a:gd name="T55" fmla="*/ 77 h 854"/>
                  <a:gd name="T56" fmla="*/ 66 w 1852"/>
                  <a:gd name="T57" fmla="*/ 73 h 854"/>
                  <a:gd name="T58" fmla="*/ 85 w 1852"/>
                  <a:gd name="T59" fmla="*/ 70 h 854"/>
                  <a:gd name="T60" fmla="*/ 105 w 1852"/>
                  <a:gd name="T61" fmla="*/ 70 h 854"/>
                  <a:gd name="T62" fmla="*/ 130 w 1852"/>
                  <a:gd name="T63" fmla="*/ 73 h 854"/>
                  <a:gd name="T64" fmla="*/ 156 w 1852"/>
                  <a:gd name="T65" fmla="*/ 75 h 854"/>
                  <a:gd name="T66" fmla="*/ 175 w 1852"/>
                  <a:gd name="T67" fmla="*/ 75 h 854"/>
                  <a:gd name="T68" fmla="*/ 189 w 1852"/>
                  <a:gd name="T69" fmla="*/ 73 h 854"/>
                  <a:gd name="T70" fmla="*/ 199 w 1852"/>
                  <a:gd name="T71" fmla="*/ 69 h 854"/>
                  <a:gd name="T72" fmla="*/ 204 w 1852"/>
                  <a:gd name="T73" fmla="*/ 63 h 854"/>
                  <a:gd name="T74" fmla="*/ 204 w 1852"/>
                  <a:gd name="T75" fmla="*/ 57 h 854"/>
                  <a:gd name="T76" fmla="*/ 201 w 1852"/>
                  <a:gd name="T77" fmla="*/ 49 h 854"/>
                  <a:gd name="T78" fmla="*/ 193 w 1852"/>
                  <a:gd name="T79" fmla="*/ 37 h 854"/>
                  <a:gd name="T80" fmla="*/ 182 w 1852"/>
                  <a:gd name="T81" fmla="*/ 23 h 854"/>
                  <a:gd name="T82" fmla="*/ 174 w 1852"/>
                  <a:gd name="T83" fmla="*/ 14 h 854"/>
                  <a:gd name="T84" fmla="*/ 167 w 1852"/>
                  <a:gd name="T85" fmla="*/ 7 h 854"/>
                  <a:gd name="T86" fmla="*/ 163 w 1852"/>
                  <a:gd name="T87" fmla="*/ 4 h 854"/>
                  <a:gd name="T88" fmla="*/ 161 w 1852"/>
                  <a:gd name="T89" fmla="*/ 2 h 854"/>
                  <a:gd name="T90" fmla="*/ 160 w 1852"/>
                  <a:gd name="T91" fmla="*/ 2 h 854"/>
                  <a:gd name="T92" fmla="*/ 160 w 1852"/>
                  <a:gd name="T93" fmla="*/ 0 h 8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852" h="854">
                    <a:moveTo>
                      <a:pt x="1437" y="0"/>
                    </a:moveTo>
                    <a:lnTo>
                      <a:pt x="1438" y="0"/>
                    </a:lnTo>
                    <a:lnTo>
                      <a:pt x="1441" y="1"/>
                    </a:lnTo>
                    <a:lnTo>
                      <a:pt x="1445" y="2"/>
                    </a:lnTo>
                    <a:lnTo>
                      <a:pt x="1450" y="5"/>
                    </a:lnTo>
                    <a:lnTo>
                      <a:pt x="1456" y="8"/>
                    </a:lnTo>
                    <a:lnTo>
                      <a:pt x="1465" y="13"/>
                    </a:lnTo>
                    <a:lnTo>
                      <a:pt x="1474" y="21"/>
                    </a:lnTo>
                    <a:lnTo>
                      <a:pt x="1485" y="29"/>
                    </a:lnTo>
                    <a:lnTo>
                      <a:pt x="1498" y="41"/>
                    </a:lnTo>
                    <a:lnTo>
                      <a:pt x="1514" y="54"/>
                    </a:lnTo>
                    <a:lnTo>
                      <a:pt x="1530" y="70"/>
                    </a:lnTo>
                    <a:lnTo>
                      <a:pt x="1549" y="89"/>
                    </a:lnTo>
                    <a:lnTo>
                      <a:pt x="1570" y="111"/>
                    </a:lnTo>
                    <a:lnTo>
                      <a:pt x="1593" y="137"/>
                    </a:lnTo>
                    <a:lnTo>
                      <a:pt x="1620" y="166"/>
                    </a:lnTo>
                    <a:lnTo>
                      <a:pt x="1647" y="200"/>
                    </a:lnTo>
                    <a:lnTo>
                      <a:pt x="1677" y="236"/>
                    </a:lnTo>
                    <a:lnTo>
                      <a:pt x="1711" y="278"/>
                    </a:lnTo>
                    <a:lnTo>
                      <a:pt x="1746" y="324"/>
                    </a:lnTo>
                    <a:lnTo>
                      <a:pt x="1785" y="376"/>
                    </a:lnTo>
                    <a:lnTo>
                      <a:pt x="1806" y="406"/>
                    </a:lnTo>
                    <a:lnTo>
                      <a:pt x="1823" y="434"/>
                    </a:lnTo>
                    <a:lnTo>
                      <a:pt x="1835" y="461"/>
                    </a:lnTo>
                    <a:lnTo>
                      <a:pt x="1845" y="487"/>
                    </a:lnTo>
                    <a:lnTo>
                      <a:pt x="1850" y="511"/>
                    </a:lnTo>
                    <a:lnTo>
                      <a:pt x="1852" y="533"/>
                    </a:lnTo>
                    <a:lnTo>
                      <a:pt x="1850" y="555"/>
                    </a:lnTo>
                    <a:lnTo>
                      <a:pt x="1844" y="575"/>
                    </a:lnTo>
                    <a:lnTo>
                      <a:pt x="1834" y="593"/>
                    </a:lnTo>
                    <a:lnTo>
                      <a:pt x="1822" y="610"/>
                    </a:lnTo>
                    <a:lnTo>
                      <a:pt x="1805" y="625"/>
                    </a:lnTo>
                    <a:lnTo>
                      <a:pt x="1786" y="637"/>
                    </a:lnTo>
                    <a:lnTo>
                      <a:pt x="1764" y="649"/>
                    </a:lnTo>
                    <a:lnTo>
                      <a:pt x="1739" y="658"/>
                    </a:lnTo>
                    <a:lnTo>
                      <a:pt x="1703" y="669"/>
                    </a:lnTo>
                    <a:lnTo>
                      <a:pt x="1663" y="678"/>
                    </a:lnTo>
                    <a:lnTo>
                      <a:pt x="1620" y="684"/>
                    </a:lnTo>
                    <a:lnTo>
                      <a:pt x="1573" y="689"/>
                    </a:lnTo>
                    <a:lnTo>
                      <a:pt x="1524" y="691"/>
                    </a:lnTo>
                    <a:lnTo>
                      <a:pt x="1473" y="692"/>
                    </a:lnTo>
                    <a:lnTo>
                      <a:pt x="1400" y="690"/>
                    </a:lnTo>
                    <a:lnTo>
                      <a:pt x="1323" y="687"/>
                    </a:lnTo>
                    <a:lnTo>
                      <a:pt x="1246" y="680"/>
                    </a:lnTo>
                    <a:lnTo>
                      <a:pt x="1167" y="672"/>
                    </a:lnTo>
                    <a:lnTo>
                      <a:pt x="1090" y="662"/>
                    </a:lnTo>
                    <a:lnTo>
                      <a:pt x="1014" y="653"/>
                    </a:lnTo>
                    <a:lnTo>
                      <a:pt x="945" y="646"/>
                    </a:lnTo>
                    <a:lnTo>
                      <a:pt x="874" y="644"/>
                    </a:lnTo>
                    <a:lnTo>
                      <a:pt x="808" y="645"/>
                    </a:lnTo>
                    <a:lnTo>
                      <a:pt x="742" y="650"/>
                    </a:lnTo>
                    <a:lnTo>
                      <a:pt x="676" y="658"/>
                    </a:lnTo>
                    <a:lnTo>
                      <a:pt x="610" y="669"/>
                    </a:lnTo>
                    <a:lnTo>
                      <a:pt x="545" y="680"/>
                    </a:lnTo>
                    <a:lnTo>
                      <a:pt x="482" y="695"/>
                    </a:lnTo>
                    <a:lnTo>
                      <a:pt x="420" y="711"/>
                    </a:lnTo>
                    <a:lnTo>
                      <a:pt x="362" y="726"/>
                    </a:lnTo>
                    <a:lnTo>
                      <a:pt x="305" y="743"/>
                    </a:lnTo>
                    <a:lnTo>
                      <a:pt x="253" y="760"/>
                    </a:lnTo>
                    <a:lnTo>
                      <a:pt x="204" y="777"/>
                    </a:lnTo>
                    <a:lnTo>
                      <a:pt x="160" y="793"/>
                    </a:lnTo>
                    <a:lnTo>
                      <a:pt x="120" y="808"/>
                    </a:lnTo>
                    <a:lnTo>
                      <a:pt x="85" y="822"/>
                    </a:lnTo>
                    <a:lnTo>
                      <a:pt x="62" y="831"/>
                    </a:lnTo>
                    <a:lnTo>
                      <a:pt x="42" y="839"/>
                    </a:lnTo>
                    <a:lnTo>
                      <a:pt x="28" y="846"/>
                    </a:lnTo>
                    <a:lnTo>
                      <a:pt x="16" y="850"/>
                    </a:lnTo>
                    <a:lnTo>
                      <a:pt x="9" y="853"/>
                    </a:lnTo>
                    <a:lnTo>
                      <a:pt x="7" y="854"/>
                    </a:lnTo>
                    <a:lnTo>
                      <a:pt x="0" y="840"/>
                    </a:lnTo>
                    <a:lnTo>
                      <a:pt x="4" y="839"/>
                    </a:lnTo>
                    <a:lnTo>
                      <a:pt x="12" y="835"/>
                    </a:lnTo>
                    <a:lnTo>
                      <a:pt x="26" y="830"/>
                    </a:lnTo>
                    <a:lnTo>
                      <a:pt x="43" y="822"/>
                    </a:lnTo>
                    <a:lnTo>
                      <a:pt x="66" y="812"/>
                    </a:lnTo>
                    <a:lnTo>
                      <a:pt x="94" y="802"/>
                    </a:lnTo>
                    <a:lnTo>
                      <a:pt x="124" y="789"/>
                    </a:lnTo>
                    <a:lnTo>
                      <a:pt x="160" y="777"/>
                    </a:lnTo>
                    <a:lnTo>
                      <a:pt x="197" y="763"/>
                    </a:lnTo>
                    <a:lnTo>
                      <a:pt x="239" y="748"/>
                    </a:lnTo>
                    <a:lnTo>
                      <a:pt x="283" y="735"/>
                    </a:lnTo>
                    <a:lnTo>
                      <a:pt x="330" y="720"/>
                    </a:lnTo>
                    <a:lnTo>
                      <a:pt x="378" y="705"/>
                    </a:lnTo>
                    <a:lnTo>
                      <a:pt x="430" y="692"/>
                    </a:lnTo>
                    <a:lnTo>
                      <a:pt x="482" y="679"/>
                    </a:lnTo>
                    <a:lnTo>
                      <a:pt x="537" y="667"/>
                    </a:lnTo>
                    <a:lnTo>
                      <a:pt x="592" y="656"/>
                    </a:lnTo>
                    <a:lnTo>
                      <a:pt x="648" y="647"/>
                    </a:lnTo>
                    <a:lnTo>
                      <a:pt x="704" y="638"/>
                    </a:lnTo>
                    <a:lnTo>
                      <a:pt x="761" y="633"/>
                    </a:lnTo>
                    <a:lnTo>
                      <a:pt x="818" y="629"/>
                    </a:lnTo>
                    <a:lnTo>
                      <a:pt x="874" y="628"/>
                    </a:lnTo>
                    <a:lnTo>
                      <a:pt x="946" y="630"/>
                    </a:lnTo>
                    <a:lnTo>
                      <a:pt x="1017" y="637"/>
                    </a:lnTo>
                    <a:lnTo>
                      <a:pt x="1092" y="648"/>
                    </a:lnTo>
                    <a:lnTo>
                      <a:pt x="1169" y="657"/>
                    </a:lnTo>
                    <a:lnTo>
                      <a:pt x="1247" y="665"/>
                    </a:lnTo>
                    <a:lnTo>
                      <a:pt x="1324" y="671"/>
                    </a:lnTo>
                    <a:lnTo>
                      <a:pt x="1400" y="675"/>
                    </a:lnTo>
                    <a:lnTo>
                      <a:pt x="1473" y="676"/>
                    </a:lnTo>
                    <a:lnTo>
                      <a:pt x="1524" y="675"/>
                    </a:lnTo>
                    <a:lnTo>
                      <a:pt x="1572" y="673"/>
                    </a:lnTo>
                    <a:lnTo>
                      <a:pt x="1618" y="669"/>
                    </a:lnTo>
                    <a:lnTo>
                      <a:pt x="1660" y="662"/>
                    </a:lnTo>
                    <a:lnTo>
                      <a:pt x="1699" y="654"/>
                    </a:lnTo>
                    <a:lnTo>
                      <a:pt x="1734" y="644"/>
                    </a:lnTo>
                    <a:lnTo>
                      <a:pt x="1764" y="631"/>
                    </a:lnTo>
                    <a:lnTo>
                      <a:pt x="1790" y="616"/>
                    </a:lnTo>
                    <a:lnTo>
                      <a:pt x="1810" y="600"/>
                    </a:lnTo>
                    <a:lnTo>
                      <a:pt x="1822" y="585"/>
                    </a:lnTo>
                    <a:lnTo>
                      <a:pt x="1830" y="569"/>
                    </a:lnTo>
                    <a:lnTo>
                      <a:pt x="1835" y="552"/>
                    </a:lnTo>
                    <a:lnTo>
                      <a:pt x="1836" y="533"/>
                    </a:lnTo>
                    <a:lnTo>
                      <a:pt x="1835" y="513"/>
                    </a:lnTo>
                    <a:lnTo>
                      <a:pt x="1830" y="491"/>
                    </a:lnTo>
                    <a:lnTo>
                      <a:pt x="1822" y="468"/>
                    </a:lnTo>
                    <a:lnTo>
                      <a:pt x="1809" y="442"/>
                    </a:lnTo>
                    <a:lnTo>
                      <a:pt x="1792" y="414"/>
                    </a:lnTo>
                    <a:lnTo>
                      <a:pt x="1772" y="385"/>
                    </a:lnTo>
                    <a:lnTo>
                      <a:pt x="1735" y="335"/>
                    </a:lnTo>
                    <a:lnTo>
                      <a:pt x="1699" y="289"/>
                    </a:lnTo>
                    <a:lnTo>
                      <a:pt x="1667" y="247"/>
                    </a:lnTo>
                    <a:lnTo>
                      <a:pt x="1636" y="210"/>
                    </a:lnTo>
                    <a:lnTo>
                      <a:pt x="1608" y="177"/>
                    </a:lnTo>
                    <a:lnTo>
                      <a:pt x="1583" y="147"/>
                    </a:lnTo>
                    <a:lnTo>
                      <a:pt x="1560" y="122"/>
                    </a:lnTo>
                    <a:lnTo>
                      <a:pt x="1539" y="100"/>
                    </a:lnTo>
                    <a:lnTo>
                      <a:pt x="1520" y="81"/>
                    </a:lnTo>
                    <a:lnTo>
                      <a:pt x="1503" y="66"/>
                    </a:lnTo>
                    <a:lnTo>
                      <a:pt x="1489" y="53"/>
                    </a:lnTo>
                    <a:lnTo>
                      <a:pt x="1476" y="42"/>
                    </a:lnTo>
                    <a:lnTo>
                      <a:pt x="1466" y="33"/>
                    </a:lnTo>
                    <a:lnTo>
                      <a:pt x="1456" y="27"/>
                    </a:lnTo>
                    <a:lnTo>
                      <a:pt x="1449" y="22"/>
                    </a:lnTo>
                    <a:lnTo>
                      <a:pt x="1443" y="19"/>
                    </a:lnTo>
                    <a:lnTo>
                      <a:pt x="1438" y="17"/>
                    </a:lnTo>
                    <a:lnTo>
                      <a:pt x="1436" y="16"/>
                    </a:lnTo>
                    <a:lnTo>
                      <a:pt x="1434" y="14"/>
                    </a:lnTo>
                    <a:lnTo>
                      <a:pt x="1435" y="11"/>
                    </a:lnTo>
                    <a:lnTo>
                      <a:pt x="14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88"/>
              <p:cNvSpPr>
                <a:spLocks noEditPoints="1"/>
              </p:cNvSpPr>
              <p:nvPr/>
            </p:nvSpPr>
            <p:spPr bwMode="auto">
              <a:xfrm>
                <a:off x="5751174" y="4496800"/>
                <a:ext cx="63130" cy="95103"/>
              </a:xfrm>
              <a:custGeom>
                <a:avLst/>
                <a:gdLst>
                  <a:gd name="T0" fmla="*/ 19 w 337"/>
                  <a:gd name="T1" fmla="*/ 16 h 558"/>
                  <a:gd name="T2" fmla="*/ 17 w 337"/>
                  <a:gd name="T3" fmla="*/ 16 h 558"/>
                  <a:gd name="T4" fmla="*/ 17 w 337"/>
                  <a:gd name="T5" fmla="*/ 17 h 558"/>
                  <a:gd name="T6" fmla="*/ 17 w 337"/>
                  <a:gd name="T7" fmla="*/ 18 h 558"/>
                  <a:gd name="T8" fmla="*/ 17 w 337"/>
                  <a:gd name="T9" fmla="*/ 19 h 558"/>
                  <a:gd name="T10" fmla="*/ 17 w 337"/>
                  <a:gd name="T11" fmla="*/ 20 h 558"/>
                  <a:gd name="T12" fmla="*/ 19 w 337"/>
                  <a:gd name="T13" fmla="*/ 20 h 558"/>
                  <a:gd name="T14" fmla="*/ 20 w 337"/>
                  <a:gd name="T15" fmla="*/ 20 h 558"/>
                  <a:gd name="T16" fmla="*/ 20 w 337"/>
                  <a:gd name="T17" fmla="*/ 19 h 558"/>
                  <a:gd name="T18" fmla="*/ 21 w 337"/>
                  <a:gd name="T19" fmla="*/ 18 h 558"/>
                  <a:gd name="T20" fmla="*/ 20 w 337"/>
                  <a:gd name="T21" fmla="*/ 17 h 558"/>
                  <a:gd name="T22" fmla="*/ 20 w 337"/>
                  <a:gd name="T23" fmla="*/ 16 h 558"/>
                  <a:gd name="T24" fmla="*/ 19 w 337"/>
                  <a:gd name="T25" fmla="*/ 16 h 558"/>
                  <a:gd name="T26" fmla="*/ 17 w 337"/>
                  <a:gd name="T27" fmla="*/ 0 h 558"/>
                  <a:gd name="T28" fmla="*/ 20 w 337"/>
                  <a:gd name="T29" fmla="*/ 0 h 558"/>
                  <a:gd name="T30" fmla="*/ 23 w 337"/>
                  <a:gd name="T31" fmla="*/ 0 h 558"/>
                  <a:gd name="T32" fmla="*/ 27 w 337"/>
                  <a:gd name="T33" fmla="*/ 1 h 558"/>
                  <a:gd name="T34" fmla="*/ 29 w 337"/>
                  <a:gd name="T35" fmla="*/ 3 h 558"/>
                  <a:gd name="T36" fmla="*/ 32 w 337"/>
                  <a:gd name="T37" fmla="*/ 5 h 558"/>
                  <a:gd name="T38" fmla="*/ 34 w 337"/>
                  <a:gd name="T39" fmla="*/ 8 h 558"/>
                  <a:gd name="T40" fmla="*/ 36 w 337"/>
                  <a:gd name="T41" fmla="*/ 11 h 558"/>
                  <a:gd name="T42" fmla="*/ 37 w 337"/>
                  <a:gd name="T43" fmla="*/ 14 h 558"/>
                  <a:gd name="T44" fmla="*/ 37 w 337"/>
                  <a:gd name="T45" fmla="*/ 17 h 558"/>
                  <a:gd name="T46" fmla="*/ 37 w 337"/>
                  <a:gd name="T47" fmla="*/ 45 h 558"/>
                  <a:gd name="T48" fmla="*/ 37 w 337"/>
                  <a:gd name="T49" fmla="*/ 48 h 558"/>
                  <a:gd name="T50" fmla="*/ 36 w 337"/>
                  <a:gd name="T51" fmla="*/ 51 h 558"/>
                  <a:gd name="T52" fmla="*/ 34 w 337"/>
                  <a:gd name="T53" fmla="*/ 54 h 558"/>
                  <a:gd name="T54" fmla="*/ 32 w 337"/>
                  <a:gd name="T55" fmla="*/ 57 h 558"/>
                  <a:gd name="T56" fmla="*/ 29 w 337"/>
                  <a:gd name="T57" fmla="*/ 59 h 558"/>
                  <a:gd name="T58" fmla="*/ 27 w 337"/>
                  <a:gd name="T59" fmla="*/ 61 h 558"/>
                  <a:gd name="T60" fmla="*/ 23 w 337"/>
                  <a:gd name="T61" fmla="*/ 62 h 558"/>
                  <a:gd name="T62" fmla="*/ 20 w 337"/>
                  <a:gd name="T63" fmla="*/ 62 h 558"/>
                  <a:gd name="T64" fmla="*/ 17 w 337"/>
                  <a:gd name="T65" fmla="*/ 62 h 558"/>
                  <a:gd name="T66" fmla="*/ 14 w 337"/>
                  <a:gd name="T67" fmla="*/ 62 h 558"/>
                  <a:gd name="T68" fmla="*/ 10 w 337"/>
                  <a:gd name="T69" fmla="*/ 61 h 558"/>
                  <a:gd name="T70" fmla="*/ 8 w 337"/>
                  <a:gd name="T71" fmla="*/ 59 h 558"/>
                  <a:gd name="T72" fmla="*/ 5 w 337"/>
                  <a:gd name="T73" fmla="*/ 57 h 558"/>
                  <a:gd name="T74" fmla="*/ 3 w 337"/>
                  <a:gd name="T75" fmla="*/ 54 h 558"/>
                  <a:gd name="T76" fmla="*/ 1 w 337"/>
                  <a:gd name="T77" fmla="*/ 51 h 558"/>
                  <a:gd name="T78" fmla="*/ 0 w 337"/>
                  <a:gd name="T79" fmla="*/ 48 h 558"/>
                  <a:gd name="T80" fmla="*/ 0 w 337"/>
                  <a:gd name="T81" fmla="*/ 45 h 558"/>
                  <a:gd name="T82" fmla="*/ 0 w 337"/>
                  <a:gd name="T83" fmla="*/ 17 h 558"/>
                  <a:gd name="T84" fmla="*/ 0 w 337"/>
                  <a:gd name="T85" fmla="*/ 14 h 558"/>
                  <a:gd name="T86" fmla="*/ 1 w 337"/>
                  <a:gd name="T87" fmla="*/ 11 h 558"/>
                  <a:gd name="T88" fmla="*/ 3 w 337"/>
                  <a:gd name="T89" fmla="*/ 8 h 558"/>
                  <a:gd name="T90" fmla="*/ 5 w 337"/>
                  <a:gd name="T91" fmla="*/ 5 h 558"/>
                  <a:gd name="T92" fmla="*/ 8 w 337"/>
                  <a:gd name="T93" fmla="*/ 3 h 558"/>
                  <a:gd name="T94" fmla="*/ 10 w 337"/>
                  <a:gd name="T95" fmla="*/ 1 h 558"/>
                  <a:gd name="T96" fmla="*/ 14 w 337"/>
                  <a:gd name="T97" fmla="*/ 0 h 558"/>
                  <a:gd name="T98" fmla="*/ 17 w 337"/>
                  <a:gd name="T99" fmla="*/ 0 h 5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37" h="558">
                    <a:moveTo>
                      <a:pt x="169" y="141"/>
                    </a:moveTo>
                    <a:lnTo>
                      <a:pt x="159" y="143"/>
                    </a:lnTo>
                    <a:lnTo>
                      <a:pt x="153" y="151"/>
                    </a:lnTo>
                    <a:lnTo>
                      <a:pt x="151" y="159"/>
                    </a:lnTo>
                    <a:lnTo>
                      <a:pt x="153" y="168"/>
                    </a:lnTo>
                    <a:lnTo>
                      <a:pt x="159" y="176"/>
                    </a:lnTo>
                    <a:lnTo>
                      <a:pt x="169" y="178"/>
                    </a:lnTo>
                    <a:lnTo>
                      <a:pt x="178" y="176"/>
                    </a:lnTo>
                    <a:lnTo>
                      <a:pt x="184" y="168"/>
                    </a:lnTo>
                    <a:lnTo>
                      <a:pt x="188" y="159"/>
                    </a:lnTo>
                    <a:lnTo>
                      <a:pt x="184" y="151"/>
                    </a:lnTo>
                    <a:lnTo>
                      <a:pt x="178" y="143"/>
                    </a:lnTo>
                    <a:lnTo>
                      <a:pt x="169" y="141"/>
                    </a:lnTo>
                    <a:close/>
                    <a:moveTo>
                      <a:pt x="157" y="0"/>
                    </a:moveTo>
                    <a:lnTo>
                      <a:pt x="180" y="0"/>
                    </a:lnTo>
                    <a:lnTo>
                      <a:pt x="213" y="3"/>
                    </a:lnTo>
                    <a:lnTo>
                      <a:pt x="242" y="12"/>
                    </a:lnTo>
                    <a:lnTo>
                      <a:pt x="268" y="26"/>
                    </a:lnTo>
                    <a:lnTo>
                      <a:pt x="291" y="46"/>
                    </a:lnTo>
                    <a:lnTo>
                      <a:pt x="311" y="69"/>
                    </a:lnTo>
                    <a:lnTo>
                      <a:pt x="326" y="96"/>
                    </a:lnTo>
                    <a:lnTo>
                      <a:pt x="334" y="126"/>
                    </a:lnTo>
                    <a:lnTo>
                      <a:pt x="337" y="157"/>
                    </a:lnTo>
                    <a:lnTo>
                      <a:pt x="337" y="401"/>
                    </a:lnTo>
                    <a:lnTo>
                      <a:pt x="334" y="432"/>
                    </a:lnTo>
                    <a:lnTo>
                      <a:pt x="326" y="462"/>
                    </a:lnTo>
                    <a:lnTo>
                      <a:pt x="311" y="489"/>
                    </a:lnTo>
                    <a:lnTo>
                      <a:pt x="291" y="512"/>
                    </a:lnTo>
                    <a:lnTo>
                      <a:pt x="268" y="531"/>
                    </a:lnTo>
                    <a:lnTo>
                      <a:pt x="242" y="545"/>
                    </a:lnTo>
                    <a:lnTo>
                      <a:pt x="213" y="555"/>
                    </a:lnTo>
                    <a:lnTo>
                      <a:pt x="180" y="558"/>
                    </a:lnTo>
                    <a:lnTo>
                      <a:pt x="157" y="558"/>
                    </a:lnTo>
                    <a:lnTo>
                      <a:pt x="126" y="555"/>
                    </a:lnTo>
                    <a:lnTo>
                      <a:pt x="95" y="545"/>
                    </a:lnTo>
                    <a:lnTo>
                      <a:pt x="69" y="531"/>
                    </a:lnTo>
                    <a:lnTo>
                      <a:pt x="46" y="512"/>
                    </a:lnTo>
                    <a:lnTo>
                      <a:pt x="26" y="489"/>
                    </a:lnTo>
                    <a:lnTo>
                      <a:pt x="12" y="462"/>
                    </a:lnTo>
                    <a:lnTo>
                      <a:pt x="3" y="432"/>
                    </a:lnTo>
                    <a:lnTo>
                      <a:pt x="0" y="401"/>
                    </a:lnTo>
                    <a:lnTo>
                      <a:pt x="0" y="157"/>
                    </a:lnTo>
                    <a:lnTo>
                      <a:pt x="3" y="126"/>
                    </a:lnTo>
                    <a:lnTo>
                      <a:pt x="12" y="96"/>
                    </a:lnTo>
                    <a:lnTo>
                      <a:pt x="26" y="69"/>
                    </a:lnTo>
                    <a:lnTo>
                      <a:pt x="46" y="46"/>
                    </a:lnTo>
                    <a:lnTo>
                      <a:pt x="69" y="26"/>
                    </a:lnTo>
                    <a:lnTo>
                      <a:pt x="95" y="12"/>
                    </a:lnTo>
                    <a:lnTo>
                      <a:pt x="126" y="3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0" name="noun_project_0417.svg.eps"/>
          <p:cNvSpPr>
            <a:spLocks noChangeAspect="1" noEditPoints="1"/>
          </p:cNvSpPr>
          <p:nvPr/>
        </p:nvSpPr>
        <p:spPr bwMode="auto">
          <a:xfrm rot="5400000">
            <a:off x="10644552" y="5251185"/>
            <a:ext cx="360000" cy="489747"/>
          </a:xfrm>
          <a:custGeom>
            <a:avLst/>
            <a:gdLst>
              <a:gd name="T0" fmla="*/ 233189 w 2693"/>
              <a:gd name="T1" fmla="*/ 570442 h 3456"/>
              <a:gd name="T2" fmla="*/ 226491 w 2693"/>
              <a:gd name="T3" fmla="*/ 574499 h 3456"/>
              <a:gd name="T4" fmla="*/ 222613 w 2693"/>
              <a:gd name="T5" fmla="*/ 581201 h 3456"/>
              <a:gd name="T6" fmla="*/ 222613 w 2693"/>
              <a:gd name="T7" fmla="*/ 589315 h 3456"/>
              <a:gd name="T8" fmla="*/ 226491 w 2693"/>
              <a:gd name="T9" fmla="*/ 596018 h 3456"/>
              <a:gd name="T10" fmla="*/ 233189 w 2693"/>
              <a:gd name="T11" fmla="*/ 600075 h 3456"/>
              <a:gd name="T12" fmla="*/ 241297 w 2693"/>
              <a:gd name="T13" fmla="*/ 600075 h 3456"/>
              <a:gd name="T14" fmla="*/ 247995 w 2693"/>
              <a:gd name="T15" fmla="*/ 596018 h 3456"/>
              <a:gd name="T16" fmla="*/ 251872 w 2693"/>
              <a:gd name="T17" fmla="*/ 589315 h 3456"/>
              <a:gd name="T18" fmla="*/ 251872 w 2693"/>
              <a:gd name="T19" fmla="*/ 581201 h 3456"/>
              <a:gd name="T20" fmla="*/ 247995 w 2693"/>
              <a:gd name="T21" fmla="*/ 574499 h 3456"/>
              <a:gd name="T22" fmla="*/ 241297 w 2693"/>
              <a:gd name="T23" fmla="*/ 570442 h 3456"/>
              <a:gd name="T24" fmla="*/ 54992 w 2693"/>
              <a:gd name="T25" fmla="*/ 48683 h 3456"/>
              <a:gd name="T26" fmla="*/ 50586 w 2693"/>
              <a:gd name="T27" fmla="*/ 50624 h 3456"/>
              <a:gd name="T28" fmla="*/ 48647 w 2693"/>
              <a:gd name="T29" fmla="*/ 55033 h 3456"/>
              <a:gd name="T30" fmla="*/ 49000 w 2693"/>
              <a:gd name="T31" fmla="*/ 557036 h 3456"/>
              <a:gd name="T32" fmla="*/ 52525 w 2693"/>
              <a:gd name="T33" fmla="*/ 560211 h 3456"/>
              <a:gd name="T34" fmla="*/ 419670 w 2693"/>
              <a:gd name="T35" fmla="*/ 560917 h 3456"/>
              <a:gd name="T36" fmla="*/ 424076 w 2693"/>
              <a:gd name="T37" fmla="*/ 558976 h 3456"/>
              <a:gd name="T38" fmla="*/ 426015 w 2693"/>
              <a:gd name="T39" fmla="*/ 554567 h 3456"/>
              <a:gd name="T40" fmla="*/ 425486 w 2693"/>
              <a:gd name="T41" fmla="*/ 52564 h 3456"/>
              <a:gd name="T42" fmla="*/ 422137 w 2693"/>
              <a:gd name="T43" fmla="*/ 49389 h 3456"/>
              <a:gd name="T44" fmla="*/ 54992 w 2693"/>
              <a:gd name="T45" fmla="*/ 48683 h 3456"/>
              <a:gd name="T46" fmla="*/ 444169 w 2693"/>
              <a:gd name="T47" fmla="*/ 0 h 3456"/>
              <a:gd name="T48" fmla="*/ 454745 w 2693"/>
              <a:gd name="T49" fmla="*/ 1764 h 3456"/>
              <a:gd name="T50" fmla="*/ 463734 w 2693"/>
              <a:gd name="T51" fmla="*/ 7232 h 3456"/>
              <a:gd name="T52" fmla="*/ 470432 w 2693"/>
              <a:gd name="T53" fmla="*/ 15169 h 3456"/>
              <a:gd name="T54" fmla="*/ 474133 w 2693"/>
              <a:gd name="T55" fmla="*/ 24871 h 3456"/>
              <a:gd name="T56" fmla="*/ 474662 w 2693"/>
              <a:gd name="T57" fmla="*/ 579085 h 3456"/>
              <a:gd name="T58" fmla="*/ 472547 w 2693"/>
              <a:gd name="T59" fmla="*/ 589844 h 3456"/>
              <a:gd name="T60" fmla="*/ 467435 w 2693"/>
              <a:gd name="T61" fmla="*/ 598664 h 3456"/>
              <a:gd name="T62" fmla="*/ 459504 w 2693"/>
              <a:gd name="T63" fmla="*/ 605367 h 3456"/>
              <a:gd name="T64" fmla="*/ 449633 w 2693"/>
              <a:gd name="T65" fmla="*/ 609071 h 3456"/>
              <a:gd name="T66" fmla="*/ 30493 w 2693"/>
              <a:gd name="T67" fmla="*/ 609600 h 3456"/>
              <a:gd name="T68" fmla="*/ 19741 w 2693"/>
              <a:gd name="T69" fmla="*/ 607836 h 3456"/>
              <a:gd name="T70" fmla="*/ 10752 w 2693"/>
              <a:gd name="T71" fmla="*/ 602368 h 3456"/>
              <a:gd name="T72" fmla="*/ 4054 w 2693"/>
              <a:gd name="T73" fmla="*/ 594431 h 3456"/>
              <a:gd name="T74" fmla="*/ 353 w 2693"/>
              <a:gd name="T75" fmla="*/ 584729 h 3456"/>
              <a:gd name="T76" fmla="*/ 0 w 2693"/>
              <a:gd name="T77" fmla="*/ 30515 h 3456"/>
              <a:gd name="T78" fmla="*/ 1763 w 2693"/>
              <a:gd name="T79" fmla="*/ 19756 h 3456"/>
              <a:gd name="T80" fmla="*/ 7050 w 2693"/>
              <a:gd name="T81" fmla="*/ 10936 h 3456"/>
              <a:gd name="T82" fmla="*/ 14982 w 2693"/>
              <a:gd name="T83" fmla="*/ 4233 h 3456"/>
              <a:gd name="T84" fmla="*/ 24852 w 2693"/>
              <a:gd name="T85" fmla="*/ 529 h 34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93" h="3456">
                <a:moveTo>
                  <a:pt x="1346" y="3232"/>
                </a:moveTo>
                <a:lnTo>
                  <a:pt x="1323" y="3234"/>
                </a:lnTo>
                <a:lnTo>
                  <a:pt x="1303" y="3243"/>
                </a:lnTo>
                <a:lnTo>
                  <a:pt x="1285" y="3257"/>
                </a:lnTo>
                <a:lnTo>
                  <a:pt x="1271" y="3274"/>
                </a:lnTo>
                <a:lnTo>
                  <a:pt x="1263" y="3295"/>
                </a:lnTo>
                <a:lnTo>
                  <a:pt x="1260" y="3318"/>
                </a:lnTo>
                <a:lnTo>
                  <a:pt x="1263" y="3341"/>
                </a:lnTo>
                <a:lnTo>
                  <a:pt x="1271" y="3362"/>
                </a:lnTo>
                <a:lnTo>
                  <a:pt x="1285" y="3379"/>
                </a:lnTo>
                <a:lnTo>
                  <a:pt x="1303" y="3392"/>
                </a:lnTo>
                <a:lnTo>
                  <a:pt x="1323" y="3402"/>
                </a:lnTo>
                <a:lnTo>
                  <a:pt x="1346" y="3405"/>
                </a:lnTo>
                <a:lnTo>
                  <a:pt x="1369" y="3402"/>
                </a:lnTo>
                <a:lnTo>
                  <a:pt x="1389" y="3392"/>
                </a:lnTo>
                <a:lnTo>
                  <a:pt x="1407" y="3379"/>
                </a:lnTo>
                <a:lnTo>
                  <a:pt x="1421" y="3362"/>
                </a:lnTo>
                <a:lnTo>
                  <a:pt x="1429" y="3341"/>
                </a:lnTo>
                <a:lnTo>
                  <a:pt x="1432" y="3318"/>
                </a:lnTo>
                <a:lnTo>
                  <a:pt x="1429" y="3295"/>
                </a:lnTo>
                <a:lnTo>
                  <a:pt x="1421" y="3274"/>
                </a:lnTo>
                <a:lnTo>
                  <a:pt x="1407" y="3257"/>
                </a:lnTo>
                <a:lnTo>
                  <a:pt x="1389" y="3243"/>
                </a:lnTo>
                <a:lnTo>
                  <a:pt x="1369" y="3234"/>
                </a:lnTo>
                <a:lnTo>
                  <a:pt x="1346" y="3232"/>
                </a:lnTo>
                <a:close/>
                <a:moveTo>
                  <a:pt x="312" y="276"/>
                </a:moveTo>
                <a:lnTo>
                  <a:pt x="298" y="280"/>
                </a:lnTo>
                <a:lnTo>
                  <a:pt x="287" y="287"/>
                </a:lnTo>
                <a:lnTo>
                  <a:pt x="278" y="298"/>
                </a:lnTo>
                <a:lnTo>
                  <a:pt x="276" y="312"/>
                </a:lnTo>
                <a:lnTo>
                  <a:pt x="276" y="3144"/>
                </a:lnTo>
                <a:lnTo>
                  <a:pt x="278" y="3158"/>
                </a:lnTo>
                <a:lnTo>
                  <a:pt x="287" y="3169"/>
                </a:lnTo>
                <a:lnTo>
                  <a:pt x="298" y="3176"/>
                </a:lnTo>
                <a:lnTo>
                  <a:pt x="312" y="3180"/>
                </a:lnTo>
                <a:lnTo>
                  <a:pt x="2381" y="3180"/>
                </a:lnTo>
                <a:lnTo>
                  <a:pt x="2395" y="3176"/>
                </a:lnTo>
                <a:lnTo>
                  <a:pt x="2406" y="3169"/>
                </a:lnTo>
                <a:lnTo>
                  <a:pt x="2414" y="3158"/>
                </a:lnTo>
                <a:lnTo>
                  <a:pt x="2417" y="3144"/>
                </a:lnTo>
                <a:lnTo>
                  <a:pt x="2417" y="312"/>
                </a:lnTo>
                <a:lnTo>
                  <a:pt x="2414" y="298"/>
                </a:lnTo>
                <a:lnTo>
                  <a:pt x="2406" y="287"/>
                </a:lnTo>
                <a:lnTo>
                  <a:pt x="2395" y="280"/>
                </a:lnTo>
                <a:lnTo>
                  <a:pt x="2381" y="276"/>
                </a:lnTo>
                <a:lnTo>
                  <a:pt x="312" y="276"/>
                </a:lnTo>
                <a:close/>
                <a:moveTo>
                  <a:pt x="173" y="0"/>
                </a:moveTo>
                <a:lnTo>
                  <a:pt x="2520" y="0"/>
                </a:lnTo>
                <a:lnTo>
                  <a:pt x="2551" y="3"/>
                </a:lnTo>
                <a:lnTo>
                  <a:pt x="2580" y="10"/>
                </a:lnTo>
                <a:lnTo>
                  <a:pt x="2607" y="24"/>
                </a:lnTo>
                <a:lnTo>
                  <a:pt x="2631" y="41"/>
                </a:lnTo>
                <a:lnTo>
                  <a:pt x="2652" y="62"/>
                </a:lnTo>
                <a:lnTo>
                  <a:pt x="2669" y="86"/>
                </a:lnTo>
                <a:lnTo>
                  <a:pt x="2681" y="112"/>
                </a:lnTo>
                <a:lnTo>
                  <a:pt x="2690" y="141"/>
                </a:lnTo>
                <a:lnTo>
                  <a:pt x="2693" y="173"/>
                </a:lnTo>
                <a:lnTo>
                  <a:pt x="2693" y="3283"/>
                </a:lnTo>
                <a:lnTo>
                  <a:pt x="2690" y="3315"/>
                </a:lnTo>
                <a:lnTo>
                  <a:pt x="2681" y="3344"/>
                </a:lnTo>
                <a:lnTo>
                  <a:pt x="2669" y="3370"/>
                </a:lnTo>
                <a:lnTo>
                  <a:pt x="2652" y="3394"/>
                </a:lnTo>
                <a:lnTo>
                  <a:pt x="2631" y="3415"/>
                </a:lnTo>
                <a:lnTo>
                  <a:pt x="2607" y="3432"/>
                </a:lnTo>
                <a:lnTo>
                  <a:pt x="2580" y="3446"/>
                </a:lnTo>
                <a:lnTo>
                  <a:pt x="2551" y="3453"/>
                </a:lnTo>
                <a:lnTo>
                  <a:pt x="2520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5" y="3432"/>
                </a:lnTo>
                <a:lnTo>
                  <a:pt x="61" y="3415"/>
                </a:lnTo>
                <a:lnTo>
                  <a:pt x="40" y="3394"/>
                </a:lnTo>
                <a:lnTo>
                  <a:pt x="23" y="3370"/>
                </a:lnTo>
                <a:lnTo>
                  <a:pt x="10" y="3344"/>
                </a:lnTo>
                <a:lnTo>
                  <a:pt x="2" y="3315"/>
                </a:lnTo>
                <a:lnTo>
                  <a:pt x="0" y="3283"/>
                </a:lnTo>
                <a:lnTo>
                  <a:pt x="0" y="173"/>
                </a:lnTo>
                <a:lnTo>
                  <a:pt x="2" y="141"/>
                </a:lnTo>
                <a:lnTo>
                  <a:pt x="10" y="112"/>
                </a:lnTo>
                <a:lnTo>
                  <a:pt x="23" y="86"/>
                </a:lnTo>
                <a:lnTo>
                  <a:pt x="40" y="62"/>
                </a:lnTo>
                <a:lnTo>
                  <a:pt x="61" y="41"/>
                </a:lnTo>
                <a:lnTo>
                  <a:pt x="85" y="24"/>
                </a:lnTo>
                <a:lnTo>
                  <a:pt x="112" y="10"/>
                </a:lnTo>
                <a:lnTo>
                  <a:pt x="141" y="3"/>
                </a:lnTo>
                <a:lnTo>
                  <a:pt x="173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52" name="Gruppieren 51"/>
          <p:cNvGrpSpPr>
            <a:grpSpLocks noChangeAspect="1"/>
          </p:cNvGrpSpPr>
          <p:nvPr/>
        </p:nvGrpSpPr>
        <p:grpSpPr>
          <a:xfrm>
            <a:off x="5245379" y="5260348"/>
            <a:ext cx="432000" cy="308331"/>
            <a:chOff x="5798506" y="4806158"/>
            <a:chExt cx="728323" cy="519823"/>
          </a:xfrm>
          <a:solidFill>
            <a:srgbClr val="F1F1F1"/>
          </a:solidFill>
        </p:grpSpPr>
        <p:sp>
          <p:nvSpPr>
            <p:cNvPr id="53" name="Freeform 20"/>
            <p:cNvSpPr>
              <a:spLocks noChangeAspect="1" noEditPoints="1"/>
            </p:cNvSpPr>
            <p:nvPr/>
          </p:nvSpPr>
          <p:spPr bwMode="auto">
            <a:xfrm>
              <a:off x="5798506" y="4806158"/>
              <a:ext cx="728323" cy="466383"/>
            </a:xfrm>
            <a:custGeom>
              <a:avLst/>
              <a:gdLst>
                <a:gd name="T0" fmla="*/ 1 w 3384"/>
                <a:gd name="T1" fmla="*/ 0 h 1918"/>
                <a:gd name="T2" fmla="*/ 1 w 3384"/>
                <a:gd name="T3" fmla="*/ 0 h 1918"/>
                <a:gd name="T4" fmla="*/ 0 w 3384"/>
                <a:gd name="T5" fmla="*/ 0 h 1918"/>
                <a:gd name="T6" fmla="*/ 0 w 3384"/>
                <a:gd name="T7" fmla="*/ 1 h 1918"/>
                <a:gd name="T8" fmla="*/ 0 w 3384"/>
                <a:gd name="T9" fmla="*/ 1 h 1918"/>
                <a:gd name="T10" fmla="*/ 0 w 3384"/>
                <a:gd name="T11" fmla="*/ 1 h 1918"/>
                <a:gd name="T12" fmla="*/ 0 w 3384"/>
                <a:gd name="T13" fmla="*/ 4 h 1918"/>
                <a:gd name="T14" fmla="*/ 0 w 3384"/>
                <a:gd name="T15" fmla="*/ 4 h 1918"/>
                <a:gd name="T16" fmla="*/ 0 w 3384"/>
                <a:gd name="T17" fmla="*/ 4 h 1918"/>
                <a:gd name="T18" fmla="*/ 0 w 3384"/>
                <a:gd name="T19" fmla="*/ 4 h 1918"/>
                <a:gd name="T20" fmla="*/ 1 w 3384"/>
                <a:gd name="T21" fmla="*/ 4 h 1918"/>
                <a:gd name="T22" fmla="*/ 1 w 3384"/>
                <a:gd name="T23" fmla="*/ 4 h 1918"/>
                <a:gd name="T24" fmla="*/ 8 w 3384"/>
                <a:gd name="T25" fmla="*/ 4 h 1918"/>
                <a:gd name="T26" fmla="*/ 8 w 3384"/>
                <a:gd name="T27" fmla="*/ 4 h 1918"/>
                <a:gd name="T28" fmla="*/ 8 w 3384"/>
                <a:gd name="T29" fmla="*/ 4 h 1918"/>
                <a:gd name="T30" fmla="*/ 8 w 3384"/>
                <a:gd name="T31" fmla="*/ 4 h 1918"/>
                <a:gd name="T32" fmla="*/ 8 w 3384"/>
                <a:gd name="T33" fmla="*/ 4 h 1918"/>
                <a:gd name="T34" fmla="*/ 8 w 3384"/>
                <a:gd name="T35" fmla="*/ 4 h 1918"/>
                <a:gd name="T36" fmla="*/ 8 w 3384"/>
                <a:gd name="T37" fmla="*/ 1 h 1918"/>
                <a:gd name="T38" fmla="*/ 8 w 3384"/>
                <a:gd name="T39" fmla="*/ 1 h 1918"/>
                <a:gd name="T40" fmla="*/ 8 w 3384"/>
                <a:gd name="T41" fmla="*/ 0 h 1918"/>
                <a:gd name="T42" fmla="*/ 8 w 3384"/>
                <a:gd name="T43" fmla="*/ 0 h 1918"/>
                <a:gd name="T44" fmla="*/ 8 w 3384"/>
                <a:gd name="T45" fmla="*/ 0 h 1918"/>
                <a:gd name="T46" fmla="*/ 8 w 3384"/>
                <a:gd name="T47" fmla="*/ 0 h 1918"/>
                <a:gd name="T48" fmla="*/ 0 w 3384"/>
                <a:gd name="T49" fmla="*/ 0 h 1918"/>
                <a:gd name="T50" fmla="*/ 8 w 3384"/>
                <a:gd name="T51" fmla="*/ 0 h 1918"/>
                <a:gd name="T52" fmla="*/ 8 w 3384"/>
                <a:gd name="T53" fmla="*/ 0 h 1918"/>
                <a:gd name="T54" fmla="*/ 8 w 3384"/>
                <a:gd name="T55" fmla="*/ 0 h 1918"/>
                <a:gd name="T56" fmla="*/ 8 w 3384"/>
                <a:gd name="T57" fmla="*/ 0 h 1918"/>
                <a:gd name="T58" fmla="*/ 8 w 3384"/>
                <a:gd name="T59" fmla="*/ 4 h 1918"/>
                <a:gd name="T60" fmla="*/ 8 w 3384"/>
                <a:gd name="T61" fmla="*/ 5 h 1918"/>
                <a:gd name="T62" fmla="*/ 8 w 3384"/>
                <a:gd name="T63" fmla="*/ 5 h 1918"/>
                <a:gd name="T64" fmla="*/ 8 w 3384"/>
                <a:gd name="T65" fmla="*/ 5 h 1918"/>
                <a:gd name="T66" fmla="*/ 8 w 3384"/>
                <a:gd name="T67" fmla="*/ 5 h 1918"/>
                <a:gd name="T68" fmla="*/ 0 w 3384"/>
                <a:gd name="T69" fmla="*/ 5 h 1918"/>
                <a:gd name="T70" fmla="*/ 0 w 3384"/>
                <a:gd name="T71" fmla="*/ 5 h 1918"/>
                <a:gd name="T72" fmla="*/ 0 w 3384"/>
                <a:gd name="T73" fmla="*/ 5 h 1918"/>
                <a:gd name="T74" fmla="*/ 0 w 3384"/>
                <a:gd name="T75" fmla="*/ 5 h 1918"/>
                <a:gd name="T76" fmla="*/ 0 w 3384"/>
                <a:gd name="T77" fmla="*/ 0 h 1918"/>
                <a:gd name="T78" fmla="*/ 0 w 3384"/>
                <a:gd name="T79" fmla="*/ 0 h 1918"/>
                <a:gd name="T80" fmla="*/ 0 w 3384"/>
                <a:gd name="T81" fmla="*/ 0 h 1918"/>
                <a:gd name="T82" fmla="*/ 0 w 3384"/>
                <a:gd name="T83" fmla="*/ 0 h 1918"/>
                <a:gd name="T84" fmla="*/ 0 w 3384"/>
                <a:gd name="T85" fmla="*/ 0 h 19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84" h="1918">
                  <a:moveTo>
                    <a:pt x="307" y="154"/>
                  </a:moveTo>
                  <a:lnTo>
                    <a:pt x="269" y="154"/>
                  </a:lnTo>
                  <a:lnTo>
                    <a:pt x="238" y="155"/>
                  </a:lnTo>
                  <a:lnTo>
                    <a:pt x="213" y="157"/>
                  </a:lnTo>
                  <a:lnTo>
                    <a:pt x="193" y="161"/>
                  </a:lnTo>
                  <a:lnTo>
                    <a:pt x="178" y="167"/>
                  </a:lnTo>
                  <a:lnTo>
                    <a:pt x="167" y="176"/>
                  </a:lnTo>
                  <a:lnTo>
                    <a:pt x="161" y="190"/>
                  </a:lnTo>
                  <a:lnTo>
                    <a:pt x="157" y="208"/>
                  </a:lnTo>
                  <a:lnTo>
                    <a:pt x="154" y="230"/>
                  </a:lnTo>
                  <a:lnTo>
                    <a:pt x="154" y="258"/>
                  </a:lnTo>
                  <a:lnTo>
                    <a:pt x="154" y="292"/>
                  </a:lnTo>
                  <a:lnTo>
                    <a:pt x="154" y="1397"/>
                  </a:lnTo>
                  <a:lnTo>
                    <a:pt x="154" y="1430"/>
                  </a:lnTo>
                  <a:lnTo>
                    <a:pt x="154" y="1459"/>
                  </a:lnTo>
                  <a:lnTo>
                    <a:pt x="157" y="1482"/>
                  </a:lnTo>
                  <a:lnTo>
                    <a:pt x="161" y="1499"/>
                  </a:lnTo>
                  <a:lnTo>
                    <a:pt x="167" y="1512"/>
                  </a:lnTo>
                  <a:lnTo>
                    <a:pt x="178" y="1521"/>
                  </a:lnTo>
                  <a:lnTo>
                    <a:pt x="193" y="1528"/>
                  </a:lnTo>
                  <a:lnTo>
                    <a:pt x="213" y="1532"/>
                  </a:lnTo>
                  <a:lnTo>
                    <a:pt x="238" y="1534"/>
                  </a:lnTo>
                  <a:lnTo>
                    <a:pt x="269" y="1535"/>
                  </a:lnTo>
                  <a:lnTo>
                    <a:pt x="307" y="1535"/>
                  </a:lnTo>
                  <a:lnTo>
                    <a:pt x="3077" y="1535"/>
                  </a:lnTo>
                  <a:lnTo>
                    <a:pt x="3115" y="1535"/>
                  </a:lnTo>
                  <a:lnTo>
                    <a:pt x="3146" y="1534"/>
                  </a:lnTo>
                  <a:lnTo>
                    <a:pt x="3171" y="1532"/>
                  </a:lnTo>
                  <a:lnTo>
                    <a:pt x="3190" y="1528"/>
                  </a:lnTo>
                  <a:lnTo>
                    <a:pt x="3205" y="1521"/>
                  </a:lnTo>
                  <a:lnTo>
                    <a:pt x="3215" y="1512"/>
                  </a:lnTo>
                  <a:lnTo>
                    <a:pt x="3223" y="1499"/>
                  </a:lnTo>
                  <a:lnTo>
                    <a:pt x="3227" y="1482"/>
                  </a:lnTo>
                  <a:lnTo>
                    <a:pt x="3229" y="1459"/>
                  </a:lnTo>
                  <a:lnTo>
                    <a:pt x="3230" y="1430"/>
                  </a:lnTo>
                  <a:lnTo>
                    <a:pt x="3230" y="1397"/>
                  </a:lnTo>
                  <a:lnTo>
                    <a:pt x="3230" y="292"/>
                  </a:lnTo>
                  <a:lnTo>
                    <a:pt x="3230" y="258"/>
                  </a:lnTo>
                  <a:lnTo>
                    <a:pt x="3229" y="230"/>
                  </a:lnTo>
                  <a:lnTo>
                    <a:pt x="3227" y="208"/>
                  </a:lnTo>
                  <a:lnTo>
                    <a:pt x="3223" y="190"/>
                  </a:lnTo>
                  <a:lnTo>
                    <a:pt x="3215" y="176"/>
                  </a:lnTo>
                  <a:lnTo>
                    <a:pt x="3205" y="167"/>
                  </a:lnTo>
                  <a:lnTo>
                    <a:pt x="3190" y="161"/>
                  </a:lnTo>
                  <a:lnTo>
                    <a:pt x="3171" y="157"/>
                  </a:lnTo>
                  <a:lnTo>
                    <a:pt x="3146" y="155"/>
                  </a:lnTo>
                  <a:lnTo>
                    <a:pt x="3115" y="154"/>
                  </a:lnTo>
                  <a:lnTo>
                    <a:pt x="3077" y="154"/>
                  </a:lnTo>
                  <a:lnTo>
                    <a:pt x="307" y="154"/>
                  </a:lnTo>
                  <a:close/>
                  <a:moveTo>
                    <a:pt x="154" y="0"/>
                  </a:moveTo>
                  <a:lnTo>
                    <a:pt x="3230" y="0"/>
                  </a:lnTo>
                  <a:lnTo>
                    <a:pt x="3260" y="4"/>
                  </a:lnTo>
                  <a:lnTo>
                    <a:pt x="3290" y="13"/>
                  </a:lnTo>
                  <a:lnTo>
                    <a:pt x="3316" y="27"/>
                  </a:lnTo>
                  <a:lnTo>
                    <a:pt x="3339" y="45"/>
                  </a:lnTo>
                  <a:lnTo>
                    <a:pt x="3358" y="68"/>
                  </a:lnTo>
                  <a:lnTo>
                    <a:pt x="3372" y="95"/>
                  </a:lnTo>
                  <a:lnTo>
                    <a:pt x="3381" y="123"/>
                  </a:lnTo>
                  <a:lnTo>
                    <a:pt x="3384" y="154"/>
                  </a:lnTo>
                  <a:lnTo>
                    <a:pt x="3384" y="1764"/>
                  </a:lnTo>
                  <a:lnTo>
                    <a:pt x="3381" y="1795"/>
                  </a:lnTo>
                  <a:lnTo>
                    <a:pt x="3372" y="1825"/>
                  </a:lnTo>
                  <a:lnTo>
                    <a:pt x="3358" y="1851"/>
                  </a:lnTo>
                  <a:lnTo>
                    <a:pt x="3339" y="1873"/>
                  </a:lnTo>
                  <a:lnTo>
                    <a:pt x="3316" y="1892"/>
                  </a:lnTo>
                  <a:lnTo>
                    <a:pt x="3290" y="1906"/>
                  </a:lnTo>
                  <a:lnTo>
                    <a:pt x="3260" y="1915"/>
                  </a:lnTo>
                  <a:lnTo>
                    <a:pt x="3230" y="1918"/>
                  </a:lnTo>
                  <a:lnTo>
                    <a:pt x="154" y="1918"/>
                  </a:lnTo>
                  <a:lnTo>
                    <a:pt x="122" y="1915"/>
                  </a:lnTo>
                  <a:lnTo>
                    <a:pt x="94" y="1906"/>
                  </a:lnTo>
                  <a:lnTo>
                    <a:pt x="68" y="1892"/>
                  </a:lnTo>
                  <a:lnTo>
                    <a:pt x="45" y="1873"/>
                  </a:lnTo>
                  <a:lnTo>
                    <a:pt x="26" y="1851"/>
                  </a:lnTo>
                  <a:lnTo>
                    <a:pt x="12" y="1825"/>
                  </a:lnTo>
                  <a:lnTo>
                    <a:pt x="3" y="1795"/>
                  </a:lnTo>
                  <a:lnTo>
                    <a:pt x="0" y="1764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2" y="95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7"/>
                  </a:lnTo>
                  <a:lnTo>
                    <a:pt x="94" y="13"/>
                  </a:lnTo>
                  <a:lnTo>
                    <a:pt x="122" y="4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4" name="Rectangle 21"/>
            <p:cNvSpPr>
              <a:spLocks noChangeAspect="1" noChangeArrowheads="1"/>
            </p:cNvSpPr>
            <p:nvPr/>
          </p:nvSpPr>
          <p:spPr bwMode="auto">
            <a:xfrm>
              <a:off x="5996748" y="5306548"/>
              <a:ext cx="331840" cy="194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5" name="Rectangle 22"/>
            <p:cNvSpPr>
              <a:spLocks noChangeAspect="1" noChangeArrowheads="1"/>
            </p:cNvSpPr>
            <p:nvPr/>
          </p:nvSpPr>
          <p:spPr bwMode="auto">
            <a:xfrm>
              <a:off x="6147584" y="5272541"/>
              <a:ext cx="30168" cy="340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6031471" y="5064056"/>
              <a:ext cx="71813" cy="72504"/>
            </a:xfrm>
            <a:custGeom>
              <a:avLst/>
              <a:gdLst>
                <a:gd name="T0" fmla="*/ 6 w 937"/>
                <a:gd name="T1" fmla="*/ 0 h 948"/>
                <a:gd name="T2" fmla="*/ 6 w 937"/>
                <a:gd name="T3" fmla="*/ 0 h 948"/>
                <a:gd name="T4" fmla="*/ 7 w 937"/>
                <a:gd name="T5" fmla="*/ 0 h 948"/>
                <a:gd name="T6" fmla="*/ 8 w 937"/>
                <a:gd name="T7" fmla="*/ 0 h 948"/>
                <a:gd name="T8" fmla="*/ 8 w 937"/>
                <a:gd name="T9" fmla="*/ 1 h 948"/>
                <a:gd name="T10" fmla="*/ 9 w 937"/>
                <a:gd name="T11" fmla="*/ 1 h 948"/>
                <a:gd name="T12" fmla="*/ 9 w 937"/>
                <a:gd name="T13" fmla="*/ 1 h 948"/>
                <a:gd name="T14" fmla="*/ 10 w 937"/>
                <a:gd name="T15" fmla="*/ 2 h 948"/>
                <a:gd name="T16" fmla="*/ 10 w 937"/>
                <a:gd name="T17" fmla="*/ 2 h 948"/>
                <a:gd name="T18" fmla="*/ 11 w 937"/>
                <a:gd name="T19" fmla="*/ 3 h 948"/>
                <a:gd name="T20" fmla="*/ 11 w 937"/>
                <a:gd name="T21" fmla="*/ 3 h 948"/>
                <a:gd name="T22" fmla="*/ 11 w 937"/>
                <a:gd name="T23" fmla="*/ 4 h 948"/>
                <a:gd name="T24" fmla="*/ 11 w 937"/>
                <a:gd name="T25" fmla="*/ 5 h 948"/>
                <a:gd name="T26" fmla="*/ 12 w 937"/>
                <a:gd name="T27" fmla="*/ 5 h 948"/>
                <a:gd name="T28" fmla="*/ 12 w 937"/>
                <a:gd name="T29" fmla="*/ 6 h 948"/>
                <a:gd name="T30" fmla="*/ 12 w 937"/>
                <a:gd name="T31" fmla="*/ 7 h 948"/>
                <a:gd name="T32" fmla="*/ 11 w 937"/>
                <a:gd name="T33" fmla="*/ 7 h 948"/>
                <a:gd name="T34" fmla="*/ 11 w 937"/>
                <a:gd name="T35" fmla="*/ 8 h 948"/>
                <a:gd name="T36" fmla="*/ 11 w 937"/>
                <a:gd name="T37" fmla="*/ 8 h 948"/>
                <a:gd name="T38" fmla="*/ 11 w 937"/>
                <a:gd name="T39" fmla="*/ 9 h 948"/>
                <a:gd name="T40" fmla="*/ 10 w 937"/>
                <a:gd name="T41" fmla="*/ 9 h 948"/>
                <a:gd name="T42" fmla="*/ 10 w 937"/>
                <a:gd name="T43" fmla="*/ 10 h 948"/>
                <a:gd name="T44" fmla="*/ 9 w 937"/>
                <a:gd name="T45" fmla="*/ 10 h 948"/>
                <a:gd name="T46" fmla="*/ 9 w 937"/>
                <a:gd name="T47" fmla="*/ 11 h 948"/>
                <a:gd name="T48" fmla="*/ 8 w 937"/>
                <a:gd name="T49" fmla="*/ 11 h 948"/>
                <a:gd name="T50" fmla="*/ 8 w 937"/>
                <a:gd name="T51" fmla="*/ 11 h 948"/>
                <a:gd name="T52" fmla="*/ 7 w 937"/>
                <a:gd name="T53" fmla="*/ 12 h 948"/>
                <a:gd name="T54" fmla="*/ 6 w 937"/>
                <a:gd name="T55" fmla="*/ 12 h 948"/>
                <a:gd name="T56" fmla="*/ 6 w 937"/>
                <a:gd name="T57" fmla="*/ 12 h 948"/>
                <a:gd name="T58" fmla="*/ 5 w 937"/>
                <a:gd name="T59" fmla="*/ 12 h 948"/>
                <a:gd name="T60" fmla="*/ 4 w 937"/>
                <a:gd name="T61" fmla="*/ 12 h 948"/>
                <a:gd name="T62" fmla="*/ 4 w 937"/>
                <a:gd name="T63" fmla="*/ 11 h 948"/>
                <a:gd name="T64" fmla="*/ 3 w 937"/>
                <a:gd name="T65" fmla="*/ 11 h 948"/>
                <a:gd name="T66" fmla="*/ 3 w 937"/>
                <a:gd name="T67" fmla="*/ 11 h 948"/>
                <a:gd name="T68" fmla="*/ 2 w 937"/>
                <a:gd name="T69" fmla="*/ 10 h 948"/>
                <a:gd name="T70" fmla="*/ 2 w 937"/>
                <a:gd name="T71" fmla="*/ 10 h 948"/>
                <a:gd name="T72" fmla="*/ 1 w 937"/>
                <a:gd name="T73" fmla="*/ 9 h 948"/>
                <a:gd name="T74" fmla="*/ 1 w 937"/>
                <a:gd name="T75" fmla="*/ 9 h 948"/>
                <a:gd name="T76" fmla="*/ 1 w 937"/>
                <a:gd name="T77" fmla="*/ 8 h 948"/>
                <a:gd name="T78" fmla="*/ 0 w 937"/>
                <a:gd name="T79" fmla="*/ 8 h 948"/>
                <a:gd name="T80" fmla="*/ 0 w 937"/>
                <a:gd name="T81" fmla="*/ 7 h 948"/>
                <a:gd name="T82" fmla="*/ 0 w 937"/>
                <a:gd name="T83" fmla="*/ 7 h 948"/>
                <a:gd name="T84" fmla="*/ 0 w 937"/>
                <a:gd name="T85" fmla="*/ 6 h 948"/>
                <a:gd name="T86" fmla="*/ 0 w 937"/>
                <a:gd name="T87" fmla="*/ 5 h 948"/>
                <a:gd name="T88" fmla="*/ 0 w 937"/>
                <a:gd name="T89" fmla="*/ 5 h 948"/>
                <a:gd name="T90" fmla="*/ 0 w 937"/>
                <a:gd name="T91" fmla="*/ 4 h 948"/>
                <a:gd name="T92" fmla="*/ 1 w 937"/>
                <a:gd name="T93" fmla="*/ 3 h 948"/>
                <a:gd name="T94" fmla="*/ 1 w 937"/>
                <a:gd name="T95" fmla="*/ 3 h 948"/>
                <a:gd name="T96" fmla="*/ 1 w 937"/>
                <a:gd name="T97" fmla="*/ 2 h 948"/>
                <a:gd name="T98" fmla="*/ 2 w 937"/>
                <a:gd name="T99" fmla="*/ 2 h 948"/>
                <a:gd name="T100" fmla="*/ 2 w 937"/>
                <a:gd name="T101" fmla="*/ 1 h 948"/>
                <a:gd name="T102" fmla="*/ 3 w 937"/>
                <a:gd name="T103" fmla="*/ 1 h 948"/>
                <a:gd name="T104" fmla="*/ 3 w 937"/>
                <a:gd name="T105" fmla="*/ 1 h 948"/>
                <a:gd name="T106" fmla="*/ 4 w 937"/>
                <a:gd name="T107" fmla="*/ 0 h 948"/>
                <a:gd name="T108" fmla="*/ 4 w 937"/>
                <a:gd name="T109" fmla="*/ 0 h 948"/>
                <a:gd name="T110" fmla="*/ 5 w 937"/>
                <a:gd name="T111" fmla="*/ 0 h 948"/>
                <a:gd name="T112" fmla="*/ 6 w 937"/>
                <a:gd name="T113" fmla="*/ 0 h 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7" h="948">
                  <a:moveTo>
                    <a:pt x="469" y="0"/>
                  </a:moveTo>
                  <a:lnTo>
                    <a:pt x="524" y="3"/>
                  </a:lnTo>
                  <a:lnTo>
                    <a:pt x="576" y="13"/>
                  </a:lnTo>
                  <a:lnTo>
                    <a:pt x="627" y="27"/>
                  </a:lnTo>
                  <a:lnTo>
                    <a:pt x="675" y="48"/>
                  </a:lnTo>
                  <a:lnTo>
                    <a:pt x="721" y="74"/>
                  </a:lnTo>
                  <a:lnTo>
                    <a:pt x="762" y="104"/>
                  </a:lnTo>
                  <a:lnTo>
                    <a:pt x="800" y="138"/>
                  </a:lnTo>
                  <a:lnTo>
                    <a:pt x="835" y="177"/>
                  </a:lnTo>
                  <a:lnTo>
                    <a:pt x="865" y="220"/>
                  </a:lnTo>
                  <a:lnTo>
                    <a:pt x="890" y="265"/>
                  </a:lnTo>
                  <a:lnTo>
                    <a:pt x="910" y="314"/>
                  </a:lnTo>
                  <a:lnTo>
                    <a:pt x="926" y="366"/>
                  </a:lnTo>
                  <a:lnTo>
                    <a:pt x="934" y="419"/>
                  </a:lnTo>
                  <a:lnTo>
                    <a:pt x="937" y="474"/>
                  </a:lnTo>
                  <a:lnTo>
                    <a:pt x="934" y="529"/>
                  </a:lnTo>
                  <a:lnTo>
                    <a:pt x="926" y="583"/>
                  </a:lnTo>
                  <a:lnTo>
                    <a:pt x="910" y="634"/>
                  </a:lnTo>
                  <a:lnTo>
                    <a:pt x="890" y="682"/>
                  </a:lnTo>
                  <a:lnTo>
                    <a:pt x="865" y="728"/>
                  </a:lnTo>
                  <a:lnTo>
                    <a:pt x="835" y="771"/>
                  </a:lnTo>
                  <a:lnTo>
                    <a:pt x="800" y="809"/>
                  </a:lnTo>
                  <a:lnTo>
                    <a:pt x="762" y="844"/>
                  </a:lnTo>
                  <a:lnTo>
                    <a:pt x="721" y="875"/>
                  </a:lnTo>
                  <a:lnTo>
                    <a:pt x="675" y="900"/>
                  </a:lnTo>
                  <a:lnTo>
                    <a:pt x="627" y="921"/>
                  </a:lnTo>
                  <a:lnTo>
                    <a:pt x="576" y="935"/>
                  </a:lnTo>
                  <a:lnTo>
                    <a:pt x="524" y="945"/>
                  </a:lnTo>
                  <a:lnTo>
                    <a:pt x="469" y="948"/>
                  </a:lnTo>
                  <a:lnTo>
                    <a:pt x="414" y="945"/>
                  </a:lnTo>
                  <a:lnTo>
                    <a:pt x="361" y="935"/>
                  </a:lnTo>
                  <a:lnTo>
                    <a:pt x="311" y="921"/>
                  </a:lnTo>
                  <a:lnTo>
                    <a:pt x="263" y="900"/>
                  </a:lnTo>
                  <a:lnTo>
                    <a:pt x="218" y="875"/>
                  </a:lnTo>
                  <a:lnTo>
                    <a:pt x="176" y="844"/>
                  </a:lnTo>
                  <a:lnTo>
                    <a:pt x="137" y="809"/>
                  </a:lnTo>
                  <a:lnTo>
                    <a:pt x="103" y="771"/>
                  </a:lnTo>
                  <a:lnTo>
                    <a:pt x="73" y="728"/>
                  </a:lnTo>
                  <a:lnTo>
                    <a:pt x="48" y="682"/>
                  </a:lnTo>
                  <a:lnTo>
                    <a:pt x="27" y="634"/>
                  </a:lnTo>
                  <a:lnTo>
                    <a:pt x="13" y="583"/>
                  </a:lnTo>
                  <a:lnTo>
                    <a:pt x="3" y="529"/>
                  </a:lnTo>
                  <a:lnTo>
                    <a:pt x="0" y="474"/>
                  </a:lnTo>
                  <a:lnTo>
                    <a:pt x="3" y="419"/>
                  </a:lnTo>
                  <a:lnTo>
                    <a:pt x="13" y="366"/>
                  </a:lnTo>
                  <a:lnTo>
                    <a:pt x="27" y="314"/>
                  </a:lnTo>
                  <a:lnTo>
                    <a:pt x="48" y="265"/>
                  </a:lnTo>
                  <a:lnTo>
                    <a:pt x="73" y="220"/>
                  </a:lnTo>
                  <a:lnTo>
                    <a:pt x="103" y="177"/>
                  </a:lnTo>
                  <a:lnTo>
                    <a:pt x="137" y="138"/>
                  </a:lnTo>
                  <a:lnTo>
                    <a:pt x="176" y="104"/>
                  </a:lnTo>
                  <a:lnTo>
                    <a:pt x="218" y="74"/>
                  </a:lnTo>
                  <a:lnTo>
                    <a:pt x="263" y="48"/>
                  </a:lnTo>
                  <a:lnTo>
                    <a:pt x="311" y="27"/>
                  </a:lnTo>
                  <a:lnTo>
                    <a:pt x="361" y="13"/>
                  </a:lnTo>
                  <a:lnTo>
                    <a:pt x="414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6031471" y="4961171"/>
              <a:ext cx="174007" cy="175389"/>
            </a:xfrm>
            <a:custGeom>
              <a:avLst/>
              <a:gdLst>
                <a:gd name="T0" fmla="*/ 0 w 2266"/>
                <a:gd name="T1" fmla="*/ 0 h 2290"/>
                <a:gd name="T2" fmla="*/ 1 w 2266"/>
                <a:gd name="T3" fmla="*/ 0 h 2290"/>
                <a:gd name="T4" fmla="*/ 3 w 2266"/>
                <a:gd name="T5" fmla="*/ 0 h 2290"/>
                <a:gd name="T6" fmla="*/ 4 w 2266"/>
                <a:gd name="T7" fmla="*/ 0 h 2290"/>
                <a:gd name="T8" fmla="*/ 6 w 2266"/>
                <a:gd name="T9" fmla="*/ 1 h 2290"/>
                <a:gd name="T10" fmla="*/ 7 w 2266"/>
                <a:gd name="T11" fmla="*/ 1 h 2290"/>
                <a:gd name="T12" fmla="*/ 9 w 2266"/>
                <a:gd name="T13" fmla="*/ 1 h 2290"/>
                <a:gd name="T14" fmla="*/ 10 w 2266"/>
                <a:gd name="T15" fmla="*/ 2 h 2290"/>
                <a:gd name="T16" fmla="*/ 11 w 2266"/>
                <a:gd name="T17" fmla="*/ 2 h 2290"/>
                <a:gd name="T18" fmla="*/ 13 w 2266"/>
                <a:gd name="T19" fmla="*/ 3 h 2290"/>
                <a:gd name="T20" fmla="*/ 14 w 2266"/>
                <a:gd name="T21" fmla="*/ 4 h 2290"/>
                <a:gd name="T22" fmla="*/ 15 w 2266"/>
                <a:gd name="T23" fmla="*/ 4 h 2290"/>
                <a:gd name="T24" fmla="*/ 16 w 2266"/>
                <a:gd name="T25" fmla="*/ 5 h 2290"/>
                <a:gd name="T26" fmla="*/ 17 w 2266"/>
                <a:gd name="T27" fmla="*/ 6 h 2290"/>
                <a:gd name="T28" fmla="*/ 18 w 2266"/>
                <a:gd name="T29" fmla="*/ 7 h 2290"/>
                <a:gd name="T30" fmla="*/ 19 w 2266"/>
                <a:gd name="T31" fmla="*/ 8 h 2290"/>
                <a:gd name="T32" fmla="*/ 20 w 2266"/>
                <a:gd name="T33" fmla="*/ 9 h 2290"/>
                <a:gd name="T34" fmla="*/ 21 w 2266"/>
                <a:gd name="T35" fmla="*/ 10 h 2290"/>
                <a:gd name="T36" fmla="*/ 22 w 2266"/>
                <a:gd name="T37" fmla="*/ 11 h 2290"/>
                <a:gd name="T38" fmla="*/ 23 w 2266"/>
                <a:gd name="T39" fmla="*/ 12 h 2290"/>
                <a:gd name="T40" fmla="*/ 24 w 2266"/>
                <a:gd name="T41" fmla="*/ 13 h 2290"/>
                <a:gd name="T42" fmla="*/ 24 w 2266"/>
                <a:gd name="T43" fmla="*/ 14 h 2290"/>
                <a:gd name="T44" fmla="*/ 25 w 2266"/>
                <a:gd name="T45" fmla="*/ 16 h 2290"/>
                <a:gd name="T46" fmla="*/ 26 w 2266"/>
                <a:gd name="T47" fmla="*/ 17 h 2290"/>
                <a:gd name="T48" fmla="*/ 26 w 2266"/>
                <a:gd name="T49" fmla="*/ 18 h 2290"/>
                <a:gd name="T50" fmla="*/ 27 w 2266"/>
                <a:gd name="T51" fmla="*/ 20 h 2290"/>
                <a:gd name="T52" fmla="*/ 27 w 2266"/>
                <a:gd name="T53" fmla="*/ 21 h 2290"/>
                <a:gd name="T54" fmla="*/ 27 w 2266"/>
                <a:gd name="T55" fmla="*/ 22 h 2290"/>
                <a:gd name="T56" fmla="*/ 28 w 2266"/>
                <a:gd name="T57" fmla="*/ 24 h 2290"/>
                <a:gd name="T58" fmla="*/ 28 w 2266"/>
                <a:gd name="T59" fmla="*/ 25 h 2290"/>
                <a:gd name="T60" fmla="*/ 28 w 2266"/>
                <a:gd name="T61" fmla="*/ 27 h 2290"/>
                <a:gd name="T62" fmla="*/ 28 w 2266"/>
                <a:gd name="T63" fmla="*/ 28 h 2290"/>
                <a:gd name="T64" fmla="*/ 20 w 2266"/>
                <a:gd name="T65" fmla="*/ 28 h 2290"/>
                <a:gd name="T66" fmla="*/ 20 w 2266"/>
                <a:gd name="T67" fmla="*/ 27 h 2290"/>
                <a:gd name="T68" fmla="*/ 20 w 2266"/>
                <a:gd name="T69" fmla="*/ 26 h 2290"/>
                <a:gd name="T70" fmla="*/ 19 w 2266"/>
                <a:gd name="T71" fmla="*/ 25 h 2290"/>
                <a:gd name="T72" fmla="*/ 19 w 2266"/>
                <a:gd name="T73" fmla="*/ 23 h 2290"/>
                <a:gd name="T74" fmla="*/ 19 w 2266"/>
                <a:gd name="T75" fmla="*/ 22 h 2290"/>
                <a:gd name="T76" fmla="*/ 18 w 2266"/>
                <a:gd name="T77" fmla="*/ 21 h 2290"/>
                <a:gd name="T78" fmla="*/ 18 w 2266"/>
                <a:gd name="T79" fmla="*/ 20 h 2290"/>
                <a:gd name="T80" fmla="*/ 17 w 2266"/>
                <a:gd name="T81" fmla="*/ 19 h 2290"/>
                <a:gd name="T82" fmla="*/ 17 w 2266"/>
                <a:gd name="T83" fmla="*/ 18 h 2290"/>
                <a:gd name="T84" fmla="*/ 16 w 2266"/>
                <a:gd name="T85" fmla="*/ 17 h 2290"/>
                <a:gd name="T86" fmla="*/ 16 w 2266"/>
                <a:gd name="T87" fmla="*/ 16 h 2290"/>
                <a:gd name="T88" fmla="*/ 15 w 2266"/>
                <a:gd name="T89" fmla="*/ 15 h 2290"/>
                <a:gd name="T90" fmla="*/ 14 w 2266"/>
                <a:gd name="T91" fmla="*/ 14 h 2290"/>
                <a:gd name="T92" fmla="*/ 13 w 2266"/>
                <a:gd name="T93" fmla="*/ 13 h 2290"/>
                <a:gd name="T94" fmla="*/ 12 w 2266"/>
                <a:gd name="T95" fmla="*/ 13 h 2290"/>
                <a:gd name="T96" fmla="*/ 11 w 2266"/>
                <a:gd name="T97" fmla="*/ 12 h 2290"/>
                <a:gd name="T98" fmla="*/ 10 w 2266"/>
                <a:gd name="T99" fmla="*/ 11 h 2290"/>
                <a:gd name="T100" fmla="*/ 9 w 2266"/>
                <a:gd name="T101" fmla="*/ 11 h 2290"/>
                <a:gd name="T102" fmla="*/ 8 w 2266"/>
                <a:gd name="T103" fmla="*/ 10 h 2290"/>
                <a:gd name="T104" fmla="*/ 7 w 2266"/>
                <a:gd name="T105" fmla="*/ 10 h 2290"/>
                <a:gd name="T106" fmla="*/ 6 w 2266"/>
                <a:gd name="T107" fmla="*/ 9 h 2290"/>
                <a:gd name="T108" fmla="*/ 5 w 2266"/>
                <a:gd name="T109" fmla="*/ 9 h 2290"/>
                <a:gd name="T110" fmla="*/ 4 w 2266"/>
                <a:gd name="T111" fmla="*/ 9 h 2290"/>
                <a:gd name="T112" fmla="*/ 2 w 2266"/>
                <a:gd name="T113" fmla="*/ 8 h 2290"/>
                <a:gd name="T114" fmla="*/ 1 w 2266"/>
                <a:gd name="T115" fmla="*/ 8 h 2290"/>
                <a:gd name="T116" fmla="*/ 0 w 2266"/>
                <a:gd name="T117" fmla="*/ 8 h 2290"/>
                <a:gd name="T118" fmla="*/ 0 w 2266"/>
                <a:gd name="T119" fmla="*/ 0 h 2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66" h="2290">
                  <a:moveTo>
                    <a:pt x="0" y="0"/>
                  </a:moveTo>
                  <a:lnTo>
                    <a:pt x="120" y="3"/>
                  </a:lnTo>
                  <a:lnTo>
                    <a:pt x="239" y="12"/>
                  </a:lnTo>
                  <a:lnTo>
                    <a:pt x="356" y="27"/>
                  </a:lnTo>
                  <a:lnTo>
                    <a:pt x="471" y="49"/>
                  </a:lnTo>
                  <a:lnTo>
                    <a:pt x="584" y="76"/>
                  </a:lnTo>
                  <a:lnTo>
                    <a:pt x="694" y="109"/>
                  </a:lnTo>
                  <a:lnTo>
                    <a:pt x="802" y="147"/>
                  </a:lnTo>
                  <a:lnTo>
                    <a:pt x="908" y="190"/>
                  </a:lnTo>
                  <a:lnTo>
                    <a:pt x="1012" y="239"/>
                  </a:lnTo>
                  <a:lnTo>
                    <a:pt x="1111" y="293"/>
                  </a:lnTo>
                  <a:lnTo>
                    <a:pt x="1209" y="351"/>
                  </a:lnTo>
                  <a:lnTo>
                    <a:pt x="1302" y="414"/>
                  </a:lnTo>
                  <a:lnTo>
                    <a:pt x="1392" y="482"/>
                  </a:lnTo>
                  <a:lnTo>
                    <a:pt x="1479" y="555"/>
                  </a:lnTo>
                  <a:lnTo>
                    <a:pt x="1563" y="630"/>
                  </a:lnTo>
                  <a:lnTo>
                    <a:pt x="1642" y="711"/>
                  </a:lnTo>
                  <a:lnTo>
                    <a:pt x="1718" y="794"/>
                  </a:lnTo>
                  <a:lnTo>
                    <a:pt x="1789" y="882"/>
                  </a:lnTo>
                  <a:lnTo>
                    <a:pt x="1855" y="974"/>
                  </a:lnTo>
                  <a:lnTo>
                    <a:pt x="1918" y="1069"/>
                  </a:lnTo>
                  <a:lnTo>
                    <a:pt x="1975" y="1166"/>
                  </a:lnTo>
                  <a:lnTo>
                    <a:pt x="2029" y="1268"/>
                  </a:lnTo>
                  <a:lnTo>
                    <a:pt x="2077" y="1372"/>
                  </a:lnTo>
                  <a:lnTo>
                    <a:pt x="2120" y="1478"/>
                  </a:lnTo>
                  <a:lnTo>
                    <a:pt x="2157" y="1588"/>
                  </a:lnTo>
                  <a:lnTo>
                    <a:pt x="2190" y="1699"/>
                  </a:lnTo>
                  <a:lnTo>
                    <a:pt x="2217" y="1813"/>
                  </a:lnTo>
                  <a:lnTo>
                    <a:pt x="2238" y="1930"/>
                  </a:lnTo>
                  <a:lnTo>
                    <a:pt x="2254" y="2048"/>
                  </a:lnTo>
                  <a:lnTo>
                    <a:pt x="2263" y="2169"/>
                  </a:lnTo>
                  <a:lnTo>
                    <a:pt x="2266" y="2290"/>
                  </a:lnTo>
                  <a:lnTo>
                    <a:pt x="1601" y="2290"/>
                  </a:lnTo>
                  <a:lnTo>
                    <a:pt x="1598" y="2187"/>
                  </a:lnTo>
                  <a:lnTo>
                    <a:pt x="1590" y="2087"/>
                  </a:lnTo>
                  <a:lnTo>
                    <a:pt x="1574" y="1988"/>
                  </a:lnTo>
                  <a:lnTo>
                    <a:pt x="1553" y="1891"/>
                  </a:lnTo>
                  <a:lnTo>
                    <a:pt x="1526" y="1797"/>
                  </a:lnTo>
                  <a:lnTo>
                    <a:pt x="1494" y="1705"/>
                  </a:lnTo>
                  <a:lnTo>
                    <a:pt x="1457" y="1616"/>
                  </a:lnTo>
                  <a:lnTo>
                    <a:pt x="1414" y="1529"/>
                  </a:lnTo>
                  <a:lnTo>
                    <a:pt x="1367" y="1445"/>
                  </a:lnTo>
                  <a:lnTo>
                    <a:pt x="1314" y="1365"/>
                  </a:lnTo>
                  <a:lnTo>
                    <a:pt x="1258" y="1288"/>
                  </a:lnTo>
                  <a:lnTo>
                    <a:pt x="1197" y="1214"/>
                  </a:lnTo>
                  <a:lnTo>
                    <a:pt x="1132" y="1145"/>
                  </a:lnTo>
                  <a:lnTo>
                    <a:pt x="1064" y="1079"/>
                  </a:lnTo>
                  <a:lnTo>
                    <a:pt x="991" y="1018"/>
                  </a:lnTo>
                  <a:lnTo>
                    <a:pt x="915" y="961"/>
                  </a:lnTo>
                  <a:lnTo>
                    <a:pt x="836" y="908"/>
                  </a:lnTo>
                  <a:lnTo>
                    <a:pt x="753" y="860"/>
                  </a:lnTo>
                  <a:lnTo>
                    <a:pt x="667" y="818"/>
                  </a:lnTo>
                  <a:lnTo>
                    <a:pt x="579" y="780"/>
                  </a:lnTo>
                  <a:lnTo>
                    <a:pt x="488" y="747"/>
                  </a:lnTo>
                  <a:lnTo>
                    <a:pt x="395" y="720"/>
                  </a:lnTo>
                  <a:lnTo>
                    <a:pt x="298" y="698"/>
                  </a:lnTo>
                  <a:lnTo>
                    <a:pt x="201" y="683"/>
                  </a:lnTo>
                  <a:lnTo>
                    <a:pt x="102" y="674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6031471" y="4871405"/>
              <a:ext cx="262392" cy="265154"/>
            </a:xfrm>
            <a:custGeom>
              <a:avLst/>
              <a:gdLst>
                <a:gd name="T0" fmla="*/ 2 w 3418"/>
                <a:gd name="T1" fmla="*/ 0 h 3456"/>
                <a:gd name="T2" fmla="*/ 6 w 3418"/>
                <a:gd name="T3" fmla="*/ 0 h 3456"/>
                <a:gd name="T4" fmla="*/ 9 w 3418"/>
                <a:gd name="T5" fmla="*/ 1 h 3456"/>
                <a:gd name="T6" fmla="*/ 13 w 3418"/>
                <a:gd name="T7" fmla="*/ 2 h 3456"/>
                <a:gd name="T8" fmla="*/ 16 w 3418"/>
                <a:gd name="T9" fmla="*/ 3 h 3456"/>
                <a:gd name="T10" fmla="*/ 19 w 3418"/>
                <a:gd name="T11" fmla="*/ 5 h 3456"/>
                <a:gd name="T12" fmla="*/ 22 w 3418"/>
                <a:gd name="T13" fmla="*/ 6 h 3456"/>
                <a:gd name="T14" fmla="*/ 25 w 3418"/>
                <a:gd name="T15" fmla="*/ 8 h 3456"/>
                <a:gd name="T16" fmla="*/ 28 w 3418"/>
                <a:gd name="T17" fmla="*/ 11 h 3456"/>
                <a:gd name="T18" fmla="*/ 30 w 3418"/>
                <a:gd name="T19" fmla="*/ 13 h 3456"/>
                <a:gd name="T20" fmla="*/ 33 w 3418"/>
                <a:gd name="T21" fmla="*/ 16 h 3456"/>
                <a:gd name="T22" fmla="*/ 35 w 3418"/>
                <a:gd name="T23" fmla="*/ 19 h 3456"/>
                <a:gd name="T24" fmla="*/ 37 w 3418"/>
                <a:gd name="T25" fmla="*/ 22 h 3456"/>
                <a:gd name="T26" fmla="*/ 38 w 3418"/>
                <a:gd name="T27" fmla="*/ 25 h 3456"/>
                <a:gd name="T28" fmla="*/ 40 w 3418"/>
                <a:gd name="T29" fmla="*/ 28 h 3456"/>
                <a:gd name="T30" fmla="*/ 41 w 3418"/>
                <a:gd name="T31" fmla="*/ 32 h 3456"/>
                <a:gd name="T32" fmla="*/ 42 w 3418"/>
                <a:gd name="T33" fmla="*/ 35 h 3456"/>
                <a:gd name="T34" fmla="*/ 42 w 3418"/>
                <a:gd name="T35" fmla="*/ 39 h 3456"/>
                <a:gd name="T36" fmla="*/ 42 w 3418"/>
                <a:gd name="T37" fmla="*/ 43 h 3456"/>
                <a:gd name="T38" fmla="*/ 34 w 3418"/>
                <a:gd name="T39" fmla="*/ 41 h 3456"/>
                <a:gd name="T40" fmla="*/ 33 w 3418"/>
                <a:gd name="T41" fmla="*/ 38 h 3456"/>
                <a:gd name="T42" fmla="*/ 33 w 3418"/>
                <a:gd name="T43" fmla="*/ 35 h 3456"/>
                <a:gd name="T44" fmla="*/ 32 w 3418"/>
                <a:gd name="T45" fmla="*/ 32 h 3456"/>
                <a:gd name="T46" fmla="*/ 31 w 3418"/>
                <a:gd name="T47" fmla="*/ 29 h 3456"/>
                <a:gd name="T48" fmla="*/ 29 w 3418"/>
                <a:gd name="T49" fmla="*/ 26 h 3456"/>
                <a:gd name="T50" fmla="*/ 28 w 3418"/>
                <a:gd name="T51" fmla="*/ 23 h 3456"/>
                <a:gd name="T52" fmla="*/ 26 w 3418"/>
                <a:gd name="T53" fmla="*/ 21 h 3456"/>
                <a:gd name="T54" fmla="*/ 24 w 3418"/>
                <a:gd name="T55" fmla="*/ 19 h 3456"/>
                <a:gd name="T56" fmla="*/ 22 w 3418"/>
                <a:gd name="T57" fmla="*/ 16 h 3456"/>
                <a:gd name="T58" fmla="*/ 19 w 3418"/>
                <a:gd name="T59" fmla="*/ 15 h 3456"/>
                <a:gd name="T60" fmla="*/ 17 w 3418"/>
                <a:gd name="T61" fmla="*/ 13 h 3456"/>
                <a:gd name="T62" fmla="*/ 14 w 3418"/>
                <a:gd name="T63" fmla="*/ 12 h 3456"/>
                <a:gd name="T64" fmla="*/ 11 w 3418"/>
                <a:gd name="T65" fmla="*/ 10 h 3456"/>
                <a:gd name="T66" fmla="*/ 8 w 3418"/>
                <a:gd name="T67" fmla="*/ 9 h 3456"/>
                <a:gd name="T68" fmla="*/ 5 w 3418"/>
                <a:gd name="T69" fmla="*/ 9 h 3456"/>
                <a:gd name="T70" fmla="*/ 2 w 3418"/>
                <a:gd name="T71" fmla="*/ 9 h 3456"/>
                <a:gd name="T72" fmla="*/ 0 w 3418"/>
                <a:gd name="T73" fmla="*/ 0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18" h="3456">
                  <a:moveTo>
                    <a:pt x="0" y="0"/>
                  </a:moveTo>
                  <a:lnTo>
                    <a:pt x="152" y="3"/>
                  </a:lnTo>
                  <a:lnTo>
                    <a:pt x="303" y="14"/>
                  </a:lnTo>
                  <a:lnTo>
                    <a:pt x="451" y="30"/>
                  </a:lnTo>
                  <a:lnTo>
                    <a:pt x="598" y="52"/>
                  </a:lnTo>
                  <a:lnTo>
                    <a:pt x="743" y="82"/>
                  </a:lnTo>
                  <a:lnTo>
                    <a:pt x="885" y="117"/>
                  </a:lnTo>
                  <a:lnTo>
                    <a:pt x="1025" y="158"/>
                  </a:lnTo>
                  <a:lnTo>
                    <a:pt x="1162" y="205"/>
                  </a:lnTo>
                  <a:lnTo>
                    <a:pt x="1298" y="258"/>
                  </a:lnTo>
                  <a:lnTo>
                    <a:pt x="1430" y="315"/>
                  </a:lnTo>
                  <a:lnTo>
                    <a:pt x="1558" y="379"/>
                  </a:lnTo>
                  <a:lnTo>
                    <a:pt x="1684" y="448"/>
                  </a:lnTo>
                  <a:lnTo>
                    <a:pt x="1807" y="522"/>
                  </a:lnTo>
                  <a:lnTo>
                    <a:pt x="1926" y="600"/>
                  </a:lnTo>
                  <a:lnTo>
                    <a:pt x="2042" y="684"/>
                  </a:lnTo>
                  <a:lnTo>
                    <a:pt x="2154" y="772"/>
                  </a:lnTo>
                  <a:lnTo>
                    <a:pt x="2262" y="865"/>
                  </a:lnTo>
                  <a:lnTo>
                    <a:pt x="2367" y="962"/>
                  </a:lnTo>
                  <a:lnTo>
                    <a:pt x="2467" y="1063"/>
                  </a:lnTo>
                  <a:lnTo>
                    <a:pt x="2563" y="1169"/>
                  </a:lnTo>
                  <a:lnTo>
                    <a:pt x="2655" y="1279"/>
                  </a:lnTo>
                  <a:lnTo>
                    <a:pt x="2742" y="1392"/>
                  </a:lnTo>
                  <a:lnTo>
                    <a:pt x="2824" y="1509"/>
                  </a:lnTo>
                  <a:lnTo>
                    <a:pt x="2903" y="1630"/>
                  </a:lnTo>
                  <a:lnTo>
                    <a:pt x="2975" y="1753"/>
                  </a:lnTo>
                  <a:lnTo>
                    <a:pt x="3043" y="1881"/>
                  </a:lnTo>
                  <a:lnTo>
                    <a:pt x="3106" y="2011"/>
                  </a:lnTo>
                  <a:lnTo>
                    <a:pt x="3164" y="2145"/>
                  </a:lnTo>
                  <a:lnTo>
                    <a:pt x="3216" y="2281"/>
                  </a:lnTo>
                  <a:lnTo>
                    <a:pt x="3262" y="2419"/>
                  </a:lnTo>
                  <a:lnTo>
                    <a:pt x="3303" y="2561"/>
                  </a:lnTo>
                  <a:lnTo>
                    <a:pt x="3338" y="2705"/>
                  </a:lnTo>
                  <a:lnTo>
                    <a:pt x="3366" y="2851"/>
                  </a:lnTo>
                  <a:lnTo>
                    <a:pt x="3389" y="2999"/>
                  </a:lnTo>
                  <a:lnTo>
                    <a:pt x="3406" y="3150"/>
                  </a:lnTo>
                  <a:lnTo>
                    <a:pt x="3415" y="3302"/>
                  </a:lnTo>
                  <a:lnTo>
                    <a:pt x="3418" y="3456"/>
                  </a:lnTo>
                  <a:lnTo>
                    <a:pt x="2734" y="3456"/>
                  </a:lnTo>
                  <a:lnTo>
                    <a:pt x="2731" y="3322"/>
                  </a:lnTo>
                  <a:lnTo>
                    <a:pt x="2723" y="3190"/>
                  </a:lnTo>
                  <a:lnTo>
                    <a:pt x="2707" y="3059"/>
                  </a:lnTo>
                  <a:lnTo>
                    <a:pt x="2685" y="2930"/>
                  </a:lnTo>
                  <a:lnTo>
                    <a:pt x="2658" y="2805"/>
                  </a:lnTo>
                  <a:lnTo>
                    <a:pt x="2626" y="2680"/>
                  </a:lnTo>
                  <a:lnTo>
                    <a:pt x="2588" y="2557"/>
                  </a:lnTo>
                  <a:lnTo>
                    <a:pt x="2544" y="2438"/>
                  </a:lnTo>
                  <a:lnTo>
                    <a:pt x="2495" y="2322"/>
                  </a:lnTo>
                  <a:lnTo>
                    <a:pt x="2441" y="2208"/>
                  </a:lnTo>
                  <a:lnTo>
                    <a:pt x="2383" y="2097"/>
                  </a:lnTo>
                  <a:lnTo>
                    <a:pt x="2319" y="1989"/>
                  </a:lnTo>
                  <a:lnTo>
                    <a:pt x="2251" y="1884"/>
                  </a:lnTo>
                  <a:lnTo>
                    <a:pt x="2177" y="1784"/>
                  </a:lnTo>
                  <a:lnTo>
                    <a:pt x="2101" y="1685"/>
                  </a:lnTo>
                  <a:lnTo>
                    <a:pt x="2019" y="1591"/>
                  </a:lnTo>
                  <a:lnTo>
                    <a:pt x="1934" y="1501"/>
                  </a:lnTo>
                  <a:lnTo>
                    <a:pt x="1844" y="1415"/>
                  </a:lnTo>
                  <a:lnTo>
                    <a:pt x="1752" y="1332"/>
                  </a:lnTo>
                  <a:lnTo>
                    <a:pt x="1655" y="1255"/>
                  </a:lnTo>
                  <a:lnTo>
                    <a:pt x="1555" y="1181"/>
                  </a:lnTo>
                  <a:lnTo>
                    <a:pt x="1452" y="1112"/>
                  </a:lnTo>
                  <a:lnTo>
                    <a:pt x="1345" y="1047"/>
                  </a:lnTo>
                  <a:lnTo>
                    <a:pt x="1235" y="989"/>
                  </a:lnTo>
                  <a:lnTo>
                    <a:pt x="1122" y="934"/>
                  </a:lnTo>
                  <a:lnTo>
                    <a:pt x="1006" y="885"/>
                  </a:lnTo>
                  <a:lnTo>
                    <a:pt x="888" y="840"/>
                  </a:lnTo>
                  <a:lnTo>
                    <a:pt x="768" y="801"/>
                  </a:lnTo>
                  <a:lnTo>
                    <a:pt x="645" y="769"/>
                  </a:lnTo>
                  <a:lnTo>
                    <a:pt x="519" y="741"/>
                  </a:lnTo>
                  <a:lnTo>
                    <a:pt x="393" y="719"/>
                  </a:lnTo>
                  <a:lnTo>
                    <a:pt x="264" y="704"/>
                  </a:lnTo>
                  <a:lnTo>
                    <a:pt x="133" y="694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Gruppieren 61"/>
          <p:cNvGrpSpPr>
            <a:grpSpLocks noChangeAspect="1"/>
          </p:cNvGrpSpPr>
          <p:nvPr/>
        </p:nvGrpSpPr>
        <p:grpSpPr>
          <a:xfrm>
            <a:off x="7943077" y="5318744"/>
            <a:ext cx="396000" cy="346526"/>
            <a:chOff x="5973468" y="6016772"/>
            <a:chExt cx="592038" cy="518070"/>
          </a:xfrm>
        </p:grpSpPr>
        <p:sp>
          <p:nvSpPr>
            <p:cNvPr id="51" name="noun_project_0414.svg.eps"/>
            <p:cNvSpPr>
              <a:spLocks noEditPoints="1"/>
            </p:cNvSpPr>
            <p:nvPr/>
          </p:nvSpPr>
          <p:spPr bwMode="auto">
            <a:xfrm>
              <a:off x="6269354" y="6016772"/>
              <a:ext cx="296152" cy="518070"/>
            </a:xfrm>
            <a:custGeom>
              <a:avLst/>
              <a:gdLst>
                <a:gd name="T0" fmla="*/ 145156 w 1762"/>
                <a:gd name="T1" fmla="*/ 525992 h 3456"/>
                <a:gd name="T2" fmla="*/ 132795 w 1762"/>
                <a:gd name="T3" fmla="*/ 534811 h 3456"/>
                <a:gd name="T4" fmla="*/ 126261 w 1762"/>
                <a:gd name="T5" fmla="*/ 548569 h 3456"/>
                <a:gd name="T6" fmla="*/ 127497 w 1762"/>
                <a:gd name="T7" fmla="*/ 564268 h 3456"/>
                <a:gd name="T8" fmla="*/ 136503 w 1762"/>
                <a:gd name="T9" fmla="*/ 576792 h 3456"/>
                <a:gd name="T10" fmla="*/ 150277 w 1762"/>
                <a:gd name="T11" fmla="*/ 583318 h 3456"/>
                <a:gd name="T12" fmla="*/ 165994 w 1762"/>
                <a:gd name="T13" fmla="*/ 581907 h 3456"/>
                <a:gd name="T14" fmla="*/ 178532 w 1762"/>
                <a:gd name="T15" fmla="*/ 573264 h 3456"/>
                <a:gd name="T16" fmla="*/ 185065 w 1762"/>
                <a:gd name="T17" fmla="*/ 559329 h 3456"/>
                <a:gd name="T18" fmla="*/ 183653 w 1762"/>
                <a:gd name="T19" fmla="*/ 543454 h 3456"/>
                <a:gd name="T20" fmla="*/ 175000 w 1762"/>
                <a:gd name="T21" fmla="*/ 531107 h 3456"/>
                <a:gd name="T22" fmla="*/ 161049 w 1762"/>
                <a:gd name="T23" fmla="*/ 524581 h 3456"/>
                <a:gd name="T24" fmla="*/ 24016 w 1762"/>
                <a:gd name="T25" fmla="*/ 502885 h 3456"/>
                <a:gd name="T26" fmla="*/ 24016 w 1762"/>
                <a:gd name="T27" fmla="*/ 106715 h 3456"/>
                <a:gd name="T28" fmla="*/ 127497 w 1762"/>
                <a:gd name="T29" fmla="*/ 52564 h 3456"/>
                <a:gd name="T30" fmla="*/ 126261 w 1762"/>
                <a:gd name="T31" fmla="*/ 59443 h 3456"/>
                <a:gd name="T32" fmla="*/ 132265 w 1762"/>
                <a:gd name="T33" fmla="*/ 63324 h 3456"/>
                <a:gd name="T34" fmla="*/ 183653 w 1762"/>
                <a:gd name="T35" fmla="*/ 61560 h 3456"/>
                <a:gd name="T36" fmla="*/ 185065 w 1762"/>
                <a:gd name="T37" fmla="*/ 54504 h 3456"/>
                <a:gd name="T38" fmla="*/ 179238 w 1762"/>
                <a:gd name="T39" fmla="*/ 50624 h 3456"/>
                <a:gd name="T40" fmla="*/ 102245 w 1762"/>
                <a:gd name="T41" fmla="*/ 48507 h 3456"/>
                <a:gd name="T42" fmla="*/ 97301 w 1762"/>
                <a:gd name="T43" fmla="*/ 53446 h 3456"/>
                <a:gd name="T44" fmla="*/ 98537 w 1762"/>
                <a:gd name="T45" fmla="*/ 60149 h 3456"/>
                <a:gd name="T46" fmla="*/ 104541 w 1762"/>
                <a:gd name="T47" fmla="*/ 63324 h 3456"/>
                <a:gd name="T48" fmla="*/ 110898 w 1762"/>
                <a:gd name="T49" fmla="*/ 60149 h 3456"/>
                <a:gd name="T50" fmla="*/ 111781 w 1762"/>
                <a:gd name="T51" fmla="*/ 53446 h 3456"/>
                <a:gd name="T52" fmla="*/ 107013 w 1762"/>
                <a:gd name="T53" fmla="*/ 48507 h 3456"/>
                <a:gd name="T54" fmla="*/ 263471 w 1762"/>
                <a:gd name="T55" fmla="*/ 0 h 3456"/>
                <a:gd name="T56" fmla="*/ 283602 w 1762"/>
                <a:gd name="T57" fmla="*/ 4410 h 3456"/>
                <a:gd name="T58" fmla="*/ 299495 w 1762"/>
                <a:gd name="T59" fmla="*/ 16404 h 3456"/>
                <a:gd name="T60" fmla="*/ 309208 w 1762"/>
                <a:gd name="T61" fmla="*/ 34043 h 3456"/>
                <a:gd name="T62" fmla="*/ 311150 w 1762"/>
                <a:gd name="T63" fmla="*/ 561799 h 3456"/>
                <a:gd name="T64" fmla="*/ 306735 w 1762"/>
                <a:gd name="T65" fmla="*/ 581907 h 3456"/>
                <a:gd name="T66" fmla="*/ 294727 w 1762"/>
                <a:gd name="T67" fmla="*/ 597958 h 3456"/>
                <a:gd name="T68" fmla="*/ 277245 w 1762"/>
                <a:gd name="T69" fmla="*/ 607483 h 3456"/>
                <a:gd name="T70" fmla="*/ 48032 w 1762"/>
                <a:gd name="T71" fmla="*/ 609600 h 3456"/>
                <a:gd name="T72" fmla="*/ 27724 w 1762"/>
                <a:gd name="T73" fmla="*/ 605190 h 3456"/>
                <a:gd name="T74" fmla="*/ 11831 w 1762"/>
                <a:gd name="T75" fmla="*/ 593196 h 3456"/>
                <a:gd name="T76" fmla="*/ 1942 w 1762"/>
                <a:gd name="T77" fmla="*/ 575557 h 3456"/>
                <a:gd name="T78" fmla="*/ 0 w 1762"/>
                <a:gd name="T79" fmla="*/ 47801 h 3456"/>
                <a:gd name="T80" fmla="*/ 4415 w 1762"/>
                <a:gd name="T81" fmla="*/ 27693 h 3456"/>
                <a:gd name="T82" fmla="*/ 16423 w 1762"/>
                <a:gd name="T83" fmla="*/ 11642 h 3456"/>
                <a:gd name="T84" fmla="*/ 34082 w 1762"/>
                <a:gd name="T85" fmla="*/ 2117 h 3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62" h="3456">
                  <a:moveTo>
                    <a:pt x="882" y="2971"/>
                  </a:moveTo>
                  <a:lnTo>
                    <a:pt x="851" y="2974"/>
                  </a:lnTo>
                  <a:lnTo>
                    <a:pt x="822" y="2982"/>
                  </a:lnTo>
                  <a:lnTo>
                    <a:pt x="796" y="2994"/>
                  </a:lnTo>
                  <a:lnTo>
                    <a:pt x="773" y="3011"/>
                  </a:lnTo>
                  <a:lnTo>
                    <a:pt x="752" y="3032"/>
                  </a:lnTo>
                  <a:lnTo>
                    <a:pt x="735" y="3055"/>
                  </a:lnTo>
                  <a:lnTo>
                    <a:pt x="722" y="3081"/>
                  </a:lnTo>
                  <a:lnTo>
                    <a:pt x="715" y="3110"/>
                  </a:lnTo>
                  <a:lnTo>
                    <a:pt x="712" y="3141"/>
                  </a:lnTo>
                  <a:lnTo>
                    <a:pt x="715" y="3171"/>
                  </a:lnTo>
                  <a:lnTo>
                    <a:pt x="722" y="3199"/>
                  </a:lnTo>
                  <a:lnTo>
                    <a:pt x="735" y="3226"/>
                  </a:lnTo>
                  <a:lnTo>
                    <a:pt x="752" y="3250"/>
                  </a:lnTo>
                  <a:lnTo>
                    <a:pt x="773" y="3270"/>
                  </a:lnTo>
                  <a:lnTo>
                    <a:pt x="796" y="3286"/>
                  </a:lnTo>
                  <a:lnTo>
                    <a:pt x="822" y="3299"/>
                  </a:lnTo>
                  <a:lnTo>
                    <a:pt x="851" y="3307"/>
                  </a:lnTo>
                  <a:lnTo>
                    <a:pt x="882" y="3309"/>
                  </a:lnTo>
                  <a:lnTo>
                    <a:pt x="912" y="3307"/>
                  </a:lnTo>
                  <a:lnTo>
                    <a:pt x="940" y="3299"/>
                  </a:lnTo>
                  <a:lnTo>
                    <a:pt x="967" y="3286"/>
                  </a:lnTo>
                  <a:lnTo>
                    <a:pt x="991" y="3270"/>
                  </a:lnTo>
                  <a:lnTo>
                    <a:pt x="1011" y="3250"/>
                  </a:lnTo>
                  <a:lnTo>
                    <a:pt x="1027" y="3226"/>
                  </a:lnTo>
                  <a:lnTo>
                    <a:pt x="1040" y="3199"/>
                  </a:lnTo>
                  <a:lnTo>
                    <a:pt x="1048" y="3171"/>
                  </a:lnTo>
                  <a:lnTo>
                    <a:pt x="1051" y="3141"/>
                  </a:lnTo>
                  <a:lnTo>
                    <a:pt x="1048" y="3110"/>
                  </a:lnTo>
                  <a:lnTo>
                    <a:pt x="1040" y="3081"/>
                  </a:lnTo>
                  <a:lnTo>
                    <a:pt x="1027" y="3055"/>
                  </a:lnTo>
                  <a:lnTo>
                    <a:pt x="1011" y="3032"/>
                  </a:lnTo>
                  <a:lnTo>
                    <a:pt x="991" y="3011"/>
                  </a:lnTo>
                  <a:lnTo>
                    <a:pt x="967" y="2994"/>
                  </a:lnTo>
                  <a:lnTo>
                    <a:pt x="940" y="2982"/>
                  </a:lnTo>
                  <a:lnTo>
                    <a:pt x="912" y="2974"/>
                  </a:lnTo>
                  <a:lnTo>
                    <a:pt x="882" y="2971"/>
                  </a:lnTo>
                  <a:close/>
                  <a:moveTo>
                    <a:pt x="136" y="605"/>
                  </a:moveTo>
                  <a:lnTo>
                    <a:pt x="136" y="2851"/>
                  </a:lnTo>
                  <a:lnTo>
                    <a:pt x="1627" y="2851"/>
                  </a:lnTo>
                  <a:lnTo>
                    <a:pt x="1627" y="605"/>
                  </a:lnTo>
                  <a:lnTo>
                    <a:pt x="136" y="605"/>
                  </a:lnTo>
                  <a:close/>
                  <a:moveTo>
                    <a:pt x="749" y="287"/>
                  </a:moveTo>
                  <a:lnTo>
                    <a:pt x="734" y="290"/>
                  </a:lnTo>
                  <a:lnTo>
                    <a:pt x="722" y="298"/>
                  </a:lnTo>
                  <a:lnTo>
                    <a:pt x="715" y="309"/>
                  </a:lnTo>
                  <a:lnTo>
                    <a:pt x="712" y="324"/>
                  </a:lnTo>
                  <a:lnTo>
                    <a:pt x="715" y="337"/>
                  </a:lnTo>
                  <a:lnTo>
                    <a:pt x="722" y="349"/>
                  </a:lnTo>
                  <a:lnTo>
                    <a:pt x="734" y="357"/>
                  </a:lnTo>
                  <a:lnTo>
                    <a:pt x="749" y="359"/>
                  </a:lnTo>
                  <a:lnTo>
                    <a:pt x="1015" y="359"/>
                  </a:lnTo>
                  <a:lnTo>
                    <a:pt x="1029" y="357"/>
                  </a:lnTo>
                  <a:lnTo>
                    <a:pt x="1040" y="349"/>
                  </a:lnTo>
                  <a:lnTo>
                    <a:pt x="1048" y="337"/>
                  </a:lnTo>
                  <a:lnTo>
                    <a:pt x="1051" y="324"/>
                  </a:lnTo>
                  <a:lnTo>
                    <a:pt x="1048" y="309"/>
                  </a:lnTo>
                  <a:lnTo>
                    <a:pt x="1040" y="298"/>
                  </a:lnTo>
                  <a:lnTo>
                    <a:pt x="1029" y="290"/>
                  </a:lnTo>
                  <a:lnTo>
                    <a:pt x="1015" y="287"/>
                  </a:lnTo>
                  <a:lnTo>
                    <a:pt x="749" y="287"/>
                  </a:lnTo>
                  <a:close/>
                  <a:moveTo>
                    <a:pt x="592" y="273"/>
                  </a:moveTo>
                  <a:lnTo>
                    <a:pt x="579" y="275"/>
                  </a:lnTo>
                  <a:lnTo>
                    <a:pt x="567" y="282"/>
                  </a:lnTo>
                  <a:lnTo>
                    <a:pt x="558" y="291"/>
                  </a:lnTo>
                  <a:lnTo>
                    <a:pt x="551" y="303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8" y="341"/>
                  </a:lnTo>
                  <a:lnTo>
                    <a:pt x="567" y="351"/>
                  </a:lnTo>
                  <a:lnTo>
                    <a:pt x="579" y="357"/>
                  </a:lnTo>
                  <a:lnTo>
                    <a:pt x="592" y="359"/>
                  </a:lnTo>
                  <a:lnTo>
                    <a:pt x="606" y="357"/>
                  </a:lnTo>
                  <a:lnTo>
                    <a:pt x="619" y="351"/>
                  </a:lnTo>
                  <a:lnTo>
                    <a:pt x="628" y="341"/>
                  </a:lnTo>
                  <a:lnTo>
                    <a:pt x="633" y="330"/>
                  </a:lnTo>
                  <a:lnTo>
                    <a:pt x="636" y="316"/>
                  </a:lnTo>
                  <a:lnTo>
                    <a:pt x="633" y="303"/>
                  </a:lnTo>
                  <a:lnTo>
                    <a:pt x="628" y="291"/>
                  </a:lnTo>
                  <a:lnTo>
                    <a:pt x="619" y="282"/>
                  </a:lnTo>
                  <a:lnTo>
                    <a:pt x="606" y="275"/>
                  </a:lnTo>
                  <a:lnTo>
                    <a:pt x="592" y="273"/>
                  </a:lnTo>
                  <a:close/>
                  <a:moveTo>
                    <a:pt x="272" y="0"/>
                  </a:moveTo>
                  <a:lnTo>
                    <a:pt x="1492" y="0"/>
                  </a:lnTo>
                  <a:lnTo>
                    <a:pt x="1532" y="3"/>
                  </a:lnTo>
                  <a:lnTo>
                    <a:pt x="1570" y="12"/>
                  </a:lnTo>
                  <a:lnTo>
                    <a:pt x="1606" y="25"/>
                  </a:lnTo>
                  <a:lnTo>
                    <a:pt x="1639" y="44"/>
                  </a:lnTo>
                  <a:lnTo>
                    <a:pt x="1669" y="66"/>
                  </a:lnTo>
                  <a:lnTo>
                    <a:pt x="1696" y="93"/>
                  </a:lnTo>
                  <a:lnTo>
                    <a:pt x="1719" y="124"/>
                  </a:lnTo>
                  <a:lnTo>
                    <a:pt x="1737" y="157"/>
                  </a:lnTo>
                  <a:lnTo>
                    <a:pt x="1751" y="193"/>
                  </a:lnTo>
                  <a:lnTo>
                    <a:pt x="1760" y="230"/>
                  </a:lnTo>
                  <a:lnTo>
                    <a:pt x="1762" y="271"/>
                  </a:lnTo>
                  <a:lnTo>
                    <a:pt x="1762" y="3185"/>
                  </a:lnTo>
                  <a:lnTo>
                    <a:pt x="1760" y="3226"/>
                  </a:lnTo>
                  <a:lnTo>
                    <a:pt x="1751" y="3263"/>
                  </a:lnTo>
                  <a:lnTo>
                    <a:pt x="1737" y="3299"/>
                  </a:lnTo>
                  <a:lnTo>
                    <a:pt x="1719" y="3332"/>
                  </a:lnTo>
                  <a:lnTo>
                    <a:pt x="1696" y="3363"/>
                  </a:lnTo>
                  <a:lnTo>
                    <a:pt x="1669" y="3390"/>
                  </a:lnTo>
                  <a:lnTo>
                    <a:pt x="1639" y="3412"/>
                  </a:lnTo>
                  <a:lnTo>
                    <a:pt x="1606" y="3431"/>
                  </a:lnTo>
                  <a:lnTo>
                    <a:pt x="1570" y="3444"/>
                  </a:lnTo>
                  <a:lnTo>
                    <a:pt x="1532" y="3453"/>
                  </a:lnTo>
                  <a:lnTo>
                    <a:pt x="1492" y="3456"/>
                  </a:lnTo>
                  <a:lnTo>
                    <a:pt x="272" y="3456"/>
                  </a:lnTo>
                  <a:lnTo>
                    <a:pt x="232" y="3453"/>
                  </a:lnTo>
                  <a:lnTo>
                    <a:pt x="193" y="3444"/>
                  </a:lnTo>
                  <a:lnTo>
                    <a:pt x="157" y="3431"/>
                  </a:lnTo>
                  <a:lnTo>
                    <a:pt x="124" y="3412"/>
                  </a:lnTo>
                  <a:lnTo>
                    <a:pt x="93" y="3390"/>
                  </a:lnTo>
                  <a:lnTo>
                    <a:pt x="67" y="3363"/>
                  </a:lnTo>
                  <a:lnTo>
                    <a:pt x="44" y="3332"/>
                  </a:lnTo>
                  <a:lnTo>
                    <a:pt x="25" y="3299"/>
                  </a:lnTo>
                  <a:lnTo>
                    <a:pt x="11" y="3263"/>
                  </a:lnTo>
                  <a:lnTo>
                    <a:pt x="3" y="3226"/>
                  </a:lnTo>
                  <a:lnTo>
                    <a:pt x="0" y="3185"/>
                  </a:lnTo>
                  <a:lnTo>
                    <a:pt x="0" y="271"/>
                  </a:lnTo>
                  <a:lnTo>
                    <a:pt x="3" y="230"/>
                  </a:lnTo>
                  <a:lnTo>
                    <a:pt x="11" y="193"/>
                  </a:lnTo>
                  <a:lnTo>
                    <a:pt x="25" y="157"/>
                  </a:lnTo>
                  <a:lnTo>
                    <a:pt x="44" y="124"/>
                  </a:lnTo>
                  <a:lnTo>
                    <a:pt x="67" y="93"/>
                  </a:lnTo>
                  <a:lnTo>
                    <a:pt x="93" y="66"/>
                  </a:lnTo>
                  <a:lnTo>
                    <a:pt x="124" y="44"/>
                  </a:lnTo>
                  <a:lnTo>
                    <a:pt x="157" y="25"/>
                  </a:lnTo>
                  <a:lnTo>
                    <a:pt x="193" y="12"/>
                  </a:lnTo>
                  <a:lnTo>
                    <a:pt x="232" y="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/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9" name="noun_project_1506.svg.eps"/>
            <p:cNvSpPr>
              <a:spLocks noEditPoints="1"/>
            </p:cNvSpPr>
            <p:nvPr/>
          </p:nvSpPr>
          <p:spPr bwMode="auto">
            <a:xfrm>
              <a:off x="5973468" y="6030538"/>
              <a:ext cx="282575" cy="490538"/>
            </a:xfrm>
            <a:custGeom>
              <a:avLst/>
              <a:gdLst>
                <a:gd name="T0" fmla="*/ 19679165 w 1954"/>
                <a:gd name="T1" fmla="*/ 57706925 h 3409"/>
                <a:gd name="T2" fmla="*/ 18319942 w 1954"/>
                <a:gd name="T3" fmla="*/ 58183217 h 3409"/>
                <a:gd name="T4" fmla="*/ 17211478 w 1954"/>
                <a:gd name="T5" fmla="*/ 59094216 h 3409"/>
                <a:gd name="T6" fmla="*/ 16479589 w 1954"/>
                <a:gd name="T7" fmla="*/ 60336606 h 3409"/>
                <a:gd name="T8" fmla="*/ 16228540 w 1954"/>
                <a:gd name="T9" fmla="*/ 61786060 h 3409"/>
                <a:gd name="T10" fmla="*/ 16479589 w 1954"/>
                <a:gd name="T11" fmla="*/ 63256091 h 3409"/>
                <a:gd name="T12" fmla="*/ 17211478 w 1954"/>
                <a:gd name="T13" fmla="*/ 64477759 h 3409"/>
                <a:gd name="T14" fmla="*/ 18319942 w 1954"/>
                <a:gd name="T15" fmla="*/ 65388759 h 3409"/>
                <a:gd name="T16" fmla="*/ 19679165 w 1954"/>
                <a:gd name="T17" fmla="*/ 65906493 h 3409"/>
                <a:gd name="T18" fmla="*/ 21185027 w 1954"/>
                <a:gd name="T19" fmla="*/ 65906493 h 3409"/>
                <a:gd name="T20" fmla="*/ 22544250 w 1954"/>
                <a:gd name="T21" fmla="*/ 65388759 h 3409"/>
                <a:gd name="T22" fmla="*/ 23652713 w 1954"/>
                <a:gd name="T23" fmla="*/ 64477759 h 3409"/>
                <a:gd name="T24" fmla="*/ 24384603 w 1954"/>
                <a:gd name="T25" fmla="*/ 63256091 h 3409"/>
                <a:gd name="T26" fmla="*/ 24635652 w 1954"/>
                <a:gd name="T27" fmla="*/ 61786060 h 3409"/>
                <a:gd name="T28" fmla="*/ 24384603 w 1954"/>
                <a:gd name="T29" fmla="*/ 60336606 h 3409"/>
                <a:gd name="T30" fmla="*/ 23652713 w 1954"/>
                <a:gd name="T31" fmla="*/ 59094216 h 3409"/>
                <a:gd name="T32" fmla="*/ 22544250 w 1954"/>
                <a:gd name="T33" fmla="*/ 58183217 h 3409"/>
                <a:gd name="T34" fmla="*/ 21185027 w 1954"/>
                <a:gd name="T35" fmla="*/ 57706925 h 3409"/>
                <a:gd name="T36" fmla="*/ 5332772 w 1954"/>
                <a:gd name="T37" fmla="*/ 9711041 h 3409"/>
                <a:gd name="T38" fmla="*/ 35531420 w 1954"/>
                <a:gd name="T39" fmla="*/ 54124803 h 3409"/>
                <a:gd name="T40" fmla="*/ 5332772 w 1954"/>
                <a:gd name="T41" fmla="*/ 9711041 h 3409"/>
                <a:gd name="T42" fmla="*/ 32227144 w 1954"/>
                <a:gd name="T43" fmla="*/ 0 h 3409"/>
                <a:gd name="T44" fmla="*/ 34360194 w 1954"/>
                <a:gd name="T45" fmla="*/ 289948 h 3409"/>
                <a:gd name="T46" fmla="*/ 36284279 w 1954"/>
                <a:gd name="T47" fmla="*/ 1035324 h 3409"/>
                <a:gd name="T48" fmla="*/ 37957313 w 1954"/>
                <a:gd name="T49" fmla="*/ 2215551 h 3409"/>
                <a:gd name="T50" fmla="*/ 39316681 w 1954"/>
                <a:gd name="T51" fmla="*/ 3747745 h 3409"/>
                <a:gd name="T52" fmla="*/ 40278651 w 1954"/>
                <a:gd name="T53" fmla="*/ 5590608 h 3409"/>
                <a:gd name="T54" fmla="*/ 40801429 w 1954"/>
                <a:gd name="T55" fmla="*/ 7640392 h 3409"/>
                <a:gd name="T56" fmla="*/ 40864192 w 1954"/>
                <a:gd name="T57" fmla="*/ 61848079 h 3409"/>
                <a:gd name="T58" fmla="*/ 40592318 w 1954"/>
                <a:gd name="T59" fmla="*/ 64001467 h 3409"/>
                <a:gd name="T60" fmla="*/ 39839460 w 1954"/>
                <a:gd name="T61" fmla="*/ 65947934 h 3409"/>
                <a:gd name="T62" fmla="*/ 38668379 w 1954"/>
                <a:gd name="T63" fmla="*/ 67645751 h 3409"/>
                <a:gd name="T64" fmla="*/ 37162517 w 1954"/>
                <a:gd name="T65" fmla="*/ 69012322 h 3409"/>
                <a:gd name="T66" fmla="*/ 35343133 w 1954"/>
                <a:gd name="T67" fmla="*/ 69985484 h 3409"/>
                <a:gd name="T68" fmla="*/ 33293669 w 1954"/>
                <a:gd name="T69" fmla="*/ 70503074 h 3409"/>
                <a:gd name="T70" fmla="*/ 8637048 w 1954"/>
                <a:gd name="T71" fmla="*/ 70585958 h 3409"/>
                <a:gd name="T72" fmla="*/ 6503997 w 1954"/>
                <a:gd name="T73" fmla="*/ 70296009 h 3409"/>
                <a:gd name="T74" fmla="*/ 4579913 w 1954"/>
                <a:gd name="T75" fmla="*/ 69550633 h 3409"/>
                <a:gd name="T76" fmla="*/ 2906878 w 1954"/>
                <a:gd name="T77" fmla="*/ 68370407 h 3409"/>
                <a:gd name="T78" fmla="*/ 1547510 w 1954"/>
                <a:gd name="T79" fmla="*/ 66838213 h 3409"/>
                <a:gd name="T80" fmla="*/ 606509 w 1954"/>
                <a:gd name="T81" fmla="*/ 64995350 h 3409"/>
                <a:gd name="T82" fmla="*/ 62762 w 1954"/>
                <a:gd name="T83" fmla="*/ 62945566 h 3409"/>
                <a:gd name="T84" fmla="*/ 0 w 1954"/>
                <a:gd name="T85" fmla="*/ 8737879 h 3409"/>
                <a:gd name="T86" fmla="*/ 271874 w 1954"/>
                <a:gd name="T87" fmla="*/ 6584491 h 3409"/>
                <a:gd name="T88" fmla="*/ 1024732 w 1954"/>
                <a:gd name="T89" fmla="*/ 4638023 h 3409"/>
                <a:gd name="T90" fmla="*/ 2195813 w 1954"/>
                <a:gd name="T91" fmla="*/ 2940206 h 3409"/>
                <a:gd name="T92" fmla="*/ 3701675 w 1954"/>
                <a:gd name="T93" fmla="*/ 1573636 h 3409"/>
                <a:gd name="T94" fmla="*/ 5521059 w 1954"/>
                <a:gd name="T95" fmla="*/ 600474 h 3409"/>
                <a:gd name="T96" fmla="*/ 7570523 w 1954"/>
                <a:gd name="T97" fmla="*/ 82884 h 3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4" h="3409">
                  <a:moveTo>
                    <a:pt x="977" y="2783"/>
                  </a:moveTo>
                  <a:lnTo>
                    <a:pt x="941" y="2787"/>
                  </a:lnTo>
                  <a:lnTo>
                    <a:pt x="907" y="2795"/>
                  </a:lnTo>
                  <a:lnTo>
                    <a:pt x="876" y="2810"/>
                  </a:lnTo>
                  <a:lnTo>
                    <a:pt x="847" y="2830"/>
                  </a:lnTo>
                  <a:lnTo>
                    <a:pt x="823" y="2854"/>
                  </a:lnTo>
                  <a:lnTo>
                    <a:pt x="803" y="2883"/>
                  </a:lnTo>
                  <a:lnTo>
                    <a:pt x="788" y="2914"/>
                  </a:lnTo>
                  <a:lnTo>
                    <a:pt x="779" y="2948"/>
                  </a:lnTo>
                  <a:lnTo>
                    <a:pt x="776" y="2984"/>
                  </a:lnTo>
                  <a:lnTo>
                    <a:pt x="779" y="3020"/>
                  </a:lnTo>
                  <a:lnTo>
                    <a:pt x="788" y="3055"/>
                  </a:lnTo>
                  <a:lnTo>
                    <a:pt x="803" y="3086"/>
                  </a:lnTo>
                  <a:lnTo>
                    <a:pt x="823" y="3114"/>
                  </a:lnTo>
                  <a:lnTo>
                    <a:pt x="847" y="3138"/>
                  </a:lnTo>
                  <a:lnTo>
                    <a:pt x="876" y="3158"/>
                  </a:lnTo>
                  <a:lnTo>
                    <a:pt x="907" y="3173"/>
                  </a:lnTo>
                  <a:lnTo>
                    <a:pt x="941" y="3183"/>
                  </a:lnTo>
                  <a:lnTo>
                    <a:pt x="977" y="3186"/>
                  </a:lnTo>
                  <a:lnTo>
                    <a:pt x="1013" y="3183"/>
                  </a:lnTo>
                  <a:lnTo>
                    <a:pt x="1048" y="3173"/>
                  </a:lnTo>
                  <a:lnTo>
                    <a:pt x="1078" y="3158"/>
                  </a:lnTo>
                  <a:lnTo>
                    <a:pt x="1107" y="3138"/>
                  </a:lnTo>
                  <a:lnTo>
                    <a:pt x="1131" y="3114"/>
                  </a:lnTo>
                  <a:lnTo>
                    <a:pt x="1151" y="3086"/>
                  </a:lnTo>
                  <a:lnTo>
                    <a:pt x="1166" y="3055"/>
                  </a:lnTo>
                  <a:lnTo>
                    <a:pt x="1175" y="3020"/>
                  </a:lnTo>
                  <a:lnTo>
                    <a:pt x="1178" y="2984"/>
                  </a:lnTo>
                  <a:lnTo>
                    <a:pt x="1175" y="2948"/>
                  </a:lnTo>
                  <a:lnTo>
                    <a:pt x="1166" y="2914"/>
                  </a:lnTo>
                  <a:lnTo>
                    <a:pt x="1151" y="2883"/>
                  </a:lnTo>
                  <a:lnTo>
                    <a:pt x="1131" y="2854"/>
                  </a:lnTo>
                  <a:lnTo>
                    <a:pt x="1107" y="2830"/>
                  </a:lnTo>
                  <a:lnTo>
                    <a:pt x="1078" y="2810"/>
                  </a:lnTo>
                  <a:lnTo>
                    <a:pt x="1048" y="2795"/>
                  </a:lnTo>
                  <a:lnTo>
                    <a:pt x="1013" y="2787"/>
                  </a:lnTo>
                  <a:lnTo>
                    <a:pt x="977" y="2783"/>
                  </a:lnTo>
                  <a:close/>
                  <a:moveTo>
                    <a:pt x="255" y="469"/>
                  </a:moveTo>
                  <a:lnTo>
                    <a:pt x="255" y="2614"/>
                  </a:lnTo>
                  <a:lnTo>
                    <a:pt x="1699" y="2614"/>
                  </a:lnTo>
                  <a:lnTo>
                    <a:pt x="1699" y="469"/>
                  </a:lnTo>
                  <a:lnTo>
                    <a:pt x="255" y="469"/>
                  </a:lnTo>
                  <a:close/>
                  <a:moveTo>
                    <a:pt x="413" y="0"/>
                  </a:moveTo>
                  <a:lnTo>
                    <a:pt x="1541" y="0"/>
                  </a:lnTo>
                  <a:lnTo>
                    <a:pt x="1592" y="4"/>
                  </a:lnTo>
                  <a:lnTo>
                    <a:pt x="1643" y="14"/>
                  </a:lnTo>
                  <a:lnTo>
                    <a:pt x="1690" y="29"/>
                  </a:lnTo>
                  <a:lnTo>
                    <a:pt x="1735" y="50"/>
                  </a:lnTo>
                  <a:lnTo>
                    <a:pt x="1777" y="76"/>
                  </a:lnTo>
                  <a:lnTo>
                    <a:pt x="1815" y="107"/>
                  </a:lnTo>
                  <a:lnTo>
                    <a:pt x="1849" y="142"/>
                  </a:lnTo>
                  <a:lnTo>
                    <a:pt x="1880" y="181"/>
                  </a:lnTo>
                  <a:lnTo>
                    <a:pt x="1905" y="224"/>
                  </a:lnTo>
                  <a:lnTo>
                    <a:pt x="1926" y="270"/>
                  </a:lnTo>
                  <a:lnTo>
                    <a:pt x="1941" y="318"/>
                  </a:lnTo>
                  <a:lnTo>
                    <a:pt x="1951" y="369"/>
                  </a:lnTo>
                  <a:lnTo>
                    <a:pt x="1954" y="422"/>
                  </a:lnTo>
                  <a:lnTo>
                    <a:pt x="1954" y="2987"/>
                  </a:lnTo>
                  <a:lnTo>
                    <a:pt x="1951" y="3040"/>
                  </a:lnTo>
                  <a:lnTo>
                    <a:pt x="1941" y="3091"/>
                  </a:lnTo>
                  <a:lnTo>
                    <a:pt x="1926" y="3139"/>
                  </a:lnTo>
                  <a:lnTo>
                    <a:pt x="1905" y="3185"/>
                  </a:lnTo>
                  <a:lnTo>
                    <a:pt x="1880" y="3228"/>
                  </a:lnTo>
                  <a:lnTo>
                    <a:pt x="1849" y="3267"/>
                  </a:lnTo>
                  <a:lnTo>
                    <a:pt x="1815" y="3302"/>
                  </a:lnTo>
                  <a:lnTo>
                    <a:pt x="1777" y="3333"/>
                  </a:lnTo>
                  <a:lnTo>
                    <a:pt x="1735" y="3359"/>
                  </a:lnTo>
                  <a:lnTo>
                    <a:pt x="1690" y="3380"/>
                  </a:lnTo>
                  <a:lnTo>
                    <a:pt x="1643" y="3395"/>
                  </a:lnTo>
                  <a:lnTo>
                    <a:pt x="1592" y="3405"/>
                  </a:lnTo>
                  <a:lnTo>
                    <a:pt x="1541" y="3409"/>
                  </a:lnTo>
                  <a:lnTo>
                    <a:pt x="413" y="3409"/>
                  </a:lnTo>
                  <a:lnTo>
                    <a:pt x="362" y="3405"/>
                  </a:lnTo>
                  <a:lnTo>
                    <a:pt x="311" y="3395"/>
                  </a:lnTo>
                  <a:lnTo>
                    <a:pt x="264" y="3380"/>
                  </a:lnTo>
                  <a:lnTo>
                    <a:pt x="219" y="3359"/>
                  </a:lnTo>
                  <a:lnTo>
                    <a:pt x="177" y="3333"/>
                  </a:lnTo>
                  <a:lnTo>
                    <a:pt x="139" y="3302"/>
                  </a:lnTo>
                  <a:lnTo>
                    <a:pt x="105" y="3267"/>
                  </a:lnTo>
                  <a:lnTo>
                    <a:pt x="74" y="3228"/>
                  </a:lnTo>
                  <a:lnTo>
                    <a:pt x="49" y="3185"/>
                  </a:lnTo>
                  <a:lnTo>
                    <a:pt x="29" y="3139"/>
                  </a:lnTo>
                  <a:lnTo>
                    <a:pt x="13" y="3091"/>
                  </a:lnTo>
                  <a:lnTo>
                    <a:pt x="3" y="3040"/>
                  </a:lnTo>
                  <a:lnTo>
                    <a:pt x="0" y="2987"/>
                  </a:lnTo>
                  <a:lnTo>
                    <a:pt x="0" y="422"/>
                  </a:lnTo>
                  <a:lnTo>
                    <a:pt x="3" y="369"/>
                  </a:lnTo>
                  <a:lnTo>
                    <a:pt x="13" y="318"/>
                  </a:lnTo>
                  <a:lnTo>
                    <a:pt x="29" y="270"/>
                  </a:lnTo>
                  <a:lnTo>
                    <a:pt x="49" y="224"/>
                  </a:lnTo>
                  <a:lnTo>
                    <a:pt x="74" y="181"/>
                  </a:lnTo>
                  <a:lnTo>
                    <a:pt x="105" y="142"/>
                  </a:lnTo>
                  <a:lnTo>
                    <a:pt x="139" y="107"/>
                  </a:lnTo>
                  <a:lnTo>
                    <a:pt x="177" y="76"/>
                  </a:lnTo>
                  <a:lnTo>
                    <a:pt x="219" y="50"/>
                  </a:lnTo>
                  <a:lnTo>
                    <a:pt x="264" y="29"/>
                  </a:lnTo>
                  <a:lnTo>
                    <a:pt x="311" y="14"/>
                  </a:lnTo>
                  <a:lnTo>
                    <a:pt x="362" y="4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/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8047038" y="2391979"/>
            <a:ext cx="261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5BBB"/>
                </a:solidFill>
              </a:rPr>
              <a:t>Ø </a:t>
            </a:r>
            <a:r>
              <a:rPr lang="de-DE" sz="2400" b="1" dirty="0" smtClean="0">
                <a:solidFill>
                  <a:srgbClr val="005BBB"/>
                </a:solidFill>
              </a:rPr>
              <a:t>39</a:t>
            </a:r>
            <a:r>
              <a:rPr lang="de-DE" sz="1400" b="1" dirty="0" smtClean="0">
                <a:solidFill>
                  <a:srgbClr val="005BBB"/>
                </a:solidFill>
              </a:rPr>
              <a:t> Jahre, </a:t>
            </a:r>
            <a:r>
              <a:rPr lang="de-DE" sz="2400" b="1" dirty="0" smtClean="0">
                <a:solidFill>
                  <a:srgbClr val="005BBB"/>
                </a:solidFill>
              </a:rPr>
              <a:t>55</a:t>
            </a:r>
            <a:r>
              <a:rPr lang="de-DE" sz="1400" b="1" dirty="0" smtClean="0">
                <a:solidFill>
                  <a:srgbClr val="005BBB"/>
                </a:solidFill>
              </a:rPr>
              <a:t>% männlich</a:t>
            </a:r>
          </a:p>
        </p:txBody>
      </p:sp>
      <p:sp>
        <p:nvSpPr>
          <p:cNvPr id="63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/>
              <a:t>Kantar TNS – Digitalisierungsbericht </a:t>
            </a:r>
            <a:r>
              <a:rPr lang="de-DE" dirty="0" smtClean="0"/>
              <a:t>2018</a:t>
            </a:r>
            <a:endParaRPr lang="en-GB" dirty="0"/>
          </a:p>
        </p:txBody>
      </p:sp>
      <p:sp>
        <p:nvSpPr>
          <p:cNvPr id="65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0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VOD – </a:t>
            </a:r>
            <a:r>
              <a:rPr lang="de-DE" dirty="0" smtClean="0"/>
              <a:t>Geräte: Nutzung mind. einmal im Monat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2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r>
              <a:rPr lang="de-DE" dirty="0" smtClean="0"/>
              <a:t>Bundesländer im Vergleich</a:t>
            </a:r>
            <a:endParaRPr lang="de-DE" dirty="0"/>
          </a:p>
        </p:txBody>
      </p:sp>
      <p:sp>
        <p:nvSpPr>
          <p:cNvPr id="30" name="Textplatzhalter 9"/>
          <p:cNvSpPr txBox="1">
            <a:spLocks/>
          </p:cNvSpPr>
          <p:nvPr/>
        </p:nvSpPr>
        <p:spPr>
          <a:xfrm>
            <a:off x="1103313" y="658894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Angaben in Prozent; Gerät mindestens einmal pro Monat für VOD genutzt </a:t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29,379 </a:t>
            </a:r>
            <a:r>
              <a:rPr lang="de-DE" dirty="0"/>
              <a:t>Mio. Personen ab 14 Jahre in Deutschland, die mind. einmal pro Monat VOD-Angebote (professionelle Inhalte) nutzen</a:t>
            </a:r>
          </a:p>
        </p:txBody>
      </p:sp>
      <p:sp>
        <p:nvSpPr>
          <p:cNvPr id="43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24" name="Tabel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28490"/>
              </p:ext>
            </p:extLst>
          </p:nvPr>
        </p:nvGraphicFramePr>
        <p:xfrm>
          <a:off x="1995486" y="2069432"/>
          <a:ext cx="10349532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TV-Gerät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PC / Laptop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Smartphone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Tablet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5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31471"/>
              </p:ext>
            </p:extLst>
          </p:nvPr>
        </p:nvGraphicFramePr>
        <p:xfrm>
          <a:off x="1090040" y="2454279"/>
          <a:ext cx="11344864" cy="3779832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cxnSp>
        <p:nvCxnSpPr>
          <p:cNvPr id="126" name="Gerade Verbindung 125"/>
          <p:cNvCxnSpPr/>
          <p:nvPr/>
        </p:nvCxnSpPr>
        <p:spPr>
          <a:xfrm>
            <a:off x="4600876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720968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>
            <a:off x="982621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Diagramm 128"/>
          <p:cNvGraphicFramePr/>
          <p:nvPr>
            <p:extLst>
              <p:ext uri="{D42A27DB-BD31-4B8C-83A1-F6EECF244321}">
                <p14:modId xmlns:p14="http://schemas.microsoft.com/office/powerpoint/2010/main" val="3667105062"/>
              </p:ext>
            </p:extLst>
          </p:nvPr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0" name="Gruppieren 129"/>
          <p:cNvGrpSpPr/>
          <p:nvPr/>
        </p:nvGrpSpPr>
        <p:grpSpPr>
          <a:xfrm>
            <a:off x="7340768" y="2067976"/>
            <a:ext cx="576064" cy="472345"/>
            <a:chOff x="7340768" y="2067976"/>
            <a:chExt cx="576064" cy="472345"/>
          </a:xfrm>
        </p:grpSpPr>
        <p:sp>
          <p:nvSpPr>
            <p:cNvPr id="131" name="Ellipse 130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132" name="Gruppieren 131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33" name="Textfeld 132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35,2</a:t>
                </a:r>
              </a:p>
            </p:txBody>
          </p:sp>
          <p:cxnSp>
            <p:nvCxnSpPr>
              <p:cNvPr id="134" name="Gerader Verbinder 28"/>
              <p:cNvCxnSpPr/>
              <p:nvPr/>
            </p:nvCxnSpPr>
            <p:spPr>
              <a:xfrm flipH="1" flipV="1">
                <a:off x="7434434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uppieren 134"/>
          <p:cNvGrpSpPr/>
          <p:nvPr/>
        </p:nvGrpSpPr>
        <p:grpSpPr>
          <a:xfrm>
            <a:off x="9936364" y="2067976"/>
            <a:ext cx="576064" cy="472345"/>
            <a:chOff x="7340768" y="2067976"/>
            <a:chExt cx="576064" cy="472345"/>
          </a:xfrm>
        </p:grpSpPr>
        <p:sp>
          <p:nvSpPr>
            <p:cNvPr id="136" name="Ellipse 13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137" name="Gruppieren 13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38" name="Textfeld 13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25,7</a:t>
                </a:r>
              </a:p>
            </p:txBody>
          </p:sp>
          <p:cxnSp>
            <p:nvCxnSpPr>
              <p:cNvPr id="13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uppieren 139"/>
          <p:cNvGrpSpPr/>
          <p:nvPr/>
        </p:nvGrpSpPr>
        <p:grpSpPr>
          <a:xfrm>
            <a:off x="4722913" y="2067976"/>
            <a:ext cx="576064" cy="472345"/>
            <a:chOff x="7340768" y="2067976"/>
            <a:chExt cx="576064" cy="472345"/>
          </a:xfrm>
        </p:grpSpPr>
        <p:sp>
          <p:nvSpPr>
            <p:cNvPr id="141" name="Ellipse 140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142" name="Gruppieren 141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43" name="Textfeld 142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52,3</a:t>
                </a:r>
              </a:p>
            </p:txBody>
          </p:sp>
          <p:cxnSp>
            <p:nvCxnSpPr>
              <p:cNvPr id="144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uppieren 144"/>
          <p:cNvGrpSpPr/>
          <p:nvPr/>
        </p:nvGrpSpPr>
        <p:grpSpPr>
          <a:xfrm>
            <a:off x="2072875" y="2067976"/>
            <a:ext cx="576064" cy="472345"/>
            <a:chOff x="7340768" y="2067976"/>
            <a:chExt cx="576064" cy="472345"/>
          </a:xfrm>
        </p:grpSpPr>
        <p:sp>
          <p:nvSpPr>
            <p:cNvPr id="146" name="Ellipse 14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147" name="Gruppieren 14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48" name="Textfeld 14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64,4</a:t>
                </a:r>
              </a:p>
            </p:txBody>
          </p:sp>
          <p:cxnSp>
            <p:nvCxnSpPr>
              <p:cNvPr id="14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50" name="Diagramm 149"/>
          <p:cNvGraphicFramePr/>
          <p:nvPr>
            <p:extLst>
              <p:ext uri="{D42A27DB-BD31-4B8C-83A1-F6EECF244321}">
                <p14:modId xmlns:p14="http://schemas.microsoft.com/office/powerpoint/2010/main" val="2248277756"/>
              </p:ext>
            </p:extLst>
          </p:nvPr>
        </p:nvGraphicFramePr>
        <p:xfrm>
          <a:off x="7181398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1" name="Diagramm 150"/>
          <p:cNvGraphicFramePr/>
          <p:nvPr>
            <p:extLst>
              <p:ext uri="{D42A27DB-BD31-4B8C-83A1-F6EECF244321}">
                <p14:modId xmlns:p14="http://schemas.microsoft.com/office/powerpoint/2010/main" val="1822446185"/>
              </p:ext>
            </p:extLst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2" name="Diagramm 151"/>
          <p:cNvGraphicFramePr/>
          <p:nvPr>
            <p:extLst>
              <p:ext uri="{D42A27DB-BD31-4B8C-83A1-F6EECF244321}">
                <p14:modId xmlns:p14="http://schemas.microsoft.com/office/powerpoint/2010/main" val="2531689845"/>
              </p:ext>
            </p:extLst>
          </p:nvPr>
        </p:nvGraphicFramePr>
        <p:xfrm>
          <a:off x="4568553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3" name="Diagramm 152"/>
          <p:cNvGraphicFramePr/>
          <p:nvPr>
            <p:extLst>
              <p:ext uri="{D42A27DB-BD31-4B8C-83A1-F6EECF244321}">
                <p14:modId xmlns:p14="http://schemas.microsoft.com/office/powerpoint/2010/main" val="434413386"/>
              </p:ext>
            </p:extLst>
          </p:nvPr>
        </p:nvGraphicFramePr>
        <p:xfrm>
          <a:off x="979848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9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VOD-Angebote: Nutzung gesamt – Personen </a:t>
            </a:r>
            <a:r>
              <a:rPr lang="de-DE" dirty="0">
                <a:solidFill>
                  <a:schemeClr val="tx2"/>
                </a:solidFill>
              </a:rPr>
              <a:t>ab 14 Jahre </a:t>
            </a:r>
            <a:r>
              <a:rPr lang="de-DE" dirty="0"/>
              <a:t>im Trend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19250"/>
            <a:ext cx="10570527" cy="72122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de-DE" dirty="0" smtClean="0"/>
              <a:t>Zuwachs bei fast allen VOD-Angeboten, insbesondere bei Streaming-Diensten. </a:t>
            </a:r>
            <a:r>
              <a:rPr lang="de-DE" dirty="0" err="1" smtClean="0"/>
              <a:t>Netflix</a:t>
            </a:r>
            <a:r>
              <a:rPr lang="de-DE" dirty="0" smtClean="0"/>
              <a:t> kann hier zu Amazon aufschließen. Die privaten Mediatheken steigen (dadurch) etwas verhaltener.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TNS – Digitalisierungsbericht 2018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Prozent; *Angebote eines TV-Plattform-Betreibers</a:t>
            </a:r>
            <a:br>
              <a:rPr lang="de-DE" dirty="0"/>
            </a:br>
            <a:r>
              <a:rPr lang="de-DE" dirty="0"/>
              <a:t>Basis: 70,094 Mio. Personen ab 14 Jahre in Deutschland, davon </a:t>
            </a:r>
            <a:r>
              <a:rPr lang="de-DE" dirty="0" smtClean="0"/>
              <a:t>29,379 </a:t>
            </a:r>
            <a:r>
              <a:rPr lang="de-DE" dirty="0"/>
              <a:t>Mio. Personen ab 14 Jahre, die mindestens einmal im Monat VOD (professionelle Inhalte) nutzen</a:t>
            </a:r>
          </a:p>
        </p:txBody>
      </p:sp>
      <p:cxnSp>
        <p:nvCxnSpPr>
          <p:cNvPr id="25" name="Gerade Verbindung 24"/>
          <p:cNvCxnSpPr/>
          <p:nvPr/>
        </p:nvCxnSpPr>
        <p:spPr>
          <a:xfrm flipH="1">
            <a:off x="8277726" y="2514600"/>
            <a:ext cx="0" cy="373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8276400" y="4383878"/>
            <a:ext cx="468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16200000">
            <a:off x="6305466" y="4164415"/>
            <a:ext cx="3559016" cy="43355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dirty="0">
                <a:solidFill>
                  <a:prstClr val="black"/>
                </a:solidFill>
              </a:rPr>
              <a:t>Veränderung in Prozent</a:t>
            </a:r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10419693" y="2514600"/>
            <a:ext cx="0" cy="373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>
            <a:off x="10418367" y="4383878"/>
            <a:ext cx="468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 rot="16200000">
            <a:off x="8447433" y="4164415"/>
            <a:ext cx="3559016" cy="43355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dirty="0">
                <a:solidFill>
                  <a:prstClr val="black"/>
                </a:solidFill>
              </a:rPr>
              <a:t>Veränderung in Prozentpunkten</a:t>
            </a:r>
          </a:p>
        </p:txBody>
      </p:sp>
      <p:graphicFrame>
        <p:nvGraphicFramePr>
          <p:cNvPr id="30" name="Content Placeholder 10"/>
          <p:cNvGraphicFramePr>
            <a:graphicFrameLocks/>
          </p:cNvGraphicFramePr>
          <p:nvPr>
            <p:extLst/>
          </p:nvPr>
        </p:nvGraphicFramePr>
        <p:xfrm>
          <a:off x="6388363" y="5998980"/>
          <a:ext cx="2079324" cy="4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1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98671"/>
              </p:ext>
            </p:extLst>
          </p:nvPr>
        </p:nvGraphicFramePr>
        <p:xfrm>
          <a:off x="1039812" y="2511849"/>
          <a:ext cx="11415379" cy="3740925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3014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0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0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YouTube / andere Videoportale 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YouTube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i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Mediatheken der TV-Sender 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Mediatheken der öffentlich-rechtlichen Sender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Mediatheken der privaten Sender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Online-Videotheken / Streaming-Dienste 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+6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sv-S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Amazon Prime Video / Amazon Video</a:t>
                      </a:r>
                      <a:endParaRPr lang="de-DE" sz="12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Netflix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+8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iTunes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Maxdome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Eurosport Player</a:t>
                      </a:r>
                      <a:endParaRPr lang="de-DE" sz="12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n.a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n.a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DAZN</a:t>
                      </a:r>
                      <a:endParaRPr lang="de-DE" sz="12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+87%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Videos über soziale Netzwerke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Sky, Unitymedia, Vodafone, </a:t>
                      </a:r>
                      <a:r>
                        <a:rPr lang="de-D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Entertain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gesamt*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marL="0" marR="0" indent="0" algn="r" defTabSz="100803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Twitch.tv / andere Gamer-Videoplattform 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2" name="Content Placeholder 10"/>
          <p:cNvGraphicFramePr>
            <a:graphicFrameLocks/>
          </p:cNvGraphicFramePr>
          <p:nvPr>
            <p:extLst/>
          </p:nvPr>
        </p:nvGraphicFramePr>
        <p:xfrm>
          <a:off x="4071932" y="2261937"/>
          <a:ext cx="5015312" cy="447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7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VOD-Angebote: Nutzung gesamt – Personen </a:t>
            </a:r>
            <a:r>
              <a:rPr lang="de-DE" dirty="0">
                <a:solidFill>
                  <a:schemeClr val="tx2"/>
                </a:solidFill>
              </a:rPr>
              <a:t>ab 14 Jahre </a:t>
            </a:r>
            <a:r>
              <a:rPr lang="de-DE" dirty="0"/>
              <a:t>im Trend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19250"/>
            <a:ext cx="10570527" cy="72122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de-DE" dirty="0" smtClean="0"/>
              <a:t>Bremen 2017 - 2018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TNS – Digitalisierungsbericht 2018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Prozent; *Angebote eines TV-Plattform-Betreibers</a:t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0,573 </a:t>
            </a:r>
            <a:r>
              <a:rPr lang="de-DE" dirty="0"/>
              <a:t>Mio. Personen ab 14 Jahre in </a:t>
            </a:r>
            <a:r>
              <a:rPr lang="de-DE" dirty="0" smtClean="0"/>
              <a:t>Bremen, </a:t>
            </a:r>
            <a:r>
              <a:rPr lang="de-DE" dirty="0"/>
              <a:t>davon </a:t>
            </a:r>
            <a:r>
              <a:rPr lang="de-DE" dirty="0" smtClean="0"/>
              <a:t>0,253 </a:t>
            </a:r>
            <a:r>
              <a:rPr lang="de-DE" dirty="0"/>
              <a:t>Mio. Personen ab 14 Jahre, die mindestens einmal im Monat VOD (professionelle Inhalte) nutzen</a:t>
            </a:r>
          </a:p>
        </p:txBody>
      </p:sp>
      <p:cxnSp>
        <p:nvCxnSpPr>
          <p:cNvPr id="25" name="Gerade Verbindung 24"/>
          <p:cNvCxnSpPr/>
          <p:nvPr/>
        </p:nvCxnSpPr>
        <p:spPr>
          <a:xfrm flipH="1">
            <a:off x="8277726" y="2514600"/>
            <a:ext cx="0" cy="373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8276400" y="4383878"/>
            <a:ext cx="468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 rot="16200000">
            <a:off x="6305466" y="4164415"/>
            <a:ext cx="3559016" cy="43355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dirty="0">
                <a:solidFill>
                  <a:prstClr val="black"/>
                </a:solidFill>
              </a:rPr>
              <a:t>Veränderung in Prozent</a:t>
            </a:r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10419693" y="2514600"/>
            <a:ext cx="0" cy="373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>
            <a:off x="10418367" y="4383878"/>
            <a:ext cx="468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 rot="16200000">
            <a:off x="8447433" y="4164415"/>
            <a:ext cx="3559016" cy="43355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dirty="0">
                <a:solidFill>
                  <a:prstClr val="black"/>
                </a:solidFill>
              </a:rPr>
              <a:t>Veränderung in Prozentpunkten</a:t>
            </a:r>
          </a:p>
        </p:txBody>
      </p:sp>
      <p:graphicFrame>
        <p:nvGraphicFramePr>
          <p:cNvPr id="30" name="Content Placeholder 10"/>
          <p:cNvGraphicFramePr>
            <a:graphicFrameLocks/>
          </p:cNvGraphicFramePr>
          <p:nvPr>
            <p:extLst/>
          </p:nvPr>
        </p:nvGraphicFramePr>
        <p:xfrm>
          <a:off x="6388363" y="5998980"/>
          <a:ext cx="2079324" cy="4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1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96026"/>
              </p:ext>
            </p:extLst>
          </p:nvPr>
        </p:nvGraphicFramePr>
        <p:xfrm>
          <a:off x="1039812" y="2511849"/>
          <a:ext cx="11415379" cy="3740925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3014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0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0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YouTube / andere Videoportale 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+6%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YouTube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i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+7%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Mediatheken der TV-Sender 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+14%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Mediatheken der öffentlich-rechtlichen Sender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+6%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Mediatheken der privaten Sender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Online-Videotheken / Streaming-Dienste 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+17%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sv-S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Amazon Prime Video / Amazon Video</a:t>
                      </a:r>
                      <a:endParaRPr lang="de-DE" sz="12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Netflix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+99%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+15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iTunes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+68%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Maxdome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+44%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Eurosport Player</a:t>
                      </a:r>
                      <a:endParaRPr lang="de-DE" sz="12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n.a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err="1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n.a</a:t>
                      </a: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DAZN</a:t>
                      </a:r>
                      <a:endParaRPr lang="de-DE" sz="12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+57%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Videos über soziale Netzwerke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+34%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Sky, Unitymedia, Vodafone, </a:t>
                      </a:r>
                      <a:r>
                        <a:rPr lang="de-D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Entertain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gesamt*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+20%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395">
                <a:tc>
                  <a:txBody>
                    <a:bodyPr/>
                    <a:lstStyle/>
                    <a:p>
                      <a:pPr marL="0" marR="0" indent="0" algn="r" defTabSz="100803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Twitch.tv / andere Gamer-Videoplattform 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+131%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i="0" u="none" strike="noStrike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+6</a:t>
                      </a: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604265"/>
              </p:ext>
            </p:extLst>
          </p:nvPr>
        </p:nvGraphicFramePr>
        <p:xfrm>
          <a:off x="4071932" y="2261937"/>
          <a:ext cx="5015312" cy="447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VOD-Angebote: Nutzung </a:t>
            </a:r>
            <a:r>
              <a:rPr lang="de-DE" dirty="0">
                <a:solidFill>
                  <a:schemeClr val="tx2"/>
                </a:solidFill>
              </a:rPr>
              <a:t>mind. einmal pro Woche – Personen ab 14 Jahre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Bei wöchentlicher Nutzung </a:t>
            </a:r>
            <a:r>
              <a:rPr lang="de-DE" dirty="0" smtClean="0"/>
              <a:t>liegt </a:t>
            </a:r>
            <a:r>
              <a:rPr lang="de-DE" dirty="0" err="1" smtClean="0"/>
              <a:t>Netflix</a:t>
            </a:r>
            <a:r>
              <a:rPr lang="de-DE" dirty="0" smtClean="0"/>
              <a:t> </a:t>
            </a:r>
            <a:r>
              <a:rPr lang="de-DE" dirty="0"/>
              <a:t>mittlerweile vor Amazon und den Mediatheken. YouTube insgesamt vorne.</a:t>
            </a:r>
          </a:p>
          <a:p>
            <a:pPr>
              <a:lnSpc>
                <a:spcPts val="2400"/>
              </a:lnSpc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Kantar TNS – Digitalisierungsbericht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Prozent; *Angebote eines TV-Plattform-Betreibers</a:t>
            </a:r>
            <a:br>
              <a:rPr lang="de-DE" dirty="0"/>
            </a:br>
            <a:r>
              <a:rPr lang="de-DE" dirty="0"/>
              <a:t>Basis: 70,094 Mio. Personen ab 14 Jahre in Deutschland, davon </a:t>
            </a:r>
            <a:r>
              <a:rPr lang="de-DE" dirty="0" smtClean="0"/>
              <a:t>29,379 </a:t>
            </a:r>
            <a:r>
              <a:rPr lang="de-DE" dirty="0"/>
              <a:t>Mio. Personen ab 14 Jahre, die mindestens einmal im Monat VOD (professionelle Inhalte) nutzen</a:t>
            </a: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9259497" y="3421284"/>
            <a:ext cx="1915051" cy="191505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254262" y="3977298"/>
            <a:ext cx="519013" cy="495108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800" dirty="0">
                <a:solidFill>
                  <a:srgbClr val="005BBB"/>
                </a:solidFill>
                <a:cs typeface="Times New Roman" panose="02020603050405020304" pitchFamily="18" charset="0"/>
              </a:rPr>
              <a:t>∑</a:t>
            </a:r>
            <a:endParaRPr lang="de-DE" sz="1800" dirty="0">
              <a:solidFill>
                <a:srgbClr val="005BBB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>
          <a:xfrm flipH="1">
            <a:off x="8277726" y="2514600"/>
            <a:ext cx="0" cy="373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8276400" y="4383878"/>
            <a:ext cx="468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9141897" y="3778055"/>
            <a:ext cx="2213811" cy="1202994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005BBB"/>
                </a:solidFill>
              </a:rPr>
              <a:t>36,6</a:t>
            </a:r>
            <a:r>
              <a:rPr lang="de-DE" dirty="0" smtClean="0">
                <a:solidFill>
                  <a:srgbClr val="005BBB"/>
                </a:solidFill>
              </a:rPr>
              <a:t>%</a:t>
            </a:r>
            <a:endParaRPr lang="de-DE" dirty="0">
              <a:solidFill>
                <a:srgbClr val="005BBB"/>
              </a:solidFill>
            </a:endParaRPr>
          </a:p>
          <a:p>
            <a:pPr algn="ctr"/>
            <a:r>
              <a:rPr lang="de-DE" sz="800" dirty="0">
                <a:solidFill>
                  <a:srgbClr val="005BBB"/>
                </a:solidFill>
              </a:rPr>
              <a:t> </a:t>
            </a:r>
          </a:p>
          <a:p>
            <a:pPr algn="ctr"/>
            <a:r>
              <a:rPr lang="de-DE" dirty="0" smtClean="0">
                <a:solidFill>
                  <a:srgbClr val="005BBB"/>
                </a:solidFill>
              </a:rPr>
              <a:t>25,631 </a:t>
            </a:r>
            <a:r>
              <a:rPr lang="de-DE" dirty="0">
                <a:solidFill>
                  <a:srgbClr val="005BBB"/>
                </a:solidFill>
              </a:rPr>
              <a:t>Mio.</a:t>
            </a:r>
          </a:p>
        </p:txBody>
      </p:sp>
      <p:sp>
        <p:nvSpPr>
          <p:cNvPr id="16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7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76068"/>
              </p:ext>
            </p:extLst>
          </p:nvPr>
        </p:nvGraphicFramePr>
        <p:xfrm>
          <a:off x="1039812" y="2511849"/>
          <a:ext cx="11415379" cy="3738555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3014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0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0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YouTube / andere Videoportale 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YouTube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i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i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Mediatheken der TV-Sender 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Mediatheken der öffentlich-rechtlichen Sender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Mediatheken der privaten Sender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Online-Videotheken / Streaming-Dienste 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sv-S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Amazon Prime Video / Amazon Video</a:t>
                      </a:r>
                      <a:endParaRPr lang="de-DE" sz="12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Netflix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iTunes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Maxdome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Eurosport Player</a:t>
                      </a:r>
                      <a:endParaRPr lang="de-DE" sz="12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marL="0" marR="0" lvl="0" indent="0" algn="r" defTabSz="100803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DAZN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Videos über soziale Netzwerke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Sky, Unitymedia, Vodafone, </a:t>
                      </a:r>
                      <a:r>
                        <a:rPr lang="de-D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Entertain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gesamt*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marL="0" marR="0" indent="0" algn="r" defTabSz="100803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Twitch.tv / andere Gamer-Videoplattform 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25" name="Content Placeholder 10"/>
          <p:cNvGraphicFramePr>
            <a:graphicFrameLocks/>
          </p:cNvGraphicFramePr>
          <p:nvPr>
            <p:extLst/>
          </p:nvPr>
        </p:nvGraphicFramePr>
        <p:xfrm>
          <a:off x="4071932" y="2261937"/>
          <a:ext cx="5015312" cy="447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6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48277"/>
              </p:ext>
            </p:extLst>
          </p:nvPr>
        </p:nvGraphicFramePr>
        <p:xfrm>
          <a:off x="1039812" y="2511849"/>
          <a:ext cx="11415379" cy="3738555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3014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0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0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YouTube / andere Videoportale 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YouTube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i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i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Mediatheken der TV-Sender 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Mediatheken der öffentlich-rechtlichen Sender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Mediatheken der privaten Sender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Online-Videotheken / Streaming-Dienste 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sv-S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Amazon Prime Video / Amazon Video</a:t>
                      </a:r>
                      <a:endParaRPr lang="de-DE" sz="12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Netflix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iTunes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Maxdome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Eurosport Player</a:t>
                      </a:r>
                      <a:endParaRPr lang="de-DE" sz="12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marL="0" marR="0" lvl="0" indent="0" algn="r" defTabSz="100803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DAZN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Videos über soziale Netzwerke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Sky, Unitymedia, Vodafone, </a:t>
                      </a:r>
                      <a:r>
                        <a:rPr lang="de-D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Entertain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gesamt*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9237">
                <a:tc>
                  <a:txBody>
                    <a:bodyPr/>
                    <a:lstStyle/>
                    <a:p>
                      <a:pPr marL="0" marR="0" indent="0" algn="r" defTabSz="100803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Twitch.tv / andere Gamer-Videoplattform </a:t>
                      </a: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4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VOD-Angebote: Nutzung </a:t>
            </a:r>
            <a:r>
              <a:rPr lang="de-DE" dirty="0">
                <a:solidFill>
                  <a:schemeClr val="tx2"/>
                </a:solidFill>
              </a:rPr>
              <a:t>mind. einmal pro Woche – Personen ab 14 Jahre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 smtClean="0"/>
              <a:t>Bremen 2018</a:t>
            </a:r>
            <a:endParaRPr lang="de-DE" dirty="0"/>
          </a:p>
          <a:p>
            <a:pPr>
              <a:lnSpc>
                <a:spcPts val="2400"/>
              </a:lnSpc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Kantar TNS – Digitalisierungsbericht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Prozent; *Angebote eines TV-Plattform-Betreibers</a:t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0,573 </a:t>
            </a:r>
            <a:r>
              <a:rPr lang="de-DE" dirty="0"/>
              <a:t>Mio. Personen ab 14 Jahre in </a:t>
            </a:r>
            <a:r>
              <a:rPr lang="de-DE" dirty="0" smtClean="0"/>
              <a:t>Bremen, </a:t>
            </a:r>
            <a:r>
              <a:rPr lang="de-DE" dirty="0"/>
              <a:t>davon </a:t>
            </a:r>
            <a:r>
              <a:rPr lang="de-DE" dirty="0" smtClean="0"/>
              <a:t>0,253 </a:t>
            </a:r>
            <a:r>
              <a:rPr lang="de-DE" dirty="0"/>
              <a:t>Mio. Personen ab 14 Jahre, die mindestens einmal im Monat VOD (professionelle Inhalte) nutzen</a:t>
            </a:r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9259497" y="3421284"/>
            <a:ext cx="1915051" cy="191505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254262" y="3977298"/>
            <a:ext cx="519013" cy="495108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800" dirty="0">
                <a:solidFill>
                  <a:srgbClr val="005BBB"/>
                </a:solidFill>
                <a:cs typeface="Times New Roman" panose="02020603050405020304" pitchFamily="18" charset="0"/>
              </a:rPr>
              <a:t>∑</a:t>
            </a:r>
            <a:endParaRPr lang="de-DE" sz="1800" dirty="0">
              <a:solidFill>
                <a:srgbClr val="005BBB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>
          <a:xfrm flipH="1">
            <a:off x="8277726" y="2514600"/>
            <a:ext cx="0" cy="373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8276400" y="4383878"/>
            <a:ext cx="468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9141897" y="3778055"/>
            <a:ext cx="2213811" cy="1202994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005BBB"/>
                </a:solidFill>
              </a:rPr>
              <a:t>37,8</a:t>
            </a:r>
            <a:r>
              <a:rPr lang="de-DE" dirty="0" smtClean="0">
                <a:solidFill>
                  <a:srgbClr val="005BBB"/>
                </a:solidFill>
              </a:rPr>
              <a:t>%</a:t>
            </a:r>
            <a:endParaRPr lang="de-DE" dirty="0">
              <a:solidFill>
                <a:srgbClr val="005BBB"/>
              </a:solidFill>
            </a:endParaRPr>
          </a:p>
          <a:p>
            <a:pPr algn="ctr"/>
            <a:r>
              <a:rPr lang="de-DE" sz="800" dirty="0">
                <a:solidFill>
                  <a:srgbClr val="005BBB"/>
                </a:solidFill>
              </a:rPr>
              <a:t> </a:t>
            </a:r>
          </a:p>
          <a:p>
            <a:pPr algn="ctr"/>
            <a:r>
              <a:rPr lang="de-DE" dirty="0" smtClean="0">
                <a:solidFill>
                  <a:srgbClr val="005BBB"/>
                </a:solidFill>
              </a:rPr>
              <a:t>0,216 </a:t>
            </a:r>
            <a:r>
              <a:rPr lang="de-DE" dirty="0">
                <a:solidFill>
                  <a:srgbClr val="005BBB"/>
                </a:solidFill>
              </a:rPr>
              <a:t>Mio.</a:t>
            </a:r>
          </a:p>
        </p:txBody>
      </p:sp>
      <p:sp>
        <p:nvSpPr>
          <p:cNvPr id="16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225621"/>
              </p:ext>
            </p:extLst>
          </p:nvPr>
        </p:nvGraphicFramePr>
        <p:xfrm>
          <a:off x="4071932" y="2261937"/>
          <a:ext cx="5015312" cy="447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69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6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Inhaltsplatzhalter 8"/>
          <p:cNvGraphicFramePr>
            <a:graphicFrameLocks/>
          </p:cNvGraphicFramePr>
          <p:nvPr>
            <p:extLst/>
          </p:nvPr>
        </p:nvGraphicFramePr>
        <p:xfrm>
          <a:off x="1119999" y="1724033"/>
          <a:ext cx="2962800" cy="4851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522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u="none" strike="noStrike" dirty="0">
                          <a:effectLst/>
                        </a:rPr>
                        <a:t>Realisierte Interviews </a:t>
                      </a:r>
                      <a:r>
                        <a:rPr lang="de-DE" sz="1400" u="none" strike="noStrike" dirty="0" smtClean="0">
                          <a:effectLst/>
                        </a:rPr>
                        <a:t>2018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 smtClean="0">
                          <a:effectLst/>
                        </a:rPr>
                        <a:t>Anzahl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Bayern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Brandenburg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Bremen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Hamburg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Niedersachsen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550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Nordrhein-Westfalen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950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Rheinland-Pfalz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Saarland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Sachsen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500</a:t>
                      </a:r>
                      <a:endParaRPr lang="de-D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Sachsen-Anhalt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Schleswig-Holstein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Thüringen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Summe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7.850</a:t>
                      </a:r>
                      <a:endParaRPr lang="de-DE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Stichprobe Radio-Digitalisierungsbericht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8816741" y="1781320"/>
            <a:ext cx="3559962" cy="2940998"/>
          </a:xfrm>
        </p:spPr>
        <p:txBody>
          <a:bodyPr/>
          <a:lstStyle/>
          <a:p>
            <a:r>
              <a:rPr lang="de-DE" sz="1400" dirty="0" smtClean="0"/>
              <a:t>Wie in den Vorjahren wurde eine Basisstichprobe von 6.000 Interviews proportional </a:t>
            </a:r>
            <a:r>
              <a:rPr lang="de-DE" sz="1400" dirty="0"/>
              <a:t>auf die Bundesländer verteilt, </a:t>
            </a:r>
            <a:r>
              <a:rPr lang="de-DE" sz="1400" dirty="0" smtClean="0"/>
              <a:t>mindestens 200 pro Bundesland.</a:t>
            </a:r>
          </a:p>
          <a:p>
            <a:r>
              <a:rPr lang="de-DE" sz="1400" dirty="0"/>
              <a:t>Als Untergrenze für eine separate Berichterstattung wurden 500 Interviews festgelegt. </a:t>
            </a:r>
            <a:r>
              <a:rPr lang="de-DE" sz="1400" dirty="0" smtClean="0"/>
              <a:t>Einige Landesmedienanstalten haben daher ihre Länder mit zusätzlichen Interviews aufgestockt. </a:t>
            </a:r>
          </a:p>
          <a:p>
            <a:r>
              <a:rPr lang="de-DE" sz="1400" dirty="0" smtClean="0"/>
              <a:t>Bundesländer mit einer Fallzahl deutlich unter 500 können nur zusammengefasst berichtet werden. Dies gilt in diesem Jahr für: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Mecklenburg-Vorpommern (mit Hamburg und Schleswig-Holstein zusammengefasst; für längere Trends zusätzlich mit Niedersachsen und Bremen)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Thüringen (mit Sachsen und Sachsen-Anhalt zusammengefasst)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Rheinland-Pfalz und Saarland (zusammengefasst)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6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grpSp>
        <p:nvGrpSpPr>
          <p:cNvPr id="65" name="Gruppieren 64"/>
          <p:cNvGrpSpPr>
            <a:grpSpLocks noChangeAspect="1"/>
          </p:cNvGrpSpPr>
          <p:nvPr/>
        </p:nvGrpSpPr>
        <p:grpSpPr>
          <a:xfrm>
            <a:off x="5172424" y="1878051"/>
            <a:ext cx="3214583" cy="4716000"/>
            <a:chOff x="3503313" y="2422267"/>
            <a:chExt cx="3016672" cy="4425654"/>
          </a:xfrm>
        </p:grpSpPr>
        <p:sp>
          <p:nvSpPr>
            <p:cNvPr id="66" name="Freeform 4"/>
            <p:cNvSpPr>
              <a:spLocks/>
            </p:cNvSpPr>
            <p:nvPr/>
          </p:nvSpPr>
          <p:spPr bwMode="auto">
            <a:xfrm>
              <a:off x="5061813" y="3567397"/>
              <a:ext cx="839720" cy="1192782"/>
            </a:xfrm>
            <a:custGeom>
              <a:avLst/>
              <a:gdLst>
                <a:gd name="T0" fmla="*/ 1019 w 1614"/>
                <a:gd name="T1" fmla="*/ 1811 h 2114"/>
                <a:gd name="T2" fmla="*/ 1028 w 1614"/>
                <a:gd name="T3" fmla="*/ 1713 h 2114"/>
                <a:gd name="T4" fmla="*/ 996 w 1614"/>
                <a:gd name="T5" fmla="*/ 1581 h 2114"/>
                <a:gd name="T6" fmla="*/ 1014 w 1614"/>
                <a:gd name="T7" fmla="*/ 1521 h 2114"/>
                <a:gd name="T8" fmla="*/ 1142 w 1614"/>
                <a:gd name="T9" fmla="*/ 1446 h 2114"/>
                <a:gd name="T10" fmla="*/ 1406 w 1614"/>
                <a:gd name="T11" fmla="*/ 1361 h 2114"/>
                <a:gd name="T12" fmla="*/ 1536 w 1614"/>
                <a:gd name="T13" fmla="*/ 1414 h 2114"/>
                <a:gd name="T14" fmla="*/ 1601 w 1614"/>
                <a:gd name="T15" fmla="*/ 1275 h 2114"/>
                <a:gd name="T16" fmla="*/ 1567 w 1614"/>
                <a:gd name="T17" fmla="*/ 1156 h 2114"/>
                <a:gd name="T18" fmla="*/ 1369 w 1614"/>
                <a:gd name="T19" fmla="*/ 1080 h 2114"/>
                <a:gd name="T20" fmla="*/ 1143 w 1614"/>
                <a:gd name="T21" fmla="*/ 1017 h 2114"/>
                <a:gd name="T22" fmla="*/ 1055 w 1614"/>
                <a:gd name="T23" fmla="*/ 704 h 2114"/>
                <a:gd name="T24" fmla="*/ 977 w 1614"/>
                <a:gd name="T25" fmla="*/ 540 h 2114"/>
                <a:gd name="T26" fmla="*/ 999 w 1614"/>
                <a:gd name="T27" fmla="*/ 421 h 2114"/>
                <a:gd name="T28" fmla="*/ 929 w 1614"/>
                <a:gd name="T29" fmla="*/ 145 h 2114"/>
                <a:gd name="T30" fmla="*/ 766 w 1614"/>
                <a:gd name="T31" fmla="*/ 129 h 2114"/>
                <a:gd name="T32" fmla="*/ 644 w 1614"/>
                <a:gd name="T33" fmla="*/ 0 h 2114"/>
                <a:gd name="T34" fmla="*/ 547 w 1614"/>
                <a:gd name="T35" fmla="*/ 120 h 2114"/>
                <a:gd name="T36" fmla="*/ 330 w 1614"/>
                <a:gd name="T37" fmla="*/ 142 h 2114"/>
                <a:gd name="T38" fmla="*/ 208 w 1614"/>
                <a:gd name="T39" fmla="*/ 211 h 2114"/>
                <a:gd name="T40" fmla="*/ 132 w 1614"/>
                <a:gd name="T41" fmla="*/ 339 h 2114"/>
                <a:gd name="T42" fmla="*/ 264 w 1614"/>
                <a:gd name="T43" fmla="*/ 559 h 2114"/>
                <a:gd name="T44" fmla="*/ 258 w 1614"/>
                <a:gd name="T45" fmla="*/ 719 h 2114"/>
                <a:gd name="T46" fmla="*/ 270 w 1614"/>
                <a:gd name="T47" fmla="*/ 911 h 2114"/>
                <a:gd name="T48" fmla="*/ 79 w 1614"/>
                <a:gd name="T49" fmla="*/ 1002 h 2114"/>
                <a:gd name="T50" fmla="*/ 35 w 1614"/>
                <a:gd name="T51" fmla="*/ 1159 h 2114"/>
                <a:gd name="T52" fmla="*/ 0 w 1614"/>
                <a:gd name="T53" fmla="*/ 1297 h 2114"/>
                <a:gd name="T54" fmla="*/ 78 w 1614"/>
                <a:gd name="T55" fmla="*/ 1416 h 2114"/>
                <a:gd name="T56" fmla="*/ 243 w 1614"/>
                <a:gd name="T57" fmla="*/ 1627 h 2114"/>
                <a:gd name="T58" fmla="*/ 522 w 1614"/>
                <a:gd name="T59" fmla="*/ 1688 h 2114"/>
                <a:gd name="T60" fmla="*/ 562 w 1614"/>
                <a:gd name="T61" fmla="*/ 1869 h 2114"/>
                <a:gd name="T62" fmla="*/ 635 w 1614"/>
                <a:gd name="T63" fmla="*/ 1951 h 2114"/>
                <a:gd name="T64" fmla="*/ 739 w 1614"/>
                <a:gd name="T65" fmla="*/ 2007 h 2114"/>
                <a:gd name="T66" fmla="*/ 923 w 1614"/>
                <a:gd name="T67" fmla="*/ 2083 h 2114"/>
                <a:gd name="T68" fmla="*/ 1048 w 1614"/>
                <a:gd name="T69" fmla="*/ 2104 h 2114"/>
                <a:gd name="T70" fmla="*/ 1060 w 1614"/>
                <a:gd name="T71" fmla="*/ 1997 h 2114"/>
                <a:gd name="T72" fmla="*/ 1047 w 1614"/>
                <a:gd name="T73" fmla="*/ 1947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4" h="2114">
                  <a:moveTo>
                    <a:pt x="1047" y="1947"/>
                  </a:moveTo>
                  <a:cubicBezTo>
                    <a:pt x="1019" y="1811"/>
                    <a:pt x="1019" y="1811"/>
                    <a:pt x="1019" y="1811"/>
                  </a:cubicBezTo>
                  <a:cubicBezTo>
                    <a:pt x="989" y="1736"/>
                    <a:pt x="989" y="1736"/>
                    <a:pt x="989" y="1736"/>
                  </a:cubicBezTo>
                  <a:cubicBezTo>
                    <a:pt x="1028" y="1713"/>
                    <a:pt x="1028" y="1713"/>
                    <a:pt x="1028" y="1713"/>
                  </a:cubicBezTo>
                  <a:cubicBezTo>
                    <a:pt x="1003" y="1676"/>
                    <a:pt x="1003" y="1676"/>
                    <a:pt x="1003" y="1676"/>
                  </a:cubicBezTo>
                  <a:cubicBezTo>
                    <a:pt x="996" y="1581"/>
                    <a:pt x="996" y="1581"/>
                    <a:pt x="996" y="1581"/>
                  </a:cubicBezTo>
                  <a:cubicBezTo>
                    <a:pt x="1021" y="1558"/>
                    <a:pt x="1021" y="1558"/>
                    <a:pt x="1021" y="1558"/>
                  </a:cubicBezTo>
                  <a:cubicBezTo>
                    <a:pt x="1014" y="1521"/>
                    <a:pt x="1014" y="1521"/>
                    <a:pt x="1014" y="1521"/>
                  </a:cubicBezTo>
                  <a:cubicBezTo>
                    <a:pt x="1042" y="1493"/>
                    <a:pt x="1042" y="1493"/>
                    <a:pt x="1042" y="1493"/>
                  </a:cubicBezTo>
                  <a:cubicBezTo>
                    <a:pt x="1042" y="1493"/>
                    <a:pt x="1105" y="1460"/>
                    <a:pt x="1142" y="1446"/>
                  </a:cubicBezTo>
                  <a:cubicBezTo>
                    <a:pt x="1179" y="1433"/>
                    <a:pt x="1281" y="1433"/>
                    <a:pt x="1281" y="1433"/>
                  </a:cubicBezTo>
                  <a:cubicBezTo>
                    <a:pt x="1406" y="1361"/>
                    <a:pt x="1406" y="1361"/>
                    <a:pt x="1406" y="1361"/>
                  </a:cubicBezTo>
                  <a:cubicBezTo>
                    <a:pt x="1497" y="1405"/>
                    <a:pt x="1497" y="1405"/>
                    <a:pt x="1497" y="1405"/>
                  </a:cubicBezTo>
                  <a:cubicBezTo>
                    <a:pt x="1536" y="1414"/>
                    <a:pt x="1536" y="1414"/>
                    <a:pt x="1536" y="1414"/>
                  </a:cubicBezTo>
                  <a:cubicBezTo>
                    <a:pt x="1614" y="1334"/>
                    <a:pt x="1614" y="1334"/>
                    <a:pt x="1614" y="1334"/>
                  </a:cubicBezTo>
                  <a:cubicBezTo>
                    <a:pt x="1601" y="1275"/>
                    <a:pt x="1601" y="1275"/>
                    <a:pt x="1601" y="1275"/>
                  </a:cubicBezTo>
                  <a:cubicBezTo>
                    <a:pt x="1604" y="1159"/>
                    <a:pt x="1604" y="1159"/>
                    <a:pt x="1604" y="1159"/>
                  </a:cubicBezTo>
                  <a:cubicBezTo>
                    <a:pt x="1567" y="1156"/>
                    <a:pt x="1567" y="1156"/>
                    <a:pt x="1567" y="1156"/>
                  </a:cubicBezTo>
                  <a:cubicBezTo>
                    <a:pt x="1466" y="1090"/>
                    <a:pt x="1466" y="1090"/>
                    <a:pt x="1466" y="1090"/>
                  </a:cubicBezTo>
                  <a:cubicBezTo>
                    <a:pt x="1369" y="1080"/>
                    <a:pt x="1369" y="1080"/>
                    <a:pt x="1369" y="1080"/>
                  </a:cubicBezTo>
                  <a:cubicBezTo>
                    <a:pt x="1181" y="1005"/>
                    <a:pt x="1181" y="1005"/>
                    <a:pt x="1181" y="1005"/>
                  </a:cubicBezTo>
                  <a:cubicBezTo>
                    <a:pt x="1143" y="1017"/>
                    <a:pt x="1143" y="1017"/>
                    <a:pt x="1143" y="1017"/>
                  </a:cubicBezTo>
                  <a:cubicBezTo>
                    <a:pt x="1143" y="1017"/>
                    <a:pt x="1074" y="973"/>
                    <a:pt x="1021" y="923"/>
                  </a:cubicBezTo>
                  <a:cubicBezTo>
                    <a:pt x="967" y="873"/>
                    <a:pt x="1036" y="747"/>
                    <a:pt x="1055" y="704"/>
                  </a:cubicBezTo>
                  <a:cubicBezTo>
                    <a:pt x="1074" y="660"/>
                    <a:pt x="1058" y="534"/>
                    <a:pt x="1058" y="534"/>
                  </a:cubicBezTo>
                  <a:cubicBezTo>
                    <a:pt x="977" y="540"/>
                    <a:pt x="977" y="540"/>
                    <a:pt x="977" y="540"/>
                  </a:cubicBezTo>
                  <a:cubicBezTo>
                    <a:pt x="964" y="506"/>
                    <a:pt x="964" y="506"/>
                    <a:pt x="964" y="506"/>
                  </a:cubicBezTo>
                  <a:cubicBezTo>
                    <a:pt x="999" y="421"/>
                    <a:pt x="999" y="421"/>
                    <a:pt x="999" y="421"/>
                  </a:cubicBezTo>
                  <a:cubicBezTo>
                    <a:pt x="1005" y="182"/>
                    <a:pt x="1005" y="182"/>
                    <a:pt x="1005" y="182"/>
                  </a:cubicBezTo>
                  <a:cubicBezTo>
                    <a:pt x="929" y="145"/>
                    <a:pt x="929" y="145"/>
                    <a:pt x="929" y="145"/>
                  </a:cubicBezTo>
                  <a:cubicBezTo>
                    <a:pt x="867" y="173"/>
                    <a:pt x="867" y="173"/>
                    <a:pt x="867" y="173"/>
                  </a:cubicBezTo>
                  <a:cubicBezTo>
                    <a:pt x="766" y="129"/>
                    <a:pt x="766" y="129"/>
                    <a:pt x="766" y="129"/>
                  </a:cubicBezTo>
                  <a:cubicBezTo>
                    <a:pt x="766" y="79"/>
                    <a:pt x="766" y="79"/>
                    <a:pt x="766" y="79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562" y="60"/>
                    <a:pt x="562" y="60"/>
                    <a:pt x="562" y="60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459" y="186"/>
                    <a:pt x="459" y="186"/>
                    <a:pt x="459" y="186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251" y="145"/>
                    <a:pt x="251" y="145"/>
                    <a:pt x="251" y="145"/>
                  </a:cubicBezTo>
                  <a:cubicBezTo>
                    <a:pt x="208" y="211"/>
                    <a:pt x="208" y="211"/>
                    <a:pt x="208" y="211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32" y="339"/>
                    <a:pt x="132" y="339"/>
                    <a:pt x="132" y="339"/>
                  </a:cubicBezTo>
                  <a:cubicBezTo>
                    <a:pt x="176" y="364"/>
                    <a:pt x="176" y="364"/>
                    <a:pt x="176" y="364"/>
                  </a:cubicBezTo>
                  <a:cubicBezTo>
                    <a:pt x="264" y="559"/>
                    <a:pt x="264" y="559"/>
                    <a:pt x="264" y="559"/>
                  </a:cubicBezTo>
                  <a:cubicBezTo>
                    <a:pt x="264" y="559"/>
                    <a:pt x="211" y="612"/>
                    <a:pt x="251" y="644"/>
                  </a:cubicBezTo>
                  <a:cubicBezTo>
                    <a:pt x="292" y="675"/>
                    <a:pt x="286" y="694"/>
                    <a:pt x="258" y="719"/>
                  </a:cubicBezTo>
                  <a:cubicBezTo>
                    <a:pt x="230" y="744"/>
                    <a:pt x="286" y="776"/>
                    <a:pt x="311" y="817"/>
                  </a:cubicBezTo>
                  <a:cubicBezTo>
                    <a:pt x="336" y="857"/>
                    <a:pt x="321" y="860"/>
                    <a:pt x="270" y="911"/>
                  </a:cubicBezTo>
                  <a:cubicBezTo>
                    <a:pt x="220" y="961"/>
                    <a:pt x="245" y="999"/>
                    <a:pt x="245" y="999"/>
                  </a:cubicBezTo>
                  <a:cubicBezTo>
                    <a:pt x="79" y="1002"/>
                    <a:pt x="79" y="1002"/>
                    <a:pt x="79" y="1002"/>
                  </a:cubicBezTo>
                  <a:cubicBezTo>
                    <a:pt x="0" y="1046"/>
                    <a:pt x="0" y="1046"/>
                    <a:pt x="0" y="1046"/>
                  </a:cubicBezTo>
                  <a:cubicBezTo>
                    <a:pt x="0" y="1046"/>
                    <a:pt x="19" y="1105"/>
                    <a:pt x="35" y="1159"/>
                  </a:cubicBezTo>
                  <a:cubicBezTo>
                    <a:pt x="51" y="1212"/>
                    <a:pt x="7" y="1218"/>
                    <a:pt x="7" y="1218"/>
                  </a:cubicBezTo>
                  <a:cubicBezTo>
                    <a:pt x="0" y="1297"/>
                    <a:pt x="0" y="1297"/>
                    <a:pt x="0" y="1297"/>
                  </a:cubicBezTo>
                  <a:cubicBezTo>
                    <a:pt x="67" y="1425"/>
                    <a:pt x="67" y="1425"/>
                    <a:pt x="67" y="1425"/>
                  </a:cubicBezTo>
                  <a:cubicBezTo>
                    <a:pt x="78" y="1416"/>
                    <a:pt x="78" y="1416"/>
                    <a:pt x="78" y="1416"/>
                  </a:cubicBezTo>
                  <a:cubicBezTo>
                    <a:pt x="237" y="1437"/>
                    <a:pt x="237" y="1437"/>
                    <a:pt x="237" y="1437"/>
                  </a:cubicBezTo>
                  <a:cubicBezTo>
                    <a:pt x="243" y="1627"/>
                    <a:pt x="243" y="1627"/>
                    <a:pt x="243" y="1627"/>
                  </a:cubicBezTo>
                  <a:cubicBezTo>
                    <a:pt x="445" y="1636"/>
                    <a:pt x="445" y="1636"/>
                    <a:pt x="445" y="1636"/>
                  </a:cubicBezTo>
                  <a:cubicBezTo>
                    <a:pt x="445" y="1636"/>
                    <a:pt x="510" y="1655"/>
                    <a:pt x="522" y="1688"/>
                  </a:cubicBezTo>
                  <a:cubicBezTo>
                    <a:pt x="534" y="1722"/>
                    <a:pt x="491" y="1802"/>
                    <a:pt x="497" y="1835"/>
                  </a:cubicBezTo>
                  <a:cubicBezTo>
                    <a:pt x="504" y="1869"/>
                    <a:pt x="552" y="1850"/>
                    <a:pt x="562" y="1869"/>
                  </a:cubicBezTo>
                  <a:cubicBezTo>
                    <a:pt x="571" y="1887"/>
                    <a:pt x="574" y="1945"/>
                    <a:pt x="574" y="1945"/>
                  </a:cubicBezTo>
                  <a:cubicBezTo>
                    <a:pt x="635" y="1951"/>
                    <a:pt x="635" y="1951"/>
                    <a:pt x="635" y="1951"/>
                  </a:cubicBezTo>
                  <a:cubicBezTo>
                    <a:pt x="706" y="1942"/>
                    <a:pt x="706" y="1942"/>
                    <a:pt x="706" y="1942"/>
                  </a:cubicBezTo>
                  <a:cubicBezTo>
                    <a:pt x="706" y="1942"/>
                    <a:pt x="699" y="1997"/>
                    <a:pt x="739" y="2007"/>
                  </a:cubicBezTo>
                  <a:cubicBezTo>
                    <a:pt x="779" y="2016"/>
                    <a:pt x="816" y="1991"/>
                    <a:pt x="834" y="1997"/>
                  </a:cubicBezTo>
                  <a:cubicBezTo>
                    <a:pt x="852" y="2003"/>
                    <a:pt x="923" y="2083"/>
                    <a:pt x="923" y="2083"/>
                  </a:cubicBezTo>
                  <a:cubicBezTo>
                    <a:pt x="1018" y="2074"/>
                    <a:pt x="1018" y="2074"/>
                    <a:pt x="1018" y="2074"/>
                  </a:cubicBezTo>
                  <a:cubicBezTo>
                    <a:pt x="1018" y="2074"/>
                    <a:pt x="1027" y="2114"/>
                    <a:pt x="1048" y="2104"/>
                  </a:cubicBezTo>
                  <a:cubicBezTo>
                    <a:pt x="1070" y="2095"/>
                    <a:pt x="1088" y="2049"/>
                    <a:pt x="1088" y="2028"/>
                  </a:cubicBezTo>
                  <a:cubicBezTo>
                    <a:pt x="1088" y="2007"/>
                    <a:pt x="1060" y="1997"/>
                    <a:pt x="1060" y="1997"/>
                  </a:cubicBezTo>
                  <a:cubicBezTo>
                    <a:pt x="1076" y="1953"/>
                    <a:pt x="1076" y="1953"/>
                    <a:pt x="1076" y="1953"/>
                  </a:cubicBezTo>
                  <a:lnTo>
                    <a:pt x="1047" y="1947"/>
                  </a:lnTo>
                  <a:close/>
                </a:path>
              </a:pathLst>
            </a:custGeom>
            <a:solidFill>
              <a:srgbClr val="E6EAEE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5871298" y="3766938"/>
              <a:ext cx="196530" cy="186139"/>
            </a:xfrm>
            <a:custGeom>
              <a:avLst/>
              <a:gdLst>
                <a:gd name="T0" fmla="*/ 95 w 377"/>
                <a:gd name="T1" fmla="*/ 18 h 330"/>
                <a:gd name="T2" fmla="*/ 21 w 377"/>
                <a:gd name="T3" fmla="*/ 78 h 330"/>
                <a:gd name="T4" fmla="*/ 21 w 377"/>
                <a:gd name="T5" fmla="*/ 119 h 330"/>
                <a:gd name="T6" fmla="*/ 8 w 377"/>
                <a:gd name="T7" fmla="*/ 123 h 330"/>
                <a:gd name="T8" fmla="*/ 4 w 377"/>
                <a:gd name="T9" fmla="*/ 156 h 330"/>
                <a:gd name="T10" fmla="*/ 21 w 377"/>
                <a:gd name="T11" fmla="*/ 172 h 330"/>
                <a:gd name="T12" fmla="*/ 0 w 377"/>
                <a:gd name="T13" fmla="*/ 209 h 330"/>
                <a:gd name="T14" fmla="*/ 2 w 377"/>
                <a:gd name="T15" fmla="*/ 289 h 330"/>
                <a:gd name="T16" fmla="*/ 115 w 377"/>
                <a:gd name="T17" fmla="*/ 266 h 330"/>
                <a:gd name="T18" fmla="*/ 183 w 377"/>
                <a:gd name="T19" fmla="*/ 283 h 330"/>
                <a:gd name="T20" fmla="*/ 211 w 377"/>
                <a:gd name="T21" fmla="*/ 254 h 330"/>
                <a:gd name="T22" fmla="*/ 310 w 377"/>
                <a:gd name="T23" fmla="*/ 281 h 330"/>
                <a:gd name="T24" fmla="*/ 318 w 377"/>
                <a:gd name="T25" fmla="*/ 330 h 330"/>
                <a:gd name="T26" fmla="*/ 373 w 377"/>
                <a:gd name="T27" fmla="*/ 273 h 330"/>
                <a:gd name="T28" fmla="*/ 377 w 377"/>
                <a:gd name="T29" fmla="*/ 203 h 330"/>
                <a:gd name="T30" fmla="*/ 314 w 377"/>
                <a:gd name="T31" fmla="*/ 191 h 330"/>
                <a:gd name="T32" fmla="*/ 328 w 377"/>
                <a:gd name="T33" fmla="*/ 127 h 330"/>
                <a:gd name="T34" fmla="*/ 295 w 377"/>
                <a:gd name="T35" fmla="*/ 119 h 330"/>
                <a:gd name="T36" fmla="*/ 258 w 377"/>
                <a:gd name="T37" fmla="*/ 78 h 330"/>
                <a:gd name="T38" fmla="*/ 226 w 377"/>
                <a:gd name="T39" fmla="*/ 63 h 330"/>
                <a:gd name="T40" fmla="*/ 228 w 377"/>
                <a:gd name="T41" fmla="*/ 18 h 330"/>
                <a:gd name="T42" fmla="*/ 205 w 377"/>
                <a:gd name="T43" fmla="*/ 2 h 330"/>
                <a:gd name="T44" fmla="*/ 185 w 377"/>
                <a:gd name="T45" fmla="*/ 55 h 330"/>
                <a:gd name="T46" fmla="*/ 156 w 377"/>
                <a:gd name="T47" fmla="*/ 33 h 330"/>
                <a:gd name="T48" fmla="*/ 95 w 377"/>
                <a:gd name="T49" fmla="*/ 1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7" h="330">
                  <a:moveTo>
                    <a:pt x="95" y="18"/>
                  </a:moveTo>
                  <a:cubicBezTo>
                    <a:pt x="21" y="78"/>
                    <a:pt x="21" y="78"/>
                    <a:pt x="21" y="78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115" y="266"/>
                    <a:pt x="115" y="266"/>
                    <a:pt x="115" y="266"/>
                  </a:cubicBezTo>
                  <a:cubicBezTo>
                    <a:pt x="183" y="283"/>
                    <a:pt x="183" y="283"/>
                    <a:pt x="183" y="283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310" y="281"/>
                    <a:pt x="310" y="281"/>
                    <a:pt x="310" y="281"/>
                  </a:cubicBezTo>
                  <a:cubicBezTo>
                    <a:pt x="318" y="330"/>
                    <a:pt x="318" y="330"/>
                    <a:pt x="318" y="330"/>
                  </a:cubicBezTo>
                  <a:cubicBezTo>
                    <a:pt x="373" y="273"/>
                    <a:pt x="373" y="273"/>
                    <a:pt x="373" y="273"/>
                  </a:cubicBezTo>
                  <a:cubicBezTo>
                    <a:pt x="377" y="203"/>
                    <a:pt x="377" y="203"/>
                    <a:pt x="377" y="203"/>
                  </a:cubicBezTo>
                  <a:cubicBezTo>
                    <a:pt x="377" y="203"/>
                    <a:pt x="326" y="207"/>
                    <a:pt x="314" y="191"/>
                  </a:cubicBezTo>
                  <a:cubicBezTo>
                    <a:pt x="303" y="176"/>
                    <a:pt x="328" y="127"/>
                    <a:pt x="328" y="127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8" y="18"/>
                    <a:pt x="215" y="0"/>
                    <a:pt x="205" y="2"/>
                  </a:cubicBezTo>
                  <a:cubicBezTo>
                    <a:pt x="195" y="4"/>
                    <a:pt x="185" y="55"/>
                    <a:pt x="185" y="55"/>
                  </a:cubicBezTo>
                  <a:cubicBezTo>
                    <a:pt x="156" y="33"/>
                    <a:pt x="156" y="33"/>
                    <a:pt x="156" y="33"/>
                  </a:cubicBezTo>
                  <a:lnTo>
                    <a:pt x="95" y="18"/>
                  </a:lnTo>
                  <a:close/>
                </a:path>
              </a:pathLst>
            </a:custGeom>
            <a:solidFill>
              <a:srgbClr val="9DADBD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5500227" y="4334292"/>
              <a:ext cx="1019758" cy="875601"/>
            </a:xfrm>
            <a:custGeom>
              <a:avLst/>
              <a:gdLst>
                <a:gd name="T0" fmla="*/ 1658 w 1958"/>
                <a:gd name="T1" fmla="*/ 58 h 1551"/>
                <a:gd name="T2" fmla="*/ 1500 w 1958"/>
                <a:gd name="T3" fmla="*/ 136 h 1551"/>
                <a:gd name="T4" fmla="*/ 1317 w 1958"/>
                <a:gd name="T5" fmla="*/ 181 h 1551"/>
                <a:gd name="T6" fmla="*/ 1032 w 1958"/>
                <a:gd name="T7" fmla="*/ 296 h 1551"/>
                <a:gd name="T8" fmla="*/ 879 w 1958"/>
                <a:gd name="T9" fmla="*/ 220 h 1551"/>
                <a:gd name="T10" fmla="*/ 804 w 1958"/>
                <a:gd name="T11" fmla="*/ 222 h 1551"/>
                <a:gd name="T12" fmla="*/ 654 w 1958"/>
                <a:gd name="T13" fmla="*/ 44 h 1551"/>
                <a:gd name="T14" fmla="*/ 438 w 1958"/>
                <a:gd name="T15" fmla="*/ 72 h 1551"/>
                <a:gd name="T16" fmla="*/ 199 w 1958"/>
                <a:gd name="T17" fmla="*/ 132 h 1551"/>
                <a:gd name="T18" fmla="*/ 178 w 1958"/>
                <a:gd name="T19" fmla="*/ 197 h 1551"/>
                <a:gd name="T20" fmla="*/ 160 w 1958"/>
                <a:gd name="T21" fmla="*/ 315 h 1551"/>
                <a:gd name="T22" fmla="*/ 146 w 1958"/>
                <a:gd name="T23" fmla="*/ 375 h 1551"/>
                <a:gd name="T24" fmla="*/ 204 w 1958"/>
                <a:gd name="T25" fmla="*/ 586 h 1551"/>
                <a:gd name="T26" fmla="*/ 375 w 1958"/>
                <a:gd name="T27" fmla="*/ 647 h 1551"/>
                <a:gd name="T28" fmla="*/ 468 w 1958"/>
                <a:gd name="T29" fmla="*/ 765 h 1551"/>
                <a:gd name="T30" fmla="*/ 215 w 1958"/>
                <a:gd name="T31" fmla="*/ 930 h 1551"/>
                <a:gd name="T32" fmla="*/ 243 w 1958"/>
                <a:gd name="T33" fmla="*/ 1064 h 1551"/>
                <a:gd name="T34" fmla="*/ 164 w 1958"/>
                <a:gd name="T35" fmla="*/ 1108 h 1551"/>
                <a:gd name="T36" fmla="*/ 67 w 1958"/>
                <a:gd name="T37" fmla="*/ 1057 h 1551"/>
                <a:gd name="T38" fmla="*/ 0 w 1958"/>
                <a:gd name="T39" fmla="*/ 1261 h 1551"/>
                <a:gd name="T40" fmla="*/ 50 w 1958"/>
                <a:gd name="T41" fmla="*/ 1289 h 1551"/>
                <a:gd name="T42" fmla="*/ 128 w 1958"/>
                <a:gd name="T43" fmla="*/ 1366 h 1551"/>
                <a:gd name="T44" fmla="*/ 142 w 1958"/>
                <a:gd name="T45" fmla="*/ 1384 h 1551"/>
                <a:gd name="T46" fmla="*/ 356 w 1958"/>
                <a:gd name="T47" fmla="*/ 1359 h 1551"/>
                <a:gd name="T48" fmla="*/ 565 w 1958"/>
                <a:gd name="T49" fmla="*/ 1269 h 1551"/>
                <a:gd name="T50" fmla="*/ 825 w 1958"/>
                <a:gd name="T51" fmla="*/ 1161 h 1551"/>
                <a:gd name="T52" fmla="*/ 1085 w 1958"/>
                <a:gd name="T53" fmla="*/ 954 h 1551"/>
                <a:gd name="T54" fmla="*/ 1457 w 1958"/>
                <a:gd name="T55" fmla="*/ 777 h 1551"/>
                <a:gd name="T56" fmla="*/ 1464 w 1958"/>
                <a:gd name="T57" fmla="*/ 669 h 1551"/>
                <a:gd name="T58" fmla="*/ 1657 w 1958"/>
                <a:gd name="T59" fmla="*/ 738 h 1551"/>
                <a:gd name="T60" fmla="*/ 1781 w 1958"/>
                <a:gd name="T61" fmla="*/ 818 h 1551"/>
                <a:gd name="T62" fmla="*/ 1924 w 1958"/>
                <a:gd name="T63" fmla="*/ 478 h 1551"/>
                <a:gd name="T64" fmla="*/ 1736 w 1958"/>
                <a:gd name="T65" fmla="*/ 117 h 1551"/>
                <a:gd name="T66" fmla="*/ 1683 w 1958"/>
                <a:gd name="T67" fmla="*/ 81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8" h="1551">
                  <a:moveTo>
                    <a:pt x="1683" y="81"/>
                  </a:moveTo>
                  <a:cubicBezTo>
                    <a:pt x="1658" y="58"/>
                    <a:pt x="1658" y="58"/>
                    <a:pt x="1658" y="58"/>
                  </a:cubicBezTo>
                  <a:cubicBezTo>
                    <a:pt x="1526" y="106"/>
                    <a:pt x="1526" y="106"/>
                    <a:pt x="1526" y="106"/>
                  </a:cubicBezTo>
                  <a:cubicBezTo>
                    <a:pt x="1500" y="136"/>
                    <a:pt x="1500" y="136"/>
                    <a:pt x="1500" y="136"/>
                  </a:cubicBezTo>
                  <a:cubicBezTo>
                    <a:pt x="1500" y="136"/>
                    <a:pt x="1451" y="104"/>
                    <a:pt x="1398" y="104"/>
                  </a:cubicBezTo>
                  <a:cubicBezTo>
                    <a:pt x="1345" y="104"/>
                    <a:pt x="1317" y="181"/>
                    <a:pt x="1317" y="181"/>
                  </a:cubicBezTo>
                  <a:cubicBezTo>
                    <a:pt x="1287" y="278"/>
                    <a:pt x="1287" y="278"/>
                    <a:pt x="1287" y="278"/>
                  </a:cubicBezTo>
                  <a:cubicBezTo>
                    <a:pt x="1032" y="296"/>
                    <a:pt x="1032" y="296"/>
                    <a:pt x="1032" y="296"/>
                  </a:cubicBezTo>
                  <a:cubicBezTo>
                    <a:pt x="927" y="227"/>
                    <a:pt x="927" y="227"/>
                    <a:pt x="927" y="227"/>
                  </a:cubicBezTo>
                  <a:cubicBezTo>
                    <a:pt x="879" y="220"/>
                    <a:pt x="879" y="220"/>
                    <a:pt x="879" y="220"/>
                  </a:cubicBezTo>
                  <a:cubicBezTo>
                    <a:pt x="879" y="220"/>
                    <a:pt x="844" y="299"/>
                    <a:pt x="800" y="273"/>
                  </a:cubicBezTo>
                  <a:cubicBezTo>
                    <a:pt x="756" y="248"/>
                    <a:pt x="804" y="222"/>
                    <a:pt x="804" y="222"/>
                  </a:cubicBezTo>
                  <a:cubicBezTo>
                    <a:pt x="770" y="72"/>
                    <a:pt x="770" y="72"/>
                    <a:pt x="770" y="72"/>
                  </a:cubicBezTo>
                  <a:cubicBezTo>
                    <a:pt x="654" y="44"/>
                    <a:pt x="654" y="44"/>
                    <a:pt x="654" y="44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38" y="72"/>
                    <a:pt x="438" y="72"/>
                    <a:pt x="438" y="72"/>
                  </a:cubicBezTo>
                  <a:cubicBezTo>
                    <a:pt x="438" y="72"/>
                    <a:pt x="336" y="72"/>
                    <a:pt x="299" y="85"/>
                  </a:cubicBezTo>
                  <a:cubicBezTo>
                    <a:pt x="262" y="99"/>
                    <a:pt x="199" y="132"/>
                    <a:pt x="199" y="132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78" y="197"/>
                    <a:pt x="178" y="197"/>
                    <a:pt x="178" y="197"/>
                  </a:cubicBezTo>
                  <a:cubicBezTo>
                    <a:pt x="153" y="220"/>
                    <a:pt x="153" y="220"/>
                    <a:pt x="153" y="220"/>
                  </a:cubicBezTo>
                  <a:cubicBezTo>
                    <a:pt x="160" y="315"/>
                    <a:pt x="160" y="315"/>
                    <a:pt x="160" y="315"/>
                  </a:cubicBezTo>
                  <a:cubicBezTo>
                    <a:pt x="185" y="352"/>
                    <a:pt x="185" y="352"/>
                    <a:pt x="185" y="352"/>
                  </a:cubicBezTo>
                  <a:cubicBezTo>
                    <a:pt x="146" y="375"/>
                    <a:pt x="146" y="375"/>
                    <a:pt x="146" y="375"/>
                  </a:cubicBezTo>
                  <a:cubicBezTo>
                    <a:pt x="176" y="450"/>
                    <a:pt x="176" y="450"/>
                    <a:pt x="176" y="450"/>
                  </a:cubicBezTo>
                  <a:cubicBezTo>
                    <a:pt x="204" y="586"/>
                    <a:pt x="204" y="586"/>
                    <a:pt x="204" y="586"/>
                  </a:cubicBezTo>
                  <a:cubicBezTo>
                    <a:pt x="378" y="619"/>
                    <a:pt x="378" y="619"/>
                    <a:pt x="378" y="619"/>
                  </a:cubicBezTo>
                  <a:cubicBezTo>
                    <a:pt x="375" y="647"/>
                    <a:pt x="375" y="647"/>
                    <a:pt x="375" y="647"/>
                  </a:cubicBezTo>
                  <a:cubicBezTo>
                    <a:pt x="443" y="695"/>
                    <a:pt x="443" y="695"/>
                    <a:pt x="443" y="695"/>
                  </a:cubicBezTo>
                  <a:cubicBezTo>
                    <a:pt x="468" y="765"/>
                    <a:pt x="468" y="765"/>
                    <a:pt x="468" y="765"/>
                  </a:cubicBezTo>
                  <a:cubicBezTo>
                    <a:pt x="269" y="867"/>
                    <a:pt x="269" y="867"/>
                    <a:pt x="269" y="867"/>
                  </a:cubicBezTo>
                  <a:cubicBezTo>
                    <a:pt x="269" y="867"/>
                    <a:pt x="218" y="881"/>
                    <a:pt x="215" y="930"/>
                  </a:cubicBezTo>
                  <a:cubicBezTo>
                    <a:pt x="213" y="978"/>
                    <a:pt x="255" y="969"/>
                    <a:pt x="264" y="1011"/>
                  </a:cubicBezTo>
                  <a:cubicBezTo>
                    <a:pt x="273" y="1052"/>
                    <a:pt x="243" y="1064"/>
                    <a:pt x="243" y="1064"/>
                  </a:cubicBezTo>
                  <a:cubicBezTo>
                    <a:pt x="169" y="1064"/>
                    <a:pt x="169" y="1064"/>
                    <a:pt x="169" y="1064"/>
                  </a:cubicBezTo>
                  <a:cubicBezTo>
                    <a:pt x="164" y="1108"/>
                    <a:pt x="164" y="1108"/>
                    <a:pt x="164" y="1108"/>
                  </a:cubicBezTo>
                  <a:cubicBezTo>
                    <a:pt x="106" y="1122"/>
                    <a:pt x="106" y="1122"/>
                    <a:pt x="106" y="1122"/>
                  </a:cubicBezTo>
                  <a:cubicBezTo>
                    <a:pt x="67" y="1057"/>
                    <a:pt x="67" y="1057"/>
                    <a:pt x="67" y="1057"/>
                  </a:cubicBezTo>
                  <a:cubicBezTo>
                    <a:pt x="0" y="1164"/>
                    <a:pt x="0" y="1164"/>
                    <a:pt x="0" y="1164"/>
                  </a:cubicBezTo>
                  <a:cubicBezTo>
                    <a:pt x="0" y="1261"/>
                    <a:pt x="0" y="1261"/>
                    <a:pt x="0" y="1261"/>
                  </a:cubicBezTo>
                  <a:cubicBezTo>
                    <a:pt x="2" y="1259"/>
                    <a:pt x="2" y="1259"/>
                    <a:pt x="2" y="1259"/>
                  </a:cubicBezTo>
                  <a:cubicBezTo>
                    <a:pt x="50" y="1289"/>
                    <a:pt x="50" y="1289"/>
                    <a:pt x="50" y="1289"/>
                  </a:cubicBezTo>
                  <a:cubicBezTo>
                    <a:pt x="74" y="1337"/>
                    <a:pt x="74" y="1337"/>
                    <a:pt x="74" y="1337"/>
                  </a:cubicBezTo>
                  <a:cubicBezTo>
                    <a:pt x="128" y="1366"/>
                    <a:pt x="128" y="1366"/>
                    <a:pt x="128" y="1366"/>
                  </a:cubicBezTo>
                  <a:cubicBezTo>
                    <a:pt x="132" y="1386"/>
                    <a:pt x="132" y="1386"/>
                    <a:pt x="132" y="1386"/>
                  </a:cubicBezTo>
                  <a:cubicBezTo>
                    <a:pt x="135" y="1386"/>
                    <a:pt x="139" y="1385"/>
                    <a:pt x="142" y="1384"/>
                  </a:cubicBezTo>
                  <a:cubicBezTo>
                    <a:pt x="162" y="1411"/>
                    <a:pt x="239" y="1551"/>
                    <a:pt x="264" y="1541"/>
                  </a:cubicBezTo>
                  <a:cubicBezTo>
                    <a:pt x="275" y="1536"/>
                    <a:pt x="321" y="1381"/>
                    <a:pt x="356" y="1359"/>
                  </a:cubicBezTo>
                  <a:cubicBezTo>
                    <a:pt x="388" y="1339"/>
                    <a:pt x="410" y="1253"/>
                    <a:pt x="486" y="1304"/>
                  </a:cubicBezTo>
                  <a:cubicBezTo>
                    <a:pt x="488" y="1305"/>
                    <a:pt x="551" y="1277"/>
                    <a:pt x="565" y="1269"/>
                  </a:cubicBezTo>
                  <a:cubicBezTo>
                    <a:pt x="620" y="1239"/>
                    <a:pt x="706" y="1334"/>
                    <a:pt x="722" y="1196"/>
                  </a:cubicBezTo>
                  <a:cubicBezTo>
                    <a:pt x="759" y="1205"/>
                    <a:pt x="799" y="1196"/>
                    <a:pt x="825" y="1161"/>
                  </a:cubicBezTo>
                  <a:cubicBezTo>
                    <a:pt x="873" y="1098"/>
                    <a:pt x="927" y="1061"/>
                    <a:pt x="929" y="1056"/>
                  </a:cubicBezTo>
                  <a:cubicBezTo>
                    <a:pt x="987" y="1131"/>
                    <a:pt x="1028" y="982"/>
                    <a:pt x="1085" y="954"/>
                  </a:cubicBezTo>
                  <a:cubicBezTo>
                    <a:pt x="1119" y="938"/>
                    <a:pt x="1237" y="885"/>
                    <a:pt x="1273" y="885"/>
                  </a:cubicBezTo>
                  <a:cubicBezTo>
                    <a:pt x="1335" y="885"/>
                    <a:pt x="1400" y="810"/>
                    <a:pt x="1457" y="777"/>
                  </a:cubicBezTo>
                  <a:cubicBezTo>
                    <a:pt x="1506" y="749"/>
                    <a:pt x="1553" y="783"/>
                    <a:pt x="1552" y="713"/>
                  </a:cubicBezTo>
                  <a:cubicBezTo>
                    <a:pt x="1551" y="707"/>
                    <a:pt x="1470" y="671"/>
                    <a:pt x="1464" y="669"/>
                  </a:cubicBezTo>
                  <a:cubicBezTo>
                    <a:pt x="1466" y="651"/>
                    <a:pt x="1479" y="617"/>
                    <a:pt x="1490" y="603"/>
                  </a:cubicBezTo>
                  <a:cubicBezTo>
                    <a:pt x="1545" y="632"/>
                    <a:pt x="1738" y="621"/>
                    <a:pt x="1657" y="738"/>
                  </a:cubicBezTo>
                  <a:cubicBezTo>
                    <a:pt x="1675" y="732"/>
                    <a:pt x="1697" y="734"/>
                    <a:pt x="1715" y="727"/>
                  </a:cubicBezTo>
                  <a:cubicBezTo>
                    <a:pt x="1649" y="813"/>
                    <a:pt x="1730" y="782"/>
                    <a:pt x="1781" y="818"/>
                  </a:cubicBezTo>
                  <a:cubicBezTo>
                    <a:pt x="1831" y="853"/>
                    <a:pt x="1831" y="757"/>
                    <a:pt x="1855" y="741"/>
                  </a:cubicBezTo>
                  <a:cubicBezTo>
                    <a:pt x="1905" y="708"/>
                    <a:pt x="1925" y="543"/>
                    <a:pt x="1924" y="478"/>
                  </a:cubicBezTo>
                  <a:cubicBezTo>
                    <a:pt x="1958" y="373"/>
                    <a:pt x="1883" y="327"/>
                    <a:pt x="1883" y="232"/>
                  </a:cubicBezTo>
                  <a:cubicBezTo>
                    <a:pt x="1883" y="137"/>
                    <a:pt x="1805" y="152"/>
                    <a:pt x="1736" y="117"/>
                  </a:cubicBezTo>
                  <a:cubicBezTo>
                    <a:pt x="1714" y="107"/>
                    <a:pt x="1715" y="89"/>
                    <a:pt x="1722" y="69"/>
                  </a:cubicBezTo>
                  <a:lnTo>
                    <a:pt x="1683" y="81"/>
                  </a:lnTo>
                  <a:close/>
                </a:path>
              </a:pathLst>
            </a:custGeom>
            <a:solidFill>
              <a:srgbClr val="E6EAEE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5276210" y="3266596"/>
              <a:ext cx="1135203" cy="1237455"/>
            </a:xfrm>
            <a:custGeom>
              <a:avLst/>
              <a:gdLst>
                <a:gd name="T0" fmla="*/ 1702 w 2181"/>
                <a:gd name="T1" fmla="*/ 280 h 2192"/>
                <a:gd name="T2" fmla="*/ 1689 w 2181"/>
                <a:gd name="T3" fmla="*/ 130 h 2192"/>
                <a:gd name="T4" fmla="*/ 1557 w 2181"/>
                <a:gd name="T5" fmla="*/ 29 h 2192"/>
                <a:gd name="T6" fmla="*/ 1462 w 2181"/>
                <a:gd name="T7" fmla="*/ 77 h 2192"/>
                <a:gd name="T8" fmla="*/ 1356 w 2181"/>
                <a:gd name="T9" fmla="*/ 143 h 2192"/>
                <a:gd name="T10" fmla="*/ 1105 w 2181"/>
                <a:gd name="T11" fmla="*/ 344 h 2192"/>
                <a:gd name="T12" fmla="*/ 907 w 2181"/>
                <a:gd name="T13" fmla="*/ 352 h 2192"/>
                <a:gd name="T14" fmla="*/ 603 w 2181"/>
                <a:gd name="T15" fmla="*/ 254 h 2192"/>
                <a:gd name="T16" fmla="*/ 465 w 2181"/>
                <a:gd name="T17" fmla="*/ 227 h 2192"/>
                <a:gd name="T18" fmla="*/ 224 w 2181"/>
                <a:gd name="T19" fmla="*/ 341 h 2192"/>
                <a:gd name="T20" fmla="*/ 10 w 2181"/>
                <a:gd name="T21" fmla="*/ 465 h 2192"/>
                <a:gd name="T22" fmla="*/ 42 w 2181"/>
                <a:gd name="T23" fmla="*/ 529 h 2192"/>
                <a:gd name="T24" fmla="*/ 196 w 2181"/>
                <a:gd name="T25" fmla="*/ 559 h 2192"/>
                <a:gd name="T26" fmla="*/ 354 w 2181"/>
                <a:gd name="T27" fmla="*/ 611 h 2192"/>
                <a:gd name="T28" fmla="*/ 455 w 2181"/>
                <a:gd name="T29" fmla="*/ 705 h 2192"/>
                <a:gd name="T30" fmla="*/ 593 w 2181"/>
                <a:gd name="T31" fmla="*/ 714 h 2192"/>
                <a:gd name="T32" fmla="*/ 552 w 2181"/>
                <a:gd name="T33" fmla="*/ 1038 h 2192"/>
                <a:gd name="T34" fmla="*/ 646 w 2181"/>
                <a:gd name="T35" fmla="*/ 1066 h 2192"/>
                <a:gd name="T36" fmla="*/ 609 w 2181"/>
                <a:gd name="T37" fmla="*/ 1455 h 2192"/>
                <a:gd name="T38" fmla="*/ 769 w 2181"/>
                <a:gd name="T39" fmla="*/ 1537 h 2192"/>
                <a:gd name="T40" fmla="*/ 1054 w 2181"/>
                <a:gd name="T41" fmla="*/ 1622 h 2192"/>
                <a:gd name="T42" fmla="*/ 1192 w 2181"/>
                <a:gd name="T43" fmla="*/ 1691 h 2192"/>
                <a:gd name="T44" fmla="*/ 1202 w 2181"/>
                <a:gd name="T45" fmla="*/ 1866 h 2192"/>
                <a:gd name="T46" fmla="*/ 1201 w 2181"/>
                <a:gd name="T47" fmla="*/ 1965 h 2192"/>
                <a:gd name="T48" fmla="*/ 1231 w 2181"/>
                <a:gd name="T49" fmla="*/ 2166 h 2192"/>
                <a:gd name="T50" fmla="*/ 1358 w 2181"/>
                <a:gd name="T51" fmla="*/ 2120 h 2192"/>
                <a:gd name="T52" fmla="*/ 1718 w 2181"/>
                <a:gd name="T53" fmla="*/ 2171 h 2192"/>
                <a:gd name="T54" fmla="*/ 1829 w 2181"/>
                <a:gd name="T55" fmla="*/ 1997 h 2192"/>
                <a:gd name="T56" fmla="*/ 1957 w 2181"/>
                <a:gd name="T57" fmla="*/ 1999 h 2192"/>
                <a:gd name="T58" fmla="*/ 2114 w 2181"/>
                <a:gd name="T59" fmla="*/ 1974 h 2192"/>
                <a:gd name="T60" fmla="*/ 2169 w 2181"/>
                <a:gd name="T61" fmla="*/ 1879 h 2192"/>
                <a:gd name="T62" fmla="*/ 2100 w 2181"/>
                <a:gd name="T63" fmla="*/ 1440 h 2192"/>
                <a:gd name="T64" fmla="*/ 2004 w 2181"/>
                <a:gd name="T65" fmla="*/ 1160 h 2192"/>
                <a:gd name="T66" fmla="*/ 1716 w 2181"/>
                <a:gd name="T67" fmla="*/ 718 h 2192"/>
                <a:gd name="T68" fmla="*/ 1856 w 2181"/>
                <a:gd name="T69" fmla="*/ 467 h 2192"/>
                <a:gd name="T70" fmla="*/ 1797 w 2181"/>
                <a:gd name="T71" fmla="*/ 249 h 2192"/>
                <a:gd name="T72" fmla="*/ 1517 w 2181"/>
                <a:gd name="T73" fmla="*/ 1159 h 2192"/>
                <a:gd name="T74" fmla="*/ 1454 w 2181"/>
                <a:gd name="T75" fmla="*/ 1167 h 2192"/>
                <a:gd name="T76" fmla="*/ 1327 w 2181"/>
                <a:gd name="T77" fmla="*/ 1169 h 2192"/>
                <a:gd name="T78" fmla="*/ 1146 w 2181"/>
                <a:gd name="T79" fmla="*/ 1175 h 2192"/>
                <a:gd name="T80" fmla="*/ 1165 w 2181"/>
                <a:gd name="T81" fmla="*/ 1058 h 2192"/>
                <a:gd name="T82" fmla="*/ 1152 w 2181"/>
                <a:gd name="T83" fmla="*/ 1009 h 2192"/>
                <a:gd name="T84" fmla="*/ 1165 w 2181"/>
                <a:gd name="T85" fmla="*/ 964 h 2192"/>
                <a:gd name="T86" fmla="*/ 1300 w 2181"/>
                <a:gd name="T87" fmla="*/ 919 h 2192"/>
                <a:gd name="T88" fmla="*/ 1349 w 2181"/>
                <a:gd name="T89" fmla="*/ 888 h 2192"/>
                <a:gd name="T90" fmla="*/ 1370 w 2181"/>
                <a:gd name="T91" fmla="*/ 949 h 2192"/>
                <a:gd name="T92" fmla="*/ 1439 w 2181"/>
                <a:gd name="T93" fmla="*/ 1005 h 2192"/>
                <a:gd name="T94" fmla="*/ 1458 w 2181"/>
                <a:gd name="T95" fmla="*/ 1077 h 2192"/>
                <a:gd name="T96" fmla="*/ 1517 w 2181"/>
                <a:gd name="T97" fmla="*/ 1159 h 2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1" h="2192">
                  <a:moveTo>
                    <a:pt x="1808" y="286"/>
                  </a:moveTo>
                  <a:cubicBezTo>
                    <a:pt x="1702" y="280"/>
                    <a:pt x="1702" y="280"/>
                    <a:pt x="1702" y="280"/>
                  </a:cubicBezTo>
                  <a:cubicBezTo>
                    <a:pt x="1771" y="103"/>
                    <a:pt x="1771" y="103"/>
                    <a:pt x="1771" y="103"/>
                  </a:cubicBezTo>
                  <a:cubicBezTo>
                    <a:pt x="1689" y="130"/>
                    <a:pt x="1689" y="130"/>
                    <a:pt x="1689" y="130"/>
                  </a:cubicBezTo>
                  <a:cubicBezTo>
                    <a:pt x="1602" y="119"/>
                    <a:pt x="1602" y="119"/>
                    <a:pt x="1602" y="119"/>
                  </a:cubicBezTo>
                  <a:cubicBezTo>
                    <a:pt x="1557" y="29"/>
                    <a:pt x="1557" y="29"/>
                    <a:pt x="1557" y="29"/>
                  </a:cubicBezTo>
                  <a:cubicBezTo>
                    <a:pt x="1504" y="0"/>
                    <a:pt x="1504" y="0"/>
                    <a:pt x="1504" y="0"/>
                  </a:cubicBezTo>
                  <a:cubicBezTo>
                    <a:pt x="1504" y="0"/>
                    <a:pt x="1496" y="74"/>
                    <a:pt x="1462" y="77"/>
                  </a:cubicBezTo>
                  <a:cubicBezTo>
                    <a:pt x="1427" y="79"/>
                    <a:pt x="1422" y="138"/>
                    <a:pt x="1422" y="138"/>
                  </a:cubicBezTo>
                  <a:cubicBezTo>
                    <a:pt x="1356" y="143"/>
                    <a:pt x="1356" y="143"/>
                    <a:pt x="1356" y="143"/>
                  </a:cubicBezTo>
                  <a:cubicBezTo>
                    <a:pt x="1324" y="275"/>
                    <a:pt x="1324" y="275"/>
                    <a:pt x="1324" y="275"/>
                  </a:cubicBezTo>
                  <a:cubicBezTo>
                    <a:pt x="1105" y="344"/>
                    <a:pt x="1105" y="344"/>
                    <a:pt x="1105" y="344"/>
                  </a:cubicBezTo>
                  <a:cubicBezTo>
                    <a:pt x="1105" y="344"/>
                    <a:pt x="1086" y="376"/>
                    <a:pt x="1031" y="397"/>
                  </a:cubicBezTo>
                  <a:cubicBezTo>
                    <a:pt x="975" y="418"/>
                    <a:pt x="907" y="352"/>
                    <a:pt x="907" y="352"/>
                  </a:cubicBezTo>
                  <a:cubicBezTo>
                    <a:pt x="756" y="325"/>
                    <a:pt x="756" y="325"/>
                    <a:pt x="756" y="325"/>
                  </a:cubicBezTo>
                  <a:cubicBezTo>
                    <a:pt x="603" y="254"/>
                    <a:pt x="603" y="254"/>
                    <a:pt x="603" y="254"/>
                  </a:cubicBezTo>
                  <a:cubicBezTo>
                    <a:pt x="571" y="225"/>
                    <a:pt x="571" y="225"/>
                    <a:pt x="571" y="225"/>
                  </a:cubicBezTo>
                  <a:cubicBezTo>
                    <a:pt x="571" y="225"/>
                    <a:pt x="510" y="212"/>
                    <a:pt x="465" y="227"/>
                  </a:cubicBezTo>
                  <a:cubicBezTo>
                    <a:pt x="420" y="243"/>
                    <a:pt x="431" y="307"/>
                    <a:pt x="386" y="333"/>
                  </a:cubicBezTo>
                  <a:cubicBezTo>
                    <a:pt x="341" y="360"/>
                    <a:pt x="291" y="331"/>
                    <a:pt x="224" y="341"/>
                  </a:cubicBezTo>
                  <a:cubicBezTo>
                    <a:pt x="158" y="352"/>
                    <a:pt x="177" y="450"/>
                    <a:pt x="177" y="450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42" y="529"/>
                    <a:pt x="42" y="529"/>
                    <a:pt x="42" y="529"/>
                  </a:cubicBezTo>
                  <a:cubicBezTo>
                    <a:pt x="156" y="521"/>
                    <a:pt x="156" y="521"/>
                    <a:pt x="156" y="521"/>
                  </a:cubicBezTo>
                  <a:cubicBezTo>
                    <a:pt x="196" y="559"/>
                    <a:pt x="196" y="559"/>
                    <a:pt x="196" y="559"/>
                  </a:cubicBezTo>
                  <a:cubicBezTo>
                    <a:pt x="232" y="532"/>
                    <a:pt x="232" y="532"/>
                    <a:pt x="232" y="532"/>
                  </a:cubicBezTo>
                  <a:cubicBezTo>
                    <a:pt x="354" y="611"/>
                    <a:pt x="354" y="611"/>
                    <a:pt x="354" y="611"/>
                  </a:cubicBezTo>
                  <a:cubicBezTo>
                    <a:pt x="354" y="661"/>
                    <a:pt x="354" y="661"/>
                    <a:pt x="354" y="661"/>
                  </a:cubicBezTo>
                  <a:cubicBezTo>
                    <a:pt x="455" y="705"/>
                    <a:pt x="455" y="705"/>
                    <a:pt x="455" y="705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93" y="714"/>
                    <a:pt x="593" y="714"/>
                    <a:pt x="593" y="714"/>
                  </a:cubicBezTo>
                  <a:cubicBezTo>
                    <a:pt x="587" y="953"/>
                    <a:pt x="587" y="953"/>
                    <a:pt x="587" y="953"/>
                  </a:cubicBezTo>
                  <a:cubicBezTo>
                    <a:pt x="552" y="1038"/>
                    <a:pt x="552" y="1038"/>
                    <a:pt x="552" y="1038"/>
                  </a:cubicBezTo>
                  <a:cubicBezTo>
                    <a:pt x="565" y="1072"/>
                    <a:pt x="565" y="1072"/>
                    <a:pt x="565" y="1072"/>
                  </a:cubicBezTo>
                  <a:cubicBezTo>
                    <a:pt x="646" y="1066"/>
                    <a:pt x="646" y="1066"/>
                    <a:pt x="646" y="1066"/>
                  </a:cubicBezTo>
                  <a:cubicBezTo>
                    <a:pt x="646" y="1066"/>
                    <a:pt x="662" y="1192"/>
                    <a:pt x="643" y="1236"/>
                  </a:cubicBezTo>
                  <a:cubicBezTo>
                    <a:pt x="624" y="1279"/>
                    <a:pt x="555" y="1405"/>
                    <a:pt x="609" y="1455"/>
                  </a:cubicBezTo>
                  <a:cubicBezTo>
                    <a:pt x="662" y="1505"/>
                    <a:pt x="731" y="1549"/>
                    <a:pt x="731" y="1549"/>
                  </a:cubicBezTo>
                  <a:cubicBezTo>
                    <a:pt x="769" y="1537"/>
                    <a:pt x="769" y="1537"/>
                    <a:pt x="769" y="1537"/>
                  </a:cubicBezTo>
                  <a:cubicBezTo>
                    <a:pt x="957" y="1612"/>
                    <a:pt x="957" y="1612"/>
                    <a:pt x="957" y="1612"/>
                  </a:cubicBezTo>
                  <a:cubicBezTo>
                    <a:pt x="1054" y="1622"/>
                    <a:pt x="1054" y="1622"/>
                    <a:pt x="1054" y="1622"/>
                  </a:cubicBezTo>
                  <a:cubicBezTo>
                    <a:pt x="1155" y="1688"/>
                    <a:pt x="1155" y="1688"/>
                    <a:pt x="1155" y="1688"/>
                  </a:cubicBezTo>
                  <a:cubicBezTo>
                    <a:pt x="1192" y="1691"/>
                    <a:pt x="1192" y="1691"/>
                    <a:pt x="1192" y="1691"/>
                  </a:cubicBezTo>
                  <a:cubicBezTo>
                    <a:pt x="1189" y="1807"/>
                    <a:pt x="1189" y="1807"/>
                    <a:pt x="1189" y="1807"/>
                  </a:cubicBezTo>
                  <a:cubicBezTo>
                    <a:pt x="1202" y="1866"/>
                    <a:pt x="1202" y="1866"/>
                    <a:pt x="1202" y="1866"/>
                  </a:cubicBezTo>
                  <a:cubicBezTo>
                    <a:pt x="1124" y="1946"/>
                    <a:pt x="1124" y="1946"/>
                    <a:pt x="1124" y="1946"/>
                  </a:cubicBezTo>
                  <a:cubicBezTo>
                    <a:pt x="1201" y="1965"/>
                    <a:pt x="1201" y="1965"/>
                    <a:pt x="1201" y="1965"/>
                  </a:cubicBezTo>
                  <a:cubicBezTo>
                    <a:pt x="1235" y="2115"/>
                    <a:pt x="1235" y="2115"/>
                    <a:pt x="1235" y="2115"/>
                  </a:cubicBezTo>
                  <a:cubicBezTo>
                    <a:pt x="1235" y="2115"/>
                    <a:pt x="1187" y="2141"/>
                    <a:pt x="1231" y="2166"/>
                  </a:cubicBezTo>
                  <a:cubicBezTo>
                    <a:pt x="1275" y="2192"/>
                    <a:pt x="1310" y="2113"/>
                    <a:pt x="1310" y="2113"/>
                  </a:cubicBezTo>
                  <a:cubicBezTo>
                    <a:pt x="1358" y="2120"/>
                    <a:pt x="1358" y="2120"/>
                    <a:pt x="1358" y="2120"/>
                  </a:cubicBezTo>
                  <a:cubicBezTo>
                    <a:pt x="1463" y="2189"/>
                    <a:pt x="1463" y="2189"/>
                    <a:pt x="1463" y="2189"/>
                  </a:cubicBezTo>
                  <a:cubicBezTo>
                    <a:pt x="1718" y="2171"/>
                    <a:pt x="1718" y="2171"/>
                    <a:pt x="1718" y="2171"/>
                  </a:cubicBezTo>
                  <a:cubicBezTo>
                    <a:pt x="1748" y="2074"/>
                    <a:pt x="1748" y="2074"/>
                    <a:pt x="1748" y="2074"/>
                  </a:cubicBezTo>
                  <a:cubicBezTo>
                    <a:pt x="1748" y="2074"/>
                    <a:pt x="1776" y="1997"/>
                    <a:pt x="1829" y="1997"/>
                  </a:cubicBezTo>
                  <a:cubicBezTo>
                    <a:pt x="1882" y="1997"/>
                    <a:pt x="1931" y="2029"/>
                    <a:pt x="1931" y="2029"/>
                  </a:cubicBezTo>
                  <a:cubicBezTo>
                    <a:pt x="1957" y="1999"/>
                    <a:pt x="1957" y="1999"/>
                    <a:pt x="1957" y="1999"/>
                  </a:cubicBezTo>
                  <a:cubicBezTo>
                    <a:pt x="2089" y="1951"/>
                    <a:pt x="2089" y="1951"/>
                    <a:pt x="2089" y="1951"/>
                  </a:cubicBezTo>
                  <a:cubicBezTo>
                    <a:pt x="2114" y="1974"/>
                    <a:pt x="2114" y="1974"/>
                    <a:pt x="2114" y="1974"/>
                  </a:cubicBezTo>
                  <a:cubicBezTo>
                    <a:pt x="2153" y="1962"/>
                    <a:pt x="2153" y="1962"/>
                    <a:pt x="2153" y="1962"/>
                  </a:cubicBezTo>
                  <a:cubicBezTo>
                    <a:pt x="2162" y="1935"/>
                    <a:pt x="2181" y="1904"/>
                    <a:pt x="2169" y="1879"/>
                  </a:cubicBezTo>
                  <a:cubicBezTo>
                    <a:pt x="2128" y="1798"/>
                    <a:pt x="2022" y="1744"/>
                    <a:pt x="2086" y="1658"/>
                  </a:cubicBezTo>
                  <a:cubicBezTo>
                    <a:pt x="2121" y="1610"/>
                    <a:pt x="2179" y="1456"/>
                    <a:pt x="2100" y="1440"/>
                  </a:cubicBezTo>
                  <a:cubicBezTo>
                    <a:pt x="2077" y="1436"/>
                    <a:pt x="2132" y="1295"/>
                    <a:pt x="2084" y="1277"/>
                  </a:cubicBezTo>
                  <a:cubicBezTo>
                    <a:pt x="2019" y="1253"/>
                    <a:pt x="2019" y="1225"/>
                    <a:pt x="2004" y="1160"/>
                  </a:cubicBezTo>
                  <a:cubicBezTo>
                    <a:pt x="1988" y="1092"/>
                    <a:pt x="2049" y="1109"/>
                    <a:pt x="2049" y="1054"/>
                  </a:cubicBezTo>
                  <a:cubicBezTo>
                    <a:pt x="2049" y="933"/>
                    <a:pt x="1863" y="724"/>
                    <a:pt x="1716" y="718"/>
                  </a:cubicBezTo>
                  <a:cubicBezTo>
                    <a:pt x="1732" y="682"/>
                    <a:pt x="1723" y="607"/>
                    <a:pt x="1744" y="580"/>
                  </a:cubicBezTo>
                  <a:cubicBezTo>
                    <a:pt x="1779" y="534"/>
                    <a:pt x="1846" y="535"/>
                    <a:pt x="1856" y="467"/>
                  </a:cubicBezTo>
                  <a:cubicBezTo>
                    <a:pt x="1869" y="382"/>
                    <a:pt x="1895" y="298"/>
                    <a:pt x="1869" y="219"/>
                  </a:cubicBezTo>
                  <a:cubicBezTo>
                    <a:pt x="1797" y="249"/>
                    <a:pt x="1797" y="249"/>
                    <a:pt x="1797" y="249"/>
                  </a:cubicBezTo>
                  <a:lnTo>
                    <a:pt x="1808" y="286"/>
                  </a:lnTo>
                  <a:close/>
                  <a:moveTo>
                    <a:pt x="1517" y="1159"/>
                  </a:moveTo>
                  <a:cubicBezTo>
                    <a:pt x="1462" y="1216"/>
                    <a:pt x="1462" y="1216"/>
                    <a:pt x="1462" y="1216"/>
                  </a:cubicBezTo>
                  <a:cubicBezTo>
                    <a:pt x="1454" y="1167"/>
                    <a:pt x="1454" y="1167"/>
                    <a:pt x="1454" y="1167"/>
                  </a:cubicBezTo>
                  <a:cubicBezTo>
                    <a:pt x="1355" y="1140"/>
                    <a:pt x="1355" y="1140"/>
                    <a:pt x="1355" y="1140"/>
                  </a:cubicBezTo>
                  <a:cubicBezTo>
                    <a:pt x="1327" y="1169"/>
                    <a:pt x="1327" y="1169"/>
                    <a:pt x="1327" y="1169"/>
                  </a:cubicBezTo>
                  <a:cubicBezTo>
                    <a:pt x="1259" y="1152"/>
                    <a:pt x="1259" y="1152"/>
                    <a:pt x="1259" y="1152"/>
                  </a:cubicBezTo>
                  <a:cubicBezTo>
                    <a:pt x="1146" y="1175"/>
                    <a:pt x="1146" y="1175"/>
                    <a:pt x="1146" y="1175"/>
                  </a:cubicBezTo>
                  <a:cubicBezTo>
                    <a:pt x="1144" y="1095"/>
                    <a:pt x="1144" y="1095"/>
                    <a:pt x="1144" y="1095"/>
                  </a:cubicBezTo>
                  <a:cubicBezTo>
                    <a:pt x="1165" y="1058"/>
                    <a:pt x="1165" y="1058"/>
                    <a:pt x="1165" y="1058"/>
                  </a:cubicBezTo>
                  <a:cubicBezTo>
                    <a:pt x="1148" y="1042"/>
                    <a:pt x="1148" y="1042"/>
                    <a:pt x="1148" y="1042"/>
                  </a:cubicBezTo>
                  <a:cubicBezTo>
                    <a:pt x="1152" y="1009"/>
                    <a:pt x="1152" y="1009"/>
                    <a:pt x="1152" y="1009"/>
                  </a:cubicBezTo>
                  <a:cubicBezTo>
                    <a:pt x="1165" y="1005"/>
                    <a:pt x="1165" y="1005"/>
                    <a:pt x="1165" y="1005"/>
                  </a:cubicBezTo>
                  <a:cubicBezTo>
                    <a:pt x="1165" y="964"/>
                    <a:pt x="1165" y="964"/>
                    <a:pt x="1165" y="964"/>
                  </a:cubicBezTo>
                  <a:cubicBezTo>
                    <a:pt x="1239" y="904"/>
                    <a:pt x="1239" y="904"/>
                    <a:pt x="1239" y="904"/>
                  </a:cubicBezTo>
                  <a:cubicBezTo>
                    <a:pt x="1300" y="919"/>
                    <a:pt x="1300" y="919"/>
                    <a:pt x="1300" y="919"/>
                  </a:cubicBezTo>
                  <a:cubicBezTo>
                    <a:pt x="1329" y="941"/>
                    <a:pt x="1329" y="941"/>
                    <a:pt x="1329" y="941"/>
                  </a:cubicBezTo>
                  <a:cubicBezTo>
                    <a:pt x="1329" y="941"/>
                    <a:pt x="1339" y="890"/>
                    <a:pt x="1349" y="888"/>
                  </a:cubicBezTo>
                  <a:cubicBezTo>
                    <a:pt x="1359" y="886"/>
                    <a:pt x="1372" y="904"/>
                    <a:pt x="1372" y="904"/>
                  </a:cubicBezTo>
                  <a:cubicBezTo>
                    <a:pt x="1370" y="949"/>
                    <a:pt x="1370" y="949"/>
                    <a:pt x="1370" y="949"/>
                  </a:cubicBezTo>
                  <a:cubicBezTo>
                    <a:pt x="1402" y="964"/>
                    <a:pt x="1402" y="964"/>
                    <a:pt x="1402" y="964"/>
                  </a:cubicBezTo>
                  <a:cubicBezTo>
                    <a:pt x="1439" y="1005"/>
                    <a:pt x="1439" y="1005"/>
                    <a:pt x="1439" y="1005"/>
                  </a:cubicBezTo>
                  <a:cubicBezTo>
                    <a:pt x="1472" y="1013"/>
                    <a:pt x="1472" y="1013"/>
                    <a:pt x="1472" y="1013"/>
                  </a:cubicBezTo>
                  <a:cubicBezTo>
                    <a:pt x="1472" y="1013"/>
                    <a:pt x="1447" y="1062"/>
                    <a:pt x="1458" y="1077"/>
                  </a:cubicBezTo>
                  <a:cubicBezTo>
                    <a:pt x="1470" y="1093"/>
                    <a:pt x="1521" y="1089"/>
                    <a:pt x="1521" y="1089"/>
                  </a:cubicBezTo>
                  <a:lnTo>
                    <a:pt x="1517" y="1159"/>
                  </a:lnTo>
                  <a:close/>
                </a:path>
              </a:pathLst>
            </a:custGeom>
            <a:solidFill>
              <a:srgbClr val="AFBCC9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4524447" y="4977591"/>
              <a:ext cx="1651954" cy="1870330"/>
            </a:xfrm>
            <a:custGeom>
              <a:avLst/>
              <a:gdLst>
                <a:gd name="T0" fmla="*/ 1998 w 3172"/>
                <a:gd name="T1" fmla="*/ 227 h 3315"/>
                <a:gd name="T2" fmla="*/ 1920 w 3172"/>
                <a:gd name="T3" fmla="*/ 150 h 3315"/>
                <a:gd name="T4" fmla="*/ 1870 w 3172"/>
                <a:gd name="T5" fmla="*/ 122 h 3315"/>
                <a:gd name="T6" fmla="*/ 1680 w 3172"/>
                <a:gd name="T7" fmla="*/ 150 h 3315"/>
                <a:gd name="T8" fmla="*/ 1560 w 3172"/>
                <a:gd name="T9" fmla="*/ 60 h 3315"/>
                <a:gd name="T10" fmla="*/ 1452 w 3172"/>
                <a:gd name="T11" fmla="*/ 270 h 3315"/>
                <a:gd name="T12" fmla="*/ 1380 w 3172"/>
                <a:gd name="T13" fmla="*/ 198 h 3315"/>
                <a:gd name="T14" fmla="*/ 1116 w 3172"/>
                <a:gd name="T15" fmla="*/ 222 h 3315"/>
                <a:gd name="T16" fmla="*/ 1056 w 3172"/>
                <a:gd name="T17" fmla="*/ 324 h 3315"/>
                <a:gd name="T18" fmla="*/ 918 w 3172"/>
                <a:gd name="T19" fmla="*/ 162 h 3315"/>
                <a:gd name="T20" fmla="*/ 744 w 3172"/>
                <a:gd name="T21" fmla="*/ 0 h 3315"/>
                <a:gd name="T22" fmla="*/ 510 w 3172"/>
                <a:gd name="T23" fmla="*/ 126 h 3315"/>
                <a:gd name="T24" fmla="*/ 408 w 3172"/>
                <a:gd name="T25" fmla="*/ 336 h 3315"/>
                <a:gd name="T26" fmla="*/ 354 w 3172"/>
                <a:gd name="T27" fmla="*/ 444 h 3315"/>
                <a:gd name="T28" fmla="*/ 240 w 3172"/>
                <a:gd name="T29" fmla="*/ 408 h 3315"/>
                <a:gd name="T30" fmla="*/ 108 w 3172"/>
                <a:gd name="T31" fmla="*/ 456 h 3315"/>
                <a:gd name="T32" fmla="*/ 0 w 3172"/>
                <a:gd name="T33" fmla="*/ 480 h 3315"/>
                <a:gd name="T34" fmla="*/ 84 w 3172"/>
                <a:gd name="T35" fmla="*/ 768 h 3315"/>
                <a:gd name="T36" fmla="*/ 66 w 3172"/>
                <a:gd name="T37" fmla="*/ 984 h 3315"/>
                <a:gd name="T38" fmla="*/ 192 w 3172"/>
                <a:gd name="T39" fmla="*/ 906 h 3315"/>
                <a:gd name="T40" fmla="*/ 264 w 3172"/>
                <a:gd name="T41" fmla="*/ 840 h 3315"/>
                <a:gd name="T42" fmla="*/ 354 w 3172"/>
                <a:gd name="T43" fmla="*/ 786 h 3315"/>
                <a:gd name="T44" fmla="*/ 432 w 3172"/>
                <a:gd name="T45" fmla="*/ 852 h 3315"/>
                <a:gd name="T46" fmla="*/ 546 w 3172"/>
                <a:gd name="T47" fmla="*/ 990 h 3315"/>
                <a:gd name="T48" fmla="*/ 600 w 3172"/>
                <a:gd name="T49" fmla="*/ 1074 h 3315"/>
                <a:gd name="T50" fmla="*/ 690 w 3172"/>
                <a:gd name="T51" fmla="*/ 1014 h 3315"/>
                <a:gd name="T52" fmla="*/ 714 w 3172"/>
                <a:gd name="T53" fmla="*/ 1266 h 3315"/>
                <a:gd name="T54" fmla="*/ 816 w 3172"/>
                <a:gd name="T55" fmla="*/ 1428 h 3315"/>
                <a:gd name="T56" fmla="*/ 924 w 3172"/>
                <a:gd name="T57" fmla="*/ 1584 h 3315"/>
                <a:gd name="T58" fmla="*/ 966 w 3172"/>
                <a:gd name="T59" fmla="*/ 1848 h 3315"/>
                <a:gd name="T60" fmla="*/ 846 w 3172"/>
                <a:gd name="T61" fmla="*/ 2028 h 3315"/>
                <a:gd name="T62" fmla="*/ 654 w 3172"/>
                <a:gd name="T63" fmla="*/ 2100 h 3315"/>
                <a:gd name="T64" fmla="*/ 708 w 3172"/>
                <a:gd name="T65" fmla="*/ 2556 h 3315"/>
                <a:gd name="T66" fmla="*/ 712 w 3172"/>
                <a:gd name="T67" fmla="*/ 2878 h 3315"/>
                <a:gd name="T68" fmla="*/ 393 w 3172"/>
                <a:gd name="T69" fmla="*/ 2962 h 3315"/>
                <a:gd name="T70" fmla="*/ 396 w 3172"/>
                <a:gd name="T71" fmla="*/ 3049 h 3315"/>
                <a:gd name="T72" fmla="*/ 610 w 3172"/>
                <a:gd name="T73" fmla="*/ 3101 h 3315"/>
                <a:gd name="T74" fmla="*/ 753 w 3172"/>
                <a:gd name="T75" fmla="*/ 3199 h 3315"/>
                <a:gd name="T76" fmla="*/ 937 w 3172"/>
                <a:gd name="T77" fmla="*/ 3145 h 3315"/>
                <a:gd name="T78" fmla="*/ 998 w 3172"/>
                <a:gd name="T79" fmla="*/ 3033 h 3315"/>
                <a:gd name="T80" fmla="*/ 1196 w 3172"/>
                <a:gd name="T81" fmla="*/ 3110 h 3315"/>
                <a:gd name="T82" fmla="*/ 1453 w 3172"/>
                <a:gd name="T83" fmla="*/ 3156 h 3315"/>
                <a:gd name="T84" fmla="*/ 1580 w 3172"/>
                <a:gd name="T85" fmla="*/ 3147 h 3315"/>
                <a:gd name="T86" fmla="*/ 1702 w 3172"/>
                <a:gd name="T87" fmla="*/ 3007 h 3315"/>
                <a:gd name="T88" fmla="*/ 2102 w 3172"/>
                <a:gd name="T89" fmla="*/ 2972 h 3315"/>
                <a:gd name="T90" fmla="*/ 2129 w 3172"/>
                <a:gd name="T91" fmla="*/ 2901 h 3315"/>
                <a:gd name="T92" fmla="*/ 2509 w 3172"/>
                <a:gd name="T93" fmla="*/ 2899 h 3315"/>
                <a:gd name="T94" fmla="*/ 2672 w 3172"/>
                <a:gd name="T95" fmla="*/ 3080 h 3315"/>
                <a:gd name="T96" fmla="*/ 2589 w 3172"/>
                <a:gd name="T97" fmla="*/ 2857 h 3315"/>
                <a:gd name="T98" fmla="*/ 2530 w 3172"/>
                <a:gd name="T99" fmla="*/ 2545 h 3315"/>
                <a:gd name="T100" fmla="*/ 2653 w 3172"/>
                <a:gd name="T101" fmla="*/ 2296 h 3315"/>
                <a:gd name="T102" fmla="*/ 2900 w 3172"/>
                <a:gd name="T103" fmla="*/ 1993 h 3315"/>
                <a:gd name="T104" fmla="*/ 3161 w 3172"/>
                <a:gd name="T105" fmla="*/ 1836 h 3315"/>
                <a:gd name="T106" fmla="*/ 2877 w 3172"/>
                <a:gd name="T107" fmla="*/ 1512 h 3315"/>
                <a:gd name="T108" fmla="*/ 2485 w 3172"/>
                <a:gd name="T109" fmla="*/ 1218 h 3315"/>
                <a:gd name="T110" fmla="*/ 2274 w 3172"/>
                <a:gd name="T111" fmla="*/ 885 h 3315"/>
                <a:gd name="T112" fmla="*/ 2244 w 3172"/>
                <a:gd name="T113" fmla="*/ 734 h 3315"/>
                <a:gd name="T114" fmla="*/ 2231 w 3172"/>
                <a:gd name="T115" fmla="*/ 616 h 3315"/>
                <a:gd name="T116" fmla="*/ 1987 w 3172"/>
                <a:gd name="T117" fmla="*/ 250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72" h="3315">
                  <a:moveTo>
                    <a:pt x="2002" y="247"/>
                  </a:moveTo>
                  <a:cubicBezTo>
                    <a:pt x="1998" y="227"/>
                    <a:pt x="1998" y="227"/>
                    <a:pt x="1998" y="227"/>
                  </a:cubicBezTo>
                  <a:cubicBezTo>
                    <a:pt x="1944" y="198"/>
                    <a:pt x="1944" y="198"/>
                    <a:pt x="1944" y="198"/>
                  </a:cubicBezTo>
                  <a:cubicBezTo>
                    <a:pt x="1920" y="150"/>
                    <a:pt x="1920" y="150"/>
                    <a:pt x="1920" y="150"/>
                  </a:cubicBezTo>
                  <a:cubicBezTo>
                    <a:pt x="1872" y="120"/>
                    <a:pt x="1872" y="120"/>
                    <a:pt x="1872" y="120"/>
                  </a:cubicBezTo>
                  <a:cubicBezTo>
                    <a:pt x="1870" y="122"/>
                    <a:pt x="1870" y="122"/>
                    <a:pt x="1870" y="122"/>
                  </a:cubicBezTo>
                  <a:cubicBezTo>
                    <a:pt x="1824" y="150"/>
                    <a:pt x="1824" y="150"/>
                    <a:pt x="1824" y="150"/>
                  </a:cubicBezTo>
                  <a:cubicBezTo>
                    <a:pt x="1680" y="150"/>
                    <a:pt x="1680" y="150"/>
                    <a:pt x="1680" y="150"/>
                  </a:cubicBezTo>
                  <a:cubicBezTo>
                    <a:pt x="1620" y="168"/>
                    <a:pt x="1620" y="168"/>
                    <a:pt x="1620" y="168"/>
                  </a:cubicBezTo>
                  <a:cubicBezTo>
                    <a:pt x="1560" y="60"/>
                    <a:pt x="1560" y="60"/>
                    <a:pt x="1560" y="60"/>
                  </a:cubicBezTo>
                  <a:cubicBezTo>
                    <a:pt x="1560" y="60"/>
                    <a:pt x="1482" y="24"/>
                    <a:pt x="1464" y="84"/>
                  </a:cubicBezTo>
                  <a:cubicBezTo>
                    <a:pt x="1446" y="144"/>
                    <a:pt x="1470" y="240"/>
                    <a:pt x="1452" y="270"/>
                  </a:cubicBezTo>
                  <a:cubicBezTo>
                    <a:pt x="1434" y="300"/>
                    <a:pt x="1386" y="264"/>
                    <a:pt x="1386" y="264"/>
                  </a:cubicBezTo>
                  <a:cubicBezTo>
                    <a:pt x="1380" y="198"/>
                    <a:pt x="1380" y="198"/>
                    <a:pt x="1380" y="198"/>
                  </a:cubicBezTo>
                  <a:cubicBezTo>
                    <a:pt x="1380" y="198"/>
                    <a:pt x="1278" y="174"/>
                    <a:pt x="1230" y="174"/>
                  </a:cubicBezTo>
                  <a:cubicBezTo>
                    <a:pt x="1182" y="174"/>
                    <a:pt x="1122" y="192"/>
                    <a:pt x="1116" y="222"/>
                  </a:cubicBezTo>
                  <a:cubicBezTo>
                    <a:pt x="1110" y="252"/>
                    <a:pt x="1212" y="276"/>
                    <a:pt x="1206" y="294"/>
                  </a:cubicBezTo>
                  <a:cubicBezTo>
                    <a:pt x="1200" y="312"/>
                    <a:pt x="1056" y="324"/>
                    <a:pt x="1056" y="324"/>
                  </a:cubicBezTo>
                  <a:cubicBezTo>
                    <a:pt x="1026" y="226"/>
                    <a:pt x="1026" y="226"/>
                    <a:pt x="1026" y="226"/>
                  </a:cubicBezTo>
                  <a:cubicBezTo>
                    <a:pt x="918" y="162"/>
                    <a:pt x="918" y="162"/>
                    <a:pt x="918" y="162"/>
                  </a:cubicBezTo>
                  <a:cubicBezTo>
                    <a:pt x="864" y="78"/>
                    <a:pt x="864" y="78"/>
                    <a:pt x="864" y="78"/>
                  </a:cubicBezTo>
                  <a:cubicBezTo>
                    <a:pt x="864" y="78"/>
                    <a:pt x="786" y="0"/>
                    <a:pt x="744" y="0"/>
                  </a:cubicBezTo>
                  <a:cubicBezTo>
                    <a:pt x="702" y="0"/>
                    <a:pt x="672" y="102"/>
                    <a:pt x="630" y="132"/>
                  </a:cubicBezTo>
                  <a:cubicBezTo>
                    <a:pt x="588" y="162"/>
                    <a:pt x="510" y="126"/>
                    <a:pt x="510" y="126"/>
                  </a:cubicBezTo>
                  <a:cubicBezTo>
                    <a:pt x="480" y="246"/>
                    <a:pt x="480" y="246"/>
                    <a:pt x="480" y="246"/>
                  </a:cubicBezTo>
                  <a:cubicBezTo>
                    <a:pt x="408" y="336"/>
                    <a:pt x="408" y="336"/>
                    <a:pt x="408" y="336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54" y="444"/>
                    <a:pt x="354" y="444"/>
                    <a:pt x="354" y="444"/>
                  </a:cubicBezTo>
                  <a:cubicBezTo>
                    <a:pt x="294" y="462"/>
                    <a:pt x="294" y="462"/>
                    <a:pt x="294" y="462"/>
                  </a:cubicBezTo>
                  <a:cubicBezTo>
                    <a:pt x="240" y="408"/>
                    <a:pt x="240" y="408"/>
                    <a:pt x="240" y="408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84" y="426"/>
                    <a:pt x="84" y="426"/>
                    <a:pt x="84" y="426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42" y="708"/>
                    <a:pt x="42" y="708"/>
                    <a:pt x="42" y="708"/>
                  </a:cubicBezTo>
                  <a:cubicBezTo>
                    <a:pt x="42" y="708"/>
                    <a:pt x="72" y="702"/>
                    <a:pt x="84" y="768"/>
                  </a:cubicBezTo>
                  <a:cubicBezTo>
                    <a:pt x="96" y="834"/>
                    <a:pt x="36" y="894"/>
                    <a:pt x="42" y="936"/>
                  </a:cubicBezTo>
                  <a:cubicBezTo>
                    <a:pt x="48" y="978"/>
                    <a:pt x="66" y="984"/>
                    <a:pt x="66" y="984"/>
                  </a:cubicBezTo>
                  <a:cubicBezTo>
                    <a:pt x="156" y="966"/>
                    <a:pt x="156" y="966"/>
                    <a:pt x="156" y="966"/>
                  </a:cubicBezTo>
                  <a:cubicBezTo>
                    <a:pt x="192" y="906"/>
                    <a:pt x="192" y="906"/>
                    <a:pt x="192" y="906"/>
                  </a:cubicBezTo>
                  <a:cubicBezTo>
                    <a:pt x="270" y="912"/>
                    <a:pt x="270" y="912"/>
                    <a:pt x="270" y="912"/>
                  </a:cubicBezTo>
                  <a:cubicBezTo>
                    <a:pt x="264" y="840"/>
                    <a:pt x="264" y="840"/>
                    <a:pt x="264" y="840"/>
                  </a:cubicBezTo>
                  <a:cubicBezTo>
                    <a:pt x="264" y="840"/>
                    <a:pt x="204" y="816"/>
                    <a:pt x="252" y="768"/>
                  </a:cubicBezTo>
                  <a:cubicBezTo>
                    <a:pt x="300" y="720"/>
                    <a:pt x="354" y="786"/>
                    <a:pt x="354" y="786"/>
                  </a:cubicBezTo>
                  <a:cubicBezTo>
                    <a:pt x="426" y="774"/>
                    <a:pt x="426" y="774"/>
                    <a:pt x="426" y="774"/>
                  </a:cubicBezTo>
                  <a:cubicBezTo>
                    <a:pt x="432" y="852"/>
                    <a:pt x="432" y="852"/>
                    <a:pt x="432" y="852"/>
                  </a:cubicBezTo>
                  <a:cubicBezTo>
                    <a:pt x="516" y="846"/>
                    <a:pt x="516" y="846"/>
                    <a:pt x="516" y="846"/>
                  </a:cubicBezTo>
                  <a:cubicBezTo>
                    <a:pt x="546" y="990"/>
                    <a:pt x="546" y="990"/>
                    <a:pt x="546" y="990"/>
                  </a:cubicBezTo>
                  <a:cubicBezTo>
                    <a:pt x="588" y="990"/>
                    <a:pt x="588" y="990"/>
                    <a:pt x="588" y="990"/>
                  </a:cubicBezTo>
                  <a:cubicBezTo>
                    <a:pt x="600" y="1074"/>
                    <a:pt x="600" y="1074"/>
                    <a:pt x="600" y="1074"/>
                  </a:cubicBezTo>
                  <a:cubicBezTo>
                    <a:pt x="648" y="1068"/>
                    <a:pt x="648" y="1068"/>
                    <a:pt x="648" y="1068"/>
                  </a:cubicBezTo>
                  <a:cubicBezTo>
                    <a:pt x="690" y="1014"/>
                    <a:pt x="690" y="1014"/>
                    <a:pt x="690" y="1014"/>
                  </a:cubicBezTo>
                  <a:cubicBezTo>
                    <a:pt x="744" y="1140"/>
                    <a:pt x="744" y="1140"/>
                    <a:pt x="744" y="1140"/>
                  </a:cubicBezTo>
                  <a:cubicBezTo>
                    <a:pt x="714" y="1266"/>
                    <a:pt x="714" y="1266"/>
                    <a:pt x="714" y="1266"/>
                  </a:cubicBezTo>
                  <a:cubicBezTo>
                    <a:pt x="738" y="1356"/>
                    <a:pt x="738" y="1356"/>
                    <a:pt x="738" y="1356"/>
                  </a:cubicBezTo>
                  <a:cubicBezTo>
                    <a:pt x="816" y="1428"/>
                    <a:pt x="816" y="1428"/>
                    <a:pt x="816" y="1428"/>
                  </a:cubicBezTo>
                  <a:cubicBezTo>
                    <a:pt x="786" y="1488"/>
                    <a:pt x="786" y="1488"/>
                    <a:pt x="786" y="1488"/>
                  </a:cubicBezTo>
                  <a:cubicBezTo>
                    <a:pt x="924" y="1584"/>
                    <a:pt x="924" y="1584"/>
                    <a:pt x="924" y="1584"/>
                  </a:cubicBezTo>
                  <a:cubicBezTo>
                    <a:pt x="918" y="1782"/>
                    <a:pt x="918" y="1782"/>
                    <a:pt x="918" y="1782"/>
                  </a:cubicBezTo>
                  <a:cubicBezTo>
                    <a:pt x="966" y="1848"/>
                    <a:pt x="966" y="1848"/>
                    <a:pt x="966" y="1848"/>
                  </a:cubicBezTo>
                  <a:cubicBezTo>
                    <a:pt x="822" y="1878"/>
                    <a:pt x="822" y="1878"/>
                    <a:pt x="822" y="1878"/>
                  </a:cubicBezTo>
                  <a:cubicBezTo>
                    <a:pt x="846" y="2028"/>
                    <a:pt x="846" y="2028"/>
                    <a:pt x="846" y="2028"/>
                  </a:cubicBezTo>
                  <a:cubicBezTo>
                    <a:pt x="762" y="2100"/>
                    <a:pt x="762" y="2100"/>
                    <a:pt x="762" y="2100"/>
                  </a:cubicBezTo>
                  <a:cubicBezTo>
                    <a:pt x="762" y="2100"/>
                    <a:pt x="702" y="2040"/>
                    <a:pt x="654" y="2100"/>
                  </a:cubicBezTo>
                  <a:cubicBezTo>
                    <a:pt x="606" y="2160"/>
                    <a:pt x="678" y="2232"/>
                    <a:pt x="690" y="2310"/>
                  </a:cubicBezTo>
                  <a:cubicBezTo>
                    <a:pt x="702" y="2388"/>
                    <a:pt x="708" y="2556"/>
                    <a:pt x="708" y="2556"/>
                  </a:cubicBezTo>
                  <a:cubicBezTo>
                    <a:pt x="684" y="2694"/>
                    <a:pt x="684" y="2694"/>
                    <a:pt x="684" y="2694"/>
                  </a:cubicBezTo>
                  <a:cubicBezTo>
                    <a:pt x="712" y="2878"/>
                    <a:pt x="712" y="2878"/>
                    <a:pt x="712" y="2878"/>
                  </a:cubicBezTo>
                  <a:cubicBezTo>
                    <a:pt x="528" y="2892"/>
                    <a:pt x="528" y="2892"/>
                    <a:pt x="528" y="2892"/>
                  </a:cubicBezTo>
                  <a:cubicBezTo>
                    <a:pt x="393" y="2962"/>
                    <a:pt x="393" y="2962"/>
                    <a:pt x="393" y="2962"/>
                  </a:cubicBezTo>
                  <a:cubicBezTo>
                    <a:pt x="323" y="3036"/>
                    <a:pt x="323" y="3036"/>
                    <a:pt x="323" y="3036"/>
                  </a:cubicBezTo>
                  <a:cubicBezTo>
                    <a:pt x="343" y="3043"/>
                    <a:pt x="366" y="3048"/>
                    <a:pt x="396" y="3049"/>
                  </a:cubicBezTo>
                  <a:cubicBezTo>
                    <a:pt x="449" y="3052"/>
                    <a:pt x="430" y="2977"/>
                    <a:pt x="492" y="2998"/>
                  </a:cubicBezTo>
                  <a:cubicBezTo>
                    <a:pt x="501" y="3000"/>
                    <a:pt x="569" y="3064"/>
                    <a:pt x="610" y="3101"/>
                  </a:cubicBezTo>
                  <a:cubicBezTo>
                    <a:pt x="669" y="3155"/>
                    <a:pt x="650" y="3148"/>
                    <a:pt x="676" y="3234"/>
                  </a:cubicBezTo>
                  <a:cubicBezTo>
                    <a:pt x="690" y="3217"/>
                    <a:pt x="730" y="3191"/>
                    <a:pt x="753" y="3199"/>
                  </a:cubicBezTo>
                  <a:cubicBezTo>
                    <a:pt x="791" y="3211"/>
                    <a:pt x="731" y="3294"/>
                    <a:pt x="725" y="3315"/>
                  </a:cubicBezTo>
                  <a:cubicBezTo>
                    <a:pt x="794" y="3303"/>
                    <a:pt x="933" y="3225"/>
                    <a:pt x="937" y="3145"/>
                  </a:cubicBezTo>
                  <a:cubicBezTo>
                    <a:pt x="939" y="3090"/>
                    <a:pt x="872" y="3032"/>
                    <a:pt x="938" y="3000"/>
                  </a:cubicBezTo>
                  <a:cubicBezTo>
                    <a:pt x="923" y="3007"/>
                    <a:pt x="955" y="3100"/>
                    <a:pt x="998" y="3033"/>
                  </a:cubicBezTo>
                  <a:cubicBezTo>
                    <a:pt x="1017" y="3003"/>
                    <a:pt x="1213" y="3059"/>
                    <a:pt x="1196" y="3048"/>
                  </a:cubicBezTo>
                  <a:cubicBezTo>
                    <a:pt x="1233" y="3072"/>
                    <a:pt x="1213" y="3084"/>
                    <a:pt x="1196" y="3110"/>
                  </a:cubicBezTo>
                  <a:cubicBezTo>
                    <a:pt x="1242" y="3113"/>
                    <a:pt x="1269" y="3150"/>
                    <a:pt x="1260" y="3195"/>
                  </a:cubicBezTo>
                  <a:cubicBezTo>
                    <a:pt x="1331" y="3202"/>
                    <a:pt x="1390" y="3189"/>
                    <a:pt x="1453" y="3156"/>
                  </a:cubicBezTo>
                  <a:cubicBezTo>
                    <a:pt x="1430" y="3200"/>
                    <a:pt x="1430" y="3200"/>
                    <a:pt x="1430" y="3200"/>
                  </a:cubicBezTo>
                  <a:cubicBezTo>
                    <a:pt x="1488" y="3185"/>
                    <a:pt x="1512" y="3127"/>
                    <a:pt x="1580" y="3147"/>
                  </a:cubicBezTo>
                  <a:cubicBezTo>
                    <a:pt x="1571" y="3136"/>
                    <a:pt x="1562" y="3124"/>
                    <a:pt x="1552" y="3113"/>
                  </a:cubicBezTo>
                  <a:cubicBezTo>
                    <a:pt x="1579" y="3083"/>
                    <a:pt x="1673" y="3017"/>
                    <a:pt x="1702" y="3007"/>
                  </a:cubicBezTo>
                  <a:cubicBezTo>
                    <a:pt x="1764" y="2985"/>
                    <a:pt x="1829" y="2994"/>
                    <a:pt x="1890" y="2979"/>
                  </a:cubicBezTo>
                  <a:cubicBezTo>
                    <a:pt x="1923" y="2970"/>
                    <a:pt x="2084" y="2992"/>
                    <a:pt x="2102" y="2972"/>
                  </a:cubicBezTo>
                  <a:cubicBezTo>
                    <a:pt x="2146" y="2925"/>
                    <a:pt x="2038" y="2884"/>
                    <a:pt x="2127" y="2834"/>
                  </a:cubicBezTo>
                  <a:cubicBezTo>
                    <a:pt x="2123" y="2855"/>
                    <a:pt x="2133" y="2880"/>
                    <a:pt x="2129" y="2901"/>
                  </a:cubicBezTo>
                  <a:cubicBezTo>
                    <a:pt x="2214" y="2875"/>
                    <a:pt x="2264" y="2916"/>
                    <a:pt x="2316" y="2954"/>
                  </a:cubicBezTo>
                  <a:cubicBezTo>
                    <a:pt x="2382" y="3003"/>
                    <a:pt x="2402" y="2841"/>
                    <a:pt x="2509" y="2899"/>
                  </a:cubicBezTo>
                  <a:cubicBezTo>
                    <a:pt x="2508" y="2910"/>
                    <a:pt x="2490" y="3001"/>
                    <a:pt x="2504" y="3021"/>
                  </a:cubicBezTo>
                  <a:cubicBezTo>
                    <a:pt x="2524" y="3047"/>
                    <a:pt x="2651" y="3104"/>
                    <a:pt x="2672" y="3080"/>
                  </a:cubicBezTo>
                  <a:cubicBezTo>
                    <a:pt x="2688" y="3062"/>
                    <a:pt x="2710" y="2930"/>
                    <a:pt x="2704" y="2915"/>
                  </a:cubicBezTo>
                  <a:cubicBezTo>
                    <a:pt x="2682" y="2859"/>
                    <a:pt x="2664" y="2836"/>
                    <a:pt x="2589" y="2857"/>
                  </a:cubicBezTo>
                  <a:cubicBezTo>
                    <a:pt x="2605" y="2765"/>
                    <a:pt x="2676" y="2739"/>
                    <a:pt x="2614" y="2651"/>
                  </a:cubicBezTo>
                  <a:cubicBezTo>
                    <a:pt x="2579" y="2602"/>
                    <a:pt x="2554" y="2603"/>
                    <a:pt x="2530" y="2545"/>
                  </a:cubicBezTo>
                  <a:cubicBezTo>
                    <a:pt x="2519" y="2520"/>
                    <a:pt x="2412" y="2465"/>
                    <a:pt x="2481" y="2443"/>
                  </a:cubicBezTo>
                  <a:cubicBezTo>
                    <a:pt x="2547" y="2422"/>
                    <a:pt x="2622" y="2308"/>
                    <a:pt x="2653" y="2296"/>
                  </a:cubicBezTo>
                  <a:cubicBezTo>
                    <a:pt x="2702" y="2278"/>
                    <a:pt x="2743" y="2264"/>
                    <a:pt x="2794" y="2262"/>
                  </a:cubicBezTo>
                  <a:cubicBezTo>
                    <a:pt x="2896" y="2259"/>
                    <a:pt x="2939" y="2068"/>
                    <a:pt x="2900" y="1993"/>
                  </a:cubicBezTo>
                  <a:cubicBezTo>
                    <a:pt x="2969" y="1964"/>
                    <a:pt x="3027" y="1974"/>
                    <a:pt x="3107" y="2027"/>
                  </a:cubicBezTo>
                  <a:cubicBezTo>
                    <a:pt x="3137" y="1980"/>
                    <a:pt x="3172" y="1905"/>
                    <a:pt x="3161" y="1836"/>
                  </a:cubicBezTo>
                  <a:cubicBezTo>
                    <a:pt x="3145" y="1738"/>
                    <a:pt x="3066" y="1674"/>
                    <a:pt x="3032" y="1615"/>
                  </a:cubicBezTo>
                  <a:cubicBezTo>
                    <a:pt x="2985" y="1531"/>
                    <a:pt x="2889" y="1636"/>
                    <a:pt x="2877" y="1512"/>
                  </a:cubicBezTo>
                  <a:cubicBezTo>
                    <a:pt x="2870" y="1450"/>
                    <a:pt x="2791" y="1435"/>
                    <a:pt x="2746" y="1429"/>
                  </a:cubicBezTo>
                  <a:cubicBezTo>
                    <a:pt x="2728" y="1428"/>
                    <a:pt x="2577" y="1240"/>
                    <a:pt x="2485" y="1218"/>
                  </a:cubicBezTo>
                  <a:cubicBezTo>
                    <a:pt x="2416" y="1202"/>
                    <a:pt x="2342" y="1070"/>
                    <a:pt x="2323" y="1023"/>
                  </a:cubicBezTo>
                  <a:cubicBezTo>
                    <a:pt x="2305" y="980"/>
                    <a:pt x="2299" y="923"/>
                    <a:pt x="2274" y="885"/>
                  </a:cubicBezTo>
                  <a:cubicBezTo>
                    <a:pt x="2256" y="855"/>
                    <a:pt x="2192" y="855"/>
                    <a:pt x="2189" y="802"/>
                  </a:cubicBezTo>
                  <a:cubicBezTo>
                    <a:pt x="2189" y="804"/>
                    <a:pt x="2244" y="734"/>
                    <a:pt x="2244" y="734"/>
                  </a:cubicBezTo>
                  <a:cubicBezTo>
                    <a:pt x="2264" y="725"/>
                    <a:pt x="2273" y="668"/>
                    <a:pt x="2281" y="641"/>
                  </a:cubicBezTo>
                  <a:cubicBezTo>
                    <a:pt x="2264" y="632"/>
                    <a:pt x="2247" y="624"/>
                    <a:pt x="2231" y="616"/>
                  </a:cubicBezTo>
                  <a:cubicBezTo>
                    <a:pt x="2260" y="558"/>
                    <a:pt x="2114" y="518"/>
                    <a:pt x="2081" y="475"/>
                  </a:cubicBezTo>
                  <a:cubicBezTo>
                    <a:pt x="2040" y="421"/>
                    <a:pt x="1983" y="330"/>
                    <a:pt x="1987" y="250"/>
                  </a:cubicBezTo>
                  <a:lnTo>
                    <a:pt x="2002" y="247"/>
                  </a:lnTo>
                  <a:close/>
                </a:path>
              </a:pathLst>
            </a:custGeom>
            <a:solidFill>
              <a:srgbClr val="8296AA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1" name="Freeform 10"/>
            <p:cNvSpPr>
              <a:spLocks/>
            </p:cNvSpPr>
            <p:nvPr/>
          </p:nvSpPr>
          <p:spPr bwMode="auto">
            <a:xfrm>
              <a:off x="4825427" y="4365563"/>
              <a:ext cx="918057" cy="795188"/>
            </a:xfrm>
            <a:custGeom>
              <a:avLst/>
              <a:gdLst>
                <a:gd name="T0" fmla="*/ 1363 w 1764"/>
                <a:gd name="T1" fmla="*/ 1002 h 1408"/>
                <a:gd name="T2" fmla="*/ 1460 w 1764"/>
                <a:gd name="T3" fmla="*/ 1053 h 1408"/>
                <a:gd name="T4" fmla="*/ 1539 w 1764"/>
                <a:gd name="T5" fmla="*/ 1009 h 1408"/>
                <a:gd name="T6" fmla="*/ 1511 w 1764"/>
                <a:gd name="T7" fmla="*/ 875 h 1408"/>
                <a:gd name="T8" fmla="*/ 1764 w 1764"/>
                <a:gd name="T9" fmla="*/ 710 h 1408"/>
                <a:gd name="T10" fmla="*/ 1671 w 1764"/>
                <a:gd name="T11" fmla="*/ 592 h 1408"/>
                <a:gd name="T12" fmla="*/ 1529 w 1764"/>
                <a:gd name="T13" fmla="*/ 537 h 1408"/>
                <a:gd name="T14" fmla="*/ 1541 w 1764"/>
                <a:gd name="T15" fmla="*/ 612 h 1408"/>
                <a:gd name="T16" fmla="*/ 1471 w 1764"/>
                <a:gd name="T17" fmla="*/ 658 h 1408"/>
                <a:gd name="T18" fmla="*/ 1287 w 1764"/>
                <a:gd name="T19" fmla="*/ 581 h 1408"/>
                <a:gd name="T20" fmla="*/ 1159 w 1764"/>
                <a:gd name="T21" fmla="*/ 526 h 1408"/>
                <a:gd name="T22" fmla="*/ 1027 w 1764"/>
                <a:gd name="T23" fmla="*/ 529 h 1408"/>
                <a:gd name="T24" fmla="*/ 950 w 1764"/>
                <a:gd name="T25" fmla="*/ 419 h 1408"/>
                <a:gd name="T26" fmla="*/ 898 w 1764"/>
                <a:gd name="T27" fmla="*/ 220 h 1408"/>
                <a:gd name="T28" fmla="*/ 690 w 1764"/>
                <a:gd name="T29" fmla="*/ 21 h 1408"/>
                <a:gd name="T30" fmla="*/ 501 w 1764"/>
                <a:gd name="T31" fmla="*/ 24 h 1408"/>
                <a:gd name="T32" fmla="*/ 360 w 1764"/>
                <a:gd name="T33" fmla="*/ 43 h 1408"/>
                <a:gd name="T34" fmla="*/ 50 w 1764"/>
                <a:gd name="T35" fmla="*/ 261 h 1408"/>
                <a:gd name="T36" fmla="*/ 225 w 1764"/>
                <a:gd name="T37" fmla="*/ 460 h 1408"/>
                <a:gd name="T38" fmla="*/ 173 w 1764"/>
                <a:gd name="T39" fmla="*/ 577 h 1408"/>
                <a:gd name="T40" fmla="*/ 113 w 1764"/>
                <a:gd name="T41" fmla="*/ 635 h 1408"/>
                <a:gd name="T42" fmla="*/ 113 w 1764"/>
                <a:gd name="T43" fmla="*/ 758 h 1408"/>
                <a:gd name="T44" fmla="*/ 61 w 1764"/>
                <a:gd name="T45" fmla="*/ 816 h 1408"/>
                <a:gd name="T46" fmla="*/ 61 w 1764"/>
                <a:gd name="T47" fmla="*/ 1005 h 1408"/>
                <a:gd name="T48" fmla="*/ 124 w 1764"/>
                <a:gd name="T49" fmla="*/ 967 h 1408"/>
                <a:gd name="T50" fmla="*/ 113 w 1764"/>
                <a:gd name="T51" fmla="*/ 1016 h 1408"/>
                <a:gd name="T52" fmla="*/ 117 w 1764"/>
                <a:gd name="T53" fmla="*/ 1133 h 1408"/>
                <a:gd name="T54" fmla="*/ 290 w 1764"/>
                <a:gd name="T55" fmla="*/ 1162 h 1408"/>
                <a:gd name="T56" fmla="*/ 452 w 1764"/>
                <a:gd name="T57" fmla="*/ 1310 h 1408"/>
                <a:gd name="T58" fmla="*/ 632 w 1764"/>
                <a:gd name="T59" fmla="*/ 1378 h 1408"/>
                <a:gd name="T60" fmla="*/ 656 w 1764"/>
                <a:gd name="T61" fmla="*/ 1258 h 1408"/>
                <a:gd name="T62" fmla="*/ 812 w 1764"/>
                <a:gd name="T63" fmla="*/ 1348 h 1408"/>
                <a:gd name="T64" fmla="*/ 890 w 1764"/>
                <a:gd name="T65" fmla="*/ 1168 h 1408"/>
                <a:gd name="T66" fmla="*/ 1046 w 1764"/>
                <a:gd name="T67" fmla="*/ 1252 h 1408"/>
                <a:gd name="T68" fmla="*/ 1250 w 1764"/>
                <a:gd name="T69" fmla="*/ 1234 h 1408"/>
                <a:gd name="T70" fmla="*/ 1296 w 1764"/>
                <a:gd name="T71" fmla="*/ 1109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4" h="1408">
                  <a:moveTo>
                    <a:pt x="1296" y="1109"/>
                  </a:moveTo>
                  <a:cubicBezTo>
                    <a:pt x="1363" y="1002"/>
                    <a:pt x="1363" y="1002"/>
                    <a:pt x="1363" y="1002"/>
                  </a:cubicBezTo>
                  <a:cubicBezTo>
                    <a:pt x="1402" y="1067"/>
                    <a:pt x="1402" y="1067"/>
                    <a:pt x="1402" y="1067"/>
                  </a:cubicBezTo>
                  <a:cubicBezTo>
                    <a:pt x="1460" y="1053"/>
                    <a:pt x="1460" y="1053"/>
                    <a:pt x="1460" y="1053"/>
                  </a:cubicBezTo>
                  <a:cubicBezTo>
                    <a:pt x="1465" y="1009"/>
                    <a:pt x="1465" y="1009"/>
                    <a:pt x="1465" y="1009"/>
                  </a:cubicBezTo>
                  <a:cubicBezTo>
                    <a:pt x="1539" y="1009"/>
                    <a:pt x="1539" y="1009"/>
                    <a:pt x="1539" y="1009"/>
                  </a:cubicBezTo>
                  <a:cubicBezTo>
                    <a:pt x="1539" y="1009"/>
                    <a:pt x="1569" y="997"/>
                    <a:pt x="1560" y="956"/>
                  </a:cubicBezTo>
                  <a:cubicBezTo>
                    <a:pt x="1551" y="914"/>
                    <a:pt x="1509" y="923"/>
                    <a:pt x="1511" y="875"/>
                  </a:cubicBezTo>
                  <a:cubicBezTo>
                    <a:pt x="1514" y="826"/>
                    <a:pt x="1565" y="812"/>
                    <a:pt x="1565" y="812"/>
                  </a:cubicBezTo>
                  <a:cubicBezTo>
                    <a:pt x="1764" y="710"/>
                    <a:pt x="1764" y="710"/>
                    <a:pt x="1764" y="710"/>
                  </a:cubicBezTo>
                  <a:cubicBezTo>
                    <a:pt x="1739" y="640"/>
                    <a:pt x="1739" y="640"/>
                    <a:pt x="1739" y="640"/>
                  </a:cubicBezTo>
                  <a:cubicBezTo>
                    <a:pt x="1671" y="592"/>
                    <a:pt x="1671" y="592"/>
                    <a:pt x="1671" y="592"/>
                  </a:cubicBezTo>
                  <a:cubicBezTo>
                    <a:pt x="1674" y="564"/>
                    <a:pt x="1674" y="564"/>
                    <a:pt x="1674" y="564"/>
                  </a:cubicBezTo>
                  <a:cubicBezTo>
                    <a:pt x="1529" y="537"/>
                    <a:pt x="1529" y="537"/>
                    <a:pt x="1529" y="537"/>
                  </a:cubicBezTo>
                  <a:cubicBezTo>
                    <a:pt x="1513" y="581"/>
                    <a:pt x="1513" y="581"/>
                    <a:pt x="1513" y="581"/>
                  </a:cubicBezTo>
                  <a:cubicBezTo>
                    <a:pt x="1513" y="581"/>
                    <a:pt x="1541" y="591"/>
                    <a:pt x="1541" y="612"/>
                  </a:cubicBezTo>
                  <a:cubicBezTo>
                    <a:pt x="1541" y="633"/>
                    <a:pt x="1523" y="679"/>
                    <a:pt x="1501" y="688"/>
                  </a:cubicBezTo>
                  <a:cubicBezTo>
                    <a:pt x="1480" y="698"/>
                    <a:pt x="1471" y="658"/>
                    <a:pt x="1471" y="658"/>
                  </a:cubicBezTo>
                  <a:cubicBezTo>
                    <a:pt x="1376" y="667"/>
                    <a:pt x="1376" y="667"/>
                    <a:pt x="1376" y="667"/>
                  </a:cubicBezTo>
                  <a:cubicBezTo>
                    <a:pt x="1376" y="667"/>
                    <a:pt x="1305" y="587"/>
                    <a:pt x="1287" y="581"/>
                  </a:cubicBezTo>
                  <a:cubicBezTo>
                    <a:pt x="1269" y="575"/>
                    <a:pt x="1232" y="600"/>
                    <a:pt x="1192" y="591"/>
                  </a:cubicBezTo>
                  <a:cubicBezTo>
                    <a:pt x="1152" y="581"/>
                    <a:pt x="1159" y="526"/>
                    <a:pt x="1159" y="526"/>
                  </a:cubicBezTo>
                  <a:cubicBezTo>
                    <a:pt x="1088" y="535"/>
                    <a:pt x="1088" y="535"/>
                    <a:pt x="1088" y="535"/>
                  </a:cubicBezTo>
                  <a:cubicBezTo>
                    <a:pt x="1027" y="529"/>
                    <a:pt x="1027" y="529"/>
                    <a:pt x="1027" y="529"/>
                  </a:cubicBezTo>
                  <a:cubicBezTo>
                    <a:pt x="1027" y="529"/>
                    <a:pt x="1024" y="471"/>
                    <a:pt x="1015" y="453"/>
                  </a:cubicBezTo>
                  <a:cubicBezTo>
                    <a:pt x="1005" y="434"/>
                    <a:pt x="957" y="453"/>
                    <a:pt x="950" y="419"/>
                  </a:cubicBezTo>
                  <a:cubicBezTo>
                    <a:pt x="944" y="386"/>
                    <a:pt x="987" y="306"/>
                    <a:pt x="975" y="272"/>
                  </a:cubicBezTo>
                  <a:cubicBezTo>
                    <a:pt x="963" y="239"/>
                    <a:pt x="898" y="220"/>
                    <a:pt x="898" y="220"/>
                  </a:cubicBezTo>
                  <a:cubicBezTo>
                    <a:pt x="696" y="211"/>
                    <a:pt x="696" y="211"/>
                    <a:pt x="696" y="211"/>
                  </a:cubicBezTo>
                  <a:cubicBezTo>
                    <a:pt x="690" y="21"/>
                    <a:pt x="690" y="21"/>
                    <a:pt x="690" y="21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01" y="24"/>
                    <a:pt x="501" y="24"/>
                    <a:pt x="501" y="24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360" y="43"/>
                    <a:pt x="360" y="43"/>
                    <a:pt x="360" y="43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77" y="347"/>
                    <a:pt x="77" y="347"/>
                    <a:pt x="77" y="347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8" y="517"/>
                    <a:pt x="228" y="517"/>
                    <a:pt x="228" y="517"/>
                  </a:cubicBezTo>
                  <a:cubicBezTo>
                    <a:pt x="173" y="577"/>
                    <a:pt x="173" y="577"/>
                    <a:pt x="173" y="577"/>
                  </a:cubicBezTo>
                  <a:cubicBezTo>
                    <a:pt x="173" y="577"/>
                    <a:pt x="233" y="610"/>
                    <a:pt x="231" y="632"/>
                  </a:cubicBezTo>
                  <a:cubicBezTo>
                    <a:pt x="228" y="654"/>
                    <a:pt x="132" y="616"/>
                    <a:pt x="113" y="635"/>
                  </a:cubicBezTo>
                  <a:cubicBezTo>
                    <a:pt x="94" y="654"/>
                    <a:pt x="72" y="728"/>
                    <a:pt x="72" y="728"/>
                  </a:cubicBezTo>
                  <a:cubicBezTo>
                    <a:pt x="113" y="758"/>
                    <a:pt x="113" y="758"/>
                    <a:pt x="113" y="758"/>
                  </a:cubicBezTo>
                  <a:cubicBezTo>
                    <a:pt x="116" y="805"/>
                    <a:pt x="116" y="805"/>
                    <a:pt x="116" y="805"/>
                  </a:cubicBezTo>
                  <a:cubicBezTo>
                    <a:pt x="61" y="816"/>
                    <a:pt x="61" y="816"/>
                    <a:pt x="61" y="816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61" y="1005"/>
                    <a:pt x="61" y="1005"/>
                    <a:pt x="61" y="1005"/>
                  </a:cubicBezTo>
                  <a:cubicBezTo>
                    <a:pt x="72" y="975"/>
                    <a:pt x="72" y="975"/>
                    <a:pt x="72" y="975"/>
                  </a:cubicBezTo>
                  <a:cubicBezTo>
                    <a:pt x="124" y="967"/>
                    <a:pt x="124" y="967"/>
                    <a:pt x="124" y="967"/>
                  </a:cubicBezTo>
                  <a:cubicBezTo>
                    <a:pt x="148" y="1010"/>
                    <a:pt x="148" y="1010"/>
                    <a:pt x="148" y="1010"/>
                  </a:cubicBezTo>
                  <a:cubicBezTo>
                    <a:pt x="113" y="1016"/>
                    <a:pt x="113" y="1016"/>
                    <a:pt x="113" y="1016"/>
                  </a:cubicBezTo>
                  <a:cubicBezTo>
                    <a:pt x="113" y="1016"/>
                    <a:pt x="116" y="1038"/>
                    <a:pt x="118" y="1057"/>
                  </a:cubicBezTo>
                  <a:cubicBezTo>
                    <a:pt x="120" y="1066"/>
                    <a:pt x="118" y="1100"/>
                    <a:pt x="117" y="1133"/>
                  </a:cubicBezTo>
                  <a:cubicBezTo>
                    <a:pt x="134" y="1107"/>
                    <a:pt x="151" y="1084"/>
                    <a:pt x="170" y="1084"/>
                  </a:cubicBezTo>
                  <a:cubicBezTo>
                    <a:pt x="212" y="1084"/>
                    <a:pt x="290" y="1162"/>
                    <a:pt x="290" y="1162"/>
                  </a:cubicBezTo>
                  <a:cubicBezTo>
                    <a:pt x="344" y="1246"/>
                    <a:pt x="344" y="1246"/>
                    <a:pt x="344" y="1246"/>
                  </a:cubicBezTo>
                  <a:cubicBezTo>
                    <a:pt x="452" y="1310"/>
                    <a:pt x="452" y="1310"/>
                    <a:pt x="452" y="1310"/>
                  </a:cubicBezTo>
                  <a:cubicBezTo>
                    <a:pt x="482" y="1408"/>
                    <a:pt x="482" y="1408"/>
                    <a:pt x="482" y="1408"/>
                  </a:cubicBezTo>
                  <a:cubicBezTo>
                    <a:pt x="482" y="1408"/>
                    <a:pt x="626" y="1396"/>
                    <a:pt x="632" y="1378"/>
                  </a:cubicBezTo>
                  <a:cubicBezTo>
                    <a:pt x="638" y="1360"/>
                    <a:pt x="536" y="1336"/>
                    <a:pt x="542" y="1306"/>
                  </a:cubicBezTo>
                  <a:cubicBezTo>
                    <a:pt x="548" y="1276"/>
                    <a:pt x="608" y="1258"/>
                    <a:pt x="656" y="1258"/>
                  </a:cubicBezTo>
                  <a:cubicBezTo>
                    <a:pt x="704" y="1258"/>
                    <a:pt x="806" y="1282"/>
                    <a:pt x="806" y="1282"/>
                  </a:cubicBezTo>
                  <a:cubicBezTo>
                    <a:pt x="812" y="1348"/>
                    <a:pt x="812" y="1348"/>
                    <a:pt x="812" y="1348"/>
                  </a:cubicBezTo>
                  <a:cubicBezTo>
                    <a:pt x="812" y="1348"/>
                    <a:pt x="860" y="1384"/>
                    <a:pt x="878" y="1354"/>
                  </a:cubicBezTo>
                  <a:cubicBezTo>
                    <a:pt x="896" y="1324"/>
                    <a:pt x="872" y="1228"/>
                    <a:pt x="890" y="1168"/>
                  </a:cubicBezTo>
                  <a:cubicBezTo>
                    <a:pt x="908" y="1108"/>
                    <a:pt x="986" y="1144"/>
                    <a:pt x="986" y="1144"/>
                  </a:cubicBezTo>
                  <a:cubicBezTo>
                    <a:pt x="1046" y="1252"/>
                    <a:pt x="1046" y="1252"/>
                    <a:pt x="1046" y="1252"/>
                  </a:cubicBezTo>
                  <a:cubicBezTo>
                    <a:pt x="1106" y="1234"/>
                    <a:pt x="1106" y="1234"/>
                    <a:pt x="1106" y="1234"/>
                  </a:cubicBezTo>
                  <a:cubicBezTo>
                    <a:pt x="1250" y="1234"/>
                    <a:pt x="1250" y="1234"/>
                    <a:pt x="1250" y="1234"/>
                  </a:cubicBezTo>
                  <a:cubicBezTo>
                    <a:pt x="1296" y="1206"/>
                    <a:pt x="1296" y="1206"/>
                    <a:pt x="1296" y="1206"/>
                  </a:cubicBezTo>
                  <a:lnTo>
                    <a:pt x="1296" y="1109"/>
                  </a:lnTo>
                  <a:close/>
                </a:path>
              </a:pathLst>
            </a:custGeom>
            <a:solidFill>
              <a:srgbClr val="E6EAEE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2" name="Freeform 11"/>
            <p:cNvSpPr>
              <a:spLocks/>
            </p:cNvSpPr>
            <p:nvPr/>
          </p:nvSpPr>
          <p:spPr bwMode="auto">
            <a:xfrm>
              <a:off x="4125888" y="4355140"/>
              <a:ext cx="820479" cy="1280640"/>
            </a:xfrm>
            <a:custGeom>
              <a:avLst/>
              <a:gdLst>
                <a:gd name="T0" fmla="*/ 471 w 1575"/>
                <a:gd name="T1" fmla="*/ 2117 h 2271"/>
                <a:gd name="T2" fmla="*/ 497 w 1575"/>
                <a:gd name="T3" fmla="*/ 2039 h 2271"/>
                <a:gd name="T4" fmla="*/ 583 w 1575"/>
                <a:gd name="T5" fmla="*/ 2127 h 2271"/>
                <a:gd name="T6" fmla="*/ 628 w 1575"/>
                <a:gd name="T7" fmla="*/ 2237 h 2271"/>
                <a:gd name="T8" fmla="*/ 697 w 1575"/>
                <a:gd name="T9" fmla="*/ 2210 h 2271"/>
                <a:gd name="T10" fmla="*/ 753 w 1575"/>
                <a:gd name="T11" fmla="*/ 2143 h 2271"/>
                <a:gd name="T12" fmla="*/ 812 w 1575"/>
                <a:gd name="T13" fmla="*/ 2101 h 2271"/>
                <a:gd name="T14" fmla="*/ 828 w 1575"/>
                <a:gd name="T15" fmla="*/ 2084 h 2271"/>
                <a:gd name="T16" fmla="*/ 852 w 1575"/>
                <a:gd name="T17" fmla="*/ 1872 h 2271"/>
                <a:gd name="T18" fmla="*/ 768 w 1575"/>
                <a:gd name="T19" fmla="*/ 1584 h 2271"/>
                <a:gd name="T20" fmla="*/ 876 w 1575"/>
                <a:gd name="T21" fmla="*/ 1560 h 2271"/>
                <a:gd name="T22" fmla="*/ 1008 w 1575"/>
                <a:gd name="T23" fmla="*/ 1512 h 2271"/>
                <a:gd name="T24" fmla="*/ 1122 w 1575"/>
                <a:gd name="T25" fmla="*/ 1548 h 2271"/>
                <a:gd name="T26" fmla="*/ 1176 w 1575"/>
                <a:gd name="T27" fmla="*/ 1440 h 2271"/>
                <a:gd name="T28" fmla="*/ 1278 w 1575"/>
                <a:gd name="T29" fmla="*/ 1230 h 2271"/>
                <a:gd name="T30" fmla="*/ 1459 w 1575"/>
                <a:gd name="T31" fmla="*/ 1153 h 2271"/>
                <a:gd name="T32" fmla="*/ 1455 w 1575"/>
                <a:gd name="T33" fmla="*/ 1036 h 2271"/>
                <a:gd name="T34" fmla="*/ 1466 w 1575"/>
                <a:gd name="T35" fmla="*/ 987 h 2271"/>
                <a:gd name="T36" fmla="*/ 1403 w 1575"/>
                <a:gd name="T37" fmla="*/ 1025 h 2271"/>
                <a:gd name="T38" fmla="*/ 1403 w 1575"/>
                <a:gd name="T39" fmla="*/ 836 h 2271"/>
                <a:gd name="T40" fmla="*/ 1455 w 1575"/>
                <a:gd name="T41" fmla="*/ 778 h 2271"/>
                <a:gd name="T42" fmla="*/ 1455 w 1575"/>
                <a:gd name="T43" fmla="*/ 655 h 2271"/>
                <a:gd name="T44" fmla="*/ 1515 w 1575"/>
                <a:gd name="T45" fmla="*/ 597 h 2271"/>
                <a:gd name="T46" fmla="*/ 1567 w 1575"/>
                <a:gd name="T47" fmla="*/ 480 h 2271"/>
                <a:gd name="T48" fmla="*/ 1381 w 1575"/>
                <a:gd name="T49" fmla="*/ 244 h 2271"/>
                <a:gd name="T50" fmla="*/ 1260 w 1575"/>
                <a:gd name="T51" fmla="*/ 304 h 2271"/>
                <a:gd name="T52" fmla="*/ 1153 w 1575"/>
                <a:gd name="T53" fmla="*/ 312 h 2271"/>
                <a:gd name="T54" fmla="*/ 1219 w 1575"/>
                <a:gd name="T55" fmla="*/ 203 h 2271"/>
                <a:gd name="T56" fmla="*/ 1238 w 1575"/>
                <a:gd name="T57" fmla="*/ 79 h 2271"/>
                <a:gd name="T58" fmla="*/ 1115 w 1575"/>
                <a:gd name="T59" fmla="*/ 0 h 2271"/>
                <a:gd name="T60" fmla="*/ 1011 w 1575"/>
                <a:gd name="T61" fmla="*/ 126 h 2271"/>
                <a:gd name="T62" fmla="*/ 830 w 1575"/>
                <a:gd name="T63" fmla="*/ 143 h 2271"/>
                <a:gd name="T64" fmla="*/ 767 w 1575"/>
                <a:gd name="T65" fmla="*/ 266 h 2271"/>
                <a:gd name="T66" fmla="*/ 537 w 1575"/>
                <a:gd name="T67" fmla="*/ 362 h 2271"/>
                <a:gd name="T68" fmla="*/ 622 w 1575"/>
                <a:gd name="T69" fmla="*/ 381 h 2271"/>
                <a:gd name="T70" fmla="*/ 619 w 1575"/>
                <a:gd name="T71" fmla="*/ 545 h 2271"/>
                <a:gd name="T72" fmla="*/ 507 w 1575"/>
                <a:gd name="T73" fmla="*/ 619 h 2271"/>
                <a:gd name="T74" fmla="*/ 334 w 1575"/>
                <a:gd name="T75" fmla="*/ 759 h 2271"/>
                <a:gd name="T76" fmla="*/ 265 w 1575"/>
                <a:gd name="T77" fmla="*/ 904 h 2271"/>
                <a:gd name="T78" fmla="*/ 235 w 1575"/>
                <a:gd name="T79" fmla="*/ 949 h 2271"/>
                <a:gd name="T80" fmla="*/ 163 w 1575"/>
                <a:gd name="T81" fmla="*/ 1079 h 2271"/>
                <a:gd name="T82" fmla="*/ 217 w 1575"/>
                <a:gd name="T83" fmla="*/ 1355 h 2271"/>
                <a:gd name="T84" fmla="*/ 68 w 1575"/>
                <a:gd name="T85" fmla="*/ 1468 h 2271"/>
                <a:gd name="T86" fmla="*/ 95 w 1575"/>
                <a:gd name="T87" fmla="*/ 1517 h 2271"/>
                <a:gd name="T88" fmla="*/ 0 w 1575"/>
                <a:gd name="T89" fmla="*/ 1566 h 2271"/>
                <a:gd name="T90" fmla="*/ 273 w 1575"/>
                <a:gd name="T91" fmla="*/ 1587 h 2271"/>
                <a:gd name="T92" fmla="*/ 352 w 1575"/>
                <a:gd name="T93" fmla="*/ 1771 h 2271"/>
                <a:gd name="T94" fmla="*/ 352 w 1575"/>
                <a:gd name="T95" fmla="*/ 1947 h 2271"/>
                <a:gd name="T96" fmla="*/ 423 w 1575"/>
                <a:gd name="T97" fmla="*/ 2063 h 2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5" h="2271">
                  <a:moveTo>
                    <a:pt x="423" y="2063"/>
                  </a:moveTo>
                  <a:cubicBezTo>
                    <a:pt x="471" y="2117"/>
                    <a:pt x="471" y="2117"/>
                    <a:pt x="471" y="2117"/>
                  </a:cubicBezTo>
                  <a:cubicBezTo>
                    <a:pt x="511" y="2138"/>
                    <a:pt x="511" y="2138"/>
                    <a:pt x="511" y="2138"/>
                  </a:cubicBezTo>
                  <a:cubicBezTo>
                    <a:pt x="497" y="2039"/>
                    <a:pt x="497" y="2039"/>
                    <a:pt x="497" y="2039"/>
                  </a:cubicBezTo>
                  <a:cubicBezTo>
                    <a:pt x="553" y="2029"/>
                    <a:pt x="553" y="2029"/>
                    <a:pt x="553" y="2029"/>
                  </a:cubicBezTo>
                  <a:cubicBezTo>
                    <a:pt x="583" y="2127"/>
                    <a:pt x="583" y="2127"/>
                    <a:pt x="583" y="2127"/>
                  </a:cubicBezTo>
                  <a:cubicBezTo>
                    <a:pt x="681" y="2138"/>
                    <a:pt x="681" y="2138"/>
                    <a:pt x="681" y="2138"/>
                  </a:cubicBezTo>
                  <a:cubicBezTo>
                    <a:pt x="628" y="2237"/>
                    <a:pt x="628" y="2237"/>
                    <a:pt x="628" y="2237"/>
                  </a:cubicBezTo>
                  <a:cubicBezTo>
                    <a:pt x="660" y="2271"/>
                    <a:pt x="660" y="2271"/>
                    <a:pt x="660" y="2271"/>
                  </a:cubicBezTo>
                  <a:cubicBezTo>
                    <a:pt x="697" y="2210"/>
                    <a:pt x="697" y="2210"/>
                    <a:pt x="697" y="2210"/>
                  </a:cubicBezTo>
                  <a:cubicBezTo>
                    <a:pt x="724" y="2202"/>
                    <a:pt x="724" y="2202"/>
                    <a:pt x="724" y="2202"/>
                  </a:cubicBezTo>
                  <a:cubicBezTo>
                    <a:pt x="724" y="2202"/>
                    <a:pt x="724" y="2138"/>
                    <a:pt x="753" y="2143"/>
                  </a:cubicBezTo>
                  <a:cubicBezTo>
                    <a:pt x="783" y="2149"/>
                    <a:pt x="788" y="2159"/>
                    <a:pt x="836" y="2146"/>
                  </a:cubicBezTo>
                  <a:cubicBezTo>
                    <a:pt x="884" y="2133"/>
                    <a:pt x="812" y="2101"/>
                    <a:pt x="812" y="2101"/>
                  </a:cubicBezTo>
                  <a:cubicBezTo>
                    <a:pt x="828" y="2084"/>
                    <a:pt x="828" y="2084"/>
                    <a:pt x="828" y="2084"/>
                  </a:cubicBezTo>
                  <a:cubicBezTo>
                    <a:pt x="828" y="2084"/>
                    <a:pt x="828" y="2084"/>
                    <a:pt x="828" y="2084"/>
                  </a:cubicBezTo>
                  <a:cubicBezTo>
                    <a:pt x="822" y="2078"/>
                    <a:pt x="814" y="2066"/>
                    <a:pt x="810" y="2040"/>
                  </a:cubicBezTo>
                  <a:cubicBezTo>
                    <a:pt x="804" y="1998"/>
                    <a:pt x="864" y="1938"/>
                    <a:pt x="852" y="1872"/>
                  </a:cubicBezTo>
                  <a:cubicBezTo>
                    <a:pt x="840" y="1806"/>
                    <a:pt x="810" y="1812"/>
                    <a:pt x="810" y="1812"/>
                  </a:cubicBezTo>
                  <a:cubicBezTo>
                    <a:pt x="768" y="1584"/>
                    <a:pt x="768" y="1584"/>
                    <a:pt x="768" y="1584"/>
                  </a:cubicBezTo>
                  <a:cubicBezTo>
                    <a:pt x="852" y="1530"/>
                    <a:pt x="852" y="1530"/>
                    <a:pt x="852" y="1530"/>
                  </a:cubicBezTo>
                  <a:cubicBezTo>
                    <a:pt x="876" y="1560"/>
                    <a:pt x="876" y="1560"/>
                    <a:pt x="876" y="1560"/>
                  </a:cubicBezTo>
                  <a:cubicBezTo>
                    <a:pt x="918" y="1500"/>
                    <a:pt x="918" y="1500"/>
                    <a:pt x="918" y="1500"/>
                  </a:cubicBezTo>
                  <a:cubicBezTo>
                    <a:pt x="1008" y="1512"/>
                    <a:pt x="1008" y="1512"/>
                    <a:pt x="1008" y="1512"/>
                  </a:cubicBezTo>
                  <a:cubicBezTo>
                    <a:pt x="1062" y="1566"/>
                    <a:pt x="1062" y="1566"/>
                    <a:pt x="1062" y="1566"/>
                  </a:cubicBezTo>
                  <a:cubicBezTo>
                    <a:pt x="1122" y="1548"/>
                    <a:pt x="1122" y="1548"/>
                    <a:pt x="1122" y="1548"/>
                  </a:cubicBezTo>
                  <a:cubicBezTo>
                    <a:pt x="1104" y="1422"/>
                    <a:pt x="1104" y="1422"/>
                    <a:pt x="1104" y="1422"/>
                  </a:cubicBezTo>
                  <a:cubicBezTo>
                    <a:pt x="1176" y="1440"/>
                    <a:pt x="1176" y="1440"/>
                    <a:pt x="1176" y="1440"/>
                  </a:cubicBezTo>
                  <a:cubicBezTo>
                    <a:pt x="1248" y="1350"/>
                    <a:pt x="1248" y="1350"/>
                    <a:pt x="1248" y="1350"/>
                  </a:cubicBezTo>
                  <a:cubicBezTo>
                    <a:pt x="1278" y="1230"/>
                    <a:pt x="1278" y="1230"/>
                    <a:pt x="1278" y="1230"/>
                  </a:cubicBezTo>
                  <a:cubicBezTo>
                    <a:pt x="1278" y="1230"/>
                    <a:pt x="1356" y="1266"/>
                    <a:pt x="1398" y="1236"/>
                  </a:cubicBezTo>
                  <a:cubicBezTo>
                    <a:pt x="1421" y="1220"/>
                    <a:pt x="1440" y="1184"/>
                    <a:pt x="1459" y="1153"/>
                  </a:cubicBezTo>
                  <a:cubicBezTo>
                    <a:pt x="1460" y="1120"/>
                    <a:pt x="1462" y="1086"/>
                    <a:pt x="1460" y="1077"/>
                  </a:cubicBezTo>
                  <a:cubicBezTo>
                    <a:pt x="1458" y="1058"/>
                    <a:pt x="1455" y="1036"/>
                    <a:pt x="1455" y="1036"/>
                  </a:cubicBezTo>
                  <a:cubicBezTo>
                    <a:pt x="1490" y="1030"/>
                    <a:pt x="1490" y="1030"/>
                    <a:pt x="1490" y="1030"/>
                  </a:cubicBezTo>
                  <a:cubicBezTo>
                    <a:pt x="1466" y="987"/>
                    <a:pt x="1466" y="987"/>
                    <a:pt x="1466" y="987"/>
                  </a:cubicBezTo>
                  <a:cubicBezTo>
                    <a:pt x="1414" y="995"/>
                    <a:pt x="1414" y="995"/>
                    <a:pt x="1414" y="995"/>
                  </a:cubicBezTo>
                  <a:cubicBezTo>
                    <a:pt x="1403" y="1025"/>
                    <a:pt x="1403" y="1025"/>
                    <a:pt x="1403" y="1025"/>
                  </a:cubicBezTo>
                  <a:cubicBezTo>
                    <a:pt x="1342" y="1019"/>
                    <a:pt x="1342" y="1019"/>
                    <a:pt x="1342" y="1019"/>
                  </a:cubicBezTo>
                  <a:cubicBezTo>
                    <a:pt x="1403" y="836"/>
                    <a:pt x="1403" y="836"/>
                    <a:pt x="1403" y="836"/>
                  </a:cubicBezTo>
                  <a:cubicBezTo>
                    <a:pt x="1458" y="825"/>
                    <a:pt x="1458" y="825"/>
                    <a:pt x="1458" y="825"/>
                  </a:cubicBezTo>
                  <a:cubicBezTo>
                    <a:pt x="1455" y="778"/>
                    <a:pt x="1455" y="778"/>
                    <a:pt x="1455" y="778"/>
                  </a:cubicBezTo>
                  <a:cubicBezTo>
                    <a:pt x="1414" y="748"/>
                    <a:pt x="1414" y="748"/>
                    <a:pt x="1414" y="748"/>
                  </a:cubicBezTo>
                  <a:cubicBezTo>
                    <a:pt x="1414" y="748"/>
                    <a:pt x="1436" y="674"/>
                    <a:pt x="1455" y="655"/>
                  </a:cubicBezTo>
                  <a:cubicBezTo>
                    <a:pt x="1474" y="636"/>
                    <a:pt x="1570" y="674"/>
                    <a:pt x="1573" y="652"/>
                  </a:cubicBezTo>
                  <a:cubicBezTo>
                    <a:pt x="1575" y="630"/>
                    <a:pt x="1515" y="597"/>
                    <a:pt x="1515" y="597"/>
                  </a:cubicBezTo>
                  <a:cubicBezTo>
                    <a:pt x="1570" y="537"/>
                    <a:pt x="1570" y="537"/>
                    <a:pt x="1570" y="537"/>
                  </a:cubicBezTo>
                  <a:cubicBezTo>
                    <a:pt x="1567" y="480"/>
                    <a:pt x="1567" y="480"/>
                    <a:pt x="1567" y="480"/>
                  </a:cubicBezTo>
                  <a:cubicBezTo>
                    <a:pt x="1419" y="367"/>
                    <a:pt x="1419" y="367"/>
                    <a:pt x="1419" y="367"/>
                  </a:cubicBezTo>
                  <a:cubicBezTo>
                    <a:pt x="1381" y="244"/>
                    <a:pt x="1381" y="244"/>
                    <a:pt x="1381" y="244"/>
                  </a:cubicBezTo>
                  <a:cubicBezTo>
                    <a:pt x="1315" y="247"/>
                    <a:pt x="1315" y="247"/>
                    <a:pt x="1315" y="247"/>
                  </a:cubicBezTo>
                  <a:cubicBezTo>
                    <a:pt x="1260" y="304"/>
                    <a:pt x="1260" y="304"/>
                    <a:pt x="1260" y="304"/>
                  </a:cubicBezTo>
                  <a:cubicBezTo>
                    <a:pt x="1260" y="304"/>
                    <a:pt x="1290" y="348"/>
                    <a:pt x="1258" y="362"/>
                  </a:cubicBezTo>
                  <a:cubicBezTo>
                    <a:pt x="1225" y="375"/>
                    <a:pt x="1173" y="345"/>
                    <a:pt x="1153" y="312"/>
                  </a:cubicBezTo>
                  <a:cubicBezTo>
                    <a:pt x="1134" y="280"/>
                    <a:pt x="1203" y="247"/>
                    <a:pt x="1203" y="247"/>
                  </a:cubicBezTo>
                  <a:cubicBezTo>
                    <a:pt x="1219" y="203"/>
                    <a:pt x="1219" y="203"/>
                    <a:pt x="1219" y="203"/>
                  </a:cubicBezTo>
                  <a:cubicBezTo>
                    <a:pt x="1219" y="203"/>
                    <a:pt x="1181" y="137"/>
                    <a:pt x="1181" y="112"/>
                  </a:cubicBezTo>
                  <a:cubicBezTo>
                    <a:pt x="1181" y="88"/>
                    <a:pt x="1238" y="79"/>
                    <a:pt x="1238" y="79"/>
                  </a:cubicBezTo>
                  <a:cubicBezTo>
                    <a:pt x="1203" y="19"/>
                    <a:pt x="1203" y="19"/>
                    <a:pt x="1203" y="19"/>
                  </a:cubicBezTo>
                  <a:cubicBezTo>
                    <a:pt x="1115" y="0"/>
                    <a:pt x="1115" y="0"/>
                    <a:pt x="1115" y="0"/>
                  </a:cubicBezTo>
                  <a:cubicBezTo>
                    <a:pt x="1030" y="38"/>
                    <a:pt x="1030" y="38"/>
                    <a:pt x="1030" y="38"/>
                  </a:cubicBezTo>
                  <a:cubicBezTo>
                    <a:pt x="1011" y="126"/>
                    <a:pt x="1011" y="126"/>
                    <a:pt x="1011" y="126"/>
                  </a:cubicBezTo>
                  <a:cubicBezTo>
                    <a:pt x="879" y="206"/>
                    <a:pt x="879" y="206"/>
                    <a:pt x="879" y="206"/>
                  </a:cubicBezTo>
                  <a:cubicBezTo>
                    <a:pt x="830" y="143"/>
                    <a:pt x="830" y="143"/>
                    <a:pt x="830" y="143"/>
                  </a:cubicBezTo>
                  <a:cubicBezTo>
                    <a:pt x="756" y="164"/>
                    <a:pt x="756" y="164"/>
                    <a:pt x="756" y="164"/>
                  </a:cubicBezTo>
                  <a:cubicBezTo>
                    <a:pt x="767" y="266"/>
                    <a:pt x="767" y="266"/>
                    <a:pt x="767" y="266"/>
                  </a:cubicBezTo>
                  <a:cubicBezTo>
                    <a:pt x="622" y="266"/>
                    <a:pt x="622" y="266"/>
                    <a:pt x="622" y="266"/>
                  </a:cubicBezTo>
                  <a:cubicBezTo>
                    <a:pt x="537" y="362"/>
                    <a:pt x="537" y="362"/>
                    <a:pt x="537" y="362"/>
                  </a:cubicBezTo>
                  <a:cubicBezTo>
                    <a:pt x="553" y="400"/>
                    <a:pt x="553" y="400"/>
                    <a:pt x="553" y="400"/>
                  </a:cubicBezTo>
                  <a:cubicBezTo>
                    <a:pt x="622" y="381"/>
                    <a:pt x="622" y="381"/>
                    <a:pt x="622" y="381"/>
                  </a:cubicBezTo>
                  <a:cubicBezTo>
                    <a:pt x="622" y="381"/>
                    <a:pt x="652" y="395"/>
                    <a:pt x="652" y="447"/>
                  </a:cubicBezTo>
                  <a:cubicBezTo>
                    <a:pt x="652" y="499"/>
                    <a:pt x="619" y="545"/>
                    <a:pt x="619" y="545"/>
                  </a:cubicBezTo>
                  <a:cubicBezTo>
                    <a:pt x="509" y="559"/>
                    <a:pt x="509" y="559"/>
                    <a:pt x="509" y="559"/>
                  </a:cubicBezTo>
                  <a:cubicBezTo>
                    <a:pt x="507" y="619"/>
                    <a:pt x="507" y="619"/>
                    <a:pt x="507" y="619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252" y="855"/>
                    <a:pt x="252" y="855"/>
                    <a:pt x="252" y="855"/>
                  </a:cubicBezTo>
                  <a:cubicBezTo>
                    <a:pt x="265" y="904"/>
                    <a:pt x="265" y="904"/>
                    <a:pt x="265" y="904"/>
                  </a:cubicBezTo>
                  <a:cubicBezTo>
                    <a:pt x="234" y="949"/>
                    <a:pt x="234" y="949"/>
                    <a:pt x="234" y="949"/>
                  </a:cubicBezTo>
                  <a:cubicBezTo>
                    <a:pt x="235" y="949"/>
                    <a:pt x="235" y="949"/>
                    <a:pt x="235" y="949"/>
                  </a:cubicBezTo>
                  <a:cubicBezTo>
                    <a:pt x="241" y="1103"/>
                    <a:pt x="241" y="1103"/>
                    <a:pt x="241" y="1103"/>
                  </a:cubicBezTo>
                  <a:cubicBezTo>
                    <a:pt x="163" y="1079"/>
                    <a:pt x="163" y="1079"/>
                    <a:pt x="163" y="1079"/>
                  </a:cubicBezTo>
                  <a:cubicBezTo>
                    <a:pt x="163" y="1079"/>
                    <a:pt x="125" y="1166"/>
                    <a:pt x="144" y="1222"/>
                  </a:cubicBezTo>
                  <a:cubicBezTo>
                    <a:pt x="163" y="1279"/>
                    <a:pt x="225" y="1325"/>
                    <a:pt x="217" y="1355"/>
                  </a:cubicBezTo>
                  <a:cubicBezTo>
                    <a:pt x="208" y="1384"/>
                    <a:pt x="141" y="1401"/>
                    <a:pt x="141" y="1401"/>
                  </a:cubicBezTo>
                  <a:cubicBezTo>
                    <a:pt x="68" y="1468"/>
                    <a:pt x="68" y="1468"/>
                    <a:pt x="68" y="1468"/>
                  </a:cubicBezTo>
                  <a:cubicBezTo>
                    <a:pt x="106" y="1487"/>
                    <a:pt x="106" y="1487"/>
                    <a:pt x="106" y="1487"/>
                  </a:cubicBezTo>
                  <a:cubicBezTo>
                    <a:pt x="95" y="1517"/>
                    <a:pt x="95" y="1517"/>
                    <a:pt x="95" y="1517"/>
                  </a:cubicBezTo>
                  <a:cubicBezTo>
                    <a:pt x="38" y="1512"/>
                    <a:pt x="38" y="1512"/>
                    <a:pt x="38" y="1512"/>
                  </a:cubicBezTo>
                  <a:cubicBezTo>
                    <a:pt x="0" y="1566"/>
                    <a:pt x="0" y="1566"/>
                    <a:pt x="0" y="1566"/>
                  </a:cubicBezTo>
                  <a:cubicBezTo>
                    <a:pt x="46" y="1649"/>
                    <a:pt x="46" y="1649"/>
                    <a:pt x="46" y="1649"/>
                  </a:cubicBezTo>
                  <a:cubicBezTo>
                    <a:pt x="273" y="1587"/>
                    <a:pt x="273" y="1587"/>
                    <a:pt x="273" y="1587"/>
                  </a:cubicBezTo>
                  <a:cubicBezTo>
                    <a:pt x="273" y="1587"/>
                    <a:pt x="357" y="1652"/>
                    <a:pt x="354" y="1687"/>
                  </a:cubicBezTo>
                  <a:cubicBezTo>
                    <a:pt x="352" y="1722"/>
                    <a:pt x="352" y="1771"/>
                    <a:pt x="352" y="1771"/>
                  </a:cubicBezTo>
                  <a:cubicBezTo>
                    <a:pt x="427" y="1874"/>
                    <a:pt x="427" y="1874"/>
                    <a:pt x="427" y="1874"/>
                  </a:cubicBezTo>
                  <a:cubicBezTo>
                    <a:pt x="352" y="1947"/>
                    <a:pt x="352" y="1947"/>
                    <a:pt x="352" y="1947"/>
                  </a:cubicBezTo>
                  <a:cubicBezTo>
                    <a:pt x="401" y="2065"/>
                    <a:pt x="401" y="2065"/>
                    <a:pt x="401" y="2065"/>
                  </a:cubicBezTo>
                  <a:lnTo>
                    <a:pt x="423" y="2063"/>
                  </a:lnTo>
                  <a:close/>
                </a:path>
              </a:pathLst>
            </a:custGeom>
            <a:solidFill>
              <a:srgbClr val="AFBCC9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3613260" y="5458575"/>
              <a:ext cx="361451" cy="339519"/>
            </a:xfrm>
            <a:custGeom>
              <a:avLst/>
              <a:gdLst>
                <a:gd name="T0" fmla="*/ 658 w 693"/>
                <a:gd name="T1" fmla="*/ 512 h 601"/>
                <a:gd name="T2" fmla="*/ 629 w 693"/>
                <a:gd name="T3" fmla="*/ 460 h 601"/>
                <a:gd name="T4" fmla="*/ 629 w 693"/>
                <a:gd name="T5" fmla="*/ 411 h 601"/>
                <a:gd name="T6" fmla="*/ 693 w 693"/>
                <a:gd name="T7" fmla="*/ 311 h 601"/>
                <a:gd name="T8" fmla="*/ 596 w 693"/>
                <a:gd name="T9" fmla="*/ 217 h 601"/>
                <a:gd name="T10" fmla="*/ 639 w 693"/>
                <a:gd name="T11" fmla="*/ 179 h 601"/>
                <a:gd name="T12" fmla="*/ 620 w 693"/>
                <a:gd name="T13" fmla="*/ 73 h 601"/>
                <a:gd name="T14" fmla="*/ 542 w 693"/>
                <a:gd name="T15" fmla="*/ 49 h 601"/>
                <a:gd name="T16" fmla="*/ 491 w 693"/>
                <a:gd name="T17" fmla="*/ 14 h 601"/>
                <a:gd name="T18" fmla="*/ 426 w 693"/>
                <a:gd name="T19" fmla="*/ 0 h 601"/>
                <a:gd name="T20" fmla="*/ 264 w 693"/>
                <a:gd name="T21" fmla="*/ 92 h 601"/>
                <a:gd name="T22" fmla="*/ 231 w 693"/>
                <a:gd name="T23" fmla="*/ 84 h 601"/>
                <a:gd name="T24" fmla="*/ 172 w 693"/>
                <a:gd name="T25" fmla="*/ 100 h 601"/>
                <a:gd name="T26" fmla="*/ 18 w 693"/>
                <a:gd name="T27" fmla="*/ 70 h 601"/>
                <a:gd name="T28" fmla="*/ 17 w 693"/>
                <a:gd name="T29" fmla="*/ 124 h 601"/>
                <a:gd name="T30" fmla="*/ 125 w 693"/>
                <a:gd name="T31" fmla="*/ 218 h 601"/>
                <a:gd name="T32" fmla="*/ 121 w 693"/>
                <a:gd name="T33" fmla="*/ 301 h 601"/>
                <a:gd name="T34" fmla="*/ 227 w 693"/>
                <a:gd name="T35" fmla="*/ 436 h 601"/>
                <a:gd name="T36" fmla="*/ 263 w 693"/>
                <a:gd name="T37" fmla="*/ 496 h 601"/>
                <a:gd name="T38" fmla="*/ 314 w 693"/>
                <a:gd name="T39" fmla="*/ 450 h 601"/>
                <a:gd name="T40" fmla="*/ 427 w 693"/>
                <a:gd name="T41" fmla="*/ 495 h 601"/>
                <a:gd name="T42" fmla="*/ 480 w 693"/>
                <a:gd name="T43" fmla="*/ 517 h 601"/>
                <a:gd name="T44" fmla="*/ 594 w 693"/>
                <a:gd name="T45" fmla="*/ 561 h 601"/>
                <a:gd name="T46" fmla="*/ 661 w 693"/>
                <a:gd name="T47" fmla="*/ 533 h 601"/>
                <a:gd name="T48" fmla="*/ 658 w 693"/>
                <a:gd name="T49" fmla="*/ 51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601">
                  <a:moveTo>
                    <a:pt x="658" y="512"/>
                  </a:moveTo>
                  <a:cubicBezTo>
                    <a:pt x="629" y="460"/>
                    <a:pt x="629" y="460"/>
                    <a:pt x="629" y="460"/>
                  </a:cubicBezTo>
                  <a:cubicBezTo>
                    <a:pt x="629" y="411"/>
                    <a:pt x="629" y="411"/>
                    <a:pt x="629" y="411"/>
                  </a:cubicBezTo>
                  <a:cubicBezTo>
                    <a:pt x="629" y="411"/>
                    <a:pt x="693" y="355"/>
                    <a:pt x="693" y="311"/>
                  </a:cubicBezTo>
                  <a:cubicBezTo>
                    <a:pt x="693" y="268"/>
                    <a:pt x="596" y="217"/>
                    <a:pt x="596" y="217"/>
                  </a:cubicBezTo>
                  <a:cubicBezTo>
                    <a:pt x="639" y="179"/>
                    <a:pt x="639" y="179"/>
                    <a:pt x="639" y="179"/>
                  </a:cubicBezTo>
                  <a:cubicBezTo>
                    <a:pt x="620" y="73"/>
                    <a:pt x="620" y="73"/>
                    <a:pt x="620" y="73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491" y="14"/>
                    <a:pt x="491" y="14"/>
                    <a:pt x="491" y="14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31" y="84"/>
                    <a:pt x="231" y="84"/>
                    <a:pt x="231" y="84"/>
                  </a:cubicBezTo>
                  <a:cubicBezTo>
                    <a:pt x="231" y="84"/>
                    <a:pt x="193" y="109"/>
                    <a:pt x="172" y="100"/>
                  </a:cubicBezTo>
                  <a:cubicBezTo>
                    <a:pt x="161" y="96"/>
                    <a:pt x="69" y="81"/>
                    <a:pt x="18" y="70"/>
                  </a:cubicBezTo>
                  <a:cubicBezTo>
                    <a:pt x="17" y="86"/>
                    <a:pt x="21" y="104"/>
                    <a:pt x="17" y="124"/>
                  </a:cubicBezTo>
                  <a:cubicBezTo>
                    <a:pt x="0" y="211"/>
                    <a:pt x="71" y="153"/>
                    <a:pt x="125" y="218"/>
                  </a:cubicBezTo>
                  <a:cubicBezTo>
                    <a:pt x="147" y="244"/>
                    <a:pt x="145" y="284"/>
                    <a:pt x="121" y="301"/>
                  </a:cubicBezTo>
                  <a:cubicBezTo>
                    <a:pt x="137" y="290"/>
                    <a:pt x="231" y="442"/>
                    <a:pt x="227" y="436"/>
                  </a:cubicBezTo>
                  <a:cubicBezTo>
                    <a:pt x="250" y="465"/>
                    <a:pt x="208" y="487"/>
                    <a:pt x="263" y="496"/>
                  </a:cubicBezTo>
                  <a:cubicBezTo>
                    <a:pt x="311" y="504"/>
                    <a:pt x="326" y="502"/>
                    <a:pt x="314" y="450"/>
                  </a:cubicBezTo>
                  <a:cubicBezTo>
                    <a:pt x="344" y="452"/>
                    <a:pt x="426" y="459"/>
                    <a:pt x="427" y="495"/>
                  </a:cubicBezTo>
                  <a:cubicBezTo>
                    <a:pt x="431" y="601"/>
                    <a:pt x="455" y="517"/>
                    <a:pt x="480" y="517"/>
                  </a:cubicBezTo>
                  <a:cubicBezTo>
                    <a:pt x="493" y="517"/>
                    <a:pt x="562" y="558"/>
                    <a:pt x="594" y="561"/>
                  </a:cubicBezTo>
                  <a:cubicBezTo>
                    <a:pt x="623" y="563"/>
                    <a:pt x="624" y="538"/>
                    <a:pt x="661" y="533"/>
                  </a:cubicBezTo>
                  <a:cubicBezTo>
                    <a:pt x="667" y="532"/>
                    <a:pt x="651" y="519"/>
                    <a:pt x="658" y="512"/>
                  </a:cubicBezTo>
                  <a:close/>
                </a:path>
              </a:pathLst>
            </a:custGeom>
            <a:solidFill>
              <a:srgbClr val="8296AA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3562410" y="4751244"/>
              <a:ext cx="792993" cy="1119815"/>
            </a:xfrm>
            <a:custGeom>
              <a:avLst/>
              <a:gdLst>
                <a:gd name="T0" fmla="*/ 1471 w 1522"/>
                <a:gd name="T1" fmla="*/ 1363 h 1984"/>
                <a:gd name="T2" fmla="*/ 1435 w 1522"/>
                <a:gd name="T3" fmla="*/ 1244 h 1984"/>
                <a:gd name="T4" fmla="*/ 1435 w 1522"/>
                <a:gd name="T5" fmla="*/ 1068 h 1984"/>
                <a:gd name="T6" fmla="*/ 1356 w 1522"/>
                <a:gd name="T7" fmla="*/ 884 h 1984"/>
                <a:gd name="T8" fmla="*/ 1083 w 1522"/>
                <a:gd name="T9" fmla="*/ 863 h 1984"/>
                <a:gd name="T10" fmla="*/ 1178 w 1522"/>
                <a:gd name="T11" fmla="*/ 814 h 1984"/>
                <a:gd name="T12" fmla="*/ 1151 w 1522"/>
                <a:gd name="T13" fmla="*/ 765 h 1984"/>
                <a:gd name="T14" fmla="*/ 1300 w 1522"/>
                <a:gd name="T15" fmla="*/ 652 h 1984"/>
                <a:gd name="T16" fmla="*/ 1246 w 1522"/>
                <a:gd name="T17" fmla="*/ 376 h 1984"/>
                <a:gd name="T18" fmla="*/ 1318 w 1522"/>
                <a:gd name="T19" fmla="*/ 246 h 1984"/>
                <a:gd name="T20" fmla="*/ 1218 w 1522"/>
                <a:gd name="T21" fmla="*/ 90 h 1984"/>
                <a:gd name="T22" fmla="*/ 1143 w 1522"/>
                <a:gd name="T23" fmla="*/ 0 h 1984"/>
                <a:gd name="T24" fmla="*/ 1091 w 1522"/>
                <a:gd name="T25" fmla="*/ 84 h 1984"/>
                <a:gd name="T26" fmla="*/ 1016 w 1522"/>
                <a:gd name="T27" fmla="*/ 154 h 1984"/>
                <a:gd name="T28" fmla="*/ 846 w 1522"/>
                <a:gd name="T29" fmla="*/ 265 h 1984"/>
                <a:gd name="T30" fmla="*/ 724 w 1522"/>
                <a:gd name="T31" fmla="*/ 265 h 1984"/>
                <a:gd name="T32" fmla="*/ 532 w 1522"/>
                <a:gd name="T33" fmla="*/ 441 h 1984"/>
                <a:gd name="T34" fmla="*/ 429 w 1522"/>
                <a:gd name="T35" fmla="*/ 422 h 1984"/>
                <a:gd name="T36" fmla="*/ 408 w 1522"/>
                <a:gd name="T37" fmla="*/ 549 h 1984"/>
                <a:gd name="T38" fmla="*/ 205 w 1522"/>
                <a:gd name="T39" fmla="*/ 499 h 1984"/>
                <a:gd name="T40" fmla="*/ 178 w 1522"/>
                <a:gd name="T41" fmla="*/ 513 h 1984"/>
                <a:gd name="T42" fmla="*/ 53 w 1522"/>
                <a:gd name="T43" fmla="*/ 648 h 1984"/>
                <a:gd name="T44" fmla="*/ 145 w 1522"/>
                <a:gd name="T45" fmla="*/ 1056 h 1984"/>
                <a:gd name="T46" fmla="*/ 130 w 1522"/>
                <a:gd name="T47" fmla="*/ 1290 h 1984"/>
                <a:gd name="T48" fmla="*/ 270 w 1522"/>
                <a:gd name="T49" fmla="*/ 1354 h 1984"/>
                <a:gd name="T50" fmla="*/ 362 w 1522"/>
                <a:gd name="T51" fmla="*/ 1346 h 1984"/>
                <a:gd name="T52" fmla="*/ 589 w 1522"/>
                <a:gd name="T53" fmla="*/ 1268 h 1984"/>
                <a:gd name="T54" fmla="*/ 718 w 1522"/>
                <a:gd name="T55" fmla="*/ 1327 h 1984"/>
                <a:gd name="T56" fmla="*/ 694 w 1522"/>
                <a:gd name="T57" fmla="*/ 1471 h 1984"/>
                <a:gd name="T58" fmla="*/ 727 w 1522"/>
                <a:gd name="T59" fmla="*/ 1665 h 1984"/>
                <a:gd name="T60" fmla="*/ 756 w 1522"/>
                <a:gd name="T61" fmla="*/ 1766 h 1984"/>
                <a:gd name="T62" fmla="*/ 830 w 1522"/>
                <a:gd name="T63" fmla="*/ 1775 h 1984"/>
                <a:gd name="T64" fmla="*/ 1076 w 1522"/>
                <a:gd name="T65" fmla="*/ 1915 h 1984"/>
                <a:gd name="T66" fmla="*/ 1330 w 1522"/>
                <a:gd name="T67" fmla="*/ 1958 h 1984"/>
                <a:gd name="T68" fmla="*/ 1388 w 1522"/>
                <a:gd name="T69" fmla="*/ 1867 h 1984"/>
                <a:gd name="T70" fmla="*/ 1458 w 1522"/>
                <a:gd name="T71" fmla="*/ 1704 h 1984"/>
                <a:gd name="T72" fmla="*/ 1522 w 1522"/>
                <a:gd name="T73" fmla="*/ 1507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2" h="1984">
                  <a:moveTo>
                    <a:pt x="1490" y="1478"/>
                  </a:moveTo>
                  <a:cubicBezTo>
                    <a:pt x="1471" y="1363"/>
                    <a:pt x="1471" y="1363"/>
                    <a:pt x="1471" y="1363"/>
                  </a:cubicBezTo>
                  <a:cubicBezTo>
                    <a:pt x="1484" y="1362"/>
                    <a:pt x="1484" y="1362"/>
                    <a:pt x="1484" y="1362"/>
                  </a:cubicBezTo>
                  <a:cubicBezTo>
                    <a:pt x="1435" y="1244"/>
                    <a:pt x="1435" y="1244"/>
                    <a:pt x="1435" y="1244"/>
                  </a:cubicBezTo>
                  <a:cubicBezTo>
                    <a:pt x="1510" y="1171"/>
                    <a:pt x="1510" y="1171"/>
                    <a:pt x="1510" y="1171"/>
                  </a:cubicBezTo>
                  <a:cubicBezTo>
                    <a:pt x="1435" y="1068"/>
                    <a:pt x="1435" y="1068"/>
                    <a:pt x="1435" y="1068"/>
                  </a:cubicBezTo>
                  <a:cubicBezTo>
                    <a:pt x="1435" y="1068"/>
                    <a:pt x="1435" y="1019"/>
                    <a:pt x="1437" y="984"/>
                  </a:cubicBezTo>
                  <a:cubicBezTo>
                    <a:pt x="1440" y="949"/>
                    <a:pt x="1356" y="884"/>
                    <a:pt x="1356" y="884"/>
                  </a:cubicBezTo>
                  <a:cubicBezTo>
                    <a:pt x="1129" y="946"/>
                    <a:pt x="1129" y="946"/>
                    <a:pt x="1129" y="946"/>
                  </a:cubicBezTo>
                  <a:cubicBezTo>
                    <a:pt x="1083" y="863"/>
                    <a:pt x="1083" y="863"/>
                    <a:pt x="1083" y="863"/>
                  </a:cubicBezTo>
                  <a:cubicBezTo>
                    <a:pt x="1121" y="809"/>
                    <a:pt x="1121" y="809"/>
                    <a:pt x="1121" y="809"/>
                  </a:cubicBezTo>
                  <a:cubicBezTo>
                    <a:pt x="1178" y="814"/>
                    <a:pt x="1178" y="814"/>
                    <a:pt x="1178" y="814"/>
                  </a:cubicBezTo>
                  <a:cubicBezTo>
                    <a:pt x="1189" y="784"/>
                    <a:pt x="1189" y="784"/>
                    <a:pt x="1189" y="784"/>
                  </a:cubicBezTo>
                  <a:cubicBezTo>
                    <a:pt x="1151" y="765"/>
                    <a:pt x="1151" y="765"/>
                    <a:pt x="1151" y="765"/>
                  </a:cubicBezTo>
                  <a:cubicBezTo>
                    <a:pt x="1224" y="698"/>
                    <a:pt x="1224" y="698"/>
                    <a:pt x="1224" y="698"/>
                  </a:cubicBezTo>
                  <a:cubicBezTo>
                    <a:pt x="1224" y="698"/>
                    <a:pt x="1291" y="681"/>
                    <a:pt x="1300" y="652"/>
                  </a:cubicBezTo>
                  <a:cubicBezTo>
                    <a:pt x="1308" y="622"/>
                    <a:pt x="1246" y="576"/>
                    <a:pt x="1227" y="519"/>
                  </a:cubicBezTo>
                  <a:cubicBezTo>
                    <a:pt x="1208" y="463"/>
                    <a:pt x="1246" y="376"/>
                    <a:pt x="1246" y="376"/>
                  </a:cubicBezTo>
                  <a:cubicBezTo>
                    <a:pt x="1324" y="400"/>
                    <a:pt x="1324" y="400"/>
                    <a:pt x="1324" y="400"/>
                  </a:cubicBezTo>
                  <a:cubicBezTo>
                    <a:pt x="1318" y="246"/>
                    <a:pt x="1318" y="246"/>
                    <a:pt x="1318" y="246"/>
                  </a:cubicBezTo>
                  <a:cubicBezTo>
                    <a:pt x="1318" y="246"/>
                    <a:pt x="1259" y="230"/>
                    <a:pt x="1246" y="209"/>
                  </a:cubicBezTo>
                  <a:cubicBezTo>
                    <a:pt x="1232" y="187"/>
                    <a:pt x="1240" y="109"/>
                    <a:pt x="1218" y="90"/>
                  </a:cubicBezTo>
                  <a:cubicBezTo>
                    <a:pt x="1197" y="71"/>
                    <a:pt x="1151" y="52"/>
                    <a:pt x="1151" y="52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091" y="11"/>
                    <a:pt x="1091" y="11"/>
                    <a:pt x="1091" y="11"/>
                  </a:cubicBezTo>
                  <a:cubicBezTo>
                    <a:pt x="1091" y="84"/>
                    <a:pt x="1091" y="84"/>
                    <a:pt x="1091" y="84"/>
                  </a:cubicBezTo>
                  <a:cubicBezTo>
                    <a:pt x="1037" y="111"/>
                    <a:pt x="1037" y="111"/>
                    <a:pt x="1037" y="111"/>
                  </a:cubicBezTo>
                  <a:cubicBezTo>
                    <a:pt x="1016" y="154"/>
                    <a:pt x="1016" y="154"/>
                    <a:pt x="1016" y="154"/>
                  </a:cubicBezTo>
                  <a:cubicBezTo>
                    <a:pt x="848" y="198"/>
                    <a:pt x="848" y="198"/>
                    <a:pt x="848" y="198"/>
                  </a:cubicBezTo>
                  <a:cubicBezTo>
                    <a:pt x="846" y="265"/>
                    <a:pt x="846" y="265"/>
                    <a:pt x="846" y="265"/>
                  </a:cubicBezTo>
                  <a:cubicBezTo>
                    <a:pt x="786" y="290"/>
                    <a:pt x="786" y="290"/>
                    <a:pt x="786" y="290"/>
                  </a:cubicBezTo>
                  <a:cubicBezTo>
                    <a:pt x="724" y="265"/>
                    <a:pt x="724" y="265"/>
                    <a:pt x="724" y="265"/>
                  </a:cubicBezTo>
                  <a:cubicBezTo>
                    <a:pt x="543" y="354"/>
                    <a:pt x="543" y="354"/>
                    <a:pt x="543" y="354"/>
                  </a:cubicBezTo>
                  <a:cubicBezTo>
                    <a:pt x="532" y="441"/>
                    <a:pt x="532" y="441"/>
                    <a:pt x="532" y="441"/>
                  </a:cubicBezTo>
                  <a:cubicBezTo>
                    <a:pt x="464" y="409"/>
                    <a:pt x="464" y="409"/>
                    <a:pt x="464" y="409"/>
                  </a:cubicBezTo>
                  <a:cubicBezTo>
                    <a:pt x="429" y="422"/>
                    <a:pt x="429" y="422"/>
                    <a:pt x="429" y="422"/>
                  </a:cubicBezTo>
                  <a:cubicBezTo>
                    <a:pt x="448" y="549"/>
                    <a:pt x="448" y="549"/>
                    <a:pt x="448" y="549"/>
                  </a:cubicBezTo>
                  <a:cubicBezTo>
                    <a:pt x="408" y="549"/>
                    <a:pt x="408" y="549"/>
                    <a:pt x="408" y="549"/>
                  </a:cubicBezTo>
                  <a:cubicBezTo>
                    <a:pt x="340" y="503"/>
                    <a:pt x="340" y="503"/>
                    <a:pt x="340" y="503"/>
                  </a:cubicBezTo>
                  <a:cubicBezTo>
                    <a:pt x="205" y="499"/>
                    <a:pt x="205" y="499"/>
                    <a:pt x="205" y="499"/>
                  </a:cubicBezTo>
                  <a:cubicBezTo>
                    <a:pt x="206" y="514"/>
                    <a:pt x="206" y="514"/>
                    <a:pt x="206" y="514"/>
                  </a:cubicBezTo>
                  <a:cubicBezTo>
                    <a:pt x="178" y="513"/>
                    <a:pt x="178" y="513"/>
                    <a:pt x="178" y="513"/>
                  </a:cubicBezTo>
                  <a:cubicBezTo>
                    <a:pt x="183" y="542"/>
                    <a:pt x="184" y="567"/>
                    <a:pt x="180" y="575"/>
                  </a:cubicBezTo>
                  <a:cubicBezTo>
                    <a:pt x="165" y="599"/>
                    <a:pt x="81" y="621"/>
                    <a:pt x="53" y="648"/>
                  </a:cubicBezTo>
                  <a:cubicBezTo>
                    <a:pt x="13" y="686"/>
                    <a:pt x="0" y="763"/>
                    <a:pt x="0" y="817"/>
                  </a:cubicBezTo>
                  <a:cubicBezTo>
                    <a:pt x="0" y="899"/>
                    <a:pt x="60" y="1063"/>
                    <a:pt x="145" y="1056"/>
                  </a:cubicBezTo>
                  <a:cubicBezTo>
                    <a:pt x="172" y="1118"/>
                    <a:pt x="251" y="1065"/>
                    <a:pt x="221" y="1184"/>
                  </a:cubicBezTo>
                  <a:cubicBezTo>
                    <a:pt x="218" y="1198"/>
                    <a:pt x="148" y="1274"/>
                    <a:pt x="130" y="1290"/>
                  </a:cubicBezTo>
                  <a:cubicBezTo>
                    <a:pt x="119" y="1301"/>
                    <a:pt x="116" y="1312"/>
                    <a:pt x="116" y="1324"/>
                  </a:cubicBezTo>
                  <a:cubicBezTo>
                    <a:pt x="167" y="1335"/>
                    <a:pt x="259" y="1350"/>
                    <a:pt x="270" y="1354"/>
                  </a:cubicBezTo>
                  <a:cubicBezTo>
                    <a:pt x="291" y="1363"/>
                    <a:pt x="329" y="1338"/>
                    <a:pt x="329" y="1338"/>
                  </a:cubicBezTo>
                  <a:cubicBezTo>
                    <a:pt x="362" y="1346"/>
                    <a:pt x="362" y="1346"/>
                    <a:pt x="362" y="1346"/>
                  </a:cubicBezTo>
                  <a:cubicBezTo>
                    <a:pt x="524" y="1254"/>
                    <a:pt x="524" y="1254"/>
                    <a:pt x="524" y="1254"/>
                  </a:cubicBezTo>
                  <a:cubicBezTo>
                    <a:pt x="589" y="1268"/>
                    <a:pt x="589" y="1268"/>
                    <a:pt x="589" y="1268"/>
                  </a:cubicBezTo>
                  <a:cubicBezTo>
                    <a:pt x="640" y="1303"/>
                    <a:pt x="640" y="1303"/>
                    <a:pt x="640" y="1303"/>
                  </a:cubicBezTo>
                  <a:cubicBezTo>
                    <a:pt x="718" y="1327"/>
                    <a:pt x="718" y="1327"/>
                    <a:pt x="718" y="1327"/>
                  </a:cubicBezTo>
                  <a:cubicBezTo>
                    <a:pt x="737" y="1433"/>
                    <a:pt x="737" y="1433"/>
                    <a:pt x="737" y="1433"/>
                  </a:cubicBezTo>
                  <a:cubicBezTo>
                    <a:pt x="694" y="1471"/>
                    <a:pt x="694" y="1471"/>
                    <a:pt x="694" y="1471"/>
                  </a:cubicBezTo>
                  <a:cubicBezTo>
                    <a:pt x="694" y="1471"/>
                    <a:pt x="791" y="1522"/>
                    <a:pt x="791" y="1565"/>
                  </a:cubicBezTo>
                  <a:cubicBezTo>
                    <a:pt x="791" y="1609"/>
                    <a:pt x="727" y="1665"/>
                    <a:pt x="727" y="1665"/>
                  </a:cubicBezTo>
                  <a:cubicBezTo>
                    <a:pt x="727" y="1714"/>
                    <a:pt x="727" y="1714"/>
                    <a:pt x="727" y="1714"/>
                  </a:cubicBezTo>
                  <a:cubicBezTo>
                    <a:pt x="756" y="1766"/>
                    <a:pt x="756" y="1766"/>
                    <a:pt x="756" y="1766"/>
                  </a:cubicBezTo>
                  <a:cubicBezTo>
                    <a:pt x="759" y="1763"/>
                    <a:pt x="764" y="1761"/>
                    <a:pt x="774" y="1760"/>
                  </a:cubicBezTo>
                  <a:cubicBezTo>
                    <a:pt x="798" y="1759"/>
                    <a:pt x="808" y="1775"/>
                    <a:pt x="830" y="1775"/>
                  </a:cubicBezTo>
                  <a:cubicBezTo>
                    <a:pt x="804" y="1775"/>
                    <a:pt x="862" y="1847"/>
                    <a:pt x="876" y="1853"/>
                  </a:cubicBezTo>
                  <a:cubicBezTo>
                    <a:pt x="913" y="1867"/>
                    <a:pt x="1053" y="1940"/>
                    <a:pt x="1076" y="1915"/>
                  </a:cubicBezTo>
                  <a:cubicBezTo>
                    <a:pt x="1114" y="1871"/>
                    <a:pt x="1229" y="1960"/>
                    <a:pt x="1289" y="1984"/>
                  </a:cubicBezTo>
                  <a:cubicBezTo>
                    <a:pt x="1330" y="1958"/>
                    <a:pt x="1330" y="1958"/>
                    <a:pt x="1330" y="1958"/>
                  </a:cubicBezTo>
                  <a:cubicBezTo>
                    <a:pt x="1371" y="1925"/>
                    <a:pt x="1371" y="1925"/>
                    <a:pt x="1371" y="1925"/>
                  </a:cubicBezTo>
                  <a:cubicBezTo>
                    <a:pt x="1388" y="1867"/>
                    <a:pt x="1388" y="1867"/>
                    <a:pt x="1388" y="1867"/>
                  </a:cubicBezTo>
                  <a:cubicBezTo>
                    <a:pt x="1415" y="1846"/>
                    <a:pt x="1415" y="1846"/>
                    <a:pt x="1415" y="1846"/>
                  </a:cubicBezTo>
                  <a:cubicBezTo>
                    <a:pt x="1458" y="1704"/>
                    <a:pt x="1458" y="1704"/>
                    <a:pt x="1458" y="1704"/>
                  </a:cubicBezTo>
                  <a:cubicBezTo>
                    <a:pt x="1508" y="1648"/>
                    <a:pt x="1508" y="1648"/>
                    <a:pt x="1508" y="1648"/>
                  </a:cubicBezTo>
                  <a:cubicBezTo>
                    <a:pt x="1522" y="1507"/>
                    <a:pt x="1522" y="1507"/>
                    <a:pt x="1522" y="1507"/>
                  </a:cubicBezTo>
                  <a:lnTo>
                    <a:pt x="1490" y="1478"/>
                  </a:lnTo>
                  <a:close/>
                </a:path>
              </a:pathLst>
            </a:custGeom>
            <a:solidFill>
              <a:srgbClr val="8296AA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3503313" y="3853307"/>
              <a:ext cx="1194299" cy="1207674"/>
            </a:xfrm>
            <a:custGeom>
              <a:avLst/>
              <a:gdLst>
                <a:gd name="T0" fmla="*/ 2295 w 2295"/>
                <a:gd name="T1" fmla="*/ 681 h 2141"/>
                <a:gd name="T2" fmla="*/ 2186 w 2295"/>
                <a:gd name="T3" fmla="*/ 556 h 2141"/>
                <a:gd name="T4" fmla="*/ 2108 w 2295"/>
                <a:gd name="T5" fmla="*/ 403 h 2141"/>
                <a:gd name="T6" fmla="*/ 2055 w 2295"/>
                <a:gd name="T7" fmla="*/ 299 h 2141"/>
                <a:gd name="T8" fmla="*/ 2020 w 2295"/>
                <a:gd name="T9" fmla="*/ 211 h 2141"/>
                <a:gd name="T10" fmla="*/ 2122 w 2295"/>
                <a:gd name="T11" fmla="*/ 46 h 2141"/>
                <a:gd name="T12" fmla="*/ 1994 w 2295"/>
                <a:gd name="T13" fmla="*/ 131 h 2141"/>
                <a:gd name="T14" fmla="*/ 1839 w 2295"/>
                <a:gd name="T15" fmla="*/ 0 h 2141"/>
                <a:gd name="T16" fmla="*/ 1689 w 2295"/>
                <a:gd name="T17" fmla="*/ 59 h 2141"/>
                <a:gd name="T18" fmla="*/ 1620 w 2295"/>
                <a:gd name="T19" fmla="*/ 112 h 2141"/>
                <a:gd name="T20" fmla="*/ 1697 w 2295"/>
                <a:gd name="T21" fmla="*/ 305 h 2141"/>
                <a:gd name="T22" fmla="*/ 1593 w 2295"/>
                <a:gd name="T23" fmla="*/ 393 h 2141"/>
                <a:gd name="T24" fmla="*/ 1340 w 2295"/>
                <a:gd name="T25" fmla="*/ 427 h 2141"/>
                <a:gd name="T26" fmla="*/ 1425 w 2295"/>
                <a:gd name="T27" fmla="*/ 350 h 2141"/>
                <a:gd name="T28" fmla="*/ 1398 w 2295"/>
                <a:gd name="T29" fmla="*/ 190 h 2141"/>
                <a:gd name="T30" fmla="*/ 1294 w 2295"/>
                <a:gd name="T31" fmla="*/ 151 h 2141"/>
                <a:gd name="T32" fmla="*/ 1182 w 2295"/>
                <a:gd name="T33" fmla="*/ 30 h 2141"/>
                <a:gd name="T34" fmla="*/ 1174 w 2295"/>
                <a:gd name="T35" fmla="*/ 78 h 2141"/>
                <a:gd name="T36" fmla="*/ 979 w 2295"/>
                <a:gd name="T37" fmla="*/ 238 h 2141"/>
                <a:gd name="T38" fmla="*/ 797 w 2295"/>
                <a:gd name="T39" fmla="*/ 241 h 2141"/>
                <a:gd name="T40" fmla="*/ 680 w 2295"/>
                <a:gd name="T41" fmla="*/ 374 h 2141"/>
                <a:gd name="T42" fmla="*/ 586 w 2295"/>
                <a:gd name="T43" fmla="*/ 580 h 2141"/>
                <a:gd name="T44" fmla="*/ 390 w 2295"/>
                <a:gd name="T45" fmla="*/ 647 h 2141"/>
                <a:gd name="T46" fmla="*/ 229 w 2295"/>
                <a:gd name="T47" fmla="*/ 640 h 2141"/>
                <a:gd name="T48" fmla="*/ 150 w 2295"/>
                <a:gd name="T49" fmla="*/ 760 h 2141"/>
                <a:gd name="T50" fmla="*/ 248 w 2295"/>
                <a:gd name="T51" fmla="*/ 1101 h 2141"/>
                <a:gd name="T52" fmla="*/ 195 w 2295"/>
                <a:gd name="T53" fmla="*/ 1296 h 2141"/>
                <a:gd name="T54" fmla="*/ 41 w 2295"/>
                <a:gd name="T55" fmla="*/ 1397 h 2141"/>
                <a:gd name="T56" fmla="*/ 133 w 2295"/>
                <a:gd name="T57" fmla="*/ 1629 h 2141"/>
                <a:gd name="T58" fmla="*/ 232 w 2295"/>
                <a:gd name="T59" fmla="*/ 1861 h 2141"/>
                <a:gd name="T60" fmla="*/ 257 w 2295"/>
                <a:gd name="T61" fmla="*/ 1992 h 2141"/>
                <a:gd name="T62" fmla="*/ 292 w 2295"/>
                <a:gd name="T63" fmla="*/ 2105 h 2141"/>
                <a:gd name="T64" fmla="*/ 319 w 2295"/>
                <a:gd name="T65" fmla="*/ 2091 h 2141"/>
                <a:gd name="T66" fmla="*/ 522 w 2295"/>
                <a:gd name="T67" fmla="*/ 2141 h 2141"/>
                <a:gd name="T68" fmla="*/ 543 w 2295"/>
                <a:gd name="T69" fmla="*/ 2014 h 2141"/>
                <a:gd name="T70" fmla="*/ 646 w 2295"/>
                <a:gd name="T71" fmla="*/ 2033 h 2141"/>
                <a:gd name="T72" fmla="*/ 838 w 2295"/>
                <a:gd name="T73" fmla="*/ 1857 h 2141"/>
                <a:gd name="T74" fmla="*/ 960 w 2295"/>
                <a:gd name="T75" fmla="*/ 1857 h 2141"/>
                <a:gd name="T76" fmla="*/ 1130 w 2295"/>
                <a:gd name="T77" fmla="*/ 1746 h 2141"/>
                <a:gd name="T78" fmla="*/ 1205 w 2295"/>
                <a:gd name="T79" fmla="*/ 1676 h 2141"/>
                <a:gd name="T80" fmla="*/ 1257 w 2295"/>
                <a:gd name="T81" fmla="*/ 1592 h 2141"/>
                <a:gd name="T82" fmla="*/ 1332 w 2295"/>
                <a:gd name="T83" fmla="*/ 1682 h 2141"/>
                <a:gd name="T84" fmla="*/ 1431 w 2295"/>
                <a:gd name="T85" fmla="*/ 1838 h 2141"/>
                <a:gd name="T86" fmla="*/ 1449 w 2295"/>
                <a:gd name="T87" fmla="*/ 1744 h 2141"/>
                <a:gd name="T88" fmla="*/ 1531 w 2295"/>
                <a:gd name="T89" fmla="*/ 1648 h 2141"/>
                <a:gd name="T90" fmla="*/ 1704 w 2295"/>
                <a:gd name="T91" fmla="*/ 1508 h 2141"/>
                <a:gd name="T92" fmla="*/ 1816 w 2295"/>
                <a:gd name="T93" fmla="*/ 1434 h 2141"/>
                <a:gd name="T94" fmla="*/ 1819 w 2295"/>
                <a:gd name="T95" fmla="*/ 1270 h 2141"/>
                <a:gd name="T96" fmla="*/ 1734 w 2295"/>
                <a:gd name="T97" fmla="*/ 1251 h 2141"/>
                <a:gd name="T98" fmla="*/ 1964 w 2295"/>
                <a:gd name="T99" fmla="*/ 1155 h 2141"/>
                <a:gd name="T100" fmla="*/ 2027 w 2295"/>
                <a:gd name="T101" fmla="*/ 1032 h 2141"/>
                <a:gd name="T102" fmla="*/ 2208 w 2295"/>
                <a:gd name="T103" fmla="*/ 1015 h 2141"/>
                <a:gd name="T104" fmla="*/ 2278 w 2295"/>
                <a:gd name="T105" fmla="*/ 904 h 2141"/>
                <a:gd name="T106" fmla="*/ 2269 w 2295"/>
                <a:gd name="T107" fmla="*/ 772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5" h="2141">
                  <a:moveTo>
                    <a:pt x="2269" y="772"/>
                  </a:moveTo>
                  <a:cubicBezTo>
                    <a:pt x="2290" y="740"/>
                    <a:pt x="2295" y="681"/>
                    <a:pt x="2295" y="681"/>
                  </a:cubicBezTo>
                  <a:cubicBezTo>
                    <a:pt x="2218" y="676"/>
                    <a:pt x="2218" y="676"/>
                    <a:pt x="2218" y="676"/>
                  </a:cubicBezTo>
                  <a:cubicBezTo>
                    <a:pt x="2186" y="556"/>
                    <a:pt x="2186" y="556"/>
                    <a:pt x="2186" y="556"/>
                  </a:cubicBezTo>
                  <a:cubicBezTo>
                    <a:pt x="2124" y="569"/>
                    <a:pt x="2124" y="569"/>
                    <a:pt x="2124" y="569"/>
                  </a:cubicBezTo>
                  <a:cubicBezTo>
                    <a:pt x="2108" y="403"/>
                    <a:pt x="2108" y="403"/>
                    <a:pt x="2108" y="403"/>
                  </a:cubicBezTo>
                  <a:cubicBezTo>
                    <a:pt x="2023" y="393"/>
                    <a:pt x="2023" y="393"/>
                    <a:pt x="2023" y="393"/>
                  </a:cubicBezTo>
                  <a:cubicBezTo>
                    <a:pt x="2055" y="299"/>
                    <a:pt x="2055" y="299"/>
                    <a:pt x="2055" y="299"/>
                  </a:cubicBezTo>
                  <a:cubicBezTo>
                    <a:pt x="2020" y="281"/>
                    <a:pt x="2020" y="281"/>
                    <a:pt x="2020" y="281"/>
                  </a:cubicBezTo>
                  <a:cubicBezTo>
                    <a:pt x="2020" y="211"/>
                    <a:pt x="2020" y="211"/>
                    <a:pt x="2020" y="211"/>
                  </a:cubicBezTo>
                  <a:cubicBezTo>
                    <a:pt x="2076" y="187"/>
                    <a:pt x="2076" y="187"/>
                    <a:pt x="2076" y="187"/>
                  </a:cubicBezTo>
                  <a:cubicBezTo>
                    <a:pt x="2122" y="46"/>
                    <a:pt x="2122" y="46"/>
                    <a:pt x="2122" y="46"/>
                  </a:cubicBezTo>
                  <a:cubicBezTo>
                    <a:pt x="2055" y="46"/>
                    <a:pt x="2055" y="46"/>
                    <a:pt x="2055" y="46"/>
                  </a:cubicBezTo>
                  <a:cubicBezTo>
                    <a:pt x="1994" y="131"/>
                    <a:pt x="1994" y="131"/>
                    <a:pt x="1994" y="131"/>
                  </a:cubicBezTo>
                  <a:cubicBezTo>
                    <a:pt x="1850" y="126"/>
                    <a:pt x="1850" y="126"/>
                    <a:pt x="1850" y="126"/>
                  </a:cubicBezTo>
                  <a:cubicBezTo>
                    <a:pt x="1839" y="0"/>
                    <a:pt x="1839" y="0"/>
                    <a:pt x="1839" y="0"/>
                  </a:cubicBezTo>
                  <a:cubicBezTo>
                    <a:pt x="1713" y="19"/>
                    <a:pt x="1713" y="19"/>
                    <a:pt x="1713" y="19"/>
                  </a:cubicBezTo>
                  <a:cubicBezTo>
                    <a:pt x="1689" y="59"/>
                    <a:pt x="1689" y="59"/>
                    <a:pt x="1689" y="59"/>
                  </a:cubicBezTo>
                  <a:cubicBezTo>
                    <a:pt x="1607" y="64"/>
                    <a:pt x="1607" y="64"/>
                    <a:pt x="1607" y="64"/>
                  </a:cubicBezTo>
                  <a:cubicBezTo>
                    <a:pt x="1620" y="112"/>
                    <a:pt x="1620" y="112"/>
                    <a:pt x="1620" y="112"/>
                  </a:cubicBezTo>
                  <a:cubicBezTo>
                    <a:pt x="1692" y="160"/>
                    <a:pt x="1692" y="160"/>
                    <a:pt x="1692" y="160"/>
                  </a:cubicBezTo>
                  <a:cubicBezTo>
                    <a:pt x="1692" y="160"/>
                    <a:pt x="1705" y="211"/>
                    <a:pt x="1697" y="305"/>
                  </a:cubicBezTo>
                  <a:cubicBezTo>
                    <a:pt x="1689" y="398"/>
                    <a:pt x="1663" y="406"/>
                    <a:pt x="1663" y="406"/>
                  </a:cubicBezTo>
                  <a:cubicBezTo>
                    <a:pt x="1593" y="393"/>
                    <a:pt x="1593" y="393"/>
                    <a:pt x="1593" y="393"/>
                  </a:cubicBezTo>
                  <a:cubicBezTo>
                    <a:pt x="1374" y="489"/>
                    <a:pt x="1374" y="489"/>
                    <a:pt x="1374" y="489"/>
                  </a:cubicBezTo>
                  <a:cubicBezTo>
                    <a:pt x="1340" y="427"/>
                    <a:pt x="1340" y="427"/>
                    <a:pt x="1340" y="427"/>
                  </a:cubicBezTo>
                  <a:cubicBezTo>
                    <a:pt x="1414" y="395"/>
                    <a:pt x="1414" y="395"/>
                    <a:pt x="1414" y="395"/>
                  </a:cubicBezTo>
                  <a:cubicBezTo>
                    <a:pt x="1425" y="350"/>
                    <a:pt x="1425" y="350"/>
                    <a:pt x="1425" y="350"/>
                  </a:cubicBezTo>
                  <a:cubicBezTo>
                    <a:pt x="1329" y="315"/>
                    <a:pt x="1329" y="315"/>
                    <a:pt x="1329" y="315"/>
                  </a:cubicBezTo>
                  <a:cubicBezTo>
                    <a:pt x="1398" y="190"/>
                    <a:pt x="1398" y="190"/>
                    <a:pt x="1398" y="190"/>
                  </a:cubicBezTo>
                  <a:cubicBezTo>
                    <a:pt x="1369" y="134"/>
                    <a:pt x="1369" y="134"/>
                    <a:pt x="1369" y="134"/>
                  </a:cubicBezTo>
                  <a:cubicBezTo>
                    <a:pt x="1294" y="151"/>
                    <a:pt x="1294" y="151"/>
                    <a:pt x="1294" y="151"/>
                  </a:cubicBezTo>
                  <a:cubicBezTo>
                    <a:pt x="1236" y="59"/>
                    <a:pt x="1236" y="59"/>
                    <a:pt x="1236" y="59"/>
                  </a:cubicBezTo>
                  <a:cubicBezTo>
                    <a:pt x="1182" y="30"/>
                    <a:pt x="1182" y="30"/>
                    <a:pt x="1182" y="30"/>
                  </a:cubicBezTo>
                  <a:cubicBezTo>
                    <a:pt x="1148" y="56"/>
                    <a:pt x="1148" y="56"/>
                    <a:pt x="1148" y="56"/>
                  </a:cubicBezTo>
                  <a:cubicBezTo>
                    <a:pt x="1174" y="78"/>
                    <a:pt x="1174" y="78"/>
                    <a:pt x="1174" y="78"/>
                  </a:cubicBezTo>
                  <a:cubicBezTo>
                    <a:pt x="1150" y="134"/>
                    <a:pt x="1150" y="134"/>
                    <a:pt x="1150" y="134"/>
                  </a:cubicBezTo>
                  <a:cubicBezTo>
                    <a:pt x="979" y="238"/>
                    <a:pt x="979" y="238"/>
                    <a:pt x="979" y="238"/>
                  </a:cubicBezTo>
                  <a:cubicBezTo>
                    <a:pt x="891" y="222"/>
                    <a:pt x="891" y="222"/>
                    <a:pt x="891" y="222"/>
                  </a:cubicBezTo>
                  <a:cubicBezTo>
                    <a:pt x="797" y="241"/>
                    <a:pt x="797" y="241"/>
                    <a:pt x="797" y="241"/>
                  </a:cubicBezTo>
                  <a:cubicBezTo>
                    <a:pt x="800" y="248"/>
                    <a:pt x="804" y="255"/>
                    <a:pt x="811" y="261"/>
                  </a:cubicBezTo>
                  <a:cubicBezTo>
                    <a:pt x="776" y="271"/>
                    <a:pt x="691" y="374"/>
                    <a:pt x="680" y="374"/>
                  </a:cubicBezTo>
                  <a:cubicBezTo>
                    <a:pt x="615" y="374"/>
                    <a:pt x="587" y="407"/>
                    <a:pt x="560" y="456"/>
                  </a:cubicBezTo>
                  <a:cubicBezTo>
                    <a:pt x="690" y="460"/>
                    <a:pt x="619" y="602"/>
                    <a:pt x="586" y="580"/>
                  </a:cubicBezTo>
                  <a:cubicBezTo>
                    <a:pt x="526" y="540"/>
                    <a:pt x="457" y="639"/>
                    <a:pt x="383" y="610"/>
                  </a:cubicBezTo>
                  <a:cubicBezTo>
                    <a:pt x="386" y="623"/>
                    <a:pt x="388" y="635"/>
                    <a:pt x="390" y="647"/>
                  </a:cubicBezTo>
                  <a:cubicBezTo>
                    <a:pt x="340" y="608"/>
                    <a:pt x="257" y="577"/>
                    <a:pt x="204" y="585"/>
                  </a:cubicBezTo>
                  <a:cubicBezTo>
                    <a:pt x="218" y="603"/>
                    <a:pt x="219" y="624"/>
                    <a:pt x="229" y="640"/>
                  </a:cubicBezTo>
                  <a:cubicBezTo>
                    <a:pt x="184" y="618"/>
                    <a:pt x="142" y="629"/>
                    <a:pt x="91" y="633"/>
                  </a:cubicBezTo>
                  <a:cubicBezTo>
                    <a:pt x="92" y="634"/>
                    <a:pt x="149" y="771"/>
                    <a:pt x="150" y="760"/>
                  </a:cubicBezTo>
                  <a:cubicBezTo>
                    <a:pt x="146" y="804"/>
                    <a:pt x="173" y="868"/>
                    <a:pt x="208" y="917"/>
                  </a:cubicBezTo>
                  <a:cubicBezTo>
                    <a:pt x="245" y="970"/>
                    <a:pt x="250" y="1039"/>
                    <a:pt x="248" y="1101"/>
                  </a:cubicBezTo>
                  <a:cubicBezTo>
                    <a:pt x="244" y="1183"/>
                    <a:pt x="117" y="1197"/>
                    <a:pt x="144" y="1307"/>
                  </a:cubicBezTo>
                  <a:cubicBezTo>
                    <a:pt x="195" y="1296"/>
                    <a:pt x="195" y="1296"/>
                    <a:pt x="195" y="1296"/>
                  </a:cubicBezTo>
                  <a:cubicBezTo>
                    <a:pt x="179" y="1371"/>
                    <a:pt x="87" y="1368"/>
                    <a:pt x="66" y="1443"/>
                  </a:cubicBezTo>
                  <a:cubicBezTo>
                    <a:pt x="58" y="1427"/>
                    <a:pt x="49" y="1412"/>
                    <a:pt x="41" y="1397"/>
                  </a:cubicBezTo>
                  <a:cubicBezTo>
                    <a:pt x="0" y="1415"/>
                    <a:pt x="3" y="1455"/>
                    <a:pt x="22" y="1496"/>
                  </a:cubicBezTo>
                  <a:cubicBezTo>
                    <a:pt x="117" y="1456"/>
                    <a:pt x="112" y="1561"/>
                    <a:pt x="133" y="1629"/>
                  </a:cubicBezTo>
                  <a:cubicBezTo>
                    <a:pt x="101" y="1628"/>
                    <a:pt x="82" y="1641"/>
                    <a:pt x="55" y="1670"/>
                  </a:cubicBezTo>
                  <a:cubicBezTo>
                    <a:pt x="71" y="1736"/>
                    <a:pt x="163" y="1855"/>
                    <a:pt x="232" y="1861"/>
                  </a:cubicBezTo>
                  <a:cubicBezTo>
                    <a:pt x="214" y="1878"/>
                    <a:pt x="165" y="1911"/>
                    <a:pt x="165" y="1935"/>
                  </a:cubicBezTo>
                  <a:cubicBezTo>
                    <a:pt x="168" y="2019"/>
                    <a:pt x="229" y="1959"/>
                    <a:pt x="257" y="1992"/>
                  </a:cubicBezTo>
                  <a:cubicBezTo>
                    <a:pt x="268" y="2006"/>
                    <a:pt x="284" y="2060"/>
                    <a:pt x="292" y="2105"/>
                  </a:cubicBezTo>
                  <a:cubicBezTo>
                    <a:pt x="292" y="2105"/>
                    <a:pt x="292" y="2105"/>
                    <a:pt x="292" y="2105"/>
                  </a:cubicBezTo>
                  <a:cubicBezTo>
                    <a:pt x="320" y="2106"/>
                    <a:pt x="320" y="2106"/>
                    <a:pt x="320" y="2106"/>
                  </a:cubicBezTo>
                  <a:cubicBezTo>
                    <a:pt x="319" y="2091"/>
                    <a:pt x="319" y="2091"/>
                    <a:pt x="319" y="2091"/>
                  </a:cubicBezTo>
                  <a:cubicBezTo>
                    <a:pt x="454" y="2095"/>
                    <a:pt x="454" y="2095"/>
                    <a:pt x="454" y="2095"/>
                  </a:cubicBezTo>
                  <a:cubicBezTo>
                    <a:pt x="522" y="2141"/>
                    <a:pt x="522" y="2141"/>
                    <a:pt x="522" y="2141"/>
                  </a:cubicBezTo>
                  <a:cubicBezTo>
                    <a:pt x="562" y="2141"/>
                    <a:pt x="562" y="2141"/>
                    <a:pt x="562" y="2141"/>
                  </a:cubicBezTo>
                  <a:cubicBezTo>
                    <a:pt x="543" y="2014"/>
                    <a:pt x="543" y="2014"/>
                    <a:pt x="543" y="2014"/>
                  </a:cubicBezTo>
                  <a:cubicBezTo>
                    <a:pt x="578" y="2001"/>
                    <a:pt x="578" y="2001"/>
                    <a:pt x="578" y="2001"/>
                  </a:cubicBezTo>
                  <a:cubicBezTo>
                    <a:pt x="646" y="2033"/>
                    <a:pt x="646" y="2033"/>
                    <a:pt x="646" y="2033"/>
                  </a:cubicBezTo>
                  <a:cubicBezTo>
                    <a:pt x="657" y="1946"/>
                    <a:pt x="657" y="1946"/>
                    <a:pt x="657" y="1946"/>
                  </a:cubicBezTo>
                  <a:cubicBezTo>
                    <a:pt x="838" y="1857"/>
                    <a:pt x="838" y="1857"/>
                    <a:pt x="838" y="1857"/>
                  </a:cubicBezTo>
                  <a:cubicBezTo>
                    <a:pt x="900" y="1882"/>
                    <a:pt x="900" y="1882"/>
                    <a:pt x="900" y="1882"/>
                  </a:cubicBezTo>
                  <a:cubicBezTo>
                    <a:pt x="960" y="1857"/>
                    <a:pt x="960" y="1857"/>
                    <a:pt x="960" y="1857"/>
                  </a:cubicBezTo>
                  <a:cubicBezTo>
                    <a:pt x="962" y="1790"/>
                    <a:pt x="962" y="1790"/>
                    <a:pt x="962" y="1790"/>
                  </a:cubicBezTo>
                  <a:cubicBezTo>
                    <a:pt x="1130" y="1746"/>
                    <a:pt x="1130" y="1746"/>
                    <a:pt x="1130" y="1746"/>
                  </a:cubicBezTo>
                  <a:cubicBezTo>
                    <a:pt x="1151" y="1703"/>
                    <a:pt x="1151" y="1703"/>
                    <a:pt x="1151" y="1703"/>
                  </a:cubicBezTo>
                  <a:cubicBezTo>
                    <a:pt x="1205" y="1676"/>
                    <a:pt x="1205" y="1676"/>
                    <a:pt x="1205" y="1676"/>
                  </a:cubicBezTo>
                  <a:cubicBezTo>
                    <a:pt x="1205" y="1603"/>
                    <a:pt x="1205" y="1603"/>
                    <a:pt x="1205" y="1603"/>
                  </a:cubicBezTo>
                  <a:cubicBezTo>
                    <a:pt x="1257" y="1592"/>
                    <a:pt x="1257" y="1592"/>
                    <a:pt x="1257" y="1592"/>
                  </a:cubicBezTo>
                  <a:cubicBezTo>
                    <a:pt x="1265" y="1644"/>
                    <a:pt x="1265" y="1644"/>
                    <a:pt x="1265" y="1644"/>
                  </a:cubicBezTo>
                  <a:cubicBezTo>
                    <a:pt x="1265" y="1644"/>
                    <a:pt x="1311" y="1663"/>
                    <a:pt x="1332" y="1682"/>
                  </a:cubicBezTo>
                  <a:cubicBezTo>
                    <a:pt x="1354" y="1701"/>
                    <a:pt x="1346" y="1779"/>
                    <a:pt x="1360" y="1801"/>
                  </a:cubicBezTo>
                  <a:cubicBezTo>
                    <a:pt x="1372" y="1820"/>
                    <a:pt x="1423" y="1836"/>
                    <a:pt x="1431" y="1838"/>
                  </a:cubicBezTo>
                  <a:cubicBezTo>
                    <a:pt x="1462" y="1793"/>
                    <a:pt x="1462" y="1793"/>
                    <a:pt x="1462" y="1793"/>
                  </a:cubicBezTo>
                  <a:cubicBezTo>
                    <a:pt x="1449" y="1744"/>
                    <a:pt x="1449" y="1744"/>
                    <a:pt x="1449" y="1744"/>
                  </a:cubicBezTo>
                  <a:cubicBezTo>
                    <a:pt x="1449" y="1744"/>
                    <a:pt x="1449" y="1744"/>
                    <a:pt x="1449" y="1744"/>
                  </a:cubicBezTo>
                  <a:cubicBezTo>
                    <a:pt x="1531" y="1648"/>
                    <a:pt x="1531" y="1648"/>
                    <a:pt x="1531" y="1648"/>
                  </a:cubicBezTo>
                  <a:cubicBezTo>
                    <a:pt x="1616" y="1656"/>
                    <a:pt x="1616" y="1656"/>
                    <a:pt x="1616" y="1656"/>
                  </a:cubicBezTo>
                  <a:cubicBezTo>
                    <a:pt x="1704" y="1508"/>
                    <a:pt x="1704" y="1508"/>
                    <a:pt x="1704" y="1508"/>
                  </a:cubicBezTo>
                  <a:cubicBezTo>
                    <a:pt x="1706" y="1448"/>
                    <a:pt x="1706" y="1448"/>
                    <a:pt x="1706" y="1448"/>
                  </a:cubicBezTo>
                  <a:cubicBezTo>
                    <a:pt x="1816" y="1434"/>
                    <a:pt x="1816" y="1434"/>
                    <a:pt x="1816" y="1434"/>
                  </a:cubicBezTo>
                  <a:cubicBezTo>
                    <a:pt x="1816" y="1434"/>
                    <a:pt x="1849" y="1388"/>
                    <a:pt x="1849" y="1336"/>
                  </a:cubicBezTo>
                  <a:cubicBezTo>
                    <a:pt x="1849" y="1284"/>
                    <a:pt x="1819" y="1270"/>
                    <a:pt x="1819" y="1270"/>
                  </a:cubicBezTo>
                  <a:cubicBezTo>
                    <a:pt x="1750" y="1289"/>
                    <a:pt x="1750" y="1289"/>
                    <a:pt x="1750" y="1289"/>
                  </a:cubicBezTo>
                  <a:cubicBezTo>
                    <a:pt x="1734" y="1251"/>
                    <a:pt x="1734" y="1251"/>
                    <a:pt x="1734" y="1251"/>
                  </a:cubicBezTo>
                  <a:cubicBezTo>
                    <a:pt x="1819" y="1155"/>
                    <a:pt x="1819" y="1155"/>
                    <a:pt x="1819" y="1155"/>
                  </a:cubicBezTo>
                  <a:cubicBezTo>
                    <a:pt x="1964" y="1155"/>
                    <a:pt x="1964" y="1155"/>
                    <a:pt x="1964" y="1155"/>
                  </a:cubicBezTo>
                  <a:cubicBezTo>
                    <a:pt x="1953" y="1053"/>
                    <a:pt x="1953" y="1053"/>
                    <a:pt x="1953" y="1053"/>
                  </a:cubicBezTo>
                  <a:cubicBezTo>
                    <a:pt x="2027" y="1032"/>
                    <a:pt x="2027" y="1032"/>
                    <a:pt x="2027" y="1032"/>
                  </a:cubicBezTo>
                  <a:cubicBezTo>
                    <a:pt x="2076" y="1095"/>
                    <a:pt x="2076" y="1095"/>
                    <a:pt x="2076" y="1095"/>
                  </a:cubicBezTo>
                  <a:cubicBezTo>
                    <a:pt x="2208" y="1015"/>
                    <a:pt x="2208" y="1015"/>
                    <a:pt x="2208" y="1015"/>
                  </a:cubicBezTo>
                  <a:cubicBezTo>
                    <a:pt x="2227" y="927"/>
                    <a:pt x="2227" y="927"/>
                    <a:pt x="2227" y="927"/>
                  </a:cubicBezTo>
                  <a:cubicBezTo>
                    <a:pt x="2278" y="904"/>
                    <a:pt x="2278" y="904"/>
                    <a:pt x="2278" y="904"/>
                  </a:cubicBezTo>
                  <a:cubicBezTo>
                    <a:pt x="2234" y="889"/>
                    <a:pt x="2234" y="889"/>
                    <a:pt x="2234" y="889"/>
                  </a:cubicBezTo>
                  <a:cubicBezTo>
                    <a:pt x="2234" y="889"/>
                    <a:pt x="2247" y="804"/>
                    <a:pt x="2269" y="772"/>
                  </a:cubicBezTo>
                  <a:close/>
                </a:path>
              </a:pathLst>
            </a:custGeom>
            <a:solidFill>
              <a:srgbClr val="9DADBD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3963718" y="5384119"/>
              <a:ext cx="1069235" cy="1305955"/>
            </a:xfrm>
            <a:custGeom>
              <a:avLst/>
              <a:gdLst>
                <a:gd name="T0" fmla="*/ 2006 w 2054"/>
                <a:gd name="T1" fmla="*/ 1062 h 2316"/>
                <a:gd name="T2" fmla="*/ 1874 w 2054"/>
                <a:gd name="T3" fmla="*/ 768 h 2316"/>
                <a:gd name="T4" fmla="*/ 1826 w 2054"/>
                <a:gd name="T5" fmla="*/ 636 h 2316"/>
                <a:gd name="T6" fmla="*/ 1832 w 2054"/>
                <a:gd name="T7" fmla="*/ 420 h 2316"/>
                <a:gd name="T8" fmla="*/ 1736 w 2054"/>
                <a:gd name="T9" fmla="*/ 348 h 2316"/>
                <a:gd name="T10" fmla="*/ 1676 w 2054"/>
                <a:gd name="T11" fmla="*/ 270 h 2316"/>
                <a:gd name="T12" fmla="*/ 1604 w 2054"/>
                <a:gd name="T13" fmla="*/ 126 h 2316"/>
                <a:gd name="T14" fmla="*/ 1514 w 2054"/>
                <a:gd name="T15" fmla="*/ 54 h 2316"/>
                <a:gd name="T16" fmla="*/ 1340 w 2054"/>
                <a:gd name="T17" fmla="*/ 48 h 2316"/>
                <a:gd name="T18" fmla="*/ 1358 w 2054"/>
                <a:gd name="T19" fmla="*/ 192 h 2316"/>
                <a:gd name="T20" fmla="*/ 1244 w 2054"/>
                <a:gd name="T21" fmla="*/ 246 h 2316"/>
                <a:gd name="T22" fmla="*/ 1148 w 2054"/>
                <a:gd name="T23" fmla="*/ 260 h 2316"/>
                <a:gd name="T24" fmla="*/ 1132 w 2054"/>
                <a:gd name="T25" fmla="*/ 277 h 2316"/>
                <a:gd name="T26" fmla="*/ 1073 w 2054"/>
                <a:gd name="T27" fmla="*/ 319 h 2316"/>
                <a:gd name="T28" fmla="*/ 1017 w 2054"/>
                <a:gd name="T29" fmla="*/ 386 h 2316"/>
                <a:gd name="T30" fmla="*/ 948 w 2054"/>
                <a:gd name="T31" fmla="*/ 413 h 2316"/>
                <a:gd name="T32" fmla="*/ 903 w 2054"/>
                <a:gd name="T33" fmla="*/ 303 h 2316"/>
                <a:gd name="T34" fmla="*/ 817 w 2054"/>
                <a:gd name="T35" fmla="*/ 215 h 2316"/>
                <a:gd name="T36" fmla="*/ 791 w 2054"/>
                <a:gd name="T37" fmla="*/ 293 h 2316"/>
                <a:gd name="T38" fmla="*/ 708 w 2054"/>
                <a:gd name="T39" fmla="*/ 242 h 2316"/>
                <a:gd name="T40" fmla="*/ 759 w 2054"/>
                <a:gd name="T41" fmla="*/ 386 h 2316"/>
                <a:gd name="T42" fmla="*/ 695 w 2054"/>
                <a:gd name="T43" fmla="*/ 583 h 2316"/>
                <a:gd name="T44" fmla="*/ 625 w 2054"/>
                <a:gd name="T45" fmla="*/ 746 h 2316"/>
                <a:gd name="T46" fmla="*/ 567 w 2054"/>
                <a:gd name="T47" fmla="*/ 837 h 2316"/>
                <a:gd name="T48" fmla="*/ 543 w 2054"/>
                <a:gd name="T49" fmla="*/ 868 h 2316"/>
                <a:gd name="T50" fmla="*/ 337 w 2054"/>
                <a:gd name="T51" fmla="*/ 1118 h 2316"/>
                <a:gd name="T52" fmla="*/ 187 w 2054"/>
                <a:gd name="T53" fmla="*/ 1445 h 2316"/>
                <a:gd name="T54" fmla="*/ 90 w 2054"/>
                <a:gd name="T55" fmla="*/ 1860 h 2316"/>
                <a:gd name="T56" fmla="*/ 127 w 2054"/>
                <a:gd name="T57" fmla="*/ 2250 h 2316"/>
                <a:gd name="T58" fmla="*/ 370 w 2054"/>
                <a:gd name="T59" fmla="*/ 2289 h 2316"/>
                <a:gd name="T60" fmla="*/ 681 w 2054"/>
                <a:gd name="T61" fmla="*/ 2264 h 2316"/>
                <a:gd name="T62" fmla="*/ 684 w 2054"/>
                <a:gd name="T63" fmla="*/ 2192 h 2316"/>
                <a:gd name="T64" fmla="*/ 730 w 2054"/>
                <a:gd name="T65" fmla="*/ 2064 h 2316"/>
                <a:gd name="T66" fmla="*/ 881 w 2054"/>
                <a:gd name="T67" fmla="*/ 2165 h 2316"/>
                <a:gd name="T68" fmla="*/ 964 w 2054"/>
                <a:gd name="T69" fmla="*/ 2204 h 2316"/>
                <a:gd name="T70" fmla="*/ 1242 w 2054"/>
                <a:gd name="T71" fmla="*/ 2219 h 2316"/>
                <a:gd name="T72" fmla="*/ 1481 w 2054"/>
                <a:gd name="T73" fmla="*/ 2242 h 2316"/>
                <a:gd name="T74" fmla="*/ 1800 w 2054"/>
                <a:gd name="T75" fmla="*/ 2158 h 2316"/>
                <a:gd name="T76" fmla="*/ 1796 w 2054"/>
                <a:gd name="T77" fmla="*/ 1836 h 2316"/>
                <a:gd name="T78" fmla="*/ 1742 w 2054"/>
                <a:gd name="T79" fmla="*/ 1380 h 2316"/>
                <a:gd name="T80" fmla="*/ 1934 w 2054"/>
                <a:gd name="T81" fmla="*/ 1308 h 2316"/>
                <a:gd name="T82" fmla="*/ 2054 w 2054"/>
                <a:gd name="T83" fmla="*/ 1128 h 2316"/>
                <a:gd name="T84" fmla="*/ 796 w 2054"/>
                <a:gd name="T85" fmla="*/ 2175 h 2316"/>
                <a:gd name="T86" fmla="*/ 839 w 2054"/>
                <a:gd name="T87" fmla="*/ 2142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4" h="2316">
                  <a:moveTo>
                    <a:pt x="2054" y="1128"/>
                  </a:moveTo>
                  <a:cubicBezTo>
                    <a:pt x="2006" y="1062"/>
                    <a:pt x="2006" y="1062"/>
                    <a:pt x="2006" y="1062"/>
                  </a:cubicBezTo>
                  <a:cubicBezTo>
                    <a:pt x="2012" y="864"/>
                    <a:pt x="2012" y="864"/>
                    <a:pt x="2012" y="864"/>
                  </a:cubicBezTo>
                  <a:cubicBezTo>
                    <a:pt x="1874" y="768"/>
                    <a:pt x="1874" y="768"/>
                    <a:pt x="1874" y="768"/>
                  </a:cubicBezTo>
                  <a:cubicBezTo>
                    <a:pt x="1904" y="708"/>
                    <a:pt x="1904" y="708"/>
                    <a:pt x="1904" y="708"/>
                  </a:cubicBezTo>
                  <a:cubicBezTo>
                    <a:pt x="1826" y="636"/>
                    <a:pt x="1826" y="636"/>
                    <a:pt x="1826" y="636"/>
                  </a:cubicBezTo>
                  <a:cubicBezTo>
                    <a:pt x="1802" y="546"/>
                    <a:pt x="1802" y="546"/>
                    <a:pt x="1802" y="546"/>
                  </a:cubicBezTo>
                  <a:cubicBezTo>
                    <a:pt x="1832" y="420"/>
                    <a:pt x="1832" y="420"/>
                    <a:pt x="1832" y="420"/>
                  </a:cubicBezTo>
                  <a:cubicBezTo>
                    <a:pt x="1778" y="294"/>
                    <a:pt x="1778" y="294"/>
                    <a:pt x="1778" y="294"/>
                  </a:cubicBezTo>
                  <a:cubicBezTo>
                    <a:pt x="1736" y="348"/>
                    <a:pt x="1736" y="348"/>
                    <a:pt x="1736" y="348"/>
                  </a:cubicBezTo>
                  <a:cubicBezTo>
                    <a:pt x="1688" y="354"/>
                    <a:pt x="1688" y="354"/>
                    <a:pt x="1688" y="354"/>
                  </a:cubicBezTo>
                  <a:cubicBezTo>
                    <a:pt x="1676" y="270"/>
                    <a:pt x="1676" y="270"/>
                    <a:pt x="1676" y="270"/>
                  </a:cubicBezTo>
                  <a:cubicBezTo>
                    <a:pt x="1634" y="270"/>
                    <a:pt x="1634" y="270"/>
                    <a:pt x="1634" y="270"/>
                  </a:cubicBezTo>
                  <a:cubicBezTo>
                    <a:pt x="1604" y="126"/>
                    <a:pt x="1604" y="126"/>
                    <a:pt x="1604" y="126"/>
                  </a:cubicBezTo>
                  <a:cubicBezTo>
                    <a:pt x="1520" y="132"/>
                    <a:pt x="1520" y="132"/>
                    <a:pt x="1520" y="132"/>
                  </a:cubicBezTo>
                  <a:cubicBezTo>
                    <a:pt x="1514" y="54"/>
                    <a:pt x="1514" y="54"/>
                    <a:pt x="1514" y="54"/>
                  </a:cubicBezTo>
                  <a:cubicBezTo>
                    <a:pt x="1442" y="66"/>
                    <a:pt x="1442" y="66"/>
                    <a:pt x="1442" y="66"/>
                  </a:cubicBezTo>
                  <a:cubicBezTo>
                    <a:pt x="1442" y="66"/>
                    <a:pt x="1388" y="0"/>
                    <a:pt x="1340" y="48"/>
                  </a:cubicBezTo>
                  <a:cubicBezTo>
                    <a:pt x="1292" y="96"/>
                    <a:pt x="1352" y="120"/>
                    <a:pt x="1352" y="120"/>
                  </a:cubicBezTo>
                  <a:cubicBezTo>
                    <a:pt x="1358" y="192"/>
                    <a:pt x="1358" y="192"/>
                    <a:pt x="1358" y="192"/>
                  </a:cubicBezTo>
                  <a:cubicBezTo>
                    <a:pt x="1280" y="186"/>
                    <a:pt x="1280" y="186"/>
                    <a:pt x="1280" y="186"/>
                  </a:cubicBezTo>
                  <a:cubicBezTo>
                    <a:pt x="1244" y="246"/>
                    <a:pt x="1244" y="246"/>
                    <a:pt x="1244" y="246"/>
                  </a:cubicBezTo>
                  <a:cubicBezTo>
                    <a:pt x="1154" y="264"/>
                    <a:pt x="1154" y="264"/>
                    <a:pt x="1154" y="264"/>
                  </a:cubicBezTo>
                  <a:cubicBezTo>
                    <a:pt x="1154" y="264"/>
                    <a:pt x="1152" y="263"/>
                    <a:pt x="1148" y="260"/>
                  </a:cubicBezTo>
                  <a:cubicBezTo>
                    <a:pt x="1148" y="260"/>
                    <a:pt x="1148" y="260"/>
                    <a:pt x="1148" y="260"/>
                  </a:cubicBezTo>
                  <a:cubicBezTo>
                    <a:pt x="1132" y="277"/>
                    <a:pt x="1132" y="277"/>
                    <a:pt x="1132" y="277"/>
                  </a:cubicBezTo>
                  <a:cubicBezTo>
                    <a:pt x="1132" y="277"/>
                    <a:pt x="1204" y="309"/>
                    <a:pt x="1156" y="322"/>
                  </a:cubicBezTo>
                  <a:cubicBezTo>
                    <a:pt x="1108" y="335"/>
                    <a:pt x="1103" y="325"/>
                    <a:pt x="1073" y="319"/>
                  </a:cubicBezTo>
                  <a:cubicBezTo>
                    <a:pt x="1044" y="314"/>
                    <a:pt x="1044" y="378"/>
                    <a:pt x="1044" y="378"/>
                  </a:cubicBezTo>
                  <a:cubicBezTo>
                    <a:pt x="1017" y="386"/>
                    <a:pt x="1017" y="386"/>
                    <a:pt x="1017" y="386"/>
                  </a:cubicBezTo>
                  <a:cubicBezTo>
                    <a:pt x="980" y="447"/>
                    <a:pt x="980" y="447"/>
                    <a:pt x="980" y="447"/>
                  </a:cubicBezTo>
                  <a:cubicBezTo>
                    <a:pt x="948" y="413"/>
                    <a:pt x="948" y="413"/>
                    <a:pt x="948" y="413"/>
                  </a:cubicBezTo>
                  <a:cubicBezTo>
                    <a:pt x="1001" y="314"/>
                    <a:pt x="1001" y="314"/>
                    <a:pt x="1001" y="314"/>
                  </a:cubicBezTo>
                  <a:cubicBezTo>
                    <a:pt x="903" y="303"/>
                    <a:pt x="903" y="303"/>
                    <a:pt x="903" y="303"/>
                  </a:cubicBezTo>
                  <a:cubicBezTo>
                    <a:pt x="873" y="205"/>
                    <a:pt x="873" y="205"/>
                    <a:pt x="873" y="205"/>
                  </a:cubicBezTo>
                  <a:cubicBezTo>
                    <a:pt x="817" y="215"/>
                    <a:pt x="817" y="215"/>
                    <a:pt x="817" y="215"/>
                  </a:cubicBezTo>
                  <a:cubicBezTo>
                    <a:pt x="831" y="314"/>
                    <a:pt x="831" y="314"/>
                    <a:pt x="831" y="314"/>
                  </a:cubicBezTo>
                  <a:cubicBezTo>
                    <a:pt x="791" y="293"/>
                    <a:pt x="791" y="293"/>
                    <a:pt x="791" y="293"/>
                  </a:cubicBezTo>
                  <a:cubicBezTo>
                    <a:pt x="743" y="239"/>
                    <a:pt x="743" y="239"/>
                    <a:pt x="743" y="239"/>
                  </a:cubicBezTo>
                  <a:cubicBezTo>
                    <a:pt x="708" y="242"/>
                    <a:pt x="708" y="242"/>
                    <a:pt x="708" y="242"/>
                  </a:cubicBezTo>
                  <a:cubicBezTo>
                    <a:pt x="727" y="357"/>
                    <a:pt x="727" y="357"/>
                    <a:pt x="727" y="357"/>
                  </a:cubicBezTo>
                  <a:cubicBezTo>
                    <a:pt x="759" y="386"/>
                    <a:pt x="759" y="386"/>
                    <a:pt x="759" y="386"/>
                  </a:cubicBezTo>
                  <a:cubicBezTo>
                    <a:pt x="745" y="527"/>
                    <a:pt x="745" y="527"/>
                    <a:pt x="745" y="527"/>
                  </a:cubicBezTo>
                  <a:cubicBezTo>
                    <a:pt x="695" y="583"/>
                    <a:pt x="695" y="583"/>
                    <a:pt x="695" y="583"/>
                  </a:cubicBezTo>
                  <a:cubicBezTo>
                    <a:pt x="652" y="725"/>
                    <a:pt x="652" y="725"/>
                    <a:pt x="652" y="725"/>
                  </a:cubicBezTo>
                  <a:cubicBezTo>
                    <a:pt x="625" y="746"/>
                    <a:pt x="625" y="746"/>
                    <a:pt x="625" y="746"/>
                  </a:cubicBezTo>
                  <a:cubicBezTo>
                    <a:pt x="608" y="804"/>
                    <a:pt x="608" y="804"/>
                    <a:pt x="608" y="804"/>
                  </a:cubicBezTo>
                  <a:cubicBezTo>
                    <a:pt x="567" y="837"/>
                    <a:pt x="567" y="837"/>
                    <a:pt x="567" y="837"/>
                  </a:cubicBezTo>
                  <a:cubicBezTo>
                    <a:pt x="526" y="863"/>
                    <a:pt x="526" y="863"/>
                    <a:pt x="526" y="863"/>
                  </a:cubicBezTo>
                  <a:cubicBezTo>
                    <a:pt x="532" y="865"/>
                    <a:pt x="538" y="867"/>
                    <a:pt x="543" y="868"/>
                  </a:cubicBezTo>
                  <a:cubicBezTo>
                    <a:pt x="476" y="909"/>
                    <a:pt x="491" y="980"/>
                    <a:pt x="449" y="1029"/>
                  </a:cubicBezTo>
                  <a:cubicBezTo>
                    <a:pt x="418" y="1065"/>
                    <a:pt x="352" y="1047"/>
                    <a:pt x="337" y="1118"/>
                  </a:cubicBezTo>
                  <a:cubicBezTo>
                    <a:pt x="338" y="1114"/>
                    <a:pt x="255" y="1216"/>
                    <a:pt x="253" y="1218"/>
                  </a:cubicBezTo>
                  <a:cubicBezTo>
                    <a:pt x="264" y="1211"/>
                    <a:pt x="186" y="1442"/>
                    <a:pt x="187" y="1445"/>
                  </a:cubicBezTo>
                  <a:cubicBezTo>
                    <a:pt x="202" y="1489"/>
                    <a:pt x="161" y="1553"/>
                    <a:pt x="130" y="1602"/>
                  </a:cubicBezTo>
                  <a:cubicBezTo>
                    <a:pt x="95" y="1659"/>
                    <a:pt x="103" y="1834"/>
                    <a:pt x="90" y="1860"/>
                  </a:cubicBezTo>
                  <a:cubicBezTo>
                    <a:pt x="35" y="1971"/>
                    <a:pt x="0" y="2134"/>
                    <a:pt x="58" y="2236"/>
                  </a:cubicBezTo>
                  <a:cubicBezTo>
                    <a:pt x="83" y="2234"/>
                    <a:pt x="121" y="2250"/>
                    <a:pt x="127" y="2250"/>
                  </a:cubicBezTo>
                  <a:cubicBezTo>
                    <a:pt x="115" y="2255"/>
                    <a:pt x="103" y="2261"/>
                    <a:pt x="90" y="2266"/>
                  </a:cubicBezTo>
                  <a:cubicBezTo>
                    <a:pt x="152" y="2315"/>
                    <a:pt x="208" y="2218"/>
                    <a:pt x="370" y="2289"/>
                  </a:cubicBezTo>
                  <a:cubicBezTo>
                    <a:pt x="420" y="2310"/>
                    <a:pt x="456" y="2224"/>
                    <a:pt x="537" y="2236"/>
                  </a:cubicBezTo>
                  <a:cubicBezTo>
                    <a:pt x="581" y="2243"/>
                    <a:pt x="608" y="2297"/>
                    <a:pt x="681" y="2264"/>
                  </a:cubicBezTo>
                  <a:cubicBezTo>
                    <a:pt x="677" y="2221"/>
                    <a:pt x="709" y="2205"/>
                    <a:pt x="734" y="2250"/>
                  </a:cubicBezTo>
                  <a:cubicBezTo>
                    <a:pt x="838" y="2174"/>
                    <a:pt x="699" y="2203"/>
                    <a:pt x="684" y="2192"/>
                  </a:cubicBezTo>
                  <a:cubicBezTo>
                    <a:pt x="652" y="2171"/>
                    <a:pt x="630" y="2205"/>
                    <a:pt x="626" y="2149"/>
                  </a:cubicBezTo>
                  <a:cubicBezTo>
                    <a:pt x="624" y="2114"/>
                    <a:pt x="703" y="2068"/>
                    <a:pt x="730" y="2064"/>
                  </a:cubicBezTo>
                  <a:cubicBezTo>
                    <a:pt x="727" y="2055"/>
                    <a:pt x="758" y="2038"/>
                    <a:pt x="776" y="2078"/>
                  </a:cubicBezTo>
                  <a:cubicBezTo>
                    <a:pt x="828" y="2047"/>
                    <a:pt x="849" y="2124"/>
                    <a:pt x="881" y="2165"/>
                  </a:cubicBezTo>
                  <a:cubicBezTo>
                    <a:pt x="888" y="2160"/>
                    <a:pt x="890" y="2125"/>
                    <a:pt x="886" y="2110"/>
                  </a:cubicBezTo>
                  <a:cubicBezTo>
                    <a:pt x="914" y="2140"/>
                    <a:pt x="927" y="2190"/>
                    <a:pt x="964" y="2204"/>
                  </a:cubicBezTo>
                  <a:cubicBezTo>
                    <a:pt x="980" y="2210"/>
                    <a:pt x="1042" y="2161"/>
                    <a:pt x="1087" y="2177"/>
                  </a:cubicBezTo>
                  <a:cubicBezTo>
                    <a:pt x="1138" y="2196"/>
                    <a:pt x="1192" y="2201"/>
                    <a:pt x="1242" y="2219"/>
                  </a:cubicBezTo>
                  <a:cubicBezTo>
                    <a:pt x="1328" y="2250"/>
                    <a:pt x="1349" y="2294"/>
                    <a:pt x="1411" y="2316"/>
                  </a:cubicBezTo>
                  <a:cubicBezTo>
                    <a:pt x="1481" y="2242"/>
                    <a:pt x="1481" y="2242"/>
                    <a:pt x="1481" y="2242"/>
                  </a:cubicBezTo>
                  <a:cubicBezTo>
                    <a:pt x="1616" y="2172"/>
                    <a:pt x="1616" y="2172"/>
                    <a:pt x="1616" y="2172"/>
                  </a:cubicBezTo>
                  <a:cubicBezTo>
                    <a:pt x="1800" y="2158"/>
                    <a:pt x="1800" y="2158"/>
                    <a:pt x="1800" y="2158"/>
                  </a:cubicBezTo>
                  <a:cubicBezTo>
                    <a:pt x="1772" y="1974"/>
                    <a:pt x="1772" y="1974"/>
                    <a:pt x="1772" y="1974"/>
                  </a:cubicBezTo>
                  <a:cubicBezTo>
                    <a:pt x="1796" y="1836"/>
                    <a:pt x="1796" y="1836"/>
                    <a:pt x="1796" y="1836"/>
                  </a:cubicBezTo>
                  <a:cubicBezTo>
                    <a:pt x="1796" y="1836"/>
                    <a:pt x="1790" y="1668"/>
                    <a:pt x="1778" y="1590"/>
                  </a:cubicBezTo>
                  <a:cubicBezTo>
                    <a:pt x="1766" y="1512"/>
                    <a:pt x="1694" y="1440"/>
                    <a:pt x="1742" y="1380"/>
                  </a:cubicBezTo>
                  <a:cubicBezTo>
                    <a:pt x="1790" y="1320"/>
                    <a:pt x="1850" y="1380"/>
                    <a:pt x="1850" y="1380"/>
                  </a:cubicBezTo>
                  <a:cubicBezTo>
                    <a:pt x="1934" y="1308"/>
                    <a:pt x="1934" y="1308"/>
                    <a:pt x="1934" y="1308"/>
                  </a:cubicBezTo>
                  <a:cubicBezTo>
                    <a:pt x="1910" y="1158"/>
                    <a:pt x="1910" y="1158"/>
                    <a:pt x="1910" y="1158"/>
                  </a:cubicBezTo>
                  <a:lnTo>
                    <a:pt x="2054" y="1128"/>
                  </a:lnTo>
                  <a:close/>
                  <a:moveTo>
                    <a:pt x="815" y="2131"/>
                  </a:moveTo>
                  <a:cubicBezTo>
                    <a:pt x="796" y="2175"/>
                    <a:pt x="796" y="2175"/>
                    <a:pt x="796" y="2175"/>
                  </a:cubicBezTo>
                  <a:cubicBezTo>
                    <a:pt x="850" y="2180"/>
                    <a:pt x="850" y="2180"/>
                    <a:pt x="850" y="2180"/>
                  </a:cubicBezTo>
                  <a:cubicBezTo>
                    <a:pt x="839" y="2142"/>
                    <a:pt x="839" y="2142"/>
                    <a:pt x="839" y="2142"/>
                  </a:cubicBezTo>
                  <a:lnTo>
                    <a:pt x="815" y="2131"/>
                  </a:lnTo>
                  <a:close/>
                </a:path>
              </a:pathLst>
            </a:custGeom>
            <a:solidFill>
              <a:srgbClr val="9DADBD"/>
            </a:solidFill>
            <a:ln w="1587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91449" tIns="45725" rIns="91449" bIns="45725"/>
            <a:lstStyle/>
            <a:p>
              <a:endParaRPr lang="de-DE"/>
            </a:p>
          </p:txBody>
        </p:sp>
        <p:grpSp>
          <p:nvGrpSpPr>
            <p:cNvPr id="77" name="Group 17"/>
            <p:cNvGrpSpPr>
              <a:grpSpLocks/>
            </p:cNvGrpSpPr>
            <p:nvPr/>
          </p:nvGrpSpPr>
          <p:grpSpPr bwMode="auto">
            <a:xfrm>
              <a:off x="3768560" y="2422267"/>
              <a:ext cx="2480680" cy="2144327"/>
              <a:chOff x="2162" y="640"/>
              <a:chExt cx="1805" cy="1440"/>
            </a:xfrm>
          </p:grpSpPr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3086" y="776"/>
                <a:ext cx="881" cy="611"/>
              </a:xfrm>
              <a:custGeom>
                <a:avLst/>
                <a:gdLst>
                  <a:gd name="T0" fmla="*/ 2190 w 2326"/>
                  <a:gd name="T1" fmla="*/ 986 h 1612"/>
                  <a:gd name="T2" fmla="*/ 1996 w 2326"/>
                  <a:gd name="T3" fmla="*/ 901 h 1612"/>
                  <a:gd name="T4" fmla="*/ 1913 w 2326"/>
                  <a:gd name="T5" fmla="*/ 625 h 1612"/>
                  <a:gd name="T6" fmla="*/ 1683 w 2326"/>
                  <a:gd name="T7" fmla="*/ 535 h 1612"/>
                  <a:gd name="T8" fmla="*/ 1379 w 2326"/>
                  <a:gd name="T9" fmla="*/ 344 h 1612"/>
                  <a:gd name="T10" fmla="*/ 1124 w 2326"/>
                  <a:gd name="T11" fmla="*/ 486 h 1612"/>
                  <a:gd name="T12" fmla="*/ 1281 w 2326"/>
                  <a:gd name="T13" fmla="*/ 315 h 1612"/>
                  <a:gd name="T14" fmla="*/ 1141 w 2326"/>
                  <a:gd name="T15" fmla="*/ 305 h 1612"/>
                  <a:gd name="T16" fmla="*/ 770 w 2326"/>
                  <a:gd name="T17" fmla="*/ 601 h 1612"/>
                  <a:gd name="T18" fmla="*/ 635 w 2326"/>
                  <a:gd name="T19" fmla="*/ 654 h 1612"/>
                  <a:gd name="T20" fmla="*/ 423 w 2326"/>
                  <a:gd name="T21" fmla="*/ 808 h 1612"/>
                  <a:gd name="T22" fmla="*/ 267 w 2326"/>
                  <a:gd name="T23" fmla="*/ 826 h 1612"/>
                  <a:gd name="T24" fmla="*/ 139 w 2326"/>
                  <a:gd name="T25" fmla="*/ 886 h 1612"/>
                  <a:gd name="T26" fmla="*/ 262 w 2326"/>
                  <a:gd name="T27" fmla="*/ 1050 h 1612"/>
                  <a:gd name="T28" fmla="*/ 174 w 2326"/>
                  <a:gd name="T29" fmla="*/ 1225 h 1612"/>
                  <a:gd name="T30" fmla="*/ 287 w 2326"/>
                  <a:gd name="T31" fmla="*/ 1393 h 1612"/>
                  <a:gd name="T32" fmla="*/ 438 w 2326"/>
                  <a:gd name="T33" fmla="*/ 1580 h 1612"/>
                  <a:gd name="T34" fmla="*/ 634 w 2326"/>
                  <a:gd name="T35" fmla="*/ 1588 h 1612"/>
                  <a:gd name="T36" fmla="*/ 922 w 2326"/>
                  <a:gd name="T37" fmla="*/ 1365 h 1612"/>
                  <a:gd name="T38" fmla="*/ 1213 w 2326"/>
                  <a:gd name="T39" fmla="*/ 1463 h 1612"/>
                  <a:gd name="T40" fmla="*/ 1562 w 2326"/>
                  <a:gd name="T41" fmla="*/ 1482 h 1612"/>
                  <a:gd name="T42" fmla="*/ 1879 w 2326"/>
                  <a:gd name="T43" fmla="*/ 1276 h 1612"/>
                  <a:gd name="T44" fmla="*/ 2014 w 2326"/>
                  <a:gd name="T45" fmla="*/ 1167 h 1612"/>
                  <a:gd name="T46" fmla="*/ 2228 w 2326"/>
                  <a:gd name="T47" fmla="*/ 1241 h 1612"/>
                  <a:gd name="T48" fmla="*/ 2254 w 2326"/>
                  <a:gd name="T49" fmla="*/ 1387 h 1612"/>
                  <a:gd name="T50" fmla="*/ 1964 w 2326"/>
                  <a:gd name="T51" fmla="*/ 657 h 1612"/>
                  <a:gd name="T52" fmla="*/ 2040 w 2326"/>
                  <a:gd name="T53" fmla="*/ 747 h 1612"/>
                  <a:gd name="T54" fmla="*/ 2034 w 2326"/>
                  <a:gd name="T55" fmla="*/ 830 h 1612"/>
                  <a:gd name="T56" fmla="*/ 1928 w 2326"/>
                  <a:gd name="T57" fmla="*/ 517 h 1612"/>
                  <a:gd name="T58" fmla="*/ 1547 w 2326"/>
                  <a:gd name="T59" fmla="*/ 268 h 1612"/>
                  <a:gd name="T60" fmla="*/ 1535 w 2326"/>
                  <a:gd name="T61" fmla="*/ 394 h 1612"/>
                  <a:gd name="T62" fmla="*/ 1713 w 2326"/>
                  <a:gd name="T63" fmla="*/ 455 h 1612"/>
                  <a:gd name="T64" fmla="*/ 1843 w 2326"/>
                  <a:gd name="T65" fmla="*/ 338 h 1612"/>
                  <a:gd name="T66" fmla="*/ 1834 w 2326"/>
                  <a:gd name="T67" fmla="*/ 391 h 1612"/>
                  <a:gd name="T68" fmla="*/ 1793 w 2326"/>
                  <a:gd name="T69" fmla="*/ 250 h 1612"/>
                  <a:gd name="T70" fmla="*/ 1676 w 2326"/>
                  <a:gd name="T71" fmla="*/ 2 h 1612"/>
                  <a:gd name="T72" fmla="*/ 1604 w 2326"/>
                  <a:gd name="T73" fmla="*/ 127 h 1612"/>
                  <a:gd name="T74" fmla="*/ 1675 w 2326"/>
                  <a:gd name="T75" fmla="*/ 138 h 1612"/>
                  <a:gd name="T76" fmla="*/ 1644 w 2326"/>
                  <a:gd name="T77" fmla="*/ 178 h 1612"/>
                  <a:gd name="T78" fmla="*/ 2017 w 2326"/>
                  <a:gd name="T79" fmla="*/ 442 h 1612"/>
                  <a:gd name="T80" fmla="*/ 1496 w 2326"/>
                  <a:gd name="T81" fmla="*/ 250 h 1612"/>
                  <a:gd name="T82" fmla="*/ 543 w 2326"/>
                  <a:gd name="T83" fmla="*/ 742 h 1612"/>
                  <a:gd name="T84" fmla="*/ 492 w 2326"/>
                  <a:gd name="T85" fmla="*/ 754 h 1612"/>
                  <a:gd name="T86" fmla="*/ 1486 w 2326"/>
                  <a:gd name="T87" fmla="*/ 221 h 1612"/>
                  <a:gd name="T88" fmla="*/ 1577 w 2326"/>
                  <a:gd name="T89" fmla="*/ 219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26" h="1612">
                    <a:moveTo>
                      <a:pt x="2326" y="1357"/>
                    </a:moveTo>
                    <a:cubicBezTo>
                      <a:pt x="2322" y="1345"/>
                      <a:pt x="2312" y="1326"/>
                      <a:pt x="2311" y="1323"/>
                    </a:cubicBezTo>
                    <a:cubicBezTo>
                      <a:pt x="2256" y="1224"/>
                      <a:pt x="2298" y="1040"/>
                      <a:pt x="2190" y="986"/>
                    </a:cubicBezTo>
                    <a:cubicBezTo>
                      <a:pt x="2179" y="980"/>
                      <a:pt x="2233" y="954"/>
                      <a:pt x="2216" y="940"/>
                    </a:cubicBezTo>
                    <a:cubicBezTo>
                      <a:pt x="2194" y="923"/>
                      <a:pt x="2114" y="957"/>
                      <a:pt x="2070" y="943"/>
                    </a:cubicBezTo>
                    <a:cubicBezTo>
                      <a:pt x="2061" y="939"/>
                      <a:pt x="2004" y="909"/>
                      <a:pt x="1996" y="901"/>
                    </a:cubicBezTo>
                    <a:cubicBezTo>
                      <a:pt x="1967" y="872"/>
                      <a:pt x="1922" y="858"/>
                      <a:pt x="1960" y="818"/>
                    </a:cubicBezTo>
                    <a:cubicBezTo>
                      <a:pt x="2020" y="755"/>
                      <a:pt x="1964" y="794"/>
                      <a:pt x="1957" y="736"/>
                    </a:cubicBezTo>
                    <a:cubicBezTo>
                      <a:pt x="1949" y="673"/>
                      <a:pt x="1888" y="711"/>
                      <a:pt x="1913" y="625"/>
                    </a:cubicBezTo>
                    <a:cubicBezTo>
                      <a:pt x="1924" y="587"/>
                      <a:pt x="1870" y="590"/>
                      <a:pt x="1874" y="556"/>
                    </a:cubicBezTo>
                    <a:cubicBezTo>
                      <a:pt x="1880" y="516"/>
                      <a:pt x="1729" y="618"/>
                      <a:pt x="1734" y="621"/>
                    </a:cubicBezTo>
                    <a:cubicBezTo>
                      <a:pt x="1723" y="620"/>
                      <a:pt x="1688" y="545"/>
                      <a:pt x="1683" y="535"/>
                    </a:cubicBezTo>
                    <a:cubicBezTo>
                      <a:pt x="1683" y="535"/>
                      <a:pt x="1517" y="447"/>
                      <a:pt x="1510" y="426"/>
                    </a:cubicBezTo>
                    <a:cubicBezTo>
                      <a:pt x="1501" y="395"/>
                      <a:pt x="1448" y="296"/>
                      <a:pt x="1458" y="282"/>
                    </a:cubicBezTo>
                    <a:cubicBezTo>
                      <a:pt x="1443" y="303"/>
                      <a:pt x="1375" y="308"/>
                      <a:pt x="1379" y="344"/>
                    </a:cubicBezTo>
                    <a:cubicBezTo>
                      <a:pt x="1386" y="409"/>
                      <a:pt x="1307" y="340"/>
                      <a:pt x="1318" y="334"/>
                    </a:cubicBezTo>
                    <a:cubicBezTo>
                      <a:pt x="1287" y="350"/>
                      <a:pt x="1247" y="331"/>
                      <a:pt x="1216" y="376"/>
                    </a:cubicBezTo>
                    <a:cubicBezTo>
                      <a:pt x="1150" y="348"/>
                      <a:pt x="1121" y="486"/>
                      <a:pt x="1124" y="486"/>
                    </a:cubicBezTo>
                    <a:cubicBezTo>
                      <a:pt x="1028" y="486"/>
                      <a:pt x="1125" y="411"/>
                      <a:pt x="1102" y="400"/>
                    </a:cubicBezTo>
                    <a:cubicBezTo>
                      <a:pt x="1081" y="389"/>
                      <a:pt x="1182" y="346"/>
                      <a:pt x="1216" y="346"/>
                    </a:cubicBezTo>
                    <a:cubicBezTo>
                      <a:pt x="1197" y="346"/>
                      <a:pt x="1270" y="316"/>
                      <a:pt x="1281" y="315"/>
                    </a:cubicBezTo>
                    <a:cubicBezTo>
                      <a:pt x="1317" y="313"/>
                      <a:pt x="1401" y="328"/>
                      <a:pt x="1418" y="282"/>
                    </a:cubicBezTo>
                    <a:cubicBezTo>
                      <a:pt x="1410" y="304"/>
                      <a:pt x="1324" y="299"/>
                      <a:pt x="1255" y="280"/>
                    </a:cubicBezTo>
                    <a:cubicBezTo>
                      <a:pt x="1212" y="269"/>
                      <a:pt x="1150" y="218"/>
                      <a:pt x="1141" y="305"/>
                    </a:cubicBezTo>
                    <a:cubicBezTo>
                      <a:pt x="1137" y="337"/>
                      <a:pt x="1061" y="351"/>
                      <a:pt x="1037" y="385"/>
                    </a:cubicBezTo>
                    <a:cubicBezTo>
                      <a:pt x="978" y="467"/>
                      <a:pt x="947" y="565"/>
                      <a:pt x="902" y="564"/>
                    </a:cubicBezTo>
                    <a:cubicBezTo>
                      <a:pt x="852" y="563"/>
                      <a:pt x="817" y="601"/>
                      <a:pt x="770" y="601"/>
                    </a:cubicBezTo>
                    <a:cubicBezTo>
                      <a:pt x="727" y="601"/>
                      <a:pt x="714" y="572"/>
                      <a:pt x="676" y="585"/>
                    </a:cubicBezTo>
                    <a:cubicBezTo>
                      <a:pt x="658" y="591"/>
                      <a:pt x="549" y="678"/>
                      <a:pt x="566" y="692"/>
                    </a:cubicBezTo>
                    <a:cubicBezTo>
                      <a:pt x="592" y="714"/>
                      <a:pt x="613" y="654"/>
                      <a:pt x="635" y="654"/>
                    </a:cubicBezTo>
                    <a:cubicBezTo>
                      <a:pt x="621" y="654"/>
                      <a:pt x="566" y="757"/>
                      <a:pt x="564" y="774"/>
                    </a:cubicBezTo>
                    <a:cubicBezTo>
                      <a:pt x="552" y="864"/>
                      <a:pt x="540" y="806"/>
                      <a:pt x="494" y="806"/>
                    </a:cubicBezTo>
                    <a:cubicBezTo>
                      <a:pt x="472" y="806"/>
                      <a:pt x="449" y="808"/>
                      <a:pt x="423" y="808"/>
                    </a:cubicBezTo>
                    <a:cubicBezTo>
                      <a:pt x="451" y="808"/>
                      <a:pt x="402" y="744"/>
                      <a:pt x="380" y="736"/>
                    </a:cubicBezTo>
                    <a:cubicBezTo>
                      <a:pt x="360" y="729"/>
                      <a:pt x="289" y="730"/>
                      <a:pt x="273" y="742"/>
                    </a:cubicBezTo>
                    <a:cubicBezTo>
                      <a:pt x="208" y="791"/>
                      <a:pt x="173" y="786"/>
                      <a:pt x="267" y="826"/>
                    </a:cubicBezTo>
                    <a:cubicBezTo>
                      <a:pt x="229" y="810"/>
                      <a:pt x="186" y="844"/>
                      <a:pt x="147" y="879"/>
                    </a:cubicBezTo>
                    <a:cubicBezTo>
                      <a:pt x="145" y="881"/>
                      <a:pt x="142" y="883"/>
                      <a:pt x="140" y="886"/>
                    </a:cubicBezTo>
                    <a:cubicBezTo>
                      <a:pt x="140" y="886"/>
                      <a:pt x="139" y="886"/>
                      <a:pt x="139" y="886"/>
                    </a:cubicBezTo>
                    <a:cubicBezTo>
                      <a:pt x="152" y="900"/>
                      <a:pt x="152" y="900"/>
                      <a:pt x="152" y="900"/>
                    </a:cubicBezTo>
                    <a:cubicBezTo>
                      <a:pt x="147" y="980"/>
                      <a:pt x="147" y="980"/>
                      <a:pt x="147" y="980"/>
                    </a:cubicBezTo>
                    <a:cubicBezTo>
                      <a:pt x="147" y="980"/>
                      <a:pt x="237" y="1011"/>
                      <a:pt x="262" y="1050"/>
                    </a:cubicBezTo>
                    <a:cubicBezTo>
                      <a:pt x="287" y="1090"/>
                      <a:pt x="249" y="1144"/>
                      <a:pt x="249" y="1144"/>
                    </a:cubicBezTo>
                    <a:cubicBezTo>
                      <a:pt x="185" y="1154"/>
                      <a:pt x="185" y="1154"/>
                      <a:pt x="185" y="1154"/>
                    </a:cubicBezTo>
                    <a:cubicBezTo>
                      <a:pt x="174" y="1225"/>
                      <a:pt x="174" y="1225"/>
                      <a:pt x="174" y="1225"/>
                    </a:cubicBezTo>
                    <a:cubicBezTo>
                      <a:pt x="174" y="1225"/>
                      <a:pt x="0" y="1312"/>
                      <a:pt x="100" y="1373"/>
                    </a:cubicBezTo>
                    <a:cubicBezTo>
                      <a:pt x="199" y="1433"/>
                      <a:pt x="247" y="1389"/>
                      <a:pt x="247" y="1389"/>
                    </a:cubicBezTo>
                    <a:cubicBezTo>
                      <a:pt x="287" y="1393"/>
                      <a:pt x="287" y="1393"/>
                      <a:pt x="287" y="1393"/>
                    </a:cubicBezTo>
                    <a:cubicBezTo>
                      <a:pt x="297" y="1443"/>
                      <a:pt x="297" y="1443"/>
                      <a:pt x="297" y="1443"/>
                    </a:cubicBezTo>
                    <a:cubicBezTo>
                      <a:pt x="399" y="1576"/>
                      <a:pt x="399" y="1576"/>
                      <a:pt x="399" y="1576"/>
                    </a:cubicBezTo>
                    <a:cubicBezTo>
                      <a:pt x="438" y="1580"/>
                      <a:pt x="438" y="1580"/>
                      <a:pt x="438" y="1580"/>
                    </a:cubicBezTo>
                    <a:cubicBezTo>
                      <a:pt x="465" y="1612"/>
                      <a:pt x="465" y="1612"/>
                      <a:pt x="465" y="1612"/>
                    </a:cubicBezTo>
                    <a:cubicBezTo>
                      <a:pt x="467" y="1603"/>
                      <a:pt x="467" y="1603"/>
                      <a:pt x="467" y="1603"/>
                    </a:cubicBezTo>
                    <a:cubicBezTo>
                      <a:pt x="634" y="1588"/>
                      <a:pt x="634" y="1588"/>
                      <a:pt x="634" y="1588"/>
                    </a:cubicBezTo>
                    <a:cubicBezTo>
                      <a:pt x="634" y="1588"/>
                      <a:pt x="615" y="1490"/>
                      <a:pt x="681" y="1479"/>
                    </a:cubicBezTo>
                    <a:cubicBezTo>
                      <a:pt x="748" y="1469"/>
                      <a:pt x="798" y="1498"/>
                      <a:pt x="843" y="1471"/>
                    </a:cubicBezTo>
                    <a:cubicBezTo>
                      <a:pt x="888" y="1445"/>
                      <a:pt x="877" y="1381"/>
                      <a:pt x="922" y="1365"/>
                    </a:cubicBezTo>
                    <a:cubicBezTo>
                      <a:pt x="967" y="1350"/>
                      <a:pt x="1028" y="1363"/>
                      <a:pt x="1028" y="1363"/>
                    </a:cubicBezTo>
                    <a:cubicBezTo>
                      <a:pt x="1060" y="1392"/>
                      <a:pt x="1060" y="1392"/>
                      <a:pt x="1060" y="1392"/>
                    </a:cubicBezTo>
                    <a:cubicBezTo>
                      <a:pt x="1213" y="1463"/>
                      <a:pt x="1213" y="1463"/>
                      <a:pt x="1213" y="1463"/>
                    </a:cubicBezTo>
                    <a:cubicBezTo>
                      <a:pt x="1364" y="1490"/>
                      <a:pt x="1364" y="1490"/>
                      <a:pt x="1364" y="1490"/>
                    </a:cubicBezTo>
                    <a:cubicBezTo>
                      <a:pt x="1364" y="1490"/>
                      <a:pt x="1432" y="1556"/>
                      <a:pt x="1488" y="1535"/>
                    </a:cubicBezTo>
                    <a:cubicBezTo>
                      <a:pt x="1543" y="1514"/>
                      <a:pt x="1562" y="1482"/>
                      <a:pt x="1562" y="1482"/>
                    </a:cubicBezTo>
                    <a:cubicBezTo>
                      <a:pt x="1781" y="1413"/>
                      <a:pt x="1781" y="1413"/>
                      <a:pt x="1781" y="1413"/>
                    </a:cubicBezTo>
                    <a:cubicBezTo>
                      <a:pt x="1813" y="1281"/>
                      <a:pt x="1813" y="1281"/>
                      <a:pt x="1813" y="1281"/>
                    </a:cubicBezTo>
                    <a:cubicBezTo>
                      <a:pt x="1879" y="1276"/>
                      <a:pt x="1879" y="1276"/>
                      <a:pt x="1879" y="1276"/>
                    </a:cubicBezTo>
                    <a:cubicBezTo>
                      <a:pt x="1879" y="1276"/>
                      <a:pt x="1884" y="1217"/>
                      <a:pt x="1919" y="1215"/>
                    </a:cubicBezTo>
                    <a:cubicBezTo>
                      <a:pt x="1953" y="1212"/>
                      <a:pt x="1961" y="1138"/>
                      <a:pt x="1961" y="1138"/>
                    </a:cubicBezTo>
                    <a:cubicBezTo>
                      <a:pt x="2014" y="1167"/>
                      <a:pt x="2014" y="1167"/>
                      <a:pt x="2014" y="1167"/>
                    </a:cubicBezTo>
                    <a:cubicBezTo>
                      <a:pt x="2059" y="1257"/>
                      <a:pt x="2059" y="1257"/>
                      <a:pt x="2059" y="1257"/>
                    </a:cubicBezTo>
                    <a:cubicBezTo>
                      <a:pt x="2146" y="1268"/>
                      <a:pt x="2146" y="1268"/>
                      <a:pt x="2146" y="1268"/>
                    </a:cubicBezTo>
                    <a:cubicBezTo>
                      <a:pt x="2228" y="1241"/>
                      <a:pt x="2228" y="1241"/>
                      <a:pt x="2228" y="1241"/>
                    </a:cubicBezTo>
                    <a:cubicBezTo>
                      <a:pt x="2159" y="1418"/>
                      <a:pt x="2159" y="1418"/>
                      <a:pt x="2159" y="1418"/>
                    </a:cubicBezTo>
                    <a:cubicBezTo>
                      <a:pt x="2265" y="1424"/>
                      <a:pt x="2265" y="1424"/>
                      <a:pt x="2265" y="1424"/>
                    </a:cubicBezTo>
                    <a:cubicBezTo>
                      <a:pt x="2254" y="1387"/>
                      <a:pt x="2254" y="1387"/>
                      <a:pt x="2254" y="1387"/>
                    </a:cubicBezTo>
                    <a:lnTo>
                      <a:pt x="2326" y="1357"/>
                    </a:lnTo>
                    <a:close/>
                    <a:moveTo>
                      <a:pt x="1931" y="658"/>
                    </a:moveTo>
                    <a:cubicBezTo>
                      <a:pt x="1930" y="658"/>
                      <a:pt x="1950" y="676"/>
                      <a:pt x="1964" y="657"/>
                    </a:cubicBezTo>
                    <a:cubicBezTo>
                      <a:pt x="1971" y="666"/>
                      <a:pt x="1983" y="667"/>
                      <a:pt x="1997" y="676"/>
                    </a:cubicBezTo>
                    <a:cubicBezTo>
                      <a:pt x="2004" y="636"/>
                      <a:pt x="2097" y="652"/>
                      <a:pt x="2086" y="743"/>
                    </a:cubicBezTo>
                    <a:cubicBezTo>
                      <a:pt x="2056" y="728"/>
                      <a:pt x="2069" y="740"/>
                      <a:pt x="2040" y="747"/>
                    </a:cubicBezTo>
                    <a:cubicBezTo>
                      <a:pt x="2037" y="737"/>
                      <a:pt x="2039" y="704"/>
                      <a:pt x="2037" y="692"/>
                    </a:cubicBezTo>
                    <a:cubicBezTo>
                      <a:pt x="2002" y="752"/>
                      <a:pt x="2057" y="793"/>
                      <a:pt x="1972" y="827"/>
                    </a:cubicBezTo>
                    <a:cubicBezTo>
                      <a:pt x="1959" y="832"/>
                      <a:pt x="2023" y="833"/>
                      <a:pt x="2034" y="830"/>
                    </a:cubicBezTo>
                    <a:cubicBezTo>
                      <a:pt x="2047" y="825"/>
                      <a:pt x="2219" y="786"/>
                      <a:pt x="2235" y="834"/>
                    </a:cubicBezTo>
                    <a:cubicBezTo>
                      <a:pt x="2217" y="781"/>
                      <a:pt x="2178" y="696"/>
                      <a:pt x="2119" y="674"/>
                    </a:cubicBezTo>
                    <a:cubicBezTo>
                      <a:pt x="2057" y="651"/>
                      <a:pt x="1983" y="528"/>
                      <a:pt x="1928" y="517"/>
                    </a:cubicBezTo>
                    <a:cubicBezTo>
                      <a:pt x="1926" y="517"/>
                      <a:pt x="1933" y="647"/>
                      <a:pt x="1931" y="658"/>
                    </a:cubicBezTo>
                    <a:close/>
                    <a:moveTo>
                      <a:pt x="1612" y="219"/>
                    </a:moveTo>
                    <a:cubicBezTo>
                      <a:pt x="1616" y="236"/>
                      <a:pt x="1537" y="243"/>
                      <a:pt x="1547" y="268"/>
                    </a:cubicBezTo>
                    <a:cubicBezTo>
                      <a:pt x="1552" y="282"/>
                      <a:pt x="1592" y="249"/>
                      <a:pt x="1594" y="280"/>
                    </a:cubicBezTo>
                    <a:cubicBezTo>
                      <a:pt x="1595" y="314"/>
                      <a:pt x="1619" y="318"/>
                      <a:pt x="1566" y="318"/>
                    </a:cubicBezTo>
                    <a:cubicBezTo>
                      <a:pt x="1524" y="318"/>
                      <a:pt x="1521" y="366"/>
                      <a:pt x="1535" y="394"/>
                    </a:cubicBezTo>
                    <a:cubicBezTo>
                      <a:pt x="1549" y="404"/>
                      <a:pt x="1629" y="445"/>
                      <a:pt x="1654" y="435"/>
                    </a:cubicBezTo>
                    <a:cubicBezTo>
                      <a:pt x="1664" y="454"/>
                      <a:pt x="1651" y="452"/>
                      <a:pt x="1651" y="461"/>
                    </a:cubicBezTo>
                    <a:cubicBezTo>
                      <a:pt x="1664" y="466"/>
                      <a:pt x="1709" y="477"/>
                      <a:pt x="1713" y="455"/>
                    </a:cubicBezTo>
                    <a:cubicBezTo>
                      <a:pt x="1718" y="424"/>
                      <a:pt x="1675" y="448"/>
                      <a:pt x="1675" y="427"/>
                    </a:cubicBezTo>
                    <a:cubicBezTo>
                      <a:pt x="1675" y="396"/>
                      <a:pt x="1750" y="398"/>
                      <a:pt x="1719" y="352"/>
                    </a:cubicBezTo>
                    <a:cubicBezTo>
                      <a:pt x="1735" y="350"/>
                      <a:pt x="1835" y="329"/>
                      <a:pt x="1843" y="338"/>
                    </a:cubicBezTo>
                    <a:cubicBezTo>
                      <a:pt x="1849" y="346"/>
                      <a:pt x="1813" y="364"/>
                      <a:pt x="1817" y="366"/>
                    </a:cubicBezTo>
                    <a:cubicBezTo>
                      <a:pt x="1831" y="363"/>
                      <a:pt x="1845" y="360"/>
                      <a:pt x="1859" y="357"/>
                    </a:cubicBezTo>
                    <a:cubicBezTo>
                      <a:pt x="1865" y="363"/>
                      <a:pt x="1826" y="383"/>
                      <a:pt x="1834" y="391"/>
                    </a:cubicBezTo>
                    <a:cubicBezTo>
                      <a:pt x="1836" y="393"/>
                      <a:pt x="1882" y="413"/>
                      <a:pt x="1882" y="413"/>
                    </a:cubicBezTo>
                    <a:cubicBezTo>
                      <a:pt x="1878" y="389"/>
                      <a:pt x="1910" y="338"/>
                      <a:pt x="1910" y="341"/>
                    </a:cubicBezTo>
                    <a:cubicBezTo>
                      <a:pt x="1916" y="315"/>
                      <a:pt x="1800" y="274"/>
                      <a:pt x="1793" y="250"/>
                    </a:cubicBezTo>
                    <a:cubicBezTo>
                      <a:pt x="1773" y="185"/>
                      <a:pt x="1927" y="70"/>
                      <a:pt x="1751" y="109"/>
                    </a:cubicBezTo>
                    <a:cubicBezTo>
                      <a:pt x="1726" y="115"/>
                      <a:pt x="1674" y="77"/>
                      <a:pt x="1677" y="49"/>
                    </a:cubicBezTo>
                    <a:cubicBezTo>
                      <a:pt x="1679" y="33"/>
                      <a:pt x="1741" y="0"/>
                      <a:pt x="1676" y="2"/>
                    </a:cubicBezTo>
                    <a:cubicBezTo>
                      <a:pt x="1642" y="3"/>
                      <a:pt x="1508" y="93"/>
                      <a:pt x="1550" y="124"/>
                    </a:cubicBezTo>
                    <a:cubicBezTo>
                      <a:pt x="1572" y="141"/>
                      <a:pt x="1596" y="68"/>
                      <a:pt x="1599" y="66"/>
                    </a:cubicBezTo>
                    <a:cubicBezTo>
                      <a:pt x="1628" y="53"/>
                      <a:pt x="1601" y="126"/>
                      <a:pt x="1604" y="127"/>
                    </a:cubicBezTo>
                    <a:cubicBezTo>
                      <a:pt x="1630" y="134"/>
                      <a:pt x="1649" y="87"/>
                      <a:pt x="1672" y="87"/>
                    </a:cubicBezTo>
                    <a:cubicBezTo>
                      <a:pt x="1659" y="87"/>
                      <a:pt x="1745" y="157"/>
                      <a:pt x="1745" y="147"/>
                    </a:cubicBezTo>
                    <a:cubicBezTo>
                      <a:pt x="1745" y="287"/>
                      <a:pt x="1695" y="133"/>
                      <a:pt x="1675" y="138"/>
                    </a:cubicBezTo>
                    <a:cubicBezTo>
                      <a:pt x="1664" y="141"/>
                      <a:pt x="1678" y="167"/>
                      <a:pt x="1672" y="167"/>
                    </a:cubicBezTo>
                    <a:cubicBezTo>
                      <a:pt x="1657" y="167"/>
                      <a:pt x="1673" y="118"/>
                      <a:pt x="1658" y="114"/>
                    </a:cubicBezTo>
                    <a:cubicBezTo>
                      <a:pt x="1625" y="105"/>
                      <a:pt x="1634" y="166"/>
                      <a:pt x="1644" y="178"/>
                    </a:cubicBezTo>
                    <a:cubicBezTo>
                      <a:pt x="1632" y="163"/>
                      <a:pt x="1532" y="114"/>
                      <a:pt x="1538" y="156"/>
                    </a:cubicBezTo>
                    <a:cubicBezTo>
                      <a:pt x="1543" y="198"/>
                      <a:pt x="1603" y="182"/>
                      <a:pt x="1612" y="219"/>
                    </a:cubicBezTo>
                    <a:close/>
                    <a:moveTo>
                      <a:pt x="2017" y="442"/>
                    </a:moveTo>
                    <a:cubicBezTo>
                      <a:pt x="2012" y="422"/>
                      <a:pt x="2004" y="419"/>
                      <a:pt x="1991" y="433"/>
                    </a:cubicBezTo>
                    <a:cubicBezTo>
                      <a:pt x="1985" y="473"/>
                      <a:pt x="2009" y="441"/>
                      <a:pt x="2017" y="442"/>
                    </a:cubicBezTo>
                    <a:close/>
                    <a:moveTo>
                      <a:pt x="1496" y="250"/>
                    </a:moveTo>
                    <a:cubicBezTo>
                      <a:pt x="1503" y="238"/>
                      <a:pt x="1450" y="258"/>
                      <a:pt x="1452" y="257"/>
                    </a:cubicBezTo>
                    <a:cubicBezTo>
                      <a:pt x="1458" y="257"/>
                      <a:pt x="1484" y="269"/>
                      <a:pt x="1496" y="250"/>
                    </a:cubicBezTo>
                    <a:close/>
                    <a:moveTo>
                      <a:pt x="543" y="742"/>
                    </a:moveTo>
                    <a:cubicBezTo>
                      <a:pt x="533" y="759"/>
                      <a:pt x="532" y="761"/>
                      <a:pt x="548" y="761"/>
                    </a:cubicBezTo>
                    <a:cubicBezTo>
                      <a:pt x="548" y="757"/>
                      <a:pt x="580" y="705"/>
                      <a:pt x="560" y="702"/>
                    </a:cubicBezTo>
                    <a:cubicBezTo>
                      <a:pt x="555" y="701"/>
                      <a:pt x="465" y="724"/>
                      <a:pt x="492" y="754"/>
                    </a:cubicBezTo>
                    <a:cubicBezTo>
                      <a:pt x="520" y="786"/>
                      <a:pt x="521" y="746"/>
                      <a:pt x="543" y="742"/>
                    </a:cubicBezTo>
                    <a:close/>
                    <a:moveTo>
                      <a:pt x="1525" y="80"/>
                    </a:moveTo>
                    <a:cubicBezTo>
                      <a:pt x="1467" y="55"/>
                      <a:pt x="1480" y="205"/>
                      <a:pt x="1486" y="221"/>
                    </a:cubicBezTo>
                    <a:cubicBezTo>
                      <a:pt x="1501" y="198"/>
                      <a:pt x="1512" y="75"/>
                      <a:pt x="1525" y="80"/>
                    </a:cubicBezTo>
                    <a:close/>
                    <a:moveTo>
                      <a:pt x="1526" y="247"/>
                    </a:moveTo>
                    <a:cubicBezTo>
                      <a:pt x="1543" y="238"/>
                      <a:pt x="1560" y="228"/>
                      <a:pt x="1577" y="219"/>
                    </a:cubicBezTo>
                    <a:cubicBezTo>
                      <a:pt x="1544" y="175"/>
                      <a:pt x="1550" y="223"/>
                      <a:pt x="1526" y="247"/>
                    </a:cubicBezTo>
                    <a:close/>
                  </a:path>
                </a:pathLst>
              </a:custGeom>
              <a:solidFill>
                <a:srgbClr val="AFBCC9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2607" y="1049"/>
                <a:ext cx="443" cy="232"/>
              </a:xfrm>
              <a:custGeom>
                <a:avLst/>
                <a:gdLst>
                  <a:gd name="T0" fmla="*/ 1125 w 1169"/>
                  <a:gd name="T1" fmla="*/ 541 h 613"/>
                  <a:gd name="T2" fmla="*/ 1104 w 1169"/>
                  <a:gd name="T3" fmla="*/ 491 h 613"/>
                  <a:gd name="T4" fmla="*/ 1041 w 1169"/>
                  <a:gd name="T5" fmla="*/ 479 h 613"/>
                  <a:gd name="T6" fmla="*/ 1035 w 1169"/>
                  <a:gd name="T7" fmla="*/ 446 h 613"/>
                  <a:gd name="T8" fmla="*/ 1090 w 1169"/>
                  <a:gd name="T9" fmla="*/ 417 h 613"/>
                  <a:gd name="T10" fmla="*/ 1088 w 1169"/>
                  <a:gd name="T11" fmla="*/ 373 h 613"/>
                  <a:gd name="T12" fmla="*/ 1065 w 1169"/>
                  <a:gd name="T13" fmla="*/ 351 h 613"/>
                  <a:gd name="T14" fmla="*/ 1095 w 1169"/>
                  <a:gd name="T15" fmla="*/ 282 h 613"/>
                  <a:gd name="T16" fmla="*/ 1065 w 1169"/>
                  <a:gd name="T17" fmla="*/ 270 h 613"/>
                  <a:gd name="T18" fmla="*/ 1002 w 1169"/>
                  <a:gd name="T19" fmla="*/ 321 h 613"/>
                  <a:gd name="T20" fmla="*/ 963 w 1169"/>
                  <a:gd name="T21" fmla="*/ 319 h 613"/>
                  <a:gd name="T22" fmla="*/ 967 w 1169"/>
                  <a:gd name="T23" fmla="*/ 354 h 613"/>
                  <a:gd name="T24" fmla="*/ 910 w 1169"/>
                  <a:gd name="T25" fmla="*/ 354 h 613"/>
                  <a:gd name="T26" fmla="*/ 886 w 1169"/>
                  <a:gd name="T27" fmla="*/ 389 h 613"/>
                  <a:gd name="T28" fmla="*/ 815 w 1169"/>
                  <a:gd name="T29" fmla="*/ 374 h 613"/>
                  <a:gd name="T30" fmla="*/ 724 w 1169"/>
                  <a:gd name="T31" fmla="*/ 410 h 613"/>
                  <a:gd name="T32" fmla="*/ 834 w 1169"/>
                  <a:gd name="T33" fmla="*/ 463 h 613"/>
                  <a:gd name="T34" fmla="*/ 751 w 1169"/>
                  <a:gd name="T35" fmla="*/ 456 h 613"/>
                  <a:gd name="T36" fmla="*/ 844 w 1169"/>
                  <a:gd name="T37" fmla="*/ 537 h 613"/>
                  <a:gd name="T38" fmla="*/ 910 w 1169"/>
                  <a:gd name="T39" fmla="*/ 593 h 613"/>
                  <a:gd name="T40" fmla="*/ 976 w 1169"/>
                  <a:gd name="T41" fmla="*/ 585 h 613"/>
                  <a:gd name="T42" fmla="*/ 1007 w 1169"/>
                  <a:gd name="T43" fmla="*/ 548 h 613"/>
                  <a:gd name="T44" fmla="*/ 1076 w 1169"/>
                  <a:gd name="T45" fmla="*/ 613 h 613"/>
                  <a:gd name="T46" fmla="*/ 1167 w 1169"/>
                  <a:gd name="T47" fmla="*/ 576 h 613"/>
                  <a:gd name="T48" fmla="*/ 1169 w 1169"/>
                  <a:gd name="T49" fmla="*/ 542 h 613"/>
                  <a:gd name="T50" fmla="*/ 1125 w 1169"/>
                  <a:gd name="T51" fmla="*/ 541 h 613"/>
                  <a:gd name="T52" fmla="*/ 22 w 1169"/>
                  <a:gd name="T53" fmla="*/ 16 h 613"/>
                  <a:gd name="T54" fmla="*/ 59 w 1169"/>
                  <a:gd name="T55" fmla="*/ 30 h 613"/>
                  <a:gd name="T56" fmla="*/ 22 w 1169"/>
                  <a:gd name="T57" fmla="*/ 16 h 613"/>
                  <a:gd name="T58" fmla="*/ 81 w 1169"/>
                  <a:gd name="T59" fmla="*/ 56 h 613"/>
                  <a:gd name="T60" fmla="*/ 80 w 1169"/>
                  <a:gd name="T61" fmla="*/ 76 h 613"/>
                  <a:gd name="T62" fmla="*/ 81 w 1169"/>
                  <a:gd name="T63" fmla="*/ 56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69" h="613">
                    <a:moveTo>
                      <a:pt x="1125" y="541"/>
                    </a:moveTo>
                    <a:cubicBezTo>
                      <a:pt x="1104" y="491"/>
                      <a:pt x="1104" y="491"/>
                      <a:pt x="1104" y="491"/>
                    </a:cubicBezTo>
                    <a:cubicBezTo>
                      <a:pt x="1041" y="479"/>
                      <a:pt x="1041" y="479"/>
                      <a:pt x="1041" y="479"/>
                    </a:cubicBezTo>
                    <a:cubicBezTo>
                      <a:pt x="1035" y="446"/>
                      <a:pt x="1035" y="446"/>
                      <a:pt x="1035" y="446"/>
                    </a:cubicBezTo>
                    <a:cubicBezTo>
                      <a:pt x="1090" y="417"/>
                      <a:pt x="1090" y="417"/>
                      <a:pt x="1090" y="417"/>
                    </a:cubicBezTo>
                    <a:cubicBezTo>
                      <a:pt x="1088" y="373"/>
                      <a:pt x="1088" y="373"/>
                      <a:pt x="1088" y="373"/>
                    </a:cubicBezTo>
                    <a:cubicBezTo>
                      <a:pt x="1065" y="351"/>
                      <a:pt x="1065" y="351"/>
                      <a:pt x="1065" y="351"/>
                    </a:cubicBezTo>
                    <a:cubicBezTo>
                      <a:pt x="1095" y="282"/>
                      <a:pt x="1095" y="282"/>
                      <a:pt x="1095" y="282"/>
                    </a:cubicBezTo>
                    <a:cubicBezTo>
                      <a:pt x="1065" y="270"/>
                      <a:pt x="1065" y="270"/>
                      <a:pt x="1065" y="270"/>
                    </a:cubicBezTo>
                    <a:cubicBezTo>
                      <a:pt x="1002" y="321"/>
                      <a:pt x="1002" y="321"/>
                      <a:pt x="1002" y="321"/>
                    </a:cubicBezTo>
                    <a:cubicBezTo>
                      <a:pt x="963" y="319"/>
                      <a:pt x="963" y="319"/>
                      <a:pt x="963" y="319"/>
                    </a:cubicBezTo>
                    <a:cubicBezTo>
                      <a:pt x="967" y="354"/>
                      <a:pt x="967" y="354"/>
                      <a:pt x="967" y="354"/>
                    </a:cubicBezTo>
                    <a:cubicBezTo>
                      <a:pt x="910" y="354"/>
                      <a:pt x="910" y="354"/>
                      <a:pt x="910" y="354"/>
                    </a:cubicBezTo>
                    <a:cubicBezTo>
                      <a:pt x="886" y="389"/>
                      <a:pt x="886" y="389"/>
                      <a:pt x="886" y="389"/>
                    </a:cubicBezTo>
                    <a:cubicBezTo>
                      <a:pt x="815" y="374"/>
                      <a:pt x="815" y="374"/>
                      <a:pt x="815" y="374"/>
                    </a:cubicBezTo>
                    <a:cubicBezTo>
                      <a:pt x="724" y="410"/>
                      <a:pt x="724" y="410"/>
                      <a:pt x="724" y="410"/>
                    </a:cubicBezTo>
                    <a:cubicBezTo>
                      <a:pt x="759" y="445"/>
                      <a:pt x="797" y="469"/>
                      <a:pt x="834" y="463"/>
                    </a:cubicBezTo>
                    <a:cubicBezTo>
                      <a:pt x="804" y="468"/>
                      <a:pt x="776" y="465"/>
                      <a:pt x="751" y="456"/>
                    </a:cubicBezTo>
                    <a:cubicBezTo>
                      <a:pt x="844" y="537"/>
                      <a:pt x="844" y="537"/>
                      <a:pt x="844" y="537"/>
                    </a:cubicBezTo>
                    <a:cubicBezTo>
                      <a:pt x="910" y="593"/>
                      <a:pt x="910" y="593"/>
                      <a:pt x="910" y="593"/>
                    </a:cubicBezTo>
                    <a:cubicBezTo>
                      <a:pt x="976" y="585"/>
                      <a:pt x="976" y="585"/>
                      <a:pt x="976" y="585"/>
                    </a:cubicBezTo>
                    <a:cubicBezTo>
                      <a:pt x="976" y="585"/>
                      <a:pt x="972" y="542"/>
                      <a:pt x="1007" y="548"/>
                    </a:cubicBezTo>
                    <a:cubicBezTo>
                      <a:pt x="1042" y="553"/>
                      <a:pt x="1076" y="613"/>
                      <a:pt x="1076" y="613"/>
                    </a:cubicBezTo>
                    <a:cubicBezTo>
                      <a:pt x="1167" y="576"/>
                      <a:pt x="1167" y="576"/>
                      <a:pt x="1167" y="576"/>
                    </a:cubicBezTo>
                    <a:cubicBezTo>
                      <a:pt x="1169" y="542"/>
                      <a:pt x="1169" y="542"/>
                      <a:pt x="1169" y="542"/>
                    </a:cubicBezTo>
                    <a:lnTo>
                      <a:pt x="1125" y="541"/>
                    </a:lnTo>
                    <a:close/>
                    <a:moveTo>
                      <a:pt x="22" y="16"/>
                    </a:moveTo>
                    <a:cubicBezTo>
                      <a:pt x="0" y="0"/>
                      <a:pt x="39" y="88"/>
                      <a:pt x="59" y="30"/>
                    </a:cubicBezTo>
                    <a:cubicBezTo>
                      <a:pt x="65" y="12"/>
                      <a:pt x="27" y="14"/>
                      <a:pt x="22" y="16"/>
                    </a:cubicBezTo>
                    <a:close/>
                    <a:moveTo>
                      <a:pt x="81" y="56"/>
                    </a:moveTo>
                    <a:cubicBezTo>
                      <a:pt x="53" y="56"/>
                      <a:pt x="57" y="78"/>
                      <a:pt x="80" y="76"/>
                    </a:cubicBezTo>
                    <a:cubicBezTo>
                      <a:pt x="102" y="75"/>
                      <a:pt x="81" y="56"/>
                      <a:pt x="81" y="56"/>
                    </a:cubicBezTo>
                    <a:close/>
                  </a:path>
                </a:pathLst>
              </a:custGeom>
              <a:solidFill>
                <a:srgbClr val="AFBCC9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4" name="Freeform 20"/>
              <p:cNvSpPr>
                <a:spLocks/>
              </p:cNvSpPr>
              <p:nvPr/>
            </p:nvSpPr>
            <p:spPr bwMode="auto">
              <a:xfrm>
                <a:off x="2629" y="1332"/>
                <a:ext cx="114" cy="87"/>
              </a:xfrm>
              <a:custGeom>
                <a:avLst/>
                <a:gdLst>
                  <a:gd name="T0" fmla="*/ 0 w 302"/>
                  <a:gd name="T1" fmla="*/ 0 h 229"/>
                  <a:gd name="T2" fmla="*/ 74 w 302"/>
                  <a:gd name="T3" fmla="*/ 10 h 229"/>
                  <a:gd name="T4" fmla="*/ 80 w 302"/>
                  <a:gd name="T5" fmla="*/ 41 h 229"/>
                  <a:gd name="T6" fmla="*/ 130 w 302"/>
                  <a:gd name="T7" fmla="*/ 41 h 229"/>
                  <a:gd name="T8" fmla="*/ 146 w 302"/>
                  <a:gd name="T9" fmla="*/ 76 h 229"/>
                  <a:gd name="T10" fmla="*/ 193 w 302"/>
                  <a:gd name="T11" fmla="*/ 78 h 229"/>
                  <a:gd name="T12" fmla="*/ 220 w 302"/>
                  <a:gd name="T13" fmla="*/ 121 h 229"/>
                  <a:gd name="T14" fmla="*/ 295 w 302"/>
                  <a:gd name="T15" fmla="*/ 86 h 229"/>
                  <a:gd name="T16" fmla="*/ 277 w 302"/>
                  <a:gd name="T17" fmla="*/ 141 h 229"/>
                  <a:gd name="T18" fmla="*/ 289 w 302"/>
                  <a:gd name="T19" fmla="*/ 194 h 229"/>
                  <a:gd name="T20" fmla="*/ 252 w 302"/>
                  <a:gd name="T21" fmla="*/ 229 h 229"/>
                  <a:gd name="T22" fmla="*/ 162 w 302"/>
                  <a:gd name="T23" fmla="*/ 194 h 229"/>
                  <a:gd name="T24" fmla="*/ 121 w 302"/>
                  <a:gd name="T25" fmla="*/ 194 h 229"/>
                  <a:gd name="T26" fmla="*/ 109 w 302"/>
                  <a:gd name="T27" fmla="*/ 153 h 229"/>
                  <a:gd name="T28" fmla="*/ 48 w 302"/>
                  <a:gd name="T29" fmla="*/ 57 h 229"/>
                  <a:gd name="T30" fmla="*/ 19 w 302"/>
                  <a:gd name="T31" fmla="*/ 51 h 229"/>
                  <a:gd name="T32" fmla="*/ 0 w 302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2" h="229">
                    <a:moveTo>
                      <a:pt x="0" y="0"/>
                    </a:moveTo>
                    <a:cubicBezTo>
                      <a:pt x="74" y="10"/>
                      <a:pt x="74" y="10"/>
                      <a:pt x="74" y="10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220" y="121"/>
                      <a:pt x="220" y="121"/>
                      <a:pt x="220" y="121"/>
                    </a:cubicBezTo>
                    <a:cubicBezTo>
                      <a:pt x="220" y="121"/>
                      <a:pt x="287" y="65"/>
                      <a:pt x="295" y="86"/>
                    </a:cubicBezTo>
                    <a:cubicBezTo>
                      <a:pt x="302" y="108"/>
                      <a:pt x="277" y="141"/>
                      <a:pt x="277" y="141"/>
                    </a:cubicBezTo>
                    <a:cubicBezTo>
                      <a:pt x="289" y="194"/>
                      <a:pt x="289" y="194"/>
                      <a:pt x="289" y="194"/>
                    </a:cubicBezTo>
                    <a:cubicBezTo>
                      <a:pt x="252" y="229"/>
                      <a:pt x="252" y="229"/>
                      <a:pt x="252" y="229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19" y="51"/>
                      <a:pt x="19" y="51"/>
                      <a:pt x="19" y="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2162" y="1074"/>
                <a:ext cx="1171" cy="1006"/>
              </a:xfrm>
              <a:custGeom>
                <a:avLst/>
                <a:gdLst>
                  <a:gd name="T0" fmla="*/ 2895 w 3091"/>
                  <a:gd name="T1" fmla="*/ 857 h 2655"/>
                  <a:gd name="T2" fmla="*/ 2837 w 3091"/>
                  <a:gd name="T3" fmla="*/ 790 h 2655"/>
                  <a:gd name="T4" fmla="*/ 2685 w 3091"/>
                  <a:gd name="T5" fmla="*/ 603 h 2655"/>
                  <a:gd name="T6" fmla="*/ 2520 w 3091"/>
                  <a:gd name="T7" fmla="*/ 573 h 2655"/>
                  <a:gd name="T8" fmla="*/ 2344 w 3091"/>
                  <a:gd name="T9" fmla="*/ 493 h 2655"/>
                  <a:gd name="T10" fmla="*/ 2183 w 3091"/>
                  <a:gd name="T11" fmla="*/ 482 h 2655"/>
                  <a:gd name="T12" fmla="*/ 2020 w 3091"/>
                  <a:gd name="T13" fmla="*/ 471 h 2655"/>
                  <a:gd name="T14" fmla="*/ 1445 w 3091"/>
                  <a:gd name="T15" fmla="*/ 112 h 2655"/>
                  <a:gd name="T16" fmla="*/ 1226 w 3091"/>
                  <a:gd name="T17" fmla="*/ 523 h 2655"/>
                  <a:gd name="T18" fmla="*/ 1079 w 3091"/>
                  <a:gd name="T19" fmla="*/ 346 h 2655"/>
                  <a:gd name="T20" fmla="*/ 1010 w 3091"/>
                  <a:gd name="T21" fmla="*/ 472 h 2655"/>
                  <a:gd name="T22" fmla="*/ 647 w 3091"/>
                  <a:gd name="T23" fmla="*/ 240 h 2655"/>
                  <a:gd name="T24" fmla="*/ 387 w 3091"/>
                  <a:gd name="T25" fmla="*/ 394 h 2655"/>
                  <a:gd name="T26" fmla="*/ 445 w 3091"/>
                  <a:gd name="T27" fmla="*/ 700 h 2655"/>
                  <a:gd name="T28" fmla="*/ 277 w 3091"/>
                  <a:gd name="T29" fmla="*/ 1261 h 2655"/>
                  <a:gd name="T30" fmla="*/ 288 w 3091"/>
                  <a:gd name="T31" fmla="*/ 1632 h 2655"/>
                  <a:gd name="T32" fmla="*/ 641 w 3091"/>
                  <a:gd name="T33" fmla="*/ 1525 h 2655"/>
                  <a:gd name="T34" fmla="*/ 673 w 3091"/>
                  <a:gd name="T35" fmla="*/ 1421 h 2655"/>
                  <a:gd name="T36" fmla="*/ 860 w 3091"/>
                  <a:gd name="T37" fmla="*/ 1525 h 2655"/>
                  <a:gd name="T38" fmla="*/ 916 w 3091"/>
                  <a:gd name="T39" fmla="*/ 1741 h 2655"/>
                  <a:gd name="T40" fmla="*/ 865 w 3091"/>
                  <a:gd name="T41" fmla="*/ 1880 h 2655"/>
                  <a:gd name="T42" fmla="*/ 1188 w 3091"/>
                  <a:gd name="T43" fmla="*/ 1696 h 2655"/>
                  <a:gd name="T44" fmla="*/ 1098 w 3091"/>
                  <a:gd name="T45" fmla="*/ 1455 h 2655"/>
                  <a:gd name="T46" fmla="*/ 1330 w 3091"/>
                  <a:gd name="T47" fmla="*/ 1391 h 2655"/>
                  <a:gd name="T48" fmla="*/ 1546 w 3091"/>
                  <a:gd name="T49" fmla="*/ 1437 h 2655"/>
                  <a:gd name="T50" fmla="*/ 1511 w 3091"/>
                  <a:gd name="T51" fmla="*/ 1602 h 2655"/>
                  <a:gd name="T52" fmla="*/ 1514 w 3091"/>
                  <a:gd name="T53" fmla="*/ 1784 h 2655"/>
                  <a:gd name="T54" fmla="*/ 1677 w 3091"/>
                  <a:gd name="T55" fmla="*/ 1947 h 2655"/>
                  <a:gd name="T56" fmla="*/ 1760 w 3091"/>
                  <a:gd name="T57" fmla="*/ 2163 h 2655"/>
                  <a:gd name="T58" fmla="*/ 1803 w 3091"/>
                  <a:gd name="T59" fmla="*/ 2280 h 2655"/>
                  <a:gd name="T60" fmla="*/ 1869 w 3091"/>
                  <a:gd name="T61" fmla="*/ 2392 h 2655"/>
                  <a:gd name="T62" fmla="*/ 1841 w 3091"/>
                  <a:gd name="T63" fmla="*/ 2592 h 2655"/>
                  <a:gd name="T64" fmla="*/ 2003 w 3091"/>
                  <a:gd name="T65" fmla="*/ 2527 h 2655"/>
                  <a:gd name="T66" fmla="*/ 2283 w 3091"/>
                  <a:gd name="T67" fmla="*/ 2471 h 2655"/>
                  <a:gd name="T68" fmla="*/ 2531 w 3091"/>
                  <a:gd name="T69" fmla="*/ 2324 h 2655"/>
                  <a:gd name="T70" fmla="*/ 2490 w 3091"/>
                  <a:gd name="T71" fmla="*/ 2102 h 2655"/>
                  <a:gd name="T72" fmla="*/ 2562 w 3091"/>
                  <a:gd name="T73" fmla="*/ 1886 h 2655"/>
                  <a:gd name="T74" fmla="*/ 2794 w 3091"/>
                  <a:gd name="T75" fmla="*/ 1701 h 2655"/>
                  <a:gd name="T76" fmla="*/ 2747 w 3091"/>
                  <a:gd name="T77" fmla="*/ 1443 h 2655"/>
                  <a:gd name="T78" fmla="*/ 2590 w 3091"/>
                  <a:gd name="T79" fmla="*/ 1092 h 2655"/>
                  <a:gd name="T80" fmla="*/ 2813 w 3091"/>
                  <a:gd name="T81" fmla="*/ 1026 h 2655"/>
                  <a:gd name="T82" fmla="*/ 3045 w 3091"/>
                  <a:gd name="T83" fmla="*/ 944 h 2655"/>
                  <a:gd name="T84" fmla="*/ 1521 w 3091"/>
                  <a:gd name="T85" fmla="*/ 877 h 2655"/>
                  <a:gd name="T86" fmla="*/ 1353 w 3091"/>
                  <a:gd name="T87" fmla="*/ 877 h 2655"/>
                  <a:gd name="T88" fmla="*/ 1251 w 3091"/>
                  <a:gd name="T89" fmla="*/ 734 h 2655"/>
                  <a:gd name="T90" fmla="*/ 1312 w 3091"/>
                  <a:gd name="T91" fmla="*/ 724 h 2655"/>
                  <a:gd name="T92" fmla="*/ 1425 w 3091"/>
                  <a:gd name="T93" fmla="*/ 761 h 2655"/>
                  <a:gd name="T94" fmla="*/ 1509 w 3091"/>
                  <a:gd name="T95" fmla="*/ 824 h 2655"/>
                  <a:gd name="T96" fmla="*/ 944 w 3091"/>
                  <a:gd name="T97" fmla="*/ 133 h 2655"/>
                  <a:gd name="T98" fmla="*/ 793 w 3091"/>
                  <a:gd name="T99" fmla="*/ 120 h 2655"/>
                  <a:gd name="T100" fmla="*/ 1176 w 3091"/>
                  <a:gd name="T101" fmla="*/ 105 h 2655"/>
                  <a:gd name="T102" fmla="*/ 1028 w 3091"/>
                  <a:gd name="T103" fmla="*/ 200 h 2655"/>
                  <a:gd name="T104" fmla="*/ 972 w 3091"/>
                  <a:gd name="T105" fmla="*/ 169 h 2655"/>
                  <a:gd name="T106" fmla="*/ 968 w 3091"/>
                  <a:gd name="T107" fmla="*/ 147 h 2655"/>
                  <a:gd name="T108" fmla="*/ 644 w 3091"/>
                  <a:gd name="T109" fmla="*/ 183 h 2655"/>
                  <a:gd name="T110" fmla="*/ 644 w 3091"/>
                  <a:gd name="T111" fmla="*/ 183 h 2655"/>
                  <a:gd name="T112" fmla="*/ 290 w 3091"/>
                  <a:gd name="T113" fmla="*/ 244 h 2655"/>
                  <a:gd name="T114" fmla="*/ 291 w 3091"/>
                  <a:gd name="T115" fmla="*/ 216 h 2655"/>
                  <a:gd name="T116" fmla="*/ 520 w 3091"/>
                  <a:gd name="T117" fmla="*/ 191 h 2655"/>
                  <a:gd name="T118" fmla="*/ 600 w 3091"/>
                  <a:gd name="T119" fmla="*/ 164 h 2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1" h="2655">
                    <a:moveTo>
                      <a:pt x="3051" y="873"/>
                    </a:moveTo>
                    <a:cubicBezTo>
                      <a:pt x="2937" y="881"/>
                      <a:pt x="2937" y="881"/>
                      <a:pt x="2937" y="881"/>
                    </a:cubicBezTo>
                    <a:cubicBezTo>
                      <a:pt x="2895" y="857"/>
                      <a:pt x="2895" y="857"/>
                      <a:pt x="2895" y="857"/>
                    </a:cubicBezTo>
                    <a:cubicBezTo>
                      <a:pt x="2903" y="826"/>
                      <a:pt x="2903" y="826"/>
                      <a:pt x="2903" y="826"/>
                    </a:cubicBezTo>
                    <a:cubicBezTo>
                      <a:pt x="2876" y="794"/>
                      <a:pt x="2876" y="794"/>
                      <a:pt x="2876" y="794"/>
                    </a:cubicBezTo>
                    <a:cubicBezTo>
                      <a:pt x="2837" y="790"/>
                      <a:pt x="2837" y="790"/>
                      <a:pt x="2837" y="790"/>
                    </a:cubicBezTo>
                    <a:cubicBezTo>
                      <a:pt x="2735" y="657"/>
                      <a:pt x="2735" y="657"/>
                      <a:pt x="2735" y="657"/>
                    </a:cubicBezTo>
                    <a:cubicBezTo>
                      <a:pt x="2725" y="607"/>
                      <a:pt x="2725" y="607"/>
                      <a:pt x="2725" y="607"/>
                    </a:cubicBezTo>
                    <a:cubicBezTo>
                      <a:pt x="2685" y="603"/>
                      <a:pt x="2685" y="603"/>
                      <a:pt x="2685" y="603"/>
                    </a:cubicBezTo>
                    <a:cubicBezTo>
                      <a:pt x="2685" y="603"/>
                      <a:pt x="2637" y="647"/>
                      <a:pt x="2538" y="587"/>
                    </a:cubicBezTo>
                    <a:cubicBezTo>
                      <a:pt x="2530" y="582"/>
                      <a:pt x="2524" y="577"/>
                      <a:pt x="2520" y="573"/>
                    </a:cubicBezTo>
                    <a:cubicBezTo>
                      <a:pt x="2520" y="573"/>
                      <a:pt x="2520" y="573"/>
                      <a:pt x="2520" y="573"/>
                    </a:cubicBezTo>
                    <a:cubicBezTo>
                      <a:pt x="2496" y="578"/>
                      <a:pt x="2463" y="579"/>
                      <a:pt x="2428" y="559"/>
                    </a:cubicBezTo>
                    <a:cubicBezTo>
                      <a:pt x="2394" y="539"/>
                      <a:pt x="2374" y="499"/>
                      <a:pt x="2374" y="499"/>
                    </a:cubicBezTo>
                    <a:cubicBezTo>
                      <a:pt x="2344" y="493"/>
                      <a:pt x="2344" y="493"/>
                      <a:pt x="2344" y="493"/>
                    </a:cubicBezTo>
                    <a:cubicBezTo>
                      <a:pt x="2343" y="510"/>
                      <a:pt x="2343" y="510"/>
                      <a:pt x="2343" y="510"/>
                    </a:cubicBezTo>
                    <a:cubicBezTo>
                      <a:pt x="2252" y="547"/>
                      <a:pt x="2252" y="547"/>
                      <a:pt x="2252" y="547"/>
                    </a:cubicBezTo>
                    <a:cubicBezTo>
                      <a:pt x="2252" y="547"/>
                      <a:pt x="2218" y="487"/>
                      <a:pt x="2183" y="482"/>
                    </a:cubicBezTo>
                    <a:cubicBezTo>
                      <a:pt x="2148" y="476"/>
                      <a:pt x="2152" y="519"/>
                      <a:pt x="2152" y="519"/>
                    </a:cubicBezTo>
                    <a:cubicBezTo>
                      <a:pt x="2086" y="527"/>
                      <a:pt x="2086" y="527"/>
                      <a:pt x="2086" y="527"/>
                    </a:cubicBezTo>
                    <a:cubicBezTo>
                      <a:pt x="2020" y="471"/>
                      <a:pt x="2020" y="471"/>
                      <a:pt x="2020" y="471"/>
                    </a:cubicBezTo>
                    <a:cubicBezTo>
                      <a:pt x="1927" y="390"/>
                      <a:pt x="1927" y="390"/>
                      <a:pt x="1927" y="390"/>
                    </a:cubicBezTo>
                    <a:cubicBezTo>
                      <a:pt x="1834" y="359"/>
                      <a:pt x="1778" y="247"/>
                      <a:pt x="1748" y="158"/>
                    </a:cubicBezTo>
                    <a:cubicBezTo>
                      <a:pt x="1694" y="0"/>
                      <a:pt x="1536" y="157"/>
                      <a:pt x="1445" y="112"/>
                    </a:cubicBezTo>
                    <a:cubicBezTo>
                      <a:pt x="1295" y="37"/>
                      <a:pt x="1321" y="32"/>
                      <a:pt x="1240" y="183"/>
                    </a:cubicBezTo>
                    <a:cubicBezTo>
                      <a:pt x="1194" y="269"/>
                      <a:pt x="1306" y="348"/>
                      <a:pt x="1275" y="407"/>
                    </a:cubicBezTo>
                    <a:cubicBezTo>
                      <a:pt x="1271" y="415"/>
                      <a:pt x="1217" y="525"/>
                      <a:pt x="1226" y="523"/>
                    </a:cubicBezTo>
                    <a:cubicBezTo>
                      <a:pt x="1196" y="531"/>
                      <a:pt x="1222" y="432"/>
                      <a:pt x="1222" y="433"/>
                    </a:cubicBezTo>
                    <a:cubicBezTo>
                      <a:pt x="1248" y="365"/>
                      <a:pt x="1229" y="380"/>
                      <a:pt x="1171" y="364"/>
                    </a:cubicBezTo>
                    <a:cubicBezTo>
                      <a:pt x="1135" y="355"/>
                      <a:pt x="1119" y="260"/>
                      <a:pt x="1079" y="346"/>
                    </a:cubicBezTo>
                    <a:cubicBezTo>
                      <a:pt x="1046" y="418"/>
                      <a:pt x="1078" y="404"/>
                      <a:pt x="1116" y="404"/>
                    </a:cubicBezTo>
                    <a:cubicBezTo>
                      <a:pt x="1133" y="404"/>
                      <a:pt x="1099" y="499"/>
                      <a:pt x="1097" y="502"/>
                    </a:cubicBezTo>
                    <a:cubicBezTo>
                      <a:pt x="1065" y="566"/>
                      <a:pt x="1035" y="486"/>
                      <a:pt x="1010" y="472"/>
                    </a:cubicBezTo>
                    <a:cubicBezTo>
                      <a:pt x="992" y="462"/>
                      <a:pt x="922" y="449"/>
                      <a:pt x="995" y="412"/>
                    </a:cubicBezTo>
                    <a:cubicBezTo>
                      <a:pt x="1084" y="368"/>
                      <a:pt x="941" y="205"/>
                      <a:pt x="884" y="199"/>
                    </a:cubicBezTo>
                    <a:cubicBezTo>
                      <a:pt x="810" y="192"/>
                      <a:pt x="722" y="240"/>
                      <a:pt x="647" y="240"/>
                    </a:cubicBezTo>
                    <a:cubicBezTo>
                      <a:pt x="607" y="240"/>
                      <a:pt x="565" y="217"/>
                      <a:pt x="523" y="217"/>
                    </a:cubicBezTo>
                    <a:cubicBezTo>
                      <a:pt x="458" y="217"/>
                      <a:pt x="367" y="312"/>
                      <a:pt x="406" y="371"/>
                    </a:cubicBezTo>
                    <a:cubicBezTo>
                      <a:pt x="384" y="374"/>
                      <a:pt x="394" y="377"/>
                      <a:pt x="387" y="394"/>
                    </a:cubicBezTo>
                    <a:cubicBezTo>
                      <a:pt x="359" y="368"/>
                      <a:pt x="366" y="387"/>
                      <a:pt x="337" y="374"/>
                    </a:cubicBezTo>
                    <a:cubicBezTo>
                      <a:pt x="349" y="431"/>
                      <a:pt x="339" y="499"/>
                      <a:pt x="321" y="558"/>
                    </a:cubicBezTo>
                    <a:cubicBezTo>
                      <a:pt x="487" y="572"/>
                      <a:pt x="427" y="593"/>
                      <a:pt x="445" y="700"/>
                    </a:cubicBezTo>
                    <a:cubicBezTo>
                      <a:pt x="451" y="739"/>
                      <a:pt x="421" y="818"/>
                      <a:pt x="426" y="871"/>
                    </a:cubicBezTo>
                    <a:cubicBezTo>
                      <a:pt x="431" y="939"/>
                      <a:pt x="386" y="994"/>
                      <a:pt x="348" y="1047"/>
                    </a:cubicBezTo>
                    <a:cubicBezTo>
                      <a:pt x="297" y="1117"/>
                      <a:pt x="353" y="1225"/>
                      <a:pt x="277" y="1261"/>
                    </a:cubicBezTo>
                    <a:cubicBezTo>
                      <a:pt x="235" y="1280"/>
                      <a:pt x="46" y="1177"/>
                      <a:pt x="130" y="1316"/>
                    </a:cubicBezTo>
                    <a:cubicBezTo>
                      <a:pt x="0" y="1366"/>
                      <a:pt x="202" y="1514"/>
                      <a:pt x="263" y="1427"/>
                    </a:cubicBezTo>
                    <a:cubicBezTo>
                      <a:pt x="323" y="1494"/>
                      <a:pt x="263" y="1576"/>
                      <a:pt x="288" y="1632"/>
                    </a:cubicBezTo>
                    <a:cubicBezTo>
                      <a:pt x="382" y="1613"/>
                      <a:pt x="382" y="1613"/>
                      <a:pt x="382" y="1613"/>
                    </a:cubicBezTo>
                    <a:cubicBezTo>
                      <a:pt x="470" y="1629"/>
                      <a:pt x="470" y="1629"/>
                      <a:pt x="470" y="1629"/>
                    </a:cubicBezTo>
                    <a:cubicBezTo>
                      <a:pt x="641" y="1525"/>
                      <a:pt x="641" y="1525"/>
                      <a:pt x="641" y="1525"/>
                    </a:cubicBezTo>
                    <a:cubicBezTo>
                      <a:pt x="665" y="1469"/>
                      <a:pt x="665" y="1469"/>
                      <a:pt x="665" y="1469"/>
                    </a:cubicBezTo>
                    <a:cubicBezTo>
                      <a:pt x="639" y="1447"/>
                      <a:pt x="639" y="1447"/>
                      <a:pt x="639" y="1447"/>
                    </a:cubicBezTo>
                    <a:cubicBezTo>
                      <a:pt x="673" y="1421"/>
                      <a:pt x="673" y="1421"/>
                      <a:pt x="673" y="1421"/>
                    </a:cubicBezTo>
                    <a:cubicBezTo>
                      <a:pt x="727" y="1450"/>
                      <a:pt x="727" y="1450"/>
                      <a:pt x="727" y="1450"/>
                    </a:cubicBezTo>
                    <a:cubicBezTo>
                      <a:pt x="785" y="1542"/>
                      <a:pt x="785" y="1542"/>
                      <a:pt x="785" y="1542"/>
                    </a:cubicBezTo>
                    <a:cubicBezTo>
                      <a:pt x="860" y="1525"/>
                      <a:pt x="860" y="1525"/>
                      <a:pt x="860" y="1525"/>
                    </a:cubicBezTo>
                    <a:cubicBezTo>
                      <a:pt x="889" y="1581"/>
                      <a:pt x="889" y="1581"/>
                      <a:pt x="889" y="1581"/>
                    </a:cubicBezTo>
                    <a:cubicBezTo>
                      <a:pt x="820" y="1706"/>
                      <a:pt x="820" y="1706"/>
                      <a:pt x="820" y="1706"/>
                    </a:cubicBezTo>
                    <a:cubicBezTo>
                      <a:pt x="916" y="1741"/>
                      <a:pt x="916" y="1741"/>
                      <a:pt x="916" y="1741"/>
                    </a:cubicBezTo>
                    <a:cubicBezTo>
                      <a:pt x="905" y="1786"/>
                      <a:pt x="905" y="1786"/>
                      <a:pt x="905" y="1786"/>
                    </a:cubicBezTo>
                    <a:cubicBezTo>
                      <a:pt x="831" y="1818"/>
                      <a:pt x="831" y="1818"/>
                      <a:pt x="831" y="1818"/>
                    </a:cubicBezTo>
                    <a:cubicBezTo>
                      <a:pt x="865" y="1880"/>
                      <a:pt x="865" y="1880"/>
                      <a:pt x="865" y="1880"/>
                    </a:cubicBezTo>
                    <a:cubicBezTo>
                      <a:pt x="1084" y="1784"/>
                      <a:pt x="1084" y="1784"/>
                      <a:pt x="1084" y="1784"/>
                    </a:cubicBezTo>
                    <a:cubicBezTo>
                      <a:pt x="1154" y="1797"/>
                      <a:pt x="1154" y="1797"/>
                      <a:pt x="1154" y="1797"/>
                    </a:cubicBezTo>
                    <a:cubicBezTo>
                      <a:pt x="1154" y="1797"/>
                      <a:pt x="1180" y="1789"/>
                      <a:pt x="1188" y="1696"/>
                    </a:cubicBezTo>
                    <a:cubicBezTo>
                      <a:pt x="1196" y="1602"/>
                      <a:pt x="1183" y="1551"/>
                      <a:pt x="1183" y="1551"/>
                    </a:cubicBezTo>
                    <a:cubicBezTo>
                      <a:pt x="1111" y="1503"/>
                      <a:pt x="1111" y="1503"/>
                      <a:pt x="1111" y="1503"/>
                    </a:cubicBezTo>
                    <a:cubicBezTo>
                      <a:pt x="1098" y="1455"/>
                      <a:pt x="1098" y="1455"/>
                      <a:pt x="1098" y="1455"/>
                    </a:cubicBezTo>
                    <a:cubicBezTo>
                      <a:pt x="1180" y="1450"/>
                      <a:pt x="1180" y="1450"/>
                      <a:pt x="1180" y="1450"/>
                    </a:cubicBezTo>
                    <a:cubicBezTo>
                      <a:pt x="1204" y="1410"/>
                      <a:pt x="1204" y="1410"/>
                      <a:pt x="1204" y="1410"/>
                    </a:cubicBezTo>
                    <a:cubicBezTo>
                      <a:pt x="1330" y="1391"/>
                      <a:pt x="1330" y="1391"/>
                      <a:pt x="1330" y="1391"/>
                    </a:cubicBezTo>
                    <a:cubicBezTo>
                      <a:pt x="1341" y="1517"/>
                      <a:pt x="1341" y="1517"/>
                      <a:pt x="1341" y="1517"/>
                    </a:cubicBezTo>
                    <a:cubicBezTo>
                      <a:pt x="1485" y="1522"/>
                      <a:pt x="1485" y="1522"/>
                      <a:pt x="1485" y="1522"/>
                    </a:cubicBezTo>
                    <a:cubicBezTo>
                      <a:pt x="1546" y="1437"/>
                      <a:pt x="1546" y="1437"/>
                      <a:pt x="1546" y="1437"/>
                    </a:cubicBezTo>
                    <a:cubicBezTo>
                      <a:pt x="1613" y="1437"/>
                      <a:pt x="1613" y="1437"/>
                      <a:pt x="1613" y="1437"/>
                    </a:cubicBezTo>
                    <a:cubicBezTo>
                      <a:pt x="1567" y="1578"/>
                      <a:pt x="1567" y="1578"/>
                      <a:pt x="1567" y="1578"/>
                    </a:cubicBezTo>
                    <a:cubicBezTo>
                      <a:pt x="1511" y="1602"/>
                      <a:pt x="1511" y="1602"/>
                      <a:pt x="1511" y="1602"/>
                    </a:cubicBezTo>
                    <a:cubicBezTo>
                      <a:pt x="1511" y="1672"/>
                      <a:pt x="1511" y="1672"/>
                      <a:pt x="1511" y="1672"/>
                    </a:cubicBezTo>
                    <a:cubicBezTo>
                      <a:pt x="1546" y="1690"/>
                      <a:pt x="1546" y="1690"/>
                      <a:pt x="1546" y="1690"/>
                    </a:cubicBezTo>
                    <a:cubicBezTo>
                      <a:pt x="1514" y="1784"/>
                      <a:pt x="1514" y="1784"/>
                      <a:pt x="1514" y="1784"/>
                    </a:cubicBezTo>
                    <a:cubicBezTo>
                      <a:pt x="1599" y="1794"/>
                      <a:pt x="1599" y="1794"/>
                      <a:pt x="1599" y="1794"/>
                    </a:cubicBezTo>
                    <a:cubicBezTo>
                      <a:pt x="1615" y="1960"/>
                      <a:pt x="1615" y="1960"/>
                      <a:pt x="1615" y="1960"/>
                    </a:cubicBezTo>
                    <a:cubicBezTo>
                      <a:pt x="1677" y="1947"/>
                      <a:pt x="1677" y="1947"/>
                      <a:pt x="1677" y="1947"/>
                    </a:cubicBezTo>
                    <a:cubicBezTo>
                      <a:pt x="1709" y="2067"/>
                      <a:pt x="1709" y="2067"/>
                      <a:pt x="1709" y="2067"/>
                    </a:cubicBezTo>
                    <a:cubicBezTo>
                      <a:pt x="1786" y="2072"/>
                      <a:pt x="1786" y="2072"/>
                      <a:pt x="1786" y="2072"/>
                    </a:cubicBezTo>
                    <a:cubicBezTo>
                      <a:pt x="1786" y="2072"/>
                      <a:pt x="1781" y="2131"/>
                      <a:pt x="1760" y="2163"/>
                    </a:cubicBezTo>
                    <a:cubicBezTo>
                      <a:pt x="1738" y="2195"/>
                      <a:pt x="1725" y="2280"/>
                      <a:pt x="1725" y="2280"/>
                    </a:cubicBezTo>
                    <a:cubicBezTo>
                      <a:pt x="1769" y="2295"/>
                      <a:pt x="1769" y="2295"/>
                      <a:pt x="1769" y="2295"/>
                    </a:cubicBezTo>
                    <a:cubicBezTo>
                      <a:pt x="1803" y="2280"/>
                      <a:pt x="1803" y="2280"/>
                      <a:pt x="1803" y="2280"/>
                    </a:cubicBezTo>
                    <a:cubicBezTo>
                      <a:pt x="1891" y="2299"/>
                      <a:pt x="1891" y="2299"/>
                      <a:pt x="1891" y="2299"/>
                    </a:cubicBezTo>
                    <a:cubicBezTo>
                      <a:pt x="1926" y="2359"/>
                      <a:pt x="1926" y="2359"/>
                      <a:pt x="1926" y="2359"/>
                    </a:cubicBezTo>
                    <a:cubicBezTo>
                      <a:pt x="1926" y="2359"/>
                      <a:pt x="1869" y="2368"/>
                      <a:pt x="1869" y="2392"/>
                    </a:cubicBezTo>
                    <a:cubicBezTo>
                      <a:pt x="1869" y="2417"/>
                      <a:pt x="1907" y="2483"/>
                      <a:pt x="1907" y="2483"/>
                    </a:cubicBezTo>
                    <a:cubicBezTo>
                      <a:pt x="1891" y="2527"/>
                      <a:pt x="1891" y="2527"/>
                      <a:pt x="1891" y="2527"/>
                    </a:cubicBezTo>
                    <a:cubicBezTo>
                      <a:pt x="1891" y="2527"/>
                      <a:pt x="1822" y="2560"/>
                      <a:pt x="1841" y="2592"/>
                    </a:cubicBezTo>
                    <a:cubicBezTo>
                      <a:pt x="1861" y="2625"/>
                      <a:pt x="1913" y="2655"/>
                      <a:pt x="1946" y="2642"/>
                    </a:cubicBezTo>
                    <a:cubicBezTo>
                      <a:pt x="1978" y="2628"/>
                      <a:pt x="1948" y="2584"/>
                      <a:pt x="1948" y="2584"/>
                    </a:cubicBezTo>
                    <a:cubicBezTo>
                      <a:pt x="2003" y="2527"/>
                      <a:pt x="2003" y="2527"/>
                      <a:pt x="2003" y="2527"/>
                    </a:cubicBezTo>
                    <a:cubicBezTo>
                      <a:pt x="2069" y="2524"/>
                      <a:pt x="2069" y="2524"/>
                      <a:pt x="2069" y="2524"/>
                    </a:cubicBezTo>
                    <a:cubicBezTo>
                      <a:pt x="2080" y="2561"/>
                      <a:pt x="2080" y="2561"/>
                      <a:pt x="2080" y="2561"/>
                    </a:cubicBezTo>
                    <a:cubicBezTo>
                      <a:pt x="2283" y="2471"/>
                      <a:pt x="2283" y="2471"/>
                      <a:pt x="2283" y="2471"/>
                    </a:cubicBezTo>
                    <a:cubicBezTo>
                      <a:pt x="2390" y="2343"/>
                      <a:pt x="2390" y="2343"/>
                      <a:pt x="2390" y="2343"/>
                    </a:cubicBezTo>
                    <a:cubicBezTo>
                      <a:pt x="2527" y="2395"/>
                      <a:pt x="2527" y="2395"/>
                      <a:pt x="2527" y="2395"/>
                    </a:cubicBezTo>
                    <a:cubicBezTo>
                      <a:pt x="2531" y="2324"/>
                      <a:pt x="2531" y="2324"/>
                      <a:pt x="2531" y="2324"/>
                    </a:cubicBezTo>
                    <a:cubicBezTo>
                      <a:pt x="2550" y="2309"/>
                      <a:pt x="2550" y="2309"/>
                      <a:pt x="2550" y="2309"/>
                    </a:cubicBezTo>
                    <a:cubicBezTo>
                      <a:pt x="2483" y="2181"/>
                      <a:pt x="2483" y="2181"/>
                      <a:pt x="2483" y="2181"/>
                    </a:cubicBezTo>
                    <a:cubicBezTo>
                      <a:pt x="2490" y="2102"/>
                      <a:pt x="2490" y="2102"/>
                      <a:pt x="2490" y="2102"/>
                    </a:cubicBezTo>
                    <a:cubicBezTo>
                      <a:pt x="2490" y="2102"/>
                      <a:pt x="2534" y="2096"/>
                      <a:pt x="2518" y="2043"/>
                    </a:cubicBezTo>
                    <a:cubicBezTo>
                      <a:pt x="2502" y="1989"/>
                      <a:pt x="2483" y="1930"/>
                      <a:pt x="2483" y="1930"/>
                    </a:cubicBezTo>
                    <a:cubicBezTo>
                      <a:pt x="2562" y="1886"/>
                      <a:pt x="2562" y="1886"/>
                      <a:pt x="2562" y="1886"/>
                    </a:cubicBezTo>
                    <a:cubicBezTo>
                      <a:pt x="2728" y="1883"/>
                      <a:pt x="2728" y="1883"/>
                      <a:pt x="2728" y="1883"/>
                    </a:cubicBezTo>
                    <a:cubicBezTo>
                      <a:pt x="2728" y="1883"/>
                      <a:pt x="2703" y="1845"/>
                      <a:pt x="2753" y="1795"/>
                    </a:cubicBezTo>
                    <a:cubicBezTo>
                      <a:pt x="2804" y="1744"/>
                      <a:pt x="2819" y="1741"/>
                      <a:pt x="2794" y="1701"/>
                    </a:cubicBezTo>
                    <a:cubicBezTo>
                      <a:pt x="2769" y="1660"/>
                      <a:pt x="2713" y="1628"/>
                      <a:pt x="2741" y="1603"/>
                    </a:cubicBezTo>
                    <a:cubicBezTo>
                      <a:pt x="2769" y="1578"/>
                      <a:pt x="2775" y="1559"/>
                      <a:pt x="2734" y="1528"/>
                    </a:cubicBezTo>
                    <a:cubicBezTo>
                      <a:pt x="2694" y="1496"/>
                      <a:pt x="2747" y="1443"/>
                      <a:pt x="2747" y="1443"/>
                    </a:cubicBezTo>
                    <a:cubicBezTo>
                      <a:pt x="2659" y="1248"/>
                      <a:pt x="2659" y="1248"/>
                      <a:pt x="2659" y="1248"/>
                    </a:cubicBezTo>
                    <a:cubicBezTo>
                      <a:pt x="2615" y="1223"/>
                      <a:pt x="2615" y="1223"/>
                      <a:pt x="2615" y="1223"/>
                    </a:cubicBezTo>
                    <a:cubicBezTo>
                      <a:pt x="2590" y="1092"/>
                      <a:pt x="2590" y="1092"/>
                      <a:pt x="2590" y="1092"/>
                    </a:cubicBezTo>
                    <a:cubicBezTo>
                      <a:pt x="2691" y="1095"/>
                      <a:pt x="2691" y="1095"/>
                      <a:pt x="2691" y="1095"/>
                    </a:cubicBezTo>
                    <a:cubicBezTo>
                      <a:pt x="2734" y="1029"/>
                      <a:pt x="2734" y="1029"/>
                      <a:pt x="2734" y="1029"/>
                    </a:cubicBezTo>
                    <a:cubicBezTo>
                      <a:pt x="2813" y="1026"/>
                      <a:pt x="2813" y="1026"/>
                      <a:pt x="2813" y="1026"/>
                    </a:cubicBezTo>
                    <a:cubicBezTo>
                      <a:pt x="2942" y="1070"/>
                      <a:pt x="2942" y="1070"/>
                      <a:pt x="2942" y="1070"/>
                    </a:cubicBezTo>
                    <a:cubicBezTo>
                      <a:pt x="3030" y="1004"/>
                      <a:pt x="3030" y="1004"/>
                      <a:pt x="3030" y="1004"/>
                    </a:cubicBezTo>
                    <a:cubicBezTo>
                      <a:pt x="3045" y="944"/>
                      <a:pt x="3045" y="944"/>
                      <a:pt x="3045" y="944"/>
                    </a:cubicBezTo>
                    <a:cubicBezTo>
                      <a:pt x="3091" y="911"/>
                      <a:pt x="3091" y="911"/>
                      <a:pt x="3091" y="911"/>
                    </a:cubicBezTo>
                    <a:lnTo>
                      <a:pt x="3051" y="873"/>
                    </a:lnTo>
                    <a:close/>
                    <a:moveTo>
                      <a:pt x="1521" y="877"/>
                    </a:moveTo>
                    <a:cubicBezTo>
                      <a:pt x="1484" y="912"/>
                      <a:pt x="1484" y="912"/>
                      <a:pt x="1484" y="912"/>
                    </a:cubicBezTo>
                    <a:cubicBezTo>
                      <a:pt x="1394" y="877"/>
                      <a:pt x="1394" y="877"/>
                      <a:pt x="1394" y="877"/>
                    </a:cubicBezTo>
                    <a:cubicBezTo>
                      <a:pt x="1353" y="877"/>
                      <a:pt x="1353" y="877"/>
                      <a:pt x="1353" y="877"/>
                    </a:cubicBezTo>
                    <a:cubicBezTo>
                      <a:pt x="1341" y="836"/>
                      <a:pt x="1341" y="836"/>
                      <a:pt x="1341" y="836"/>
                    </a:cubicBezTo>
                    <a:cubicBezTo>
                      <a:pt x="1280" y="740"/>
                      <a:pt x="1280" y="740"/>
                      <a:pt x="1280" y="740"/>
                    </a:cubicBezTo>
                    <a:cubicBezTo>
                      <a:pt x="1251" y="734"/>
                      <a:pt x="1251" y="734"/>
                      <a:pt x="1251" y="734"/>
                    </a:cubicBezTo>
                    <a:cubicBezTo>
                      <a:pt x="1232" y="683"/>
                      <a:pt x="1232" y="683"/>
                      <a:pt x="1232" y="683"/>
                    </a:cubicBezTo>
                    <a:cubicBezTo>
                      <a:pt x="1306" y="693"/>
                      <a:pt x="1306" y="693"/>
                      <a:pt x="1306" y="693"/>
                    </a:cubicBezTo>
                    <a:cubicBezTo>
                      <a:pt x="1312" y="724"/>
                      <a:pt x="1312" y="724"/>
                      <a:pt x="1312" y="724"/>
                    </a:cubicBezTo>
                    <a:cubicBezTo>
                      <a:pt x="1362" y="724"/>
                      <a:pt x="1362" y="724"/>
                      <a:pt x="1362" y="724"/>
                    </a:cubicBezTo>
                    <a:cubicBezTo>
                      <a:pt x="1378" y="759"/>
                      <a:pt x="1378" y="759"/>
                      <a:pt x="1378" y="759"/>
                    </a:cubicBezTo>
                    <a:cubicBezTo>
                      <a:pt x="1425" y="761"/>
                      <a:pt x="1425" y="761"/>
                      <a:pt x="1425" y="761"/>
                    </a:cubicBezTo>
                    <a:cubicBezTo>
                      <a:pt x="1452" y="804"/>
                      <a:pt x="1452" y="804"/>
                      <a:pt x="1452" y="804"/>
                    </a:cubicBezTo>
                    <a:cubicBezTo>
                      <a:pt x="1452" y="804"/>
                      <a:pt x="1519" y="748"/>
                      <a:pt x="1527" y="769"/>
                    </a:cubicBezTo>
                    <a:cubicBezTo>
                      <a:pt x="1534" y="791"/>
                      <a:pt x="1509" y="824"/>
                      <a:pt x="1509" y="824"/>
                    </a:cubicBezTo>
                    <a:lnTo>
                      <a:pt x="1521" y="877"/>
                    </a:lnTo>
                    <a:close/>
                    <a:moveTo>
                      <a:pt x="893" y="127"/>
                    </a:moveTo>
                    <a:cubicBezTo>
                      <a:pt x="910" y="142"/>
                      <a:pt x="927" y="144"/>
                      <a:pt x="944" y="133"/>
                    </a:cubicBezTo>
                    <a:cubicBezTo>
                      <a:pt x="969" y="111"/>
                      <a:pt x="817" y="129"/>
                      <a:pt x="893" y="127"/>
                    </a:cubicBezTo>
                    <a:close/>
                    <a:moveTo>
                      <a:pt x="849" y="135"/>
                    </a:moveTo>
                    <a:cubicBezTo>
                      <a:pt x="866" y="127"/>
                      <a:pt x="797" y="121"/>
                      <a:pt x="793" y="120"/>
                    </a:cubicBezTo>
                    <a:cubicBezTo>
                      <a:pt x="785" y="127"/>
                      <a:pt x="735" y="127"/>
                      <a:pt x="759" y="154"/>
                    </a:cubicBezTo>
                    <a:cubicBezTo>
                      <a:pt x="771" y="166"/>
                      <a:pt x="829" y="145"/>
                      <a:pt x="849" y="135"/>
                    </a:cubicBezTo>
                    <a:close/>
                    <a:moveTo>
                      <a:pt x="1176" y="105"/>
                    </a:moveTo>
                    <a:cubicBezTo>
                      <a:pt x="1201" y="96"/>
                      <a:pt x="1173" y="75"/>
                      <a:pt x="1173" y="75"/>
                    </a:cubicBezTo>
                    <a:cubicBezTo>
                      <a:pt x="1142" y="80"/>
                      <a:pt x="1152" y="114"/>
                      <a:pt x="1176" y="105"/>
                    </a:cubicBezTo>
                    <a:close/>
                    <a:moveTo>
                      <a:pt x="1028" y="200"/>
                    </a:moveTo>
                    <a:cubicBezTo>
                      <a:pt x="1055" y="200"/>
                      <a:pt x="1103" y="166"/>
                      <a:pt x="1045" y="175"/>
                    </a:cubicBezTo>
                    <a:cubicBezTo>
                      <a:pt x="1046" y="168"/>
                      <a:pt x="1010" y="200"/>
                      <a:pt x="1028" y="200"/>
                    </a:cubicBezTo>
                    <a:close/>
                    <a:moveTo>
                      <a:pt x="972" y="169"/>
                    </a:moveTo>
                    <a:cubicBezTo>
                      <a:pt x="983" y="169"/>
                      <a:pt x="983" y="155"/>
                      <a:pt x="971" y="155"/>
                    </a:cubicBezTo>
                    <a:cubicBezTo>
                      <a:pt x="971" y="155"/>
                      <a:pt x="962" y="169"/>
                      <a:pt x="972" y="169"/>
                    </a:cubicBezTo>
                    <a:close/>
                    <a:moveTo>
                      <a:pt x="968" y="147"/>
                    </a:moveTo>
                    <a:cubicBezTo>
                      <a:pt x="981" y="145"/>
                      <a:pt x="978" y="135"/>
                      <a:pt x="965" y="135"/>
                    </a:cubicBezTo>
                    <a:cubicBezTo>
                      <a:pt x="965" y="135"/>
                      <a:pt x="955" y="149"/>
                      <a:pt x="968" y="147"/>
                    </a:cubicBezTo>
                    <a:close/>
                    <a:moveTo>
                      <a:pt x="644" y="183"/>
                    </a:moveTo>
                    <a:cubicBezTo>
                      <a:pt x="667" y="183"/>
                      <a:pt x="702" y="161"/>
                      <a:pt x="733" y="160"/>
                    </a:cubicBezTo>
                    <a:cubicBezTo>
                      <a:pt x="724" y="136"/>
                      <a:pt x="702" y="131"/>
                      <a:pt x="669" y="145"/>
                    </a:cubicBezTo>
                    <a:cubicBezTo>
                      <a:pt x="680" y="136"/>
                      <a:pt x="601" y="183"/>
                      <a:pt x="644" y="183"/>
                    </a:cubicBezTo>
                    <a:close/>
                    <a:moveTo>
                      <a:pt x="290" y="244"/>
                    </a:moveTo>
                    <a:cubicBezTo>
                      <a:pt x="279" y="223"/>
                      <a:pt x="263" y="232"/>
                      <a:pt x="277" y="250"/>
                    </a:cubicBezTo>
                    <a:cubicBezTo>
                      <a:pt x="291" y="268"/>
                      <a:pt x="290" y="244"/>
                      <a:pt x="290" y="244"/>
                    </a:cubicBezTo>
                    <a:close/>
                    <a:moveTo>
                      <a:pt x="329" y="218"/>
                    </a:moveTo>
                    <a:cubicBezTo>
                      <a:pt x="360" y="220"/>
                      <a:pt x="390" y="218"/>
                      <a:pt x="420" y="210"/>
                    </a:cubicBezTo>
                    <a:cubicBezTo>
                      <a:pt x="396" y="175"/>
                      <a:pt x="319" y="216"/>
                      <a:pt x="291" y="216"/>
                    </a:cubicBezTo>
                    <a:cubicBezTo>
                      <a:pt x="304" y="218"/>
                      <a:pt x="316" y="219"/>
                      <a:pt x="329" y="218"/>
                    </a:cubicBezTo>
                    <a:close/>
                    <a:moveTo>
                      <a:pt x="440" y="198"/>
                    </a:moveTo>
                    <a:cubicBezTo>
                      <a:pt x="458" y="204"/>
                      <a:pt x="495" y="193"/>
                      <a:pt x="520" y="191"/>
                    </a:cubicBezTo>
                    <a:cubicBezTo>
                      <a:pt x="533" y="191"/>
                      <a:pt x="570" y="200"/>
                      <a:pt x="567" y="172"/>
                    </a:cubicBezTo>
                    <a:cubicBezTo>
                      <a:pt x="564" y="128"/>
                      <a:pt x="416" y="190"/>
                      <a:pt x="440" y="198"/>
                    </a:cubicBezTo>
                    <a:close/>
                    <a:moveTo>
                      <a:pt x="600" y="164"/>
                    </a:moveTo>
                    <a:cubicBezTo>
                      <a:pt x="574" y="161"/>
                      <a:pt x="592" y="182"/>
                      <a:pt x="592" y="182"/>
                    </a:cubicBezTo>
                    <a:cubicBezTo>
                      <a:pt x="611" y="182"/>
                      <a:pt x="626" y="167"/>
                      <a:pt x="600" y="1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2497" y="640"/>
                <a:ext cx="766" cy="653"/>
              </a:xfrm>
              <a:custGeom>
                <a:avLst/>
                <a:gdLst>
                  <a:gd name="T0" fmla="*/ 1601 w 2022"/>
                  <a:gd name="T1" fmla="*/ 732 h 1722"/>
                  <a:gd name="T2" fmla="*/ 1355 w 2022"/>
                  <a:gd name="T3" fmla="*/ 643 h 1722"/>
                  <a:gd name="T4" fmla="*/ 1240 w 2022"/>
                  <a:gd name="T5" fmla="*/ 344 h 1722"/>
                  <a:gd name="T6" fmla="*/ 921 w 2022"/>
                  <a:gd name="T7" fmla="*/ 270 h 1722"/>
                  <a:gd name="T8" fmla="*/ 525 w 2022"/>
                  <a:gd name="T9" fmla="*/ 172 h 1722"/>
                  <a:gd name="T10" fmla="*/ 553 w 2022"/>
                  <a:gd name="T11" fmla="*/ 484 h 1722"/>
                  <a:gd name="T12" fmla="*/ 644 w 2022"/>
                  <a:gd name="T13" fmla="*/ 578 h 1722"/>
                  <a:gd name="T14" fmla="*/ 459 w 2022"/>
                  <a:gd name="T15" fmla="*/ 720 h 1722"/>
                  <a:gd name="T16" fmla="*/ 618 w 2022"/>
                  <a:gd name="T17" fmla="*/ 990 h 1722"/>
                  <a:gd name="T18" fmla="*/ 779 w 2022"/>
                  <a:gd name="T19" fmla="*/ 1184 h 1722"/>
                  <a:gd name="T20" fmla="*/ 1106 w 2022"/>
                  <a:gd name="T21" fmla="*/ 1451 h 1722"/>
                  <a:gd name="T22" fmla="*/ 1258 w 2022"/>
                  <a:gd name="T23" fmla="*/ 1431 h 1722"/>
                  <a:gd name="T24" fmla="*/ 1356 w 2022"/>
                  <a:gd name="T25" fmla="*/ 1347 h 1722"/>
                  <a:gd name="T26" fmla="*/ 1379 w 2022"/>
                  <a:gd name="T27" fmla="*/ 1450 h 1722"/>
                  <a:gd name="T28" fmla="*/ 1332 w 2022"/>
                  <a:gd name="T29" fmla="*/ 1556 h 1722"/>
                  <a:gd name="T30" fmla="*/ 1460 w 2022"/>
                  <a:gd name="T31" fmla="*/ 1619 h 1722"/>
                  <a:gd name="T32" fmla="*/ 1543 w 2022"/>
                  <a:gd name="T33" fmla="*/ 1702 h 1722"/>
                  <a:gd name="T34" fmla="*/ 1738 w 2022"/>
                  <a:gd name="T35" fmla="*/ 1511 h 1722"/>
                  <a:gd name="T36" fmla="*/ 1700 w 2022"/>
                  <a:gd name="T37" fmla="*/ 1337 h 1722"/>
                  <a:gd name="T38" fmla="*/ 1614 w 2022"/>
                  <a:gd name="T39" fmla="*/ 1298 h 1722"/>
                  <a:gd name="T40" fmla="*/ 1836 w 2022"/>
                  <a:gd name="T41" fmla="*/ 935 h 1722"/>
                  <a:gd name="T42" fmla="*/ 1827 w 2022"/>
                  <a:gd name="T43" fmla="*/ 737 h 1722"/>
                  <a:gd name="T44" fmla="*/ 385 w 2022"/>
                  <a:gd name="T45" fmla="*/ 419 h 1722"/>
                  <a:gd name="T46" fmla="*/ 297 w 2022"/>
                  <a:gd name="T47" fmla="*/ 453 h 1722"/>
                  <a:gd name="T48" fmla="*/ 39 w 2022"/>
                  <a:gd name="T49" fmla="*/ 879 h 1722"/>
                  <a:gd name="T50" fmla="*/ 12 w 2022"/>
                  <a:gd name="T51" fmla="*/ 849 h 1722"/>
                  <a:gd name="T52" fmla="*/ 497 w 2022"/>
                  <a:gd name="T53" fmla="*/ 441 h 1722"/>
                  <a:gd name="T54" fmla="*/ 2022 w 2022"/>
                  <a:gd name="T55" fmla="*/ 704 h 1722"/>
                  <a:gd name="T56" fmla="*/ 457 w 2022"/>
                  <a:gd name="T57" fmla="*/ 558 h 1722"/>
                  <a:gd name="T58" fmla="*/ 481 w 2022"/>
                  <a:gd name="T59" fmla="*/ 605 h 1722"/>
                  <a:gd name="T60" fmla="*/ 356 w 2022"/>
                  <a:gd name="T61" fmla="*/ 195 h 1722"/>
                  <a:gd name="T62" fmla="*/ 290 w 2022"/>
                  <a:gd name="T63" fmla="*/ 95 h 1722"/>
                  <a:gd name="T64" fmla="*/ 331 w 2022"/>
                  <a:gd name="T65" fmla="*/ 23 h 1722"/>
                  <a:gd name="T66" fmla="*/ 337 w 2022"/>
                  <a:gd name="T67" fmla="*/ 1 h 1722"/>
                  <a:gd name="T68" fmla="*/ 237 w 2022"/>
                  <a:gd name="T69" fmla="*/ 217 h 1722"/>
                  <a:gd name="T70" fmla="*/ 246 w 2022"/>
                  <a:gd name="T71" fmla="*/ 328 h 1722"/>
                  <a:gd name="T72" fmla="*/ 249 w 2022"/>
                  <a:gd name="T73" fmla="*/ 252 h 1722"/>
                  <a:gd name="T74" fmla="*/ 279 w 2022"/>
                  <a:gd name="T75" fmla="*/ 186 h 1722"/>
                  <a:gd name="T76" fmla="*/ 380 w 2022"/>
                  <a:gd name="T77" fmla="*/ 598 h 1722"/>
                  <a:gd name="T78" fmla="*/ 401 w 2022"/>
                  <a:gd name="T79" fmla="*/ 484 h 1722"/>
                  <a:gd name="T80" fmla="*/ 401 w 2022"/>
                  <a:gd name="T81" fmla="*/ 484 h 1722"/>
                  <a:gd name="T82" fmla="*/ 492 w 2022"/>
                  <a:gd name="T83" fmla="*/ 998 h 1722"/>
                  <a:gd name="T84" fmla="*/ 541 w 2022"/>
                  <a:gd name="T85" fmla="*/ 527 h 1722"/>
                  <a:gd name="T86" fmla="*/ 342 w 2022"/>
                  <a:gd name="T87" fmla="*/ 494 h 1722"/>
                  <a:gd name="T88" fmla="*/ 357 w 2022"/>
                  <a:gd name="T89" fmla="*/ 641 h 1722"/>
                  <a:gd name="T90" fmla="*/ 302 w 2022"/>
                  <a:gd name="T91" fmla="*/ 363 h 1722"/>
                  <a:gd name="T92" fmla="*/ 351 w 2022"/>
                  <a:gd name="T93" fmla="*/ 555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2" h="1722">
                    <a:moveTo>
                      <a:pt x="1827" y="737"/>
                    </a:moveTo>
                    <a:cubicBezTo>
                      <a:pt x="1828" y="737"/>
                      <a:pt x="1787" y="704"/>
                      <a:pt x="1730" y="756"/>
                    </a:cubicBezTo>
                    <a:cubicBezTo>
                      <a:pt x="1663" y="816"/>
                      <a:pt x="1654" y="765"/>
                      <a:pt x="1601" y="732"/>
                    </a:cubicBezTo>
                    <a:cubicBezTo>
                      <a:pt x="1559" y="705"/>
                      <a:pt x="1500" y="681"/>
                      <a:pt x="1452" y="666"/>
                    </a:cubicBezTo>
                    <a:cubicBezTo>
                      <a:pt x="1362" y="638"/>
                      <a:pt x="1383" y="760"/>
                      <a:pt x="1332" y="767"/>
                    </a:cubicBezTo>
                    <a:cubicBezTo>
                      <a:pt x="1327" y="768"/>
                      <a:pt x="1356" y="644"/>
                      <a:pt x="1355" y="643"/>
                    </a:cubicBezTo>
                    <a:cubicBezTo>
                      <a:pt x="1349" y="578"/>
                      <a:pt x="1212" y="644"/>
                      <a:pt x="1169" y="633"/>
                    </a:cubicBezTo>
                    <a:cubicBezTo>
                      <a:pt x="1218" y="643"/>
                      <a:pt x="1309" y="461"/>
                      <a:pt x="1236" y="408"/>
                    </a:cubicBezTo>
                    <a:cubicBezTo>
                      <a:pt x="1280" y="440"/>
                      <a:pt x="1240" y="337"/>
                      <a:pt x="1240" y="344"/>
                    </a:cubicBezTo>
                    <a:cubicBezTo>
                      <a:pt x="1240" y="268"/>
                      <a:pt x="1186" y="329"/>
                      <a:pt x="1171" y="330"/>
                    </a:cubicBezTo>
                    <a:cubicBezTo>
                      <a:pt x="1119" y="335"/>
                      <a:pt x="1038" y="234"/>
                      <a:pt x="1010" y="220"/>
                    </a:cubicBezTo>
                    <a:cubicBezTo>
                      <a:pt x="1002" y="216"/>
                      <a:pt x="933" y="270"/>
                      <a:pt x="921" y="270"/>
                    </a:cubicBezTo>
                    <a:cubicBezTo>
                      <a:pt x="905" y="200"/>
                      <a:pt x="893" y="252"/>
                      <a:pt x="859" y="268"/>
                    </a:cubicBezTo>
                    <a:cubicBezTo>
                      <a:pt x="797" y="300"/>
                      <a:pt x="819" y="217"/>
                      <a:pt x="785" y="211"/>
                    </a:cubicBezTo>
                    <a:cubicBezTo>
                      <a:pt x="683" y="193"/>
                      <a:pt x="623" y="163"/>
                      <a:pt x="525" y="172"/>
                    </a:cubicBezTo>
                    <a:cubicBezTo>
                      <a:pt x="481" y="175"/>
                      <a:pt x="470" y="128"/>
                      <a:pt x="445" y="195"/>
                    </a:cubicBezTo>
                    <a:cubicBezTo>
                      <a:pt x="431" y="231"/>
                      <a:pt x="505" y="323"/>
                      <a:pt x="492" y="336"/>
                    </a:cubicBezTo>
                    <a:cubicBezTo>
                      <a:pt x="498" y="330"/>
                      <a:pt x="550" y="480"/>
                      <a:pt x="553" y="484"/>
                    </a:cubicBezTo>
                    <a:cubicBezTo>
                      <a:pt x="557" y="489"/>
                      <a:pt x="648" y="515"/>
                      <a:pt x="629" y="553"/>
                    </a:cubicBezTo>
                    <a:cubicBezTo>
                      <a:pt x="617" y="577"/>
                      <a:pt x="540" y="542"/>
                      <a:pt x="546" y="603"/>
                    </a:cubicBezTo>
                    <a:cubicBezTo>
                      <a:pt x="553" y="667"/>
                      <a:pt x="629" y="591"/>
                      <a:pt x="644" y="578"/>
                    </a:cubicBezTo>
                    <a:cubicBezTo>
                      <a:pt x="642" y="580"/>
                      <a:pt x="627" y="655"/>
                      <a:pt x="587" y="675"/>
                    </a:cubicBezTo>
                    <a:cubicBezTo>
                      <a:pt x="587" y="675"/>
                      <a:pt x="410" y="663"/>
                      <a:pt x="438" y="700"/>
                    </a:cubicBezTo>
                    <a:cubicBezTo>
                      <a:pt x="454" y="701"/>
                      <a:pt x="461" y="708"/>
                      <a:pt x="459" y="720"/>
                    </a:cubicBezTo>
                    <a:cubicBezTo>
                      <a:pt x="269" y="801"/>
                      <a:pt x="615" y="838"/>
                      <a:pt x="625" y="775"/>
                    </a:cubicBezTo>
                    <a:cubicBezTo>
                      <a:pt x="614" y="849"/>
                      <a:pt x="503" y="828"/>
                      <a:pt x="548" y="933"/>
                    </a:cubicBezTo>
                    <a:cubicBezTo>
                      <a:pt x="555" y="948"/>
                      <a:pt x="599" y="964"/>
                      <a:pt x="618" y="990"/>
                    </a:cubicBezTo>
                    <a:cubicBezTo>
                      <a:pt x="674" y="1067"/>
                      <a:pt x="582" y="1016"/>
                      <a:pt x="553" y="1054"/>
                    </a:cubicBezTo>
                    <a:cubicBezTo>
                      <a:pt x="543" y="1068"/>
                      <a:pt x="579" y="1102"/>
                      <a:pt x="583" y="1120"/>
                    </a:cubicBezTo>
                    <a:cubicBezTo>
                      <a:pt x="608" y="1242"/>
                      <a:pt x="699" y="1166"/>
                      <a:pt x="779" y="1184"/>
                    </a:cubicBezTo>
                    <a:cubicBezTo>
                      <a:pt x="853" y="1201"/>
                      <a:pt x="879" y="1253"/>
                      <a:pt x="904" y="1318"/>
                    </a:cubicBezTo>
                    <a:cubicBezTo>
                      <a:pt x="919" y="1357"/>
                      <a:pt x="962" y="1435"/>
                      <a:pt x="1015" y="1487"/>
                    </a:cubicBezTo>
                    <a:cubicBezTo>
                      <a:pt x="1106" y="1451"/>
                      <a:pt x="1106" y="1451"/>
                      <a:pt x="1106" y="1451"/>
                    </a:cubicBezTo>
                    <a:cubicBezTo>
                      <a:pt x="1177" y="1466"/>
                      <a:pt x="1177" y="1466"/>
                      <a:pt x="1177" y="1466"/>
                    </a:cubicBezTo>
                    <a:cubicBezTo>
                      <a:pt x="1201" y="1431"/>
                      <a:pt x="1201" y="1431"/>
                      <a:pt x="1201" y="1431"/>
                    </a:cubicBezTo>
                    <a:cubicBezTo>
                      <a:pt x="1258" y="1431"/>
                      <a:pt x="1258" y="1431"/>
                      <a:pt x="1258" y="1431"/>
                    </a:cubicBezTo>
                    <a:cubicBezTo>
                      <a:pt x="1254" y="1396"/>
                      <a:pt x="1254" y="1396"/>
                      <a:pt x="1254" y="1396"/>
                    </a:cubicBezTo>
                    <a:cubicBezTo>
                      <a:pt x="1293" y="1398"/>
                      <a:pt x="1293" y="1398"/>
                      <a:pt x="1293" y="1398"/>
                    </a:cubicBezTo>
                    <a:cubicBezTo>
                      <a:pt x="1356" y="1347"/>
                      <a:pt x="1356" y="1347"/>
                      <a:pt x="1356" y="1347"/>
                    </a:cubicBezTo>
                    <a:cubicBezTo>
                      <a:pt x="1386" y="1359"/>
                      <a:pt x="1386" y="1359"/>
                      <a:pt x="1386" y="1359"/>
                    </a:cubicBezTo>
                    <a:cubicBezTo>
                      <a:pt x="1356" y="1428"/>
                      <a:pt x="1356" y="1428"/>
                      <a:pt x="1356" y="1428"/>
                    </a:cubicBezTo>
                    <a:cubicBezTo>
                      <a:pt x="1379" y="1450"/>
                      <a:pt x="1379" y="1450"/>
                      <a:pt x="1379" y="1450"/>
                    </a:cubicBezTo>
                    <a:cubicBezTo>
                      <a:pt x="1381" y="1494"/>
                      <a:pt x="1381" y="1494"/>
                      <a:pt x="1381" y="1494"/>
                    </a:cubicBezTo>
                    <a:cubicBezTo>
                      <a:pt x="1326" y="1523"/>
                      <a:pt x="1326" y="1523"/>
                      <a:pt x="1326" y="1523"/>
                    </a:cubicBezTo>
                    <a:cubicBezTo>
                      <a:pt x="1332" y="1556"/>
                      <a:pt x="1332" y="1556"/>
                      <a:pt x="1332" y="1556"/>
                    </a:cubicBezTo>
                    <a:cubicBezTo>
                      <a:pt x="1395" y="1568"/>
                      <a:pt x="1395" y="1568"/>
                      <a:pt x="1395" y="1568"/>
                    </a:cubicBezTo>
                    <a:cubicBezTo>
                      <a:pt x="1416" y="1618"/>
                      <a:pt x="1416" y="1618"/>
                      <a:pt x="1416" y="1618"/>
                    </a:cubicBezTo>
                    <a:cubicBezTo>
                      <a:pt x="1460" y="1619"/>
                      <a:pt x="1460" y="1619"/>
                      <a:pt x="1460" y="1619"/>
                    </a:cubicBezTo>
                    <a:cubicBezTo>
                      <a:pt x="1459" y="1636"/>
                      <a:pt x="1459" y="1636"/>
                      <a:pt x="1459" y="1636"/>
                    </a:cubicBezTo>
                    <a:cubicBezTo>
                      <a:pt x="1489" y="1642"/>
                      <a:pt x="1489" y="1642"/>
                      <a:pt x="1489" y="1642"/>
                    </a:cubicBezTo>
                    <a:cubicBezTo>
                      <a:pt x="1489" y="1642"/>
                      <a:pt x="1509" y="1682"/>
                      <a:pt x="1543" y="1702"/>
                    </a:cubicBezTo>
                    <a:cubicBezTo>
                      <a:pt x="1578" y="1722"/>
                      <a:pt x="1611" y="1721"/>
                      <a:pt x="1635" y="1716"/>
                    </a:cubicBezTo>
                    <a:cubicBezTo>
                      <a:pt x="1578" y="1657"/>
                      <a:pt x="1727" y="1582"/>
                      <a:pt x="1727" y="1582"/>
                    </a:cubicBezTo>
                    <a:cubicBezTo>
                      <a:pt x="1738" y="1511"/>
                      <a:pt x="1738" y="1511"/>
                      <a:pt x="1738" y="1511"/>
                    </a:cubicBezTo>
                    <a:cubicBezTo>
                      <a:pt x="1802" y="1501"/>
                      <a:pt x="1802" y="1501"/>
                      <a:pt x="1802" y="1501"/>
                    </a:cubicBezTo>
                    <a:cubicBezTo>
                      <a:pt x="1802" y="1501"/>
                      <a:pt x="1840" y="1447"/>
                      <a:pt x="1815" y="1407"/>
                    </a:cubicBezTo>
                    <a:cubicBezTo>
                      <a:pt x="1790" y="1368"/>
                      <a:pt x="1700" y="1337"/>
                      <a:pt x="1700" y="1337"/>
                    </a:cubicBezTo>
                    <a:cubicBezTo>
                      <a:pt x="1705" y="1257"/>
                      <a:pt x="1705" y="1257"/>
                      <a:pt x="1705" y="1257"/>
                    </a:cubicBezTo>
                    <a:cubicBezTo>
                      <a:pt x="1692" y="1243"/>
                      <a:pt x="1692" y="1243"/>
                      <a:pt x="1692" y="1243"/>
                    </a:cubicBezTo>
                    <a:cubicBezTo>
                      <a:pt x="1661" y="1271"/>
                      <a:pt x="1633" y="1299"/>
                      <a:pt x="1614" y="1298"/>
                    </a:cubicBezTo>
                    <a:cubicBezTo>
                      <a:pt x="1572" y="1296"/>
                      <a:pt x="1735" y="1167"/>
                      <a:pt x="1734" y="1175"/>
                    </a:cubicBezTo>
                    <a:cubicBezTo>
                      <a:pt x="1741" y="1104"/>
                      <a:pt x="1718" y="1113"/>
                      <a:pt x="1680" y="1061"/>
                    </a:cubicBezTo>
                    <a:cubicBezTo>
                      <a:pt x="1677" y="1058"/>
                      <a:pt x="1818" y="942"/>
                      <a:pt x="1836" y="935"/>
                    </a:cubicBezTo>
                    <a:cubicBezTo>
                      <a:pt x="1906" y="909"/>
                      <a:pt x="1873" y="881"/>
                      <a:pt x="1873" y="827"/>
                    </a:cubicBezTo>
                    <a:cubicBezTo>
                      <a:pt x="1873" y="715"/>
                      <a:pt x="1893" y="788"/>
                      <a:pt x="1907" y="719"/>
                    </a:cubicBezTo>
                    <a:cubicBezTo>
                      <a:pt x="1915" y="679"/>
                      <a:pt x="1832" y="736"/>
                      <a:pt x="1827" y="737"/>
                    </a:cubicBezTo>
                    <a:close/>
                    <a:moveTo>
                      <a:pt x="385" y="419"/>
                    </a:moveTo>
                    <a:cubicBezTo>
                      <a:pt x="422" y="456"/>
                      <a:pt x="429" y="426"/>
                      <a:pt x="441" y="403"/>
                    </a:cubicBezTo>
                    <a:cubicBezTo>
                      <a:pt x="426" y="417"/>
                      <a:pt x="408" y="422"/>
                      <a:pt x="385" y="419"/>
                    </a:cubicBezTo>
                    <a:close/>
                    <a:moveTo>
                      <a:pt x="284" y="340"/>
                    </a:moveTo>
                    <a:cubicBezTo>
                      <a:pt x="264" y="337"/>
                      <a:pt x="242" y="387"/>
                      <a:pt x="235" y="399"/>
                    </a:cubicBezTo>
                    <a:cubicBezTo>
                      <a:pt x="235" y="405"/>
                      <a:pt x="285" y="487"/>
                      <a:pt x="297" y="453"/>
                    </a:cubicBezTo>
                    <a:cubicBezTo>
                      <a:pt x="301" y="440"/>
                      <a:pt x="261" y="336"/>
                      <a:pt x="284" y="340"/>
                    </a:cubicBezTo>
                    <a:close/>
                    <a:moveTo>
                      <a:pt x="39" y="865"/>
                    </a:moveTo>
                    <a:cubicBezTo>
                      <a:pt x="39" y="865"/>
                      <a:pt x="26" y="879"/>
                      <a:pt x="39" y="879"/>
                    </a:cubicBezTo>
                    <a:cubicBezTo>
                      <a:pt x="52" y="879"/>
                      <a:pt x="56" y="865"/>
                      <a:pt x="39" y="865"/>
                    </a:cubicBezTo>
                    <a:close/>
                    <a:moveTo>
                      <a:pt x="13" y="889"/>
                    </a:moveTo>
                    <a:cubicBezTo>
                      <a:pt x="26" y="889"/>
                      <a:pt x="12" y="849"/>
                      <a:pt x="12" y="849"/>
                    </a:cubicBezTo>
                    <a:cubicBezTo>
                      <a:pt x="0" y="862"/>
                      <a:pt x="1" y="876"/>
                      <a:pt x="13" y="889"/>
                    </a:cubicBezTo>
                    <a:close/>
                    <a:moveTo>
                      <a:pt x="489" y="421"/>
                    </a:moveTo>
                    <a:cubicBezTo>
                      <a:pt x="456" y="453"/>
                      <a:pt x="494" y="431"/>
                      <a:pt x="497" y="441"/>
                    </a:cubicBezTo>
                    <a:cubicBezTo>
                      <a:pt x="495" y="447"/>
                      <a:pt x="518" y="392"/>
                      <a:pt x="489" y="421"/>
                    </a:cubicBezTo>
                    <a:close/>
                    <a:moveTo>
                      <a:pt x="1890" y="655"/>
                    </a:moveTo>
                    <a:cubicBezTo>
                      <a:pt x="1927" y="687"/>
                      <a:pt x="1963" y="704"/>
                      <a:pt x="2022" y="704"/>
                    </a:cubicBezTo>
                    <a:cubicBezTo>
                      <a:pt x="2018" y="602"/>
                      <a:pt x="1824" y="510"/>
                      <a:pt x="1843" y="657"/>
                    </a:cubicBezTo>
                    <a:cubicBezTo>
                      <a:pt x="1859" y="662"/>
                      <a:pt x="1874" y="661"/>
                      <a:pt x="1890" y="655"/>
                    </a:cubicBezTo>
                    <a:close/>
                    <a:moveTo>
                      <a:pt x="457" y="558"/>
                    </a:moveTo>
                    <a:cubicBezTo>
                      <a:pt x="480" y="544"/>
                      <a:pt x="484" y="528"/>
                      <a:pt x="468" y="511"/>
                    </a:cubicBezTo>
                    <a:cubicBezTo>
                      <a:pt x="438" y="494"/>
                      <a:pt x="357" y="596"/>
                      <a:pt x="457" y="558"/>
                    </a:cubicBezTo>
                    <a:close/>
                    <a:moveTo>
                      <a:pt x="481" y="605"/>
                    </a:moveTo>
                    <a:cubicBezTo>
                      <a:pt x="497" y="605"/>
                      <a:pt x="484" y="588"/>
                      <a:pt x="484" y="588"/>
                    </a:cubicBezTo>
                    <a:cubicBezTo>
                      <a:pt x="471" y="590"/>
                      <a:pt x="466" y="605"/>
                      <a:pt x="481" y="605"/>
                    </a:cubicBezTo>
                    <a:close/>
                    <a:moveTo>
                      <a:pt x="356" y="195"/>
                    </a:moveTo>
                    <a:cubicBezTo>
                      <a:pt x="362" y="186"/>
                      <a:pt x="321" y="179"/>
                      <a:pt x="304" y="167"/>
                    </a:cubicBezTo>
                    <a:cubicBezTo>
                      <a:pt x="288" y="155"/>
                      <a:pt x="290" y="127"/>
                      <a:pt x="291" y="123"/>
                    </a:cubicBezTo>
                    <a:cubicBezTo>
                      <a:pt x="293" y="118"/>
                      <a:pt x="290" y="95"/>
                      <a:pt x="290" y="95"/>
                    </a:cubicBezTo>
                    <a:cubicBezTo>
                      <a:pt x="290" y="95"/>
                      <a:pt x="303" y="76"/>
                      <a:pt x="307" y="70"/>
                    </a:cubicBezTo>
                    <a:cubicBezTo>
                      <a:pt x="312" y="64"/>
                      <a:pt x="335" y="55"/>
                      <a:pt x="340" y="45"/>
                    </a:cubicBezTo>
                    <a:cubicBezTo>
                      <a:pt x="344" y="35"/>
                      <a:pt x="331" y="23"/>
                      <a:pt x="331" y="23"/>
                    </a:cubicBezTo>
                    <a:cubicBezTo>
                      <a:pt x="331" y="23"/>
                      <a:pt x="326" y="14"/>
                      <a:pt x="332" y="14"/>
                    </a:cubicBezTo>
                    <a:cubicBezTo>
                      <a:pt x="338" y="14"/>
                      <a:pt x="351" y="20"/>
                      <a:pt x="356" y="16"/>
                    </a:cubicBezTo>
                    <a:cubicBezTo>
                      <a:pt x="360" y="11"/>
                      <a:pt x="354" y="2"/>
                      <a:pt x="337" y="1"/>
                    </a:cubicBezTo>
                    <a:cubicBezTo>
                      <a:pt x="319" y="0"/>
                      <a:pt x="313" y="10"/>
                      <a:pt x="307" y="22"/>
                    </a:cubicBezTo>
                    <a:cubicBezTo>
                      <a:pt x="301" y="33"/>
                      <a:pt x="275" y="86"/>
                      <a:pt x="259" y="120"/>
                    </a:cubicBezTo>
                    <a:cubicBezTo>
                      <a:pt x="243" y="154"/>
                      <a:pt x="238" y="206"/>
                      <a:pt x="237" y="217"/>
                    </a:cubicBezTo>
                    <a:cubicBezTo>
                      <a:pt x="235" y="227"/>
                      <a:pt x="238" y="246"/>
                      <a:pt x="234" y="258"/>
                    </a:cubicBezTo>
                    <a:cubicBezTo>
                      <a:pt x="230" y="270"/>
                      <a:pt x="227" y="299"/>
                      <a:pt x="231" y="312"/>
                    </a:cubicBezTo>
                    <a:cubicBezTo>
                      <a:pt x="235" y="325"/>
                      <a:pt x="240" y="331"/>
                      <a:pt x="246" y="328"/>
                    </a:cubicBezTo>
                    <a:cubicBezTo>
                      <a:pt x="252" y="325"/>
                      <a:pt x="244" y="312"/>
                      <a:pt x="244" y="308"/>
                    </a:cubicBezTo>
                    <a:cubicBezTo>
                      <a:pt x="244" y="303"/>
                      <a:pt x="250" y="299"/>
                      <a:pt x="250" y="294"/>
                    </a:cubicBezTo>
                    <a:cubicBezTo>
                      <a:pt x="250" y="290"/>
                      <a:pt x="247" y="267"/>
                      <a:pt x="249" y="252"/>
                    </a:cubicBezTo>
                    <a:cubicBezTo>
                      <a:pt x="250" y="237"/>
                      <a:pt x="250" y="206"/>
                      <a:pt x="256" y="205"/>
                    </a:cubicBezTo>
                    <a:cubicBezTo>
                      <a:pt x="262" y="204"/>
                      <a:pt x="269" y="206"/>
                      <a:pt x="271" y="202"/>
                    </a:cubicBezTo>
                    <a:cubicBezTo>
                      <a:pt x="272" y="198"/>
                      <a:pt x="279" y="186"/>
                      <a:pt x="279" y="186"/>
                    </a:cubicBezTo>
                    <a:cubicBezTo>
                      <a:pt x="284" y="189"/>
                      <a:pt x="281" y="206"/>
                      <a:pt x="299" y="208"/>
                    </a:cubicBezTo>
                    <a:cubicBezTo>
                      <a:pt x="316" y="209"/>
                      <a:pt x="350" y="204"/>
                      <a:pt x="356" y="195"/>
                    </a:cubicBezTo>
                    <a:close/>
                    <a:moveTo>
                      <a:pt x="380" y="598"/>
                    </a:moveTo>
                    <a:cubicBezTo>
                      <a:pt x="378" y="612"/>
                      <a:pt x="397" y="597"/>
                      <a:pt x="397" y="597"/>
                    </a:cubicBezTo>
                    <a:cubicBezTo>
                      <a:pt x="399" y="577"/>
                      <a:pt x="382" y="585"/>
                      <a:pt x="380" y="598"/>
                    </a:cubicBezTo>
                    <a:close/>
                    <a:moveTo>
                      <a:pt x="401" y="484"/>
                    </a:moveTo>
                    <a:cubicBezTo>
                      <a:pt x="389" y="490"/>
                      <a:pt x="379" y="488"/>
                      <a:pt x="369" y="479"/>
                    </a:cubicBezTo>
                    <a:cubicBezTo>
                      <a:pt x="352" y="489"/>
                      <a:pt x="354" y="497"/>
                      <a:pt x="376" y="501"/>
                    </a:cubicBezTo>
                    <a:cubicBezTo>
                      <a:pt x="379" y="498"/>
                      <a:pt x="422" y="521"/>
                      <a:pt x="401" y="484"/>
                    </a:cubicBezTo>
                    <a:close/>
                    <a:moveTo>
                      <a:pt x="469" y="1007"/>
                    </a:moveTo>
                    <a:cubicBezTo>
                      <a:pt x="469" y="1043"/>
                      <a:pt x="490" y="1030"/>
                      <a:pt x="490" y="1030"/>
                    </a:cubicBezTo>
                    <a:cubicBezTo>
                      <a:pt x="492" y="998"/>
                      <a:pt x="492" y="998"/>
                      <a:pt x="492" y="998"/>
                    </a:cubicBezTo>
                    <a:cubicBezTo>
                      <a:pt x="492" y="998"/>
                      <a:pt x="469" y="971"/>
                      <a:pt x="469" y="1007"/>
                    </a:cubicBezTo>
                    <a:close/>
                    <a:moveTo>
                      <a:pt x="541" y="504"/>
                    </a:moveTo>
                    <a:cubicBezTo>
                      <a:pt x="540" y="516"/>
                      <a:pt x="514" y="503"/>
                      <a:pt x="541" y="527"/>
                    </a:cubicBezTo>
                    <a:cubicBezTo>
                      <a:pt x="565" y="521"/>
                      <a:pt x="565" y="514"/>
                      <a:pt x="541" y="504"/>
                    </a:cubicBezTo>
                    <a:close/>
                    <a:moveTo>
                      <a:pt x="324" y="495"/>
                    </a:moveTo>
                    <a:cubicBezTo>
                      <a:pt x="325" y="514"/>
                      <a:pt x="342" y="494"/>
                      <a:pt x="342" y="494"/>
                    </a:cubicBezTo>
                    <a:cubicBezTo>
                      <a:pt x="340" y="477"/>
                      <a:pt x="323" y="477"/>
                      <a:pt x="324" y="495"/>
                    </a:cubicBezTo>
                    <a:close/>
                    <a:moveTo>
                      <a:pt x="348" y="608"/>
                    </a:moveTo>
                    <a:cubicBezTo>
                      <a:pt x="316" y="563"/>
                      <a:pt x="321" y="652"/>
                      <a:pt x="357" y="641"/>
                    </a:cubicBezTo>
                    <a:cubicBezTo>
                      <a:pt x="367" y="629"/>
                      <a:pt x="364" y="618"/>
                      <a:pt x="348" y="608"/>
                    </a:cubicBezTo>
                    <a:close/>
                    <a:moveTo>
                      <a:pt x="302" y="363"/>
                    </a:moveTo>
                    <a:cubicBezTo>
                      <a:pt x="499" y="496"/>
                      <a:pt x="354" y="162"/>
                      <a:pt x="302" y="363"/>
                    </a:cubicBezTo>
                    <a:close/>
                    <a:moveTo>
                      <a:pt x="351" y="555"/>
                    </a:moveTo>
                    <a:cubicBezTo>
                      <a:pt x="359" y="536"/>
                      <a:pt x="354" y="524"/>
                      <a:pt x="338" y="517"/>
                    </a:cubicBezTo>
                    <a:cubicBezTo>
                      <a:pt x="264" y="541"/>
                      <a:pt x="382" y="576"/>
                      <a:pt x="351" y="555"/>
                    </a:cubicBezTo>
                    <a:close/>
                  </a:path>
                </a:pathLst>
              </a:custGeom>
              <a:solidFill>
                <a:srgbClr val="AFBCC9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9" name="Rectangle 102"/>
            <p:cNvSpPr>
              <a:spLocks noChangeArrowheads="1"/>
            </p:cNvSpPr>
            <p:nvPr/>
          </p:nvSpPr>
          <p:spPr bwMode="auto">
            <a:xfrm>
              <a:off x="4443443" y="2927001"/>
              <a:ext cx="875791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Schleswig-</a:t>
              </a:r>
              <a:b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Holstein</a:t>
              </a:r>
            </a:p>
          </p:txBody>
        </p:sp>
        <p:sp>
          <p:nvSpPr>
            <p:cNvPr id="81" name="Rectangle 103"/>
            <p:cNvSpPr>
              <a:spLocks noChangeArrowheads="1"/>
            </p:cNvSpPr>
            <p:nvPr/>
          </p:nvSpPr>
          <p:spPr bwMode="auto">
            <a:xfrm>
              <a:off x="5220676" y="4090384"/>
              <a:ext cx="376706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Sachsen-</a:t>
              </a:r>
              <a:br>
                <a:rPr lang="de-DE" sz="8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Anhalt</a:t>
              </a:r>
            </a:p>
          </p:txBody>
        </p:sp>
        <p:sp>
          <p:nvSpPr>
            <p:cNvPr id="82" name="Rectangle 104"/>
            <p:cNvSpPr>
              <a:spLocks noChangeArrowheads="1"/>
            </p:cNvSpPr>
            <p:nvPr/>
          </p:nvSpPr>
          <p:spPr bwMode="auto">
            <a:xfrm>
              <a:off x="5804775" y="4680587"/>
              <a:ext cx="344646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Sachsen</a:t>
              </a:r>
            </a:p>
          </p:txBody>
        </p:sp>
        <p:sp>
          <p:nvSpPr>
            <p:cNvPr id="83" name="Rectangle 108"/>
            <p:cNvSpPr>
              <a:spLocks noChangeArrowheads="1"/>
            </p:cNvSpPr>
            <p:nvPr/>
          </p:nvSpPr>
          <p:spPr bwMode="auto">
            <a:xfrm>
              <a:off x="5405828" y="3109373"/>
              <a:ext cx="591509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Mecklenburg-</a:t>
              </a:r>
              <a:b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Vorpommern</a:t>
              </a:r>
            </a:p>
          </p:txBody>
        </p:sp>
        <p:sp>
          <p:nvSpPr>
            <p:cNvPr id="85" name="Rectangle 111"/>
            <p:cNvSpPr>
              <a:spLocks noChangeArrowheads="1"/>
            </p:cNvSpPr>
            <p:nvPr/>
          </p:nvSpPr>
          <p:spPr bwMode="auto">
            <a:xfrm>
              <a:off x="4654902" y="3376608"/>
              <a:ext cx="392736" cy="123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Hamburg</a:t>
              </a:r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5757360" y="3959947"/>
              <a:ext cx="554639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Brandenburg</a:t>
              </a:r>
            </a:p>
          </p:txBody>
        </p:sp>
        <p:sp>
          <p:nvSpPr>
            <p:cNvPr id="87" name="Rectangle 114"/>
            <p:cNvSpPr>
              <a:spLocks noChangeArrowheads="1"/>
            </p:cNvSpPr>
            <p:nvPr/>
          </p:nvSpPr>
          <p:spPr bwMode="auto">
            <a:xfrm>
              <a:off x="5939842" y="3669961"/>
              <a:ext cx="236177" cy="1155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Berlin</a:t>
              </a:r>
              <a:endParaRPr lang="de-DE" sz="8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 Box 184"/>
            <p:cNvSpPr txBox="1">
              <a:spLocks noChangeArrowheads="1"/>
            </p:cNvSpPr>
            <p:nvPr/>
          </p:nvSpPr>
          <p:spPr bwMode="auto">
            <a:xfrm>
              <a:off x="5506736" y="2963692"/>
              <a:ext cx="545507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200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89" name="Text Box 185"/>
            <p:cNvSpPr txBox="1">
              <a:spLocks noChangeArrowheads="1"/>
            </p:cNvSpPr>
            <p:nvPr/>
          </p:nvSpPr>
          <p:spPr bwMode="auto">
            <a:xfrm>
              <a:off x="5698270" y="4523474"/>
              <a:ext cx="544154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>
                      <a:lumMod val="50000"/>
                    </a:schemeClr>
                  </a:solidFill>
                  <a:cs typeface="Verdana" pitchFamily="34" charset="0"/>
                </a:rPr>
                <a:t>500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  <a:cs typeface="Verdana" pitchFamily="34" charset="0"/>
              </a:endParaRPr>
            </a:p>
          </p:txBody>
        </p:sp>
        <p:sp>
          <p:nvSpPr>
            <p:cNvPr id="90" name="Text Box 186"/>
            <p:cNvSpPr txBox="1">
              <a:spLocks noChangeArrowheads="1"/>
            </p:cNvSpPr>
            <p:nvPr/>
          </p:nvSpPr>
          <p:spPr bwMode="auto">
            <a:xfrm>
              <a:off x="5136274" y="3918831"/>
              <a:ext cx="545507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>
                      <a:lumMod val="50000"/>
                    </a:schemeClr>
                  </a:solidFill>
                  <a:cs typeface="Verdana" pitchFamily="34" charset="0"/>
                </a:rPr>
                <a:t>500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  <a:cs typeface="Verdana" pitchFamily="34" charset="0"/>
              </a:endParaRPr>
            </a:p>
          </p:txBody>
        </p:sp>
        <p:sp>
          <p:nvSpPr>
            <p:cNvPr id="91" name="Text Box 190"/>
            <p:cNvSpPr txBox="1">
              <a:spLocks noChangeArrowheads="1"/>
            </p:cNvSpPr>
            <p:nvPr/>
          </p:nvSpPr>
          <p:spPr bwMode="auto">
            <a:xfrm>
              <a:off x="4467496" y="2741979"/>
              <a:ext cx="544154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500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92" name="Text Box 191"/>
            <p:cNvSpPr txBox="1">
              <a:spLocks noChangeArrowheads="1"/>
            </p:cNvSpPr>
            <p:nvPr/>
          </p:nvSpPr>
          <p:spPr bwMode="auto">
            <a:xfrm>
              <a:off x="4622806" y="3717046"/>
              <a:ext cx="546862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550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93" name="Text Box 194"/>
            <p:cNvSpPr txBox="1">
              <a:spLocks noChangeArrowheads="1"/>
            </p:cNvSpPr>
            <p:nvPr/>
          </p:nvSpPr>
          <p:spPr bwMode="auto">
            <a:xfrm>
              <a:off x="5769352" y="4048685"/>
              <a:ext cx="544154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500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95" name="Rectangle 111"/>
            <p:cNvSpPr>
              <a:spLocks noChangeArrowheads="1"/>
            </p:cNvSpPr>
            <p:nvPr/>
          </p:nvSpPr>
          <p:spPr bwMode="auto">
            <a:xfrm>
              <a:off x="4415257" y="3635635"/>
              <a:ext cx="625171" cy="1231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Niedersachsen</a:t>
              </a:r>
            </a:p>
          </p:txBody>
        </p:sp>
        <p:sp>
          <p:nvSpPr>
            <p:cNvPr id="96" name="Rectangle 112"/>
            <p:cNvSpPr>
              <a:spLocks noChangeArrowheads="1"/>
            </p:cNvSpPr>
            <p:nvPr/>
          </p:nvSpPr>
          <p:spPr bwMode="auto">
            <a:xfrm>
              <a:off x="4138223" y="3342873"/>
              <a:ext cx="335028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Bremen</a:t>
              </a:r>
            </a:p>
          </p:txBody>
        </p:sp>
        <p:sp>
          <p:nvSpPr>
            <p:cNvPr id="97" name="Text Box 189"/>
            <p:cNvSpPr txBox="1">
              <a:spLocks noChangeArrowheads="1"/>
            </p:cNvSpPr>
            <p:nvPr/>
          </p:nvSpPr>
          <p:spPr bwMode="auto">
            <a:xfrm>
              <a:off x="4472336" y="3246398"/>
              <a:ext cx="545508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500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99" name="Rectangle 106"/>
            <p:cNvSpPr>
              <a:spLocks noChangeArrowheads="1"/>
            </p:cNvSpPr>
            <p:nvPr/>
          </p:nvSpPr>
          <p:spPr bwMode="auto">
            <a:xfrm>
              <a:off x="3668081" y="5196945"/>
              <a:ext cx="461665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Rheinland-</a:t>
              </a:r>
              <a:b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Pfalz</a:t>
              </a:r>
            </a:p>
          </p:txBody>
        </p:sp>
        <p:sp>
          <p:nvSpPr>
            <p:cNvPr id="100" name="Rectangle 107"/>
            <p:cNvSpPr>
              <a:spLocks noChangeArrowheads="1"/>
            </p:cNvSpPr>
            <p:nvPr/>
          </p:nvSpPr>
          <p:spPr bwMode="auto">
            <a:xfrm>
              <a:off x="3659839" y="4293529"/>
              <a:ext cx="904095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Nordrhein-Westfalen</a:t>
              </a:r>
            </a:p>
          </p:txBody>
        </p:sp>
        <p:sp>
          <p:nvSpPr>
            <p:cNvPr id="101" name="Rectangle 110"/>
            <p:cNvSpPr>
              <a:spLocks noChangeArrowheads="1"/>
            </p:cNvSpPr>
            <p:nvPr/>
          </p:nvSpPr>
          <p:spPr bwMode="auto">
            <a:xfrm>
              <a:off x="4412675" y="4784347"/>
              <a:ext cx="304571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Hessen</a:t>
              </a:r>
            </a:p>
          </p:txBody>
        </p:sp>
        <p:sp>
          <p:nvSpPr>
            <p:cNvPr id="102" name="Rectangle 115"/>
            <p:cNvSpPr>
              <a:spLocks noChangeArrowheads="1"/>
            </p:cNvSpPr>
            <p:nvPr/>
          </p:nvSpPr>
          <p:spPr bwMode="auto">
            <a:xfrm>
              <a:off x="5247828" y="5841683"/>
              <a:ext cx="299762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Bayern</a:t>
              </a:r>
            </a:p>
          </p:txBody>
        </p:sp>
        <p:sp>
          <p:nvSpPr>
            <p:cNvPr id="103" name="Rectangle 116"/>
            <p:cNvSpPr>
              <a:spLocks noChangeArrowheads="1"/>
            </p:cNvSpPr>
            <p:nvPr/>
          </p:nvSpPr>
          <p:spPr bwMode="auto">
            <a:xfrm>
              <a:off x="4272651" y="5910838"/>
              <a:ext cx="580288" cy="24622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Baden-</a:t>
              </a:r>
              <a:br>
                <a:rPr lang="de-DE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Württemberg</a:t>
              </a:r>
            </a:p>
          </p:txBody>
        </p:sp>
        <p:sp>
          <p:nvSpPr>
            <p:cNvPr id="104" name="Text Box 181"/>
            <p:cNvSpPr txBox="1">
              <a:spLocks noChangeArrowheads="1"/>
            </p:cNvSpPr>
            <p:nvPr/>
          </p:nvSpPr>
          <p:spPr bwMode="auto">
            <a:xfrm>
              <a:off x="4290040" y="6118913"/>
              <a:ext cx="545507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/>
                  </a:solidFill>
                  <a:cs typeface="Verdana" pitchFamily="34" charset="0"/>
                </a:rPr>
                <a:t>700</a:t>
              </a:r>
              <a:endParaRPr lang="de-DE" sz="800" b="1" dirty="0">
                <a:solidFill>
                  <a:schemeClr val="bg1"/>
                </a:solidFill>
                <a:cs typeface="Verdana" pitchFamily="34" charset="0"/>
              </a:endParaRPr>
            </a:p>
          </p:txBody>
        </p:sp>
        <p:sp>
          <p:nvSpPr>
            <p:cNvPr id="105" name="Text Box 182"/>
            <p:cNvSpPr txBox="1">
              <a:spLocks noChangeArrowheads="1"/>
            </p:cNvSpPr>
            <p:nvPr/>
          </p:nvSpPr>
          <p:spPr bwMode="auto">
            <a:xfrm>
              <a:off x="5124955" y="5930435"/>
              <a:ext cx="545507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750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106" name="Text Box 183"/>
            <p:cNvSpPr txBox="1">
              <a:spLocks noChangeArrowheads="1"/>
            </p:cNvSpPr>
            <p:nvPr/>
          </p:nvSpPr>
          <p:spPr bwMode="auto">
            <a:xfrm>
              <a:off x="4292882" y="4860727"/>
              <a:ext cx="544154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>
                      <a:lumMod val="95000"/>
                    </a:schemeClr>
                  </a:solidFill>
                  <a:cs typeface="Verdana" pitchFamily="34" charset="0"/>
                </a:rPr>
                <a:t>500</a:t>
              </a:r>
              <a:endParaRPr lang="de-DE" sz="800" b="1" dirty="0">
                <a:solidFill>
                  <a:schemeClr val="bg1">
                    <a:lumMod val="95000"/>
                  </a:schemeClr>
                </a:solidFill>
                <a:cs typeface="Verdana" pitchFamily="34" charset="0"/>
              </a:endParaRPr>
            </a:p>
          </p:txBody>
        </p:sp>
        <p:sp>
          <p:nvSpPr>
            <p:cNvPr id="108" name="Text Box 193"/>
            <p:cNvSpPr txBox="1">
              <a:spLocks noChangeArrowheads="1"/>
            </p:cNvSpPr>
            <p:nvPr/>
          </p:nvSpPr>
          <p:spPr bwMode="auto">
            <a:xfrm>
              <a:off x="3761933" y="5020067"/>
              <a:ext cx="542801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300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109" name="Text Box 196"/>
            <p:cNvSpPr txBox="1">
              <a:spLocks noChangeArrowheads="1"/>
            </p:cNvSpPr>
            <p:nvPr/>
          </p:nvSpPr>
          <p:spPr bwMode="auto">
            <a:xfrm>
              <a:off x="3791924" y="4379348"/>
              <a:ext cx="594262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prstClr val="white"/>
                  </a:solidFill>
                  <a:cs typeface="Verdana" pitchFamily="34" charset="0"/>
                </a:rPr>
                <a:t>950</a:t>
              </a:r>
              <a:endParaRPr lang="de-DE" sz="800" b="1" dirty="0">
                <a:solidFill>
                  <a:prstClr val="white"/>
                </a:solidFill>
                <a:cs typeface="Verdana" pitchFamily="34" charset="0"/>
              </a:endParaRPr>
            </a:p>
          </p:txBody>
        </p:sp>
        <p:sp>
          <p:nvSpPr>
            <p:cNvPr id="110" name="Rectangle 101"/>
            <p:cNvSpPr>
              <a:spLocks noChangeArrowheads="1"/>
            </p:cNvSpPr>
            <p:nvPr/>
          </p:nvSpPr>
          <p:spPr bwMode="auto">
            <a:xfrm>
              <a:off x="5039931" y="4780405"/>
              <a:ext cx="431208" cy="12311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itchFamily="34" charset="0"/>
                </a:rPr>
                <a:t>Thüringen</a:t>
              </a:r>
            </a:p>
          </p:txBody>
        </p:sp>
        <p:sp>
          <p:nvSpPr>
            <p:cNvPr id="111" name="Text Box 187"/>
            <p:cNvSpPr txBox="1">
              <a:spLocks noChangeArrowheads="1"/>
            </p:cNvSpPr>
            <p:nvPr/>
          </p:nvSpPr>
          <p:spPr bwMode="auto">
            <a:xfrm>
              <a:off x="4935302" y="4590108"/>
              <a:ext cx="542801" cy="20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1449" tIns="45725" rIns="91449" bIns="45725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22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800" b="1" dirty="0" smtClean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200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118" name="Gerade Verbindung 117"/>
          <p:cNvCxnSpPr/>
          <p:nvPr/>
        </p:nvCxnSpPr>
        <p:spPr>
          <a:xfrm>
            <a:off x="8618093" y="1744763"/>
            <a:ext cx="0" cy="493200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Box 191"/>
          <p:cNvSpPr txBox="1">
            <a:spLocks noChangeArrowheads="1"/>
          </p:cNvSpPr>
          <p:nvPr/>
        </p:nvSpPr>
        <p:spPr bwMode="auto">
          <a:xfrm>
            <a:off x="5817371" y="2742147"/>
            <a:ext cx="582739" cy="2154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defTabSz="70882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800" b="1" dirty="0" smtClean="0">
                <a:solidFill>
                  <a:prstClr val="white"/>
                </a:solidFill>
                <a:cs typeface="Verdana" pitchFamily="34" charset="0"/>
              </a:rPr>
              <a:t>500</a:t>
            </a:r>
            <a:endParaRPr lang="de-DE" sz="800" b="1" dirty="0">
              <a:solidFill>
                <a:prstClr val="white"/>
              </a:solidFill>
              <a:cs typeface="Verdana" pitchFamily="34" charset="0"/>
            </a:endParaRPr>
          </a:p>
        </p:txBody>
      </p:sp>
      <p:sp>
        <p:nvSpPr>
          <p:cNvPr id="78" name="Rectangle 105"/>
          <p:cNvSpPr>
            <a:spLocks noChangeArrowheads="1"/>
          </p:cNvSpPr>
          <p:nvPr/>
        </p:nvSpPr>
        <p:spPr bwMode="auto">
          <a:xfrm>
            <a:off x="5430101" y="5284313"/>
            <a:ext cx="398004" cy="1311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8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Saarland</a:t>
            </a:r>
          </a:p>
        </p:txBody>
      </p:sp>
      <p:sp>
        <p:nvSpPr>
          <p:cNvPr id="123" name="Text Box 192"/>
          <p:cNvSpPr txBox="1">
            <a:spLocks noChangeArrowheads="1"/>
          </p:cNvSpPr>
          <p:nvPr/>
        </p:nvSpPr>
        <p:spPr bwMode="auto">
          <a:xfrm>
            <a:off x="5193519" y="5131196"/>
            <a:ext cx="581295" cy="2154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defTabSz="70882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800" b="1" spc="-47" dirty="0" smtClean="0">
                <a:solidFill>
                  <a:prstClr val="white"/>
                </a:solidFill>
                <a:cs typeface="Verdana" pitchFamily="34" charset="0"/>
              </a:rPr>
              <a:t>200</a:t>
            </a:r>
            <a:endParaRPr lang="de-DE" sz="800" b="1" spc="-47" dirty="0">
              <a:solidFill>
                <a:prstClr val="white"/>
              </a:solidFill>
              <a:cs typeface="Verdana" pitchFamily="34" charset="0"/>
            </a:endParaRPr>
          </a:p>
        </p:txBody>
      </p:sp>
      <p:sp>
        <p:nvSpPr>
          <p:cNvPr id="98" name="Text Box 195"/>
          <p:cNvSpPr txBox="1">
            <a:spLocks noChangeArrowheads="1"/>
          </p:cNvSpPr>
          <p:nvPr/>
        </p:nvSpPr>
        <p:spPr bwMode="auto">
          <a:xfrm>
            <a:off x="7709345" y="3283011"/>
            <a:ext cx="581295" cy="2154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9" tIns="45725" rIns="91449" bIns="4572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defTabSz="70882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de-DE" sz="800" b="1" dirty="0" smtClean="0">
                <a:solidFill>
                  <a:prstClr val="white"/>
                </a:solidFill>
                <a:cs typeface="Verdana" pitchFamily="34" charset="0"/>
              </a:rPr>
              <a:t>500</a:t>
            </a:r>
            <a:endParaRPr lang="de-DE" sz="800" b="1" dirty="0">
              <a:solidFill>
                <a:prstClr val="white"/>
              </a:solidFill>
              <a:cs typeface="Verdana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1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3 Nutzung VOD-Angebote: Nutzung mind. einmal pro </a:t>
            </a:r>
            <a:r>
              <a:rPr lang="de-DE" dirty="0" smtClean="0"/>
              <a:t>Woche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19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r>
              <a:rPr lang="de-DE" dirty="0" smtClean="0"/>
              <a:t>Bundesländer im Vergleich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103313" y="6588125"/>
            <a:ext cx="10009062" cy="287338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70,094 </a:t>
            </a:r>
            <a:r>
              <a:rPr lang="de-DE" dirty="0"/>
              <a:t>Mio. Personen ab 14 Jahre in Deutschland; befragt wurden </a:t>
            </a:r>
            <a:r>
              <a:rPr lang="de-DE" dirty="0" smtClean="0"/>
              <a:t>29,379 Mio</a:t>
            </a:r>
            <a:r>
              <a:rPr lang="de-DE" dirty="0"/>
              <a:t>. Personen ab 14 Jahre, die mindestens einmal im Monat VOD (professionelle Inhalte) nutzen</a:t>
            </a:r>
          </a:p>
        </p:txBody>
      </p:sp>
      <p:sp>
        <p:nvSpPr>
          <p:cNvPr id="46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75354"/>
              </p:ext>
            </p:extLst>
          </p:nvPr>
        </p:nvGraphicFramePr>
        <p:xfrm>
          <a:off x="1995486" y="2069432"/>
          <a:ext cx="10451646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Videoportale gesamt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Streaming-Dienste</a:t>
                      </a:r>
                    </a:p>
                  </a:txBody>
                  <a:tcPr marL="252000" marR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Mediatheken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der TV Sender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8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96748"/>
              </p:ext>
            </p:extLst>
          </p:nvPr>
        </p:nvGraphicFramePr>
        <p:xfrm>
          <a:off x="1090040" y="2454279"/>
          <a:ext cx="11344864" cy="3779832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52" name="Diagramm 51"/>
          <p:cNvGraphicFramePr/>
          <p:nvPr>
            <p:extLst>
              <p:ext uri="{D42A27DB-BD31-4B8C-83A1-F6EECF244321}">
                <p14:modId xmlns:p14="http://schemas.microsoft.com/office/powerpoint/2010/main" val="1911354058"/>
              </p:ext>
            </p:extLst>
          </p:nvPr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" name="Diagramm 58"/>
          <p:cNvGraphicFramePr/>
          <p:nvPr>
            <p:extLst>
              <p:ext uri="{D42A27DB-BD31-4B8C-83A1-F6EECF244321}">
                <p14:modId xmlns:p14="http://schemas.microsoft.com/office/powerpoint/2010/main" val="3322365908"/>
              </p:ext>
            </p:extLst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0" name="Gerade Verbindung 49"/>
          <p:cNvCxnSpPr/>
          <p:nvPr/>
        </p:nvCxnSpPr>
        <p:spPr>
          <a:xfrm>
            <a:off x="547718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Diagramm 52"/>
          <p:cNvGraphicFramePr/>
          <p:nvPr>
            <p:extLst>
              <p:ext uri="{D42A27DB-BD31-4B8C-83A1-F6EECF244321}">
                <p14:modId xmlns:p14="http://schemas.microsoft.com/office/powerpoint/2010/main" val="2284172083"/>
              </p:ext>
            </p:extLst>
          </p:nvPr>
        </p:nvGraphicFramePr>
        <p:xfrm>
          <a:off x="5448898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4" name="Gruppieren 53"/>
          <p:cNvGrpSpPr/>
          <p:nvPr/>
        </p:nvGrpSpPr>
        <p:grpSpPr>
          <a:xfrm>
            <a:off x="5608268" y="2067976"/>
            <a:ext cx="576064" cy="472345"/>
            <a:chOff x="7340768" y="2067976"/>
            <a:chExt cx="576064" cy="472345"/>
          </a:xfrm>
        </p:grpSpPr>
        <p:sp>
          <p:nvSpPr>
            <p:cNvPr id="55" name="Ellipse 54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57" name="Textfeld 56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21,4</a:t>
                </a:r>
              </a:p>
            </p:txBody>
          </p:sp>
          <p:cxnSp>
            <p:nvCxnSpPr>
              <p:cNvPr id="58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Gerade Verbindung 50"/>
          <p:cNvCxnSpPr/>
          <p:nvPr/>
        </p:nvCxnSpPr>
        <p:spPr>
          <a:xfrm>
            <a:off x="895996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Diagramm 60"/>
          <p:cNvGraphicFramePr/>
          <p:nvPr>
            <p:extLst>
              <p:ext uri="{D42A27DB-BD31-4B8C-83A1-F6EECF244321}">
                <p14:modId xmlns:p14="http://schemas.microsoft.com/office/powerpoint/2010/main" val="3155959669"/>
              </p:ext>
            </p:extLst>
          </p:nvPr>
        </p:nvGraphicFramePr>
        <p:xfrm>
          <a:off x="893223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2" name="Gruppieren 61"/>
          <p:cNvGrpSpPr/>
          <p:nvPr/>
        </p:nvGrpSpPr>
        <p:grpSpPr>
          <a:xfrm>
            <a:off x="9070114" y="2067976"/>
            <a:ext cx="576064" cy="472345"/>
            <a:chOff x="7340768" y="2067976"/>
            <a:chExt cx="576064" cy="472345"/>
          </a:xfrm>
        </p:grpSpPr>
        <p:sp>
          <p:nvSpPr>
            <p:cNvPr id="63" name="Ellipse 62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5" name="Textfeld 64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14,2</a:t>
                </a:r>
              </a:p>
            </p:txBody>
          </p:sp>
          <p:cxnSp>
            <p:nvCxnSpPr>
              <p:cNvPr id="66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uppieren 71"/>
          <p:cNvGrpSpPr/>
          <p:nvPr/>
        </p:nvGrpSpPr>
        <p:grpSpPr>
          <a:xfrm>
            <a:off x="2072875" y="2067976"/>
            <a:ext cx="576064" cy="472345"/>
            <a:chOff x="7340768" y="2067976"/>
            <a:chExt cx="576064" cy="472345"/>
          </a:xfrm>
        </p:grpSpPr>
        <p:sp>
          <p:nvSpPr>
            <p:cNvPr id="73" name="Ellipse 72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74" name="Gruppieren 73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75" name="Textfeld 74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25,2</a:t>
                </a:r>
              </a:p>
            </p:txBody>
          </p:sp>
          <p:cxnSp>
            <p:nvCxnSpPr>
              <p:cNvPr id="76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2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3 Nutzung Online-Videotheken: </a:t>
            </a:r>
            <a:r>
              <a:rPr lang="de-DE" dirty="0" smtClean="0"/>
              <a:t>Nutzung </a:t>
            </a:r>
            <a:r>
              <a:rPr lang="de-DE" dirty="0"/>
              <a:t>mind. einmal pro Woche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19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r>
              <a:rPr lang="de-DE" dirty="0" smtClean="0"/>
              <a:t>Bundesländer im Vergleich</a:t>
            </a:r>
            <a:endParaRPr lang="de-DE" dirty="0"/>
          </a:p>
        </p:txBody>
      </p:sp>
      <p:sp>
        <p:nvSpPr>
          <p:cNvPr id="46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2053"/>
              </p:ext>
            </p:extLst>
          </p:nvPr>
        </p:nvGraphicFramePr>
        <p:xfrm>
          <a:off x="1995486" y="2069432"/>
          <a:ext cx="10451646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Netflix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Amazon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(Prime) Video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DAZN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8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95835"/>
              </p:ext>
            </p:extLst>
          </p:nvPr>
        </p:nvGraphicFramePr>
        <p:xfrm>
          <a:off x="1090040" y="2454279"/>
          <a:ext cx="11344864" cy="3779832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49" name="Diagramm 48"/>
          <p:cNvGraphicFramePr/>
          <p:nvPr>
            <p:extLst>
              <p:ext uri="{D42A27DB-BD31-4B8C-83A1-F6EECF244321}">
                <p14:modId xmlns:p14="http://schemas.microsoft.com/office/powerpoint/2010/main" val="663178581"/>
              </p:ext>
            </p:extLst>
          </p:nvPr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1" name="Gerade Verbindung 50"/>
          <p:cNvCxnSpPr/>
          <p:nvPr/>
        </p:nvCxnSpPr>
        <p:spPr>
          <a:xfrm>
            <a:off x="547718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52"/>
          <p:cNvGrpSpPr/>
          <p:nvPr/>
        </p:nvGrpSpPr>
        <p:grpSpPr>
          <a:xfrm>
            <a:off x="5509022" y="2067976"/>
            <a:ext cx="576064" cy="472345"/>
            <a:chOff x="7340768" y="2067976"/>
            <a:chExt cx="576064" cy="472345"/>
          </a:xfrm>
        </p:grpSpPr>
        <p:sp>
          <p:nvSpPr>
            <p:cNvPr id="54" name="Ellipse 53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55" name="Gruppieren 54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56" name="Textfeld 55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11,1</a:t>
                </a:r>
              </a:p>
            </p:txBody>
          </p:sp>
          <p:cxnSp>
            <p:nvCxnSpPr>
              <p:cNvPr id="57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Gerade Verbindung 57"/>
          <p:cNvCxnSpPr/>
          <p:nvPr/>
        </p:nvCxnSpPr>
        <p:spPr>
          <a:xfrm>
            <a:off x="895996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pieren 59"/>
          <p:cNvGrpSpPr/>
          <p:nvPr/>
        </p:nvGrpSpPr>
        <p:grpSpPr>
          <a:xfrm>
            <a:off x="8970868" y="2067976"/>
            <a:ext cx="576064" cy="472345"/>
            <a:chOff x="7340768" y="2067976"/>
            <a:chExt cx="576064" cy="472345"/>
          </a:xfrm>
        </p:grpSpPr>
        <p:sp>
          <p:nvSpPr>
            <p:cNvPr id="61" name="Ellipse 60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2" name="Gruppieren 61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3" name="Textfeld 62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0,9</a:t>
                </a:r>
              </a:p>
            </p:txBody>
          </p:sp>
          <p:cxnSp>
            <p:nvCxnSpPr>
              <p:cNvPr id="64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uppieren 64"/>
          <p:cNvGrpSpPr/>
          <p:nvPr/>
        </p:nvGrpSpPr>
        <p:grpSpPr>
          <a:xfrm>
            <a:off x="1973629" y="2067976"/>
            <a:ext cx="576064" cy="472345"/>
            <a:chOff x="7340768" y="2067976"/>
            <a:chExt cx="576064" cy="472345"/>
          </a:xfrm>
        </p:grpSpPr>
        <p:sp>
          <p:nvSpPr>
            <p:cNvPr id="66" name="Ellipse 6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7" name="Gruppieren 6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8" name="Textfeld 6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15,0</a:t>
                </a:r>
              </a:p>
            </p:txBody>
          </p:sp>
          <p:cxnSp>
            <p:nvCxnSpPr>
              <p:cNvPr id="6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1" name="Diagramm 70"/>
          <p:cNvGraphicFramePr/>
          <p:nvPr>
            <p:extLst>
              <p:ext uri="{D42A27DB-BD31-4B8C-83A1-F6EECF244321}">
                <p14:modId xmlns:p14="http://schemas.microsoft.com/office/powerpoint/2010/main" val="3298219353"/>
              </p:ext>
            </p:extLst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Diagramm 71"/>
          <p:cNvGraphicFramePr/>
          <p:nvPr>
            <p:extLst>
              <p:ext uri="{D42A27DB-BD31-4B8C-83A1-F6EECF244321}">
                <p14:modId xmlns:p14="http://schemas.microsoft.com/office/powerpoint/2010/main" val="2703007884"/>
              </p:ext>
            </p:extLst>
          </p:nvPr>
        </p:nvGraphicFramePr>
        <p:xfrm>
          <a:off x="5448898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3" name="Diagramm 72"/>
          <p:cNvGraphicFramePr/>
          <p:nvPr>
            <p:extLst>
              <p:ext uri="{D42A27DB-BD31-4B8C-83A1-F6EECF244321}">
                <p14:modId xmlns:p14="http://schemas.microsoft.com/office/powerpoint/2010/main" val="3655982041"/>
              </p:ext>
            </p:extLst>
          </p:nvPr>
        </p:nvGraphicFramePr>
        <p:xfrm>
          <a:off x="893223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103313" y="6588125"/>
            <a:ext cx="10009062" cy="287338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Angaben </a:t>
            </a:r>
            <a:r>
              <a:rPr lang="de-DE" dirty="0"/>
              <a:t>in Prozent</a:t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70,094 </a:t>
            </a:r>
            <a:r>
              <a:rPr lang="de-DE" dirty="0"/>
              <a:t>Mio. Personen ab 14 Jahre in Deutschland; befragt wurden </a:t>
            </a:r>
            <a:r>
              <a:rPr lang="de-DE" dirty="0" smtClean="0"/>
              <a:t>29,379 Mio</a:t>
            </a:r>
            <a:r>
              <a:rPr lang="de-DE" dirty="0"/>
              <a:t>. Personen ab 14 Jahre, die mindestens einmal im Monat VOD (professionelle Inhalte) nutzen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99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738792799"/>
              </p:ext>
            </p:extLst>
          </p:nvPr>
        </p:nvGraphicFramePr>
        <p:xfrm>
          <a:off x="857249" y="2394728"/>
          <a:ext cx="11108935" cy="349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Freeform 58"/>
          <p:cNvSpPr>
            <a:spLocks noChangeAspect="1" noEditPoints="1"/>
          </p:cNvSpPr>
          <p:nvPr/>
        </p:nvSpPr>
        <p:spPr bwMode="auto">
          <a:xfrm>
            <a:off x="10320637" y="2162126"/>
            <a:ext cx="837071" cy="732435"/>
          </a:xfrm>
          <a:custGeom>
            <a:avLst/>
            <a:gdLst>
              <a:gd name="T0" fmla="*/ 218 w 218"/>
              <a:gd name="T1" fmla="*/ 0 h 211"/>
              <a:gd name="T2" fmla="*/ 0 w 218"/>
              <a:gd name="T3" fmla="*/ 174 h 211"/>
              <a:gd name="T4" fmla="*/ 72 w 218"/>
              <a:gd name="T5" fmla="*/ 200 h 211"/>
              <a:gd name="T6" fmla="*/ 150 w 218"/>
              <a:gd name="T7" fmla="*/ 200 h 211"/>
              <a:gd name="T8" fmla="*/ 218 w 218"/>
              <a:gd name="T9" fmla="*/ 174 h 211"/>
              <a:gd name="T10" fmla="*/ 218 w 218"/>
              <a:gd name="T11" fmla="*/ 114 h 211"/>
              <a:gd name="T12" fmla="*/ 111 w 218"/>
              <a:gd name="T13" fmla="*/ 169 h 211"/>
              <a:gd name="T14" fmla="*/ 111 w 218"/>
              <a:gd name="T15" fmla="*/ 153 h 211"/>
              <a:gd name="T16" fmla="*/ 111 w 218"/>
              <a:gd name="T17" fmla="*/ 169 h 211"/>
              <a:gd name="T18" fmla="*/ 13 w 218"/>
              <a:gd name="T19" fmla="*/ 143 h 211"/>
              <a:gd name="T20" fmla="*/ 205 w 218"/>
              <a:gd name="T21" fmla="*/ 114 h 211"/>
              <a:gd name="T22" fmla="*/ 76 w 218"/>
              <a:gd name="T23" fmla="*/ 98 h 211"/>
              <a:gd name="T24" fmla="*/ 51 w 218"/>
              <a:gd name="T25" fmla="*/ 104 h 211"/>
              <a:gd name="T26" fmla="*/ 57 w 218"/>
              <a:gd name="T27" fmla="*/ 59 h 211"/>
              <a:gd name="T28" fmla="*/ 76 w 218"/>
              <a:gd name="T29" fmla="*/ 98 h 211"/>
              <a:gd name="T30" fmla="*/ 83 w 218"/>
              <a:gd name="T31" fmla="*/ 59 h 211"/>
              <a:gd name="T32" fmla="*/ 90 w 218"/>
              <a:gd name="T33" fmla="*/ 104 h 211"/>
              <a:gd name="T34" fmla="*/ 96 w 218"/>
              <a:gd name="T35" fmla="*/ 59 h 211"/>
              <a:gd name="T36" fmla="*/ 116 w 218"/>
              <a:gd name="T37" fmla="*/ 98 h 211"/>
              <a:gd name="T38" fmla="*/ 131 w 218"/>
              <a:gd name="T39" fmla="*/ 59 h 211"/>
              <a:gd name="T40" fmla="*/ 120 w 218"/>
              <a:gd name="T41" fmla="*/ 104 h 211"/>
              <a:gd name="T42" fmla="*/ 96 w 218"/>
              <a:gd name="T43" fmla="*/ 59 h 211"/>
              <a:gd name="T44" fmla="*/ 167 w 218"/>
              <a:gd name="T45" fmla="*/ 83 h 211"/>
              <a:gd name="T46" fmla="*/ 150 w 218"/>
              <a:gd name="T47" fmla="*/ 98 h 211"/>
              <a:gd name="T48" fmla="*/ 169 w 218"/>
              <a:gd name="T49" fmla="*/ 104 h 211"/>
              <a:gd name="T50" fmla="*/ 144 w 218"/>
              <a:gd name="T51" fmla="*/ 59 h 211"/>
              <a:gd name="T52" fmla="*/ 169 w 218"/>
              <a:gd name="T53" fmla="*/ 65 h 211"/>
              <a:gd name="T54" fmla="*/ 150 w 218"/>
              <a:gd name="T55" fmla="*/ 78 h 211"/>
              <a:gd name="T56" fmla="*/ 205 w 218"/>
              <a:gd name="T57" fmla="*/ 45 h 211"/>
              <a:gd name="T58" fmla="*/ 13 w 218"/>
              <a:gd name="T59" fmla="*/ 19 h 211"/>
              <a:gd name="T60" fmla="*/ 199 w 218"/>
              <a:gd name="T61" fmla="*/ 12 h 211"/>
              <a:gd name="T62" fmla="*/ 205 w 218"/>
              <a:gd name="T63" fmla="*/ 4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8" h="211">
                <a:moveTo>
                  <a:pt x="218" y="45"/>
                </a:moveTo>
                <a:cubicBezTo>
                  <a:pt x="218" y="0"/>
                  <a:pt x="218" y="0"/>
                  <a:pt x="21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4"/>
                  <a:pt x="0" y="174"/>
                  <a:pt x="0" y="174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50" y="200"/>
                  <a:pt x="150" y="200"/>
                  <a:pt x="150" y="200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218" y="174"/>
                  <a:pt x="218" y="174"/>
                  <a:pt x="218" y="174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45"/>
                  <a:pt x="218" y="45"/>
                  <a:pt x="218" y="45"/>
                </a:cubicBezTo>
                <a:close/>
                <a:moveTo>
                  <a:pt x="111" y="169"/>
                </a:moveTo>
                <a:cubicBezTo>
                  <a:pt x="107" y="169"/>
                  <a:pt x="103" y="166"/>
                  <a:pt x="103" y="161"/>
                </a:cubicBezTo>
                <a:cubicBezTo>
                  <a:pt x="103" y="157"/>
                  <a:pt x="107" y="153"/>
                  <a:pt x="111" y="153"/>
                </a:cubicBezTo>
                <a:cubicBezTo>
                  <a:pt x="116" y="153"/>
                  <a:pt x="119" y="157"/>
                  <a:pt x="119" y="161"/>
                </a:cubicBezTo>
                <a:cubicBezTo>
                  <a:pt x="119" y="166"/>
                  <a:pt x="116" y="169"/>
                  <a:pt x="111" y="169"/>
                </a:cubicBezTo>
                <a:close/>
                <a:moveTo>
                  <a:pt x="205" y="143"/>
                </a:moveTo>
                <a:cubicBezTo>
                  <a:pt x="13" y="143"/>
                  <a:pt x="13" y="143"/>
                  <a:pt x="13" y="143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205" y="114"/>
                  <a:pt x="205" y="114"/>
                  <a:pt x="205" y="114"/>
                </a:cubicBezTo>
                <a:lnTo>
                  <a:pt x="205" y="143"/>
                </a:lnTo>
                <a:close/>
                <a:moveTo>
                  <a:pt x="76" y="98"/>
                </a:moveTo>
                <a:cubicBezTo>
                  <a:pt x="76" y="104"/>
                  <a:pt x="76" y="104"/>
                  <a:pt x="76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59"/>
                  <a:pt x="51" y="59"/>
                  <a:pt x="51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98"/>
                  <a:pt x="57" y="98"/>
                  <a:pt x="57" y="98"/>
                </a:cubicBezTo>
                <a:lnTo>
                  <a:pt x="76" y="98"/>
                </a:lnTo>
                <a:close/>
                <a:moveTo>
                  <a:pt x="83" y="104"/>
                </a:moveTo>
                <a:cubicBezTo>
                  <a:pt x="83" y="59"/>
                  <a:pt x="83" y="59"/>
                  <a:pt x="83" y="59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104"/>
                  <a:pt x="90" y="104"/>
                  <a:pt x="90" y="104"/>
                </a:cubicBezTo>
                <a:lnTo>
                  <a:pt x="83" y="104"/>
                </a:lnTo>
                <a:close/>
                <a:moveTo>
                  <a:pt x="96" y="59"/>
                </a:moveTo>
                <a:cubicBezTo>
                  <a:pt x="103" y="59"/>
                  <a:pt x="103" y="59"/>
                  <a:pt x="103" y="59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2" y="104"/>
                  <a:pt x="112" y="104"/>
                  <a:pt x="112" y="104"/>
                </a:cubicBezTo>
                <a:lnTo>
                  <a:pt x="96" y="59"/>
                </a:lnTo>
                <a:close/>
                <a:moveTo>
                  <a:pt x="167" y="78"/>
                </a:moveTo>
                <a:cubicBezTo>
                  <a:pt x="167" y="83"/>
                  <a:pt x="167" y="83"/>
                  <a:pt x="167" y="83"/>
                </a:cubicBezTo>
                <a:cubicBezTo>
                  <a:pt x="150" y="83"/>
                  <a:pt x="150" y="83"/>
                  <a:pt x="150" y="83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50" y="78"/>
                  <a:pt x="150" y="78"/>
                  <a:pt x="150" y="78"/>
                </a:cubicBezTo>
                <a:lnTo>
                  <a:pt x="167" y="78"/>
                </a:lnTo>
                <a:close/>
                <a:moveTo>
                  <a:pt x="20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5"/>
                  <a:pt x="16" y="12"/>
                  <a:pt x="19" y="12"/>
                </a:cubicBezTo>
                <a:cubicBezTo>
                  <a:pt x="199" y="12"/>
                  <a:pt x="199" y="12"/>
                  <a:pt x="199" y="12"/>
                </a:cubicBezTo>
                <a:cubicBezTo>
                  <a:pt x="203" y="12"/>
                  <a:pt x="205" y="15"/>
                  <a:pt x="205" y="19"/>
                </a:cubicBezTo>
                <a:lnTo>
                  <a:pt x="205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0872" tIns="35436" rIns="70872" bIns="35436" numCol="1" anchor="t" anchorCtr="0" compatLnSpc="1">
            <a:prstTxWarp prst="textNoShape">
              <a:avLst/>
            </a:prstTxWarp>
          </a:bodyPr>
          <a:lstStyle/>
          <a:p>
            <a:endParaRPr lang="en-AU" sz="2015">
              <a:solidFill>
                <a:prstClr val="black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4961377" y="3835232"/>
            <a:ext cx="1440000" cy="471223"/>
            <a:chOff x="4663028" y="3372935"/>
            <a:chExt cx="1328198" cy="471223"/>
          </a:xfrm>
        </p:grpSpPr>
        <p:sp>
          <p:nvSpPr>
            <p:cNvPr id="16" name="Textfeld 15"/>
            <p:cNvSpPr txBox="1"/>
            <p:nvPr/>
          </p:nvSpPr>
          <p:spPr>
            <a:xfrm>
              <a:off x="4663028" y="3372935"/>
              <a:ext cx="1328198" cy="3385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5BBB"/>
                  </a:solidFill>
                  <a:cs typeface="Calibri" pitchFamily="34" charset="0"/>
                </a:rPr>
                <a:t>TV-Netto</a:t>
              </a:r>
            </a:p>
          </p:txBody>
        </p:sp>
        <p:cxnSp>
          <p:nvCxnSpPr>
            <p:cNvPr id="17" name="Gerade Verbindung 6"/>
            <p:cNvCxnSpPr/>
            <p:nvPr/>
          </p:nvCxnSpPr>
          <p:spPr>
            <a:xfrm flipV="1">
              <a:off x="5327127" y="3723104"/>
              <a:ext cx="1" cy="12105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Regelmäßige Live-Stream-Nutzung: Genutzte Geräte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Smartphone gewinnt deutlich dazu, Tablet bleibt quasi stabil. PC, Laptop und TV-Gerät zwar noch vorne, verlieren aber an Relevanz für die Live-Stream-Nutzung.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Kantar TNS – Digitalisierungsbericht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2327768" y="3338535"/>
            <a:ext cx="1440000" cy="480000"/>
            <a:chOff x="2082556" y="3162626"/>
            <a:chExt cx="1328198" cy="480000"/>
          </a:xfrm>
        </p:grpSpPr>
        <p:sp>
          <p:nvSpPr>
            <p:cNvPr id="22" name="Textfeld 21"/>
            <p:cNvSpPr txBox="1"/>
            <p:nvPr/>
          </p:nvSpPr>
          <p:spPr>
            <a:xfrm>
              <a:off x="2082556" y="3162626"/>
              <a:ext cx="1328198" cy="33855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1B3853"/>
                  </a:solidFill>
                  <a:cs typeface="Calibri" panose="020F0502020204030204" pitchFamily="34" charset="0"/>
                </a:rPr>
                <a:t>PC / Laptop </a:t>
              </a:r>
            </a:p>
          </p:txBody>
        </p:sp>
        <p:cxnSp>
          <p:nvCxnSpPr>
            <p:cNvPr id="23" name="Gerade Verbindung 55"/>
            <p:cNvCxnSpPr/>
            <p:nvPr/>
          </p:nvCxnSpPr>
          <p:spPr>
            <a:xfrm flipV="1">
              <a:off x="2746655" y="3512792"/>
              <a:ext cx="1" cy="12983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Gerade Verbindung 26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elle 27"/>
          <p:cNvGraphicFramePr>
            <a:graphicFrameLocks noGrp="1"/>
          </p:cNvGraphicFramePr>
          <p:nvPr>
            <p:extLst/>
          </p:nvPr>
        </p:nvGraphicFramePr>
        <p:xfrm>
          <a:off x="1085620" y="5419725"/>
          <a:ext cx="2177343" cy="537914"/>
        </p:xfrm>
        <a:graphic>
          <a:graphicData uri="http://schemas.openxmlformats.org/drawingml/2006/table">
            <a:tbl>
              <a:tblPr firstRow="1" bandRow="1"/>
              <a:tblGrid>
                <a:gridCol w="46525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6525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5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5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9" name="Gerade Verbindung 6"/>
          <p:cNvCxnSpPr/>
          <p:nvPr/>
        </p:nvCxnSpPr>
        <p:spPr>
          <a:xfrm>
            <a:off x="1103312" y="2850232"/>
            <a:ext cx="1008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009427" y="2520371"/>
            <a:ext cx="928993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srgbClr val="005BBB"/>
                </a:solidFill>
                <a:cs typeface="Calibri" panose="020F0502020204030204" pitchFamily="34" charset="0"/>
              </a:rPr>
              <a:t>Basis: Regelmäßige Live-Stream-Nutzer (mind. einmal / Monat)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10227957" y="4154679"/>
            <a:ext cx="1440000" cy="480000"/>
            <a:chOff x="7196684" y="2810874"/>
            <a:chExt cx="1440000" cy="480000"/>
          </a:xfrm>
        </p:grpSpPr>
        <p:sp>
          <p:nvSpPr>
            <p:cNvPr id="39" name="Textfeld 38"/>
            <p:cNvSpPr txBox="1"/>
            <p:nvPr/>
          </p:nvSpPr>
          <p:spPr>
            <a:xfrm>
              <a:off x="7196684" y="2810874"/>
              <a:ext cx="1440000" cy="33855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4372"/>
                  </a:solidFill>
                  <a:cs typeface="Calibri" panose="020F0502020204030204" pitchFamily="34" charset="0"/>
                </a:rPr>
                <a:t>Tablet</a:t>
              </a:r>
              <a:endParaRPr lang="de-DE" sz="1800" b="1" dirty="0">
                <a:solidFill>
                  <a:srgbClr val="004372"/>
                </a:solidFill>
                <a:cs typeface="Calibri" pitchFamily="34" charset="0"/>
              </a:endParaRPr>
            </a:p>
          </p:txBody>
        </p:sp>
        <p:cxnSp>
          <p:nvCxnSpPr>
            <p:cNvPr id="40" name="Gerade Verbindung 41"/>
            <p:cNvCxnSpPr/>
            <p:nvPr/>
          </p:nvCxnSpPr>
          <p:spPr>
            <a:xfrm flipV="1">
              <a:off x="7917933" y="3161040"/>
              <a:ext cx="1" cy="12983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/>
          <p:cNvGrpSpPr>
            <a:grpSpLocks noChangeAspect="1"/>
          </p:cNvGrpSpPr>
          <p:nvPr/>
        </p:nvGrpSpPr>
        <p:grpSpPr>
          <a:xfrm>
            <a:off x="2905003" y="5286228"/>
            <a:ext cx="325690" cy="265350"/>
            <a:chOff x="2465437" y="4912112"/>
            <a:chExt cx="655188" cy="533802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2530251" y="5004757"/>
              <a:ext cx="590374" cy="362979"/>
              <a:chOff x="5931902" y="4125715"/>
              <a:chExt cx="590374" cy="362979"/>
            </a:xfrm>
            <a:solidFill>
              <a:srgbClr val="F1F1F1"/>
            </a:solidFill>
          </p:grpSpPr>
          <p:sp>
            <p:nvSpPr>
              <p:cNvPr id="42" name="Freeform 241"/>
              <p:cNvSpPr>
                <a:spLocks noChangeAspect="1" noEditPoints="1"/>
              </p:cNvSpPr>
              <p:nvPr/>
            </p:nvSpPr>
            <p:spPr bwMode="auto">
              <a:xfrm>
                <a:off x="6004193" y="4125715"/>
                <a:ext cx="445793" cy="269307"/>
              </a:xfrm>
              <a:custGeom>
                <a:avLst/>
                <a:gdLst>
                  <a:gd name="T0" fmla="*/ 2 w 2332"/>
                  <a:gd name="T1" fmla="*/ 2 h 1460"/>
                  <a:gd name="T2" fmla="*/ 2 w 2332"/>
                  <a:gd name="T3" fmla="*/ 21 h 1460"/>
                  <a:gd name="T4" fmla="*/ 35 w 2332"/>
                  <a:gd name="T5" fmla="*/ 21 h 1460"/>
                  <a:gd name="T6" fmla="*/ 35 w 2332"/>
                  <a:gd name="T7" fmla="*/ 2 h 1460"/>
                  <a:gd name="T8" fmla="*/ 2 w 2332"/>
                  <a:gd name="T9" fmla="*/ 2 h 1460"/>
                  <a:gd name="T10" fmla="*/ 1 w 2332"/>
                  <a:gd name="T11" fmla="*/ 0 h 1460"/>
                  <a:gd name="T12" fmla="*/ 36 w 2332"/>
                  <a:gd name="T13" fmla="*/ 0 h 1460"/>
                  <a:gd name="T14" fmla="*/ 36 w 2332"/>
                  <a:gd name="T15" fmla="*/ 0 h 1460"/>
                  <a:gd name="T16" fmla="*/ 36 w 2332"/>
                  <a:gd name="T17" fmla="*/ 0 h 1460"/>
                  <a:gd name="T18" fmla="*/ 36 w 2332"/>
                  <a:gd name="T19" fmla="*/ 0 h 1460"/>
                  <a:gd name="T20" fmla="*/ 37 w 2332"/>
                  <a:gd name="T21" fmla="*/ 1 h 1460"/>
                  <a:gd name="T22" fmla="*/ 37 w 2332"/>
                  <a:gd name="T23" fmla="*/ 1 h 1460"/>
                  <a:gd name="T24" fmla="*/ 37 w 2332"/>
                  <a:gd name="T25" fmla="*/ 1 h 1460"/>
                  <a:gd name="T26" fmla="*/ 37 w 2332"/>
                  <a:gd name="T27" fmla="*/ 1 h 1460"/>
                  <a:gd name="T28" fmla="*/ 37 w 2332"/>
                  <a:gd name="T29" fmla="*/ 22 h 1460"/>
                  <a:gd name="T30" fmla="*/ 37 w 2332"/>
                  <a:gd name="T31" fmla="*/ 22 h 1460"/>
                  <a:gd name="T32" fmla="*/ 37 w 2332"/>
                  <a:gd name="T33" fmla="*/ 22 h 1460"/>
                  <a:gd name="T34" fmla="*/ 37 w 2332"/>
                  <a:gd name="T35" fmla="*/ 22 h 1460"/>
                  <a:gd name="T36" fmla="*/ 36 w 2332"/>
                  <a:gd name="T37" fmla="*/ 23 h 1460"/>
                  <a:gd name="T38" fmla="*/ 36 w 2332"/>
                  <a:gd name="T39" fmla="*/ 23 h 1460"/>
                  <a:gd name="T40" fmla="*/ 36 w 2332"/>
                  <a:gd name="T41" fmla="*/ 23 h 1460"/>
                  <a:gd name="T42" fmla="*/ 36 w 2332"/>
                  <a:gd name="T43" fmla="*/ 23 h 1460"/>
                  <a:gd name="T44" fmla="*/ 1 w 2332"/>
                  <a:gd name="T45" fmla="*/ 23 h 1460"/>
                  <a:gd name="T46" fmla="*/ 1 w 2332"/>
                  <a:gd name="T47" fmla="*/ 23 h 1460"/>
                  <a:gd name="T48" fmla="*/ 1 w 2332"/>
                  <a:gd name="T49" fmla="*/ 23 h 1460"/>
                  <a:gd name="T50" fmla="*/ 1 w 2332"/>
                  <a:gd name="T51" fmla="*/ 23 h 1460"/>
                  <a:gd name="T52" fmla="*/ 0 w 2332"/>
                  <a:gd name="T53" fmla="*/ 22 h 1460"/>
                  <a:gd name="T54" fmla="*/ 0 w 2332"/>
                  <a:gd name="T55" fmla="*/ 22 h 1460"/>
                  <a:gd name="T56" fmla="*/ 0 w 2332"/>
                  <a:gd name="T57" fmla="*/ 22 h 1460"/>
                  <a:gd name="T58" fmla="*/ 0 w 2332"/>
                  <a:gd name="T59" fmla="*/ 22 h 1460"/>
                  <a:gd name="T60" fmla="*/ 0 w 2332"/>
                  <a:gd name="T61" fmla="*/ 1 h 1460"/>
                  <a:gd name="T62" fmla="*/ 0 w 2332"/>
                  <a:gd name="T63" fmla="*/ 1 h 1460"/>
                  <a:gd name="T64" fmla="*/ 0 w 2332"/>
                  <a:gd name="T65" fmla="*/ 1 h 1460"/>
                  <a:gd name="T66" fmla="*/ 0 w 2332"/>
                  <a:gd name="T67" fmla="*/ 1 h 1460"/>
                  <a:gd name="T68" fmla="*/ 1 w 2332"/>
                  <a:gd name="T69" fmla="*/ 0 h 1460"/>
                  <a:gd name="T70" fmla="*/ 1 w 2332"/>
                  <a:gd name="T71" fmla="*/ 0 h 1460"/>
                  <a:gd name="T72" fmla="*/ 1 w 2332"/>
                  <a:gd name="T73" fmla="*/ 0 h 1460"/>
                  <a:gd name="T74" fmla="*/ 1 w 2332"/>
                  <a:gd name="T75" fmla="*/ 0 h 14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32" h="1460">
                    <a:moveTo>
                      <a:pt x="124" y="122"/>
                    </a:moveTo>
                    <a:lnTo>
                      <a:pt x="124" y="1337"/>
                    </a:lnTo>
                    <a:lnTo>
                      <a:pt x="2208" y="1337"/>
                    </a:lnTo>
                    <a:lnTo>
                      <a:pt x="2208" y="122"/>
                    </a:lnTo>
                    <a:lnTo>
                      <a:pt x="124" y="122"/>
                    </a:lnTo>
                    <a:close/>
                    <a:moveTo>
                      <a:pt x="93" y="0"/>
                    </a:moveTo>
                    <a:lnTo>
                      <a:pt x="2239" y="0"/>
                    </a:lnTo>
                    <a:lnTo>
                      <a:pt x="2260" y="2"/>
                    </a:lnTo>
                    <a:lnTo>
                      <a:pt x="2279" y="9"/>
                    </a:lnTo>
                    <a:lnTo>
                      <a:pt x="2296" y="20"/>
                    </a:lnTo>
                    <a:lnTo>
                      <a:pt x="2311" y="34"/>
                    </a:lnTo>
                    <a:lnTo>
                      <a:pt x="2322" y="51"/>
                    </a:lnTo>
                    <a:lnTo>
                      <a:pt x="2329" y="70"/>
                    </a:lnTo>
                    <a:lnTo>
                      <a:pt x="2332" y="91"/>
                    </a:lnTo>
                    <a:lnTo>
                      <a:pt x="2332" y="1368"/>
                    </a:lnTo>
                    <a:lnTo>
                      <a:pt x="2329" y="1389"/>
                    </a:lnTo>
                    <a:lnTo>
                      <a:pt x="2322" y="1408"/>
                    </a:lnTo>
                    <a:lnTo>
                      <a:pt x="2311" y="1425"/>
                    </a:lnTo>
                    <a:lnTo>
                      <a:pt x="2296" y="1440"/>
                    </a:lnTo>
                    <a:lnTo>
                      <a:pt x="2279" y="1451"/>
                    </a:lnTo>
                    <a:lnTo>
                      <a:pt x="2260" y="1458"/>
                    </a:lnTo>
                    <a:lnTo>
                      <a:pt x="2239" y="1460"/>
                    </a:lnTo>
                    <a:lnTo>
                      <a:pt x="93" y="1460"/>
                    </a:lnTo>
                    <a:lnTo>
                      <a:pt x="71" y="1458"/>
                    </a:lnTo>
                    <a:lnTo>
                      <a:pt x="52" y="1451"/>
                    </a:lnTo>
                    <a:lnTo>
                      <a:pt x="35" y="1440"/>
                    </a:lnTo>
                    <a:lnTo>
                      <a:pt x="21" y="1425"/>
                    </a:lnTo>
                    <a:lnTo>
                      <a:pt x="10" y="1408"/>
                    </a:lnTo>
                    <a:lnTo>
                      <a:pt x="3" y="1389"/>
                    </a:lnTo>
                    <a:lnTo>
                      <a:pt x="0" y="1368"/>
                    </a:lnTo>
                    <a:lnTo>
                      <a:pt x="0" y="91"/>
                    </a:lnTo>
                    <a:lnTo>
                      <a:pt x="3" y="70"/>
                    </a:lnTo>
                    <a:lnTo>
                      <a:pt x="10" y="51"/>
                    </a:lnTo>
                    <a:lnTo>
                      <a:pt x="21" y="34"/>
                    </a:lnTo>
                    <a:lnTo>
                      <a:pt x="35" y="20"/>
                    </a:lnTo>
                    <a:lnTo>
                      <a:pt x="52" y="9"/>
                    </a:lnTo>
                    <a:lnTo>
                      <a:pt x="71" y="2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42"/>
              <p:cNvSpPr>
                <a:spLocks noChangeAspect="1" noEditPoints="1"/>
              </p:cNvSpPr>
              <p:nvPr/>
            </p:nvSpPr>
            <p:spPr bwMode="auto">
              <a:xfrm>
                <a:off x="5931902" y="4395022"/>
                <a:ext cx="590374" cy="93672"/>
              </a:xfrm>
              <a:custGeom>
                <a:avLst/>
                <a:gdLst>
                  <a:gd name="T0" fmla="*/ 21 w 3067"/>
                  <a:gd name="T1" fmla="*/ 6 h 517"/>
                  <a:gd name="T2" fmla="*/ 21 w 3067"/>
                  <a:gd name="T3" fmla="*/ 6 h 517"/>
                  <a:gd name="T4" fmla="*/ 21 w 3067"/>
                  <a:gd name="T5" fmla="*/ 6 h 517"/>
                  <a:gd name="T6" fmla="*/ 21 w 3067"/>
                  <a:gd name="T7" fmla="*/ 6 h 517"/>
                  <a:gd name="T8" fmla="*/ 21 w 3067"/>
                  <a:gd name="T9" fmla="*/ 7 h 517"/>
                  <a:gd name="T10" fmla="*/ 22 w 3067"/>
                  <a:gd name="T11" fmla="*/ 7 h 517"/>
                  <a:gd name="T12" fmla="*/ 27 w 3067"/>
                  <a:gd name="T13" fmla="*/ 7 h 517"/>
                  <a:gd name="T14" fmla="*/ 28 w 3067"/>
                  <a:gd name="T15" fmla="*/ 7 h 517"/>
                  <a:gd name="T16" fmla="*/ 28 w 3067"/>
                  <a:gd name="T17" fmla="*/ 6 h 517"/>
                  <a:gd name="T18" fmla="*/ 28 w 3067"/>
                  <a:gd name="T19" fmla="*/ 6 h 517"/>
                  <a:gd name="T20" fmla="*/ 28 w 3067"/>
                  <a:gd name="T21" fmla="*/ 6 h 517"/>
                  <a:gd name="T22" fmla="*/ 28 w 3067"/>
                  <a:gd name="T23" fmla="*/ 6 h 517"/>
                  <a:gd name="T24" fmla="*/ 21 w 3067"/>
                  <a:gd name="T25" fmla="*/ 6 h 517"/>
                  <a:gd name="T26" fmla="*/ 18 w 3067"/>
                  <a:gd name="T27" fmla="*/ 3 h 517"/>
                  <a:gd name="T28" fmla="*/ 17 w 3067"/>
                  <a:gd name="T29" fmla="*/ 5 h 517"/>
                  <a:gd name="T30" fmla="*/ 32 w 3067"/>
                  <a:gd name="T31" fmla="*/ 5 h 517"/>
                  <a:gd name="T32" fmla="*/ 31 w 3067"/>
                  <a:gd name="T33" fmla="*/ 3 h 517"/>
                  <a:gd name="T34" fmla="*/ 18 w 3067"/>
                  <a:gd name="T35" fmla="*/ 3 h 517"/>
                  <a:gd name="T36" fmla="*/ 7 w 3067"/>
                  <a:gd name="T37" fmla="*/ 0 h 517"/>
                  <a:gd name="T38" fmla="*/ 42 w 3067"/>
                  <a:gd name="T39" fmla="*/ 0 h 517"/>
                  <a:gd name="T40" fmla="*/ 42 w 3067"/>
                  <a:gd name="T41" fmla="*/ 0 h 517"/>
                  <a:gd name="T42" fmla="*/ 42 w 3067"/>
                  <a:gd name="T43" fmla="*/ 0 h 517"/>
                  <a:gd name="T44" fmla="*/ 43 w 3067"/>
                  <a:gd name="T45" fmla="*/ 0 h 517"/>
                  <a:gd name="T46" fmla="*/ 43 w 3067"/>
                  <a:gd name="T47" fmla="*/ 0 h 517"/>
                  <a:gd name="T48" fmla="*/ 43 w 3067"/>
                  <a:gd name="T49" fmla="*/ 0 h 517"/>
                  <a:gd name="T50" fmla="*/ 49 w 3067"/>
                  <a:gd name="T51" fmla="*/ 6 h 517"/>
                  <a:gd name="T52" fmla="*/ 49 w 3067"/>
                  <a:gd name="T53" fmla="*/ 7 h 517"/>
                  <a:gd name="T54" fmla="*/ 49 w 3067"/>
                  <a:gd name="T55" fmla="*/ 7 h 517"/>
                  <a:gd name="T56" fmla="*/ 49 w 3067"/>
                  <a:gd name="T57" fmla="*/ 7 h 517"/>
                  <a:gd name="T58" fmla="*/ 49 w 3067"/>
                  <a:gd name="T59" fmla="*/ 7 h 517"/>
                  <a:gd name="T60" fmla="*/ 49 w 3067"/>
                  <a:gd name="T61" fmla="*/ 7 h 517"/>
                  <a:gd name="T62" fmla="*/ 49 w 3067"/>
                  <a:gd name="T63" fmla="*/ 7 h 517"/>
                  <a:gd name="T64" fmla="*/ 49 w 3067"/>
                  <a:gd name="T65" fmla="*/ 7 h 517"/>
                  <a:gd name="T66" fmla="*/ 49 w 3067"/>
                  <a:gd name="T67" fmla="*/ 7 h 517"/>
                  <a:gd name="T68" fmla="*/ 49 w 3067"/>
                  <a:gd name="T69" fmla="*/ 8 h 517"/>
                  <a:gd name="T70" fmla="*/ 48 w 3067"/>
                  <a:gd name="T71" fmla="*/ 8 h 517"/>
                  <a:gd name="T72" fmla="*/ 48 w 3067"/>
                  <a:gd name="T73" fmla="*/ 8 h 517"/>
                  <a:gd name="T74" fmla="*/ 48 w 3067"/>
                  <a:gd name="T75" fmla="*/ 8 h 517"/>
                  <a:gd name="T76" fmla="*/ 48 w 3067"/>
                  <a:gd name="T77" fmla="*/ 8 h 517"/>
                  <a:gd name="T78" fmla="*/ 1 w 3067"/>
                  <a:gd name="T79" fmla="*/ 8 h 517"/>
                  <a:gd name="T80" fmla="*/ 1 w 3067"/>
                  <a:gd name="T81" fmla="*/ 8 h 517"/>
                  <a:gd name="T82" fmla="*/ 1 w 3067"/>
                  <a:gd name="T83" fmla="*/ 8 h 517"/>
                  <a:gd name="T84" fmla="*/ 1 w 3067"/>
                  <a:gd name="T85" fmla="*/ 8 h 517"/>
                  <a:gd name="T86" fmla="*/ 0 w 3067"/>
                  <a:gd name="T87" fmla="*/ 8 h 517"/>
                  <a:gd name="T88" fmla="*/ 0 w 3067"/>
                  <a:gd name="T89" fmla="*/ 7 h 517"/>
                  <a:gd name="T90" fmla="*/ 0 w 3067"/>
                  <a:gd name="T91" fmla="*/ 7 h 517"/>
                  <a:gd name="T92" fmla="*/ 0 w 3067"/>
                  <a:gd name="T93" fmla="*/ 7 h 517"/>
                  <a:gd name="T94" fmla="*/ 0 w 3067"/>
                  <a:gd name="T95" fmla="*/ 7 h 517"/>
                  <a:gd name="T96" fmla="*/ 0 w 3067"/>
                  <a:gd name="T97" fmla="*/ 7 h 517"/>
                  <a:gd name="T98" fmla="*/ 0 w 3067"/>
                  <a:gd name="T99" fmla="*/ 7 h 517"/>
                  <a:gd name="T100" fmla="*/ 0 w 3067"/>
                  <a:gd name="T101" fmla="*/ 7 h 517"/>
                  <a:gd name="T102" fmla="*/ 0 w 3067"/>
                  <a:gd name="T103" fmla="*/ 7 h 517"/>
                  <a:gd name="T104" fmla="*/ 0 w 3067"/>
                  <a:gd name="T105" fmla="*/ 6 h 517"/>
                  <a:gd name="T106" fmla="*/ 6 w 3067"/>
                  <a:gd name="T107" fmla="*/ 0 h 517"/>
                  <a:gd name="T108" fmla="*/ 6 w 3067"/>
                  <a:gd name="T109" fmla="*/ 0 h 517"/>
                  <a:gd name="T110" fmla="*/ 6 w 3067"/>
                  <a:gd name="T111" fmla="*/ 0 h 517"/>
                  <a:gd name="T112" fmla="*/ 7 w 3067"/>
                  <a:gd name="T113" fmla="*/ 0 h 517"/>
                  <a:gd name="T114" fmla="*/ 7 w 3067"/>
                  <a:gd name="T115" fmla="*/ 0 h 517"/>
                  <a:gd name="T116" fmla="*/ 7 w 3067"/>
                  <a:gd name="T117" fmla="*/ 0 h 5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67" h="517">
                    <a:moveTo>
                      <a:pt x="1320" y="366"/>
                    </a:moveTo>
                    <a:lnTo>
                      <a:pt x="1320" y="397"/>
                    </a:lnTo>
                    <a:lnTo>
                      <a:pt x="1322" y="408"/>
                    </a:lnTo>
                    <a:lnTo>
                      <a:pt x="1329" y="417"/>
                    </a:lnTo>
                    <a:lnTo>
                      <a:pt x="1338" y="423"/>
                    </a:lnTo>
                    <a:lnTo>
                      <a:pt x="1350" y="426"/>
                    </a:lnTo>
                    <a:lnTo>
                      <a:pt x="1718" y="426"/>
                    </a:lnTo>
                    <a:lnTo>
                      <a:pt x="1730" y="423"/>
                    </a:lnTo>
                    <a:lnTo>
                      <a:pt x="1739" y="417"/>
                    </a:lnTo>
                    <a:lnTo>
                      <a:pt x="1747" y="408"/>
                    </a:lnTo>
                    <a:lnTo>
                      <a:pt x="1749" y="397"/>
                    </a:lnTo>
                    <a:lnTo>
                      <a:pt x="1749" y="366"/>
                    </a:lnTo>
                    <a:lnTo>
                      <a:pt x="1320" y="366"/>
                    </a:lnTo>
                    <a:close/>
                    <a:moveTo>
                      <a:pt x="1130" y="224"/>
                    </a:moveTo>
                    <a:lnTo>
                      <a:pt x="1069" y="324"/>
                    </a:lnTo>
                    <a:lnTo>
                      <a:pt x="1999" y="324"/>
                    </a:lnTo>
                    <a:lnTo>
                      <a:pt x="1937" y="224"/>
                    </a:lnTo>
                    <a:lnTo>
                      <a:pt x="1130" y="224"/>
                    </a:lnTo>
                    <a:close/>
                    <a:moveTo>
                      <a:pt x="445" y="0"/>
                    </a:moveTo>
                    <a:lnTo>
                      <a:pt x="2623" y="0"/>
                    </a:lnTo>
                    <a:lnTo>
                      <a:pt x="2638" y="2"/>
                    </a:lnTo>
                    <a:lnTo>
                      <a:pt x="2656" y="7"/>
                    </a:lnTo>
                    <a:lnTo>
                      <a:pt x="2673" y="13"/>
                    </a:lnTo>
                    <a:lnTo>
                      <a:pt x="2689" y="22"/>
                    </a:lnTo>
                    <a:lnTo>
                      <a:pt x="2702" y="32"/>
                    </a:lnTo>
                    <a:lnTo>
                      <a:pt x="3067" y="366"/>
                    </a:lnTo>
                    <a:lnTo>
                      <a:pt x="3067" y="426"/>
                    </a:lnTo>
                    <a:lnTo>
                      <a:pt x="3067" y="428"/>
                    </a:lnTo>
                    <a:lnTo>
                      <a:pt x="3067" y="432"/>
                    </a:lnTo>
                    <a:lnTo>
                      <a:pt x="3066" y="440"/>
                    </a:lnTo>
                    <a:lnTo>
                      <a:pt x="3064" y="449"/>
                    </a:lnTo>
                    <a:lnTo>
                      <a:pt x="3060" y="460"/>
                    </a:lnTo>
                    <a:lnTo>
                      <a:pt x="3056" y="471"/>
                    </a:lnTo>
                    <a:lnTo>
                      <a:pt x="3049" y="483"/>
                    </a:lnTo>
                    <a:lnTo>
                      <a:pt x="3040" y="493"/>
                    </a:lnTo>
                    <a:lnTo>
                      <a:pt x="3028" y="503"/>
                    </a:lnTo>
                    <a:lnTo>
                      <a:pt x="3013" y="510"/>
                    </a:lnTo>
                    <a:lnTo>
                      <a:pt x="2996" y="515"/>
                    </a:lnTo>
                    <a:lnTo>
                      <a:pt x="2974" y="517"/>
                    </a:lnTo>
                    <a:lnTo>
                      <a:pt x="93" y="517"/>
                    </a:lnTo>
                    <a:lnTo>
                      <a:pt x="72" y="515"/>
                    </a:lnTo>
                    <a:lnTo>
                      <a:pt x="54" y="510"/>
                    </a:lnTo>
                    <a:lnTo>
                      <a:pt x="40" y="503"/>
                    </a:lnTo>
                    <a:lnTo>
                      <a:pt x="29" y="493"/>
                    </a:lnTo>
                    <a:lnTo>
                      <a:pt x="19" y="483"/>
                    </a:lnTo>
                    <a:lnTo>
                      <a:pt x="12" y="471"/>
                    </a:lnTo>
                    <a:lnTo>
                      <a:pt x="7" y="460"/>
                    </a:lnTo>
                    <a:lnTo>
                      <a:pt x="4" y="449"/>
                    </a:lnTo>
                    <a:lnTo>
                      <a:pt x="2" y="440"/>
                    </a:lnTo>
                    <a:lnTo>
                      <a:pt x="1" y="432"/>
                    </a:lnTo>
                    <a:lnTo>
                      <a:pt x="0" y="428"/>
                    </a:lnTo>
                    <a:lnTo>
                      <a:pt x="0" y="426"/>
                    </a:lnTo>
                    <a:lnTo>
                      <a:pt x="0" y="366"/>
                    </a:lnTo>
                    <a:lnTo>
                      <a:pt x="366" y="32"/>
                    </a:lnTo>
                    <a:lnTo>
                      <a:pt x="380" y="22"/>
                    </a:lnTo>
                    <a:lnTo>
                      <a:pt x="395" y="13"/>
                    </a:lnTo>
                    <a:lnTo>
                      <a:pt x="412" y="7"/>
                    </a:lnTo>
                    <a:lnTo>
                      <a:pt x="429" y="2"/>
                    </a:lnTo>
                    <a:lnTo>
                      <a:pt x="4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>
              <a:off x="2465437" y="4912112"/>
              <a:ext cx="655188" cy="533802"/>
              <a:chOff x="5234190" y="4081109"/>
              <a:chExt cx="655188" cy="533802"/>
            </a:xfrm>
            <a:solidFill>
              <a:srgbClr val="F1F1F1"/>
            </a:solidFill>
          </p:grpSpPr>
          <p:sp>
            <p:nvSpPr>
              <p:cNvPr id="45" name="Freeform 284"/>
              <p:cNvSpPr>
                <a:spLocks noEditPoints="1"/>
              </p:cNvSpPr>
              <p:nvPr/>
            </p:nvSpPr>
            <p:spPr bwMode="auto">
              <a:xfrm>
                <a:off x="5357038" y="4467655"/>
                <a:ext cx="351481" cy="147256"/>
              </a:xfrm>
              <a:custGeom>
                <a:avLst/>
                <a:gdLst>
                  <a:gd name="T0" fmla="*/ 163 w 1858"/>
                  <a:gd name="T1" fmla="*/ 92 h 866"/>
                  <a:gd name="T2" fmla="*/ 201 w 1858"/>
                  <a:gd name="T3" fmla="*/ 87 h 866"/>
                  <a:gd name="T4" fmla="*/ 177 w 1858"/>
                  <a:gd name="T5" fmla="*/ 79 h 866"/>
                  <a:gd name="T6" fmla="*/ 149 w 1858"/>
                  <a:gd name="T7" fmla="*/ 91 h 866"/>
                  <a:gd name="T8" fmla="*/ 146 w 1858"/>
                  <a:gd name="T9" fmla="*/ 91 h 866"/>
                  <a:gd name="T10" fmla="*/ 60 w 1858"/>
                  <a:gd name="T11" fmla="*/ 80 h 866"/>
                  <a:gd name="T12" fmla="*/ 33 w 1858"/>
                  <a:gd name="T13" fmla="*/ 79 h 866"/>
                  <a:gd name="T14" fmla="*/ 4 w 1858"/>
                  <a:gd name="T15" fmla="*/ 80 h 866"/>
                  <a:gd name="T16" fmla="*/ 200 w 1858"/>
                  <a:gd name="T17" fmla="*/ 77 h 866"/>
                  <a:gd name="T18" fmla="*/ 171 w 1858"/>
                  <a:gd name="T19" fmla="*/ 66 h 866"/>
                  <a:gd name="T20" fmla="*/ 133 w 1858"/>
                  <a:gd name="T21" fmla="*/ 66 h 866"/>
                  <a:gd name="T22" fmla="*/ 118 w 1858"/>
                  <a:gd name="T23" fmla="*/ 76 h 866"/>
                  <a:gd name="T24" fmla="*/ 115 w 1858"/>
                  <a:gd name="T25" fmla="*/ 77 h 866"/>
                  <a:gd name="T26" fmla="*/ 102 w 1858"/>
                  <a:gd name="T27" fmla="*/ 76 h 866"/>
                  <a:gd name="T28" fmla="*/ 88 w 1858"/>
                  <a:gd name="T29" fmla="*/ 66 h 866"/>
                  <a:gd name="T30" fmla="*/ 50 w 1858"/>
                  <a:gd name="T31" fmla="*/ 66 h 866"/>
                  <a:gd name="T32" fmla="*/ 36 w 1858"/>
                  <a:gd name="T33" fmla="*/ 76 h 866"/>
                  <a:gd name="T34" fmla="*/ 33 w 1858"/>
                  <a:gd name="T35" fmla="*/ 67 h 866"/>
                  <a:gd name="T36" fmla="*/ 167 w 1858"/>
                  <a:gd name="T37" fmla="*/ 64 h 866"/>
                  <a:gd name="T38" fmla="*/ 164 w 1858"/>
                  <a:gd name="T39" fmla="*/ 64 h 866"/>
                  <a:gd name="T40" fmla="*/ 151 w 1858"/>
                  <a:gd name="T41" fmla="*/ 63 h 866"/>
                  <a:gd name="T42" fmla="*/ 136 w 1858"/>
                  <a:gd name="T43" fmla="*/ 53 h 866"/>
                  <a:gd name="T44" fmla="*/ 98 w 1858"/>
                  <a:gd name="T45" fmla="*/ 53 h 866"/>
                  <a:gd name="T46" fmla="*/ 83 w 1858"/>
                  <a:gd name="T47" fmla="*/ 54 h 866"/>
                  <a:gd name="T48" fmla="*/ 70 w 1858"/>
                  <a:gd name="T49" fmla="*/ 64 h 866"/>
                  <a:gd name="T50" fmla="*/ 67 w 1858"/>
                  <a:gd name="T51" fmla="*/ 64 h 866"/>
                  <a:gd name="T52" fmla="*/ 54 w 1858"/>
                  <a:gd name="T53" fmla="*/ 54 h 866"/>
                  <a:gd name="T54" fmla="*/ 39 w 1858"/>
                  <a:gd name="T55" fmla="*/ 53 h 866"/>
                  <a:gd name="T56" fmla="*/ 136 w 1858"/>
                  <a:gd name="T57" fmla="*/ 51 h 866"/>
                  <a:gd name="T58" fmla="*/ 119 w 1858"/>
                  <a:gd name="T59" fmla="*/ 50 h 866"/>
                  <a:gd name="T60" fmla="*/ 202 w 1858"/>
                  <a:gd name="T61" fmla="*/ 40 h 866"/>
                  <a:gd name="T62" fmla="*/ 163 w 1858"/>
                  <a:gd name="T63" fmla="*/ 39 h 866"/>
                  <a:gd name="T64" fmla="*/ 149 w 1858"/>
                  <a:gd name="T65" fmla="*/ 50 h 866"/>
                  <a:gd name="T66" fmla="*/ 122 w 1858"/>
                  <a:gd name="T67" fmla="*/ 51 h 866"/>
                  <a:gd name="T68" fmla="*/ 105 w 1858"/>
                  <a:gd name="T69" fmla="*/ 50 h 866"/>
                  <a:gd name="T70" fmla="*/ 91 w 1858"/>
                  <a:gd name="T71" fmla="*/ 40 h 866"/>
                  <a:gd name="T72" fmla="*/ 53 w 1858"/>
                  <a:gd name="T73" fmla="*/ 39 h 866"/>
                  <a:gd name="T74" fmla="*/ 38 w 1858"/>
                  <a:gd name="T75" fmla="*/ 50 h 866"/>
                  <a:gd name="T76" fmla="*/ 26 w 1858"/>
                  <a:gd name="T77" fmla="*/ 51 h 866"/>
                  <a:gd name="T78" fmla="*/ 23 w 1858"/>
                  <a:gd name="T79" fmla="*/ 50 h 866"/>
                  <a:gd name="T80" fmla="*/ 201 w 1858"/>
                  <a:gd name="T81" fmla="*/ 26 h 866"/>
                  <a:gd name="T82" fmla="*/ 157 w 1858"/>
                  <a:gd name="T83" fmla="*/ 26 h 866"/>
                  <a:gd name="T84" fmla="*/ 142 w 1858"/>
                  <a:gd name="T85" fmla="*/ 36 h 866"/>
                  <a:gd name="T86" fmla="*/ 129 w 1858"/>
                  <a:gd name="T87" fmla="*/ 37 h 866"/>
                  <a:gd name="T88" fmla="*/ 126 w 1858"/>
                  <a:gd name="T89" fmla="*/ 37 h 866"/>
                  <a:gd name="T90" fmla="*/ 112 w 1858"/>
                  <a:gd name="T91" fmla="*/ 26 h 866"/>
                  <a:gd name="T92" fmla="*/ 74 w 1858"/>
                  <a:gd name="T93" fmla="*/ 26 h 866"/>
                  <a:gd name="T94" fmla="*/ 59 w 1858"/>
                  <a:gd name="T95" fmla="*/ 36 h 866"/>
                  <a:gd name="T96" fmla="*/ 47 w 1858"/>
                  <a:gd name="T97" fmla="*/ 37 h 866"/>
                  <a:gd name="T98" fmla="*/ 43 w 1858"/>
                  <a:gd name="T99" fmla="*/ 37 h 866"/>
                  <a:gd name="T100" fmla="*/ 29 w 1858"/>
                  <a:gd name="T101" fmla="*/ 26 h 866"/>
                  <a:gd name="T102" fmla="*/ 190 w 1858"/>
                  <a:gd name="T103" fmla="*/ 18 h 866"/>
                  <a:gd name="T104" fmla="*/ 186 w 1858"/>
                  <a:gd name="T105" fmla="*/ 24 h 866"/>
                  <a:gd name="T106" fmla="*/ 172 w 1858"/>
                  <a:gd name="T107" fmla="*/ 18 h 866"/>
                  <a:gd name="T108" fmla="*/ 133 w 1858"/>
                  <a:gd name="T109" fmla="*/ 23 h 866"/>
                  <a:gd name="T110" fmla="*/ 130 w 1858"/>
                  <a:gd name="T111" fmla="*/ 18 h 866"/>
                  <a:gd name="T112" fmla="*/ 90 w 1858"/>
                  <a:gd name="T113" fmla="*/ 18 h 866"/>
                  <a:gd name="T114" fmla="*/ 87 w 1858"/>
                  <a:gd name="T115" fmla="*/ 23 h 866"/>
                  <a:gd name="T116" fmla="*/ 49 w 1858"/>
                  <a:gd name="T117" fmla="*/ 18 h 866"/>
                  <a:gd name="T118" fmla="*/ 44 w 1858"/>
                  <a:gd name="T119" fmla="*/ 24 h 866"/>
                  <a:gd name="T120" fmla="*/ 30 w 1858"/>
                  <a:gd name="T121" fmla="*/ 18 h 866"/>
                  <a:gd name="T122" fmla="*/ 206 w 1858"/>
                  <a:gd name="T123" fmla="*/ 90 h 8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58" h="866">
                    <a:moveTo>
                      <a:pt x="1598" y="779"/>
                    </a:moveTo>
                    <a:lnTo>
                      <a:pt x="1595" y="779"/>
                    </a:lnTo>
                    <a:lnTo>
                      <a:pt x="1591" y="780"/>
                    </a:lnTo>
                    <a:lnTo>
                      <a:pt x="1589" y="782"/>
                    </a:lnTo>
                    <a:lnTo>
                      <a:pt x="1589" y="784"/>
                    </a:lnTo>
                    <a:lnTo>
                      <a:pt x="1589" y="828"/>
                    </a:lnTo>
                    <a:lnTo>
                      <a:pt x="1589" y="830"/>
                    </a:lnTo>
                    <a:lnTo>
                      <a:pt x="1591" y="831"/>
                    </a:lnTo>
                    <a:lnTo>
                      <a:pt x="1595" y="834"/>
                    </a:lnTo>
                    <a:lnTo>
                      <a:pt x="1598" y="834"/>
                    </a:lnTo>
                    <a:lnTo>
                      <a:pt x="1684" y="834"/>
                    </a:lnTo>
                    <a:lnTo>
                      <a:pt x="1687" y="834"/>
                    </a:lnTo>
                    <a:lnTo>
                      <a:pt x="1691" y="833"/>
                    </a:lnTo>
                    <a:lnTo>
                      <a:pt x="1693" y="831"/>
                    </a:lnTo>
                    <a:lnTo>
                      <a:pt x="1695" y="829"/>
                    </a:lnTo>
                    <a:lnTo>
                      <a:pt x="1695" y="828"/>
                    </a:lnTo>
                    <a:lnTo>
                      <a:pt x="1695" y="784"/>
                    </a:lnTo>
                    <a:lnTo>
                      <a:pt x="1694" y="782"/>
                    </a:lnTo>
                    <a:lnTo>
                      <a:pt x="1692" y="780"/>
                    </a:lnTo>
                    <a:lnTo>
                      <a:pt x="1688" y="779"/>
                    </a:lnTo>
                    <a:lnTo>
                      <a:pt x="1684" y="779"/>
                    </a:lnTo>
                    <a:lnTo>
                      <a:pt x="1598" y="779"/>
                    </a:lnTo>
                    <a:close/>
                    <a:moveTo>
                      <a:pt x="1476" y="778"/>
                    </a:moveTo>
                    <a:lnTo>
                      <a:pt x="1472" y="778"/>
                    </a:lnTo>
                    <a:lnTo>
                      <a:pt x="1469" y="779"/>
                    </a:lnTo>
                    <a:lnTo>
                      <a:pt x="1466" y="781"/>
                    </a:lnTo>
                    <a:lnTo>
                      <a:pt x="1465" y="783"/>
                    </a:lnTo>
                    <a:lnTo>
                      <a:pt x="1465" y="826"/>
                    </a:lnTo>
                    <a:lnTo>
                      <a:pt x="1466" y="828"/>
                    </a:lnTo>
                    <a:lnTo>
                      <a:pt x="1469" y="830"/>
                    </a:lnTo>
                    <a:lnTo>
                      <a:pt x="1472" y="831"/>
                    </a:lnTo>
                    <a:lnTo>
                      <a:pt x="1476" y="833"/>
                    </a:lnTo>
                    <a:lnTo>
                      <a:pt x="1562" y="833"/>
                    </a:lnTo>
                    <a:lnTo>
                      <a:pt x="1565" y="831"/>
                    </a:lnTo>
                    <a:lnTo>
                      <a:pt x="1569" y="830"/>
                    </a:lnTo>
                    <a:lnTo>
                      <a:pt x="1571" y="828"/>
                    </a:lnTo>
                    <a:lnTo>
                      <a:pt x="1571" y="826"/>
                    </a:lnTo>
                    <a:lnTo>
                      <a:pt x="1571" y="783"/>
                    </a:lnTo>
                    <a:lnTo>
                      <a:pt x="1571" y="781"/>
                    </a:lnTo>
                    <a:lnTo>
                      <a:pt x="1569" y="779"/>
                    </a:lnTo>
                    <a:lnTo>
                      <a:pt x="1565" y="778"/>
                    </a:lnTo>
                    <a:lnTo>
                      <a:pt x="1562" y="778"/>
                    </a:lnTo>
                    <a:lnTo>
                      <a:pt x="1476" y="778"/>
                    </a:lnTo>
                    <a:close/>
                    <a:moveTo>
                      <a:pt x="1721" y="777"/>
                    </a:moveTo>
                    <a:lnTo>
                      <a:pt x="1717" y="778"/>
                    </a:lnTo>
                    <a:lnTo>
                      <a:pt x="1714" y="779"/>
                    </a:lnTo>
                    <a:lnTo>
                      <a:pt x="1712" y="781"/>
                    </a:lnTo>
                    <a:lnTo>
                      <a:pt x="1710" y="783"/>
                    </a:lnTo>
                    <a:lnTo>
                      <a:pt x="1710" y="826"/>
                    </a:lnTo>
                    <a:lnTo>
                      <a:pt x="1712" y="828"/>
                    </a:lnTo>
                    <a:lnTo>
                      <a:pt x="1714" y="830"/>
                    </a:lnTo>
                    <a:lnTo>
                      <a:pt x="1717" y="831"/>
                    </a:lnTo>
                    <a:lnTo>
                      <a:pt x="1721" y="831"/>
                    </a:lnTo>
                    <a:lnTo>
                      <a:pt x="1807" y="831"/>
                    </a:lnTo>
                    <a:lnTo>
                      <a:pt x="1811" y="831"/>
                    </a:lnTo>
                    <a:lnTo>
                      <a:pt x="1814" y="830"/>
                    </a:lnTo>
                    <a:lnTo>
                      <a:pt x="1816" y="828"/>
                    </a:lnTo>
                    <a:lnTo>
                      <a:pt x="1817" y="826"/>
                    </a:lnTo>
                    <a:lnTo>
                      <a:pt x="1817" y="783"/>
                    </a:lnTo>
                    <a:lnTo>
                      <a:pt x="1816" y="781"/>
                    </a:lnTo>
                    <a:lnTo>
                      <a:pt x="1814" y="779"/>
                    </a:lnTo>
                    <a:lnTo>
                      <a:pt x="1811" y="778"/>
                    </a:lnTo>
                    <a:lnTo>
                      <a:pt x="1807" y="777"/>
                    </a:lnTo>
                    <a:lnTo>
                      <a:pt x="1721" y="777"/>
                    </a:lnTo>
                    <a:close/>
                    <a:moveTo>
                      <a:pt x="580" y="718"/>
                    </a:moveTo>
                    <a:lnTo>
                      <a:pt x="577" y="718"/>
                    </a:lnTo>
                    <a:lnTo>
                      <a:pt x="574" y="721"/>
                    </a:lnTo>
                    <a:lnTo>
                      <a:pt x="572" y="723"/>
                    </a:lnTo>
                    <a:lnTo>
                      <a:pt x="570" y="726"/>
                    </a:lnTo>
                    <a:lnTo>
                      <a:pt x="570" y="729"/>
                    </a:lnTo>
                    <a:lnTo>
                      <a:pt x="570" y="819"/>
                    </a:lnTo>
                    <a:lnTo>
                      <a:pt x="570" y="822"/>
                    </a:lnTo>
                    <a:lnTo>
                      <a:pt x="572" y="825"/>
                    </a:lnTo>
                    <a:lnTo>
                      <a:pt x="574" y="827"/>
                    </a:lnTo>
                    <a:lnTo>
                      <a:pt x="577" y="828"/>
                    </a:lnTo>
                    <a:lnTo>
                      <a:pt x="580" y="829"/>
                    </a:lnTo>
                    <a:lnTo>
                      <a:pt x="1152" y="829"/>
                    </a:lnTo>
                    <a:lnTo>
                      <a:pt x="1155" y="828"/>
                    </a:lnTo>
                    <a:lnTo>
                      <a:pt x="1159" y="827"/>
                    </a:lnTo>
                    <a:lnTo>
                      <a:pt x="1161" y="825"/>
                    </a:lnTo>
                    <a:lnTo>
                      <a:pt x="1163" y="822"/>
                    </a:lnTo>
                    <a:lnTo>
                      <a:pt x="1163" y="819"/>
                    </a:lnTo>
                    <a:lnTo>
                      <a:pt x="1163" y="729"/>
                    </a:lnTo>
                    <a:lnTo>
                      <a:pt x="1163" y="726"/>
                    </a:lnTo>
                    <a:lnTo>
                      <a:pt x="1161" y="723"/>
                    </a:lnTo>
                    <a:lnTo>
                      <a:pt x="1159" y="721"/>
                    </a:lnTo>
                    <a:lnTo>
                      <a:pt x="1155" y="718"/>
                    </a:lnTo>
                    <a:lnTo>
                      <a:pt x="1152" y="718"/>
                    </a:lnTo>
                    <a:lnTo>
                      <a:pt x="580" y="718"/>
                    </a:lnTo>
                    <a:close/>
                    <a:moveTo>
                      <a:pt x="1598" y="716"/>
                    </a:moveTo>
                    <a:lnTo>
                      <a:pt x="1595" y="717"/>
                    </a:lnTo>
                    <a:lnTo>
                      <a:pt x="1591" y="718"/>
                    </a:lnTo>
                    <a:lnTo>
                      <a:pt x="1589" y="721"/>
                    </a:lnTo>
                    <a:lnTo>
                      <a:pt x="1589" y="723"/>
                    </a:lnTo>
                    <a:lnTo>
                      <a:pt x="1589" y="766"/>
                    </a:lnTo>
                    <a:lnTo>
                      <a:pt x="1589" y="768"/>
                    </a:lnTo>
                    <a:lnTo>
                      <a:pt x="1591" y="770"/>
                    </a:lnTo>
                    <a:lnTo>
                      <a:pt x="1595" y="771"/>
                    </a:lnTo>
                    <a:lnTo>
                      <a:pt x="1598" y="771"/>
                    </a:lnTo>
                    <a:lnTo>
                      <a:pt x="1684" y="771"/>
                    </a:lnTo>
                    <a:lnTo>
                      <a:pt x="1688" y="771"/>
                    </a:lnTo>
                    <a:lnTo>
                      <a:pt x="1692" y="770"/>
                    </a:lnTo>
                    <a:lnTo>
                      <a:pt x="1694" y="768"/>
                    </a:lnTo>
                    <a:lnTo>
                      <a:pt x="1695" y="766"/>
                    </a:lnTo>
                    <a:lnTo>
                      <a:pt x="1695" y="723"/>
                    </a:lnTo>
                    <a:lnTo>
                      <a:pt x="1694" y="721"/>
                    </a:lnTo>
                    <a:lnTo>
                      <a:pt x="1692" y="718"/>
                    </a:lnTo>
                    <a:lnTo>
                      <a:pt x="1688" y="717"/>
                    </a:lnTo>
                    <a:lnTo>
                      <a:pt x="1684" y="716"/>
                    </a:lnTo>
                    <a:lnTo>
                      <a:pt x="1598" y="716"/>
                    </a:lnTo>
                    <a:close/>
                    <a:moveTo>
                      <a:pt x="1349" y="715"/>
                    </a:moveTo>
                    <a:lnTo>
                      <a:pt x="1346" y="716"/>
                    </a:lnTo>
                    <a:lnTo>
                      <a:pt x="1344" y="718"/>
                    </a:lnTo>
                    <a:lnTo>
                      <a:pt x="1342" y="721"/>
                    </a:lnTo>
                    <a:lnTo>
                      <a:pt x="1340" y="724"/>
                    </a:lnTo>
                    <a:lnTo>
                      <a:pt x="1340" y="727"/>
                    </a:lnTo>
                    <a:lnTo>
                      <a:pt x="1340" y="816"/>
                    </a:lnTo>
                    <a:lnTo>
                      <a:pt x="1340" y="820"/>
                    </a:lnTo>
                    <a:lnTo>
                      <a:pt x="1342" y="823"/>
                    </a:lnTo>
                    <a:lnTo>
                      <a:pt x="1344" y="825"/>
                    </a:lnTo>
                    <a:lnTo>
                      <a:pt x="1346" y="826"/>
                    </a:lnTo>
                    <a:lnTo>
                      <a:pt x="1349" y="827"/>
                    </a:lnTo>
                    <a:lnTo>
                      <a:pt x="1435" y="827"/>
                    </a:lnTo>
                    <a:lnTo>
                      <a:pt x="1438" y="826"/>
                    </a:lnTo>
                    <a:lnTo>
                      <a:pt x="1441" y="825"/>
                    </a:lnTo>
                    <a:lnTo>
                      <a:pt x="1443" y="823"/>
                    </a:lnTo>
                    <a:lnTo>
                      <a:pt x="1445" y="820"/>
                    </a:lnTo>
                    <a:lnTo>
                      <a:pt x="1445" y="816"/>
                    </a:lnTo>
                    <a:lnTo>
                      <a:pt x="1445" y="727"/>
                    </a:lnTo>
                    <a:lnTo>
                      <a:pt x="1445" y="724"/>
                    </a:lnTo>
                    <a:lnTo>
                      <a:pt x="1443" y="721"/>
                    </a:lnTo>
                    <a:lnTo>
                      <a:pt x="1441" y="718"/>
                    </a:lnTo>
                    <a:lnTo>
                      <a:pt x="1438" y="716"/>
                    </a:lnTo>
                    <a:lnTo>
                      <a:pt x="1435" y="715"/>
                    </a:lnTo>
                    <a:lnTo>
                      <a:pt x="1349" y="715"/>
                    </a:lnTo>
                    <a:close/>
                    <a:moveTo>
                      <a:pt x="1201" y="715"/>
                    </a:moveTo>
                    <a:lnTo>
                      <a:pt x="1197" y="716"/>
                    </a:lnTo>
                    <a:lnTo>
                      <a:pt x="1194" y="718"/>
                    </a:lnTo>
                    <a:lnTo>
                      <a:pt x="1191" y="721"/>
                    </a:lnTo>
                    <a:lnTo>
                      <a:pt x="1190" y="724"/>
                    </a:lnTo>
                    <a:lnTo>
                      <a:pt x="1189" y="727"/>
                    </a:lnTo>
                    <a:lnTo>
                      <a:pt x="1189" y="816"/>
                    </a:lnTo>
                    <a:lnTo>
                      <a:pt x="1190" y="820"/>
                    </a:lnTo>
                    <a:lnTo>
                      <a:pt x="1191" y="823"/>
                    </a:lnTo>
                    <a:lnTo>
                      <a:pt x="1194" y="825"/>
                    </a:lnTo>
                    <a:lnTo>
                      <a:pt x="1197" y="826"/>
                    </a:lnTo>
                    <a:lnTo>
                      <a:pt x="1201" y="827"/>
                    </a:lnTo>
                    <a:lnTo>
                      <a:pt x="1306" y="827"/>
                    </a:lnTo>
                    <a:lnTo>
                      <a:pt x="1310" y="826"/>
                    </a:lnTo>
                    <a:lnTo>
                      <a:pt x="1314" y="825"/>
                    </a:lnTo>
                    <a:lnTo>
                      <a:pt x="1317" y="823"/>
                    </a:lnTo>
                    <a:lnTo>
                      <a:pt x="1318" y="820"/>
                    </a:lnTo>
                    <a:lnTo>
                      <a:pt x="1319" y="816"/>
                    </a:lnTo>
                    <a:lnTo>
                      <a:pt x="1319" y="727"/>
                    </a:lnTo>
                    <a:lnTo>
                      <a:pt x="1318" y="724"/>
                    </a:lnTo>
                    <a:lnTo>
                      <a:pt x="1317" y="721"/>
                    </a:lnTo>
                    <a:lnTo>
                      <a:pt x="1314" y="718"/>
                    </a:lnTo>
                    <a:lnTo>
                      <a:pt x="1310" y="716"/>
                    </a:lnTo>
                    <a:lnTo>
                      <a:pt x="1306" y="715"/>
                    </a:lnTo>
                    <a:lnTo>
                      <a:pt x="1201" y="715"/>
                    </a:lnTo>
                    <a:close/>
                    <a:moveTo>
                      <a:pt x="429" y="715"/>
                    </a:moveTo>
                    <a:lnTo>
                      <a:pt x="424" y="716"/>
                    </a:lnTo>
                    <a:lnTo>
                      <a:pt x="421" y="718"/>
                    </a:lnTo>
                    <a:lnTo>
                      <a:pt x="418" y="721"/>
                    </a:lnTo>
                    <a:lnTo>
                      <a:pt x="416" y="724"/>
                    </a:lnTo>
                    <a:lnTo>
                      <a:pt x="416" y="727"/>
                    </a:lnTo>
                    <a:lnTo>
                      <a:pt x="416" y="816"/>
                    </a:lnTo>
                    <a:lnTo>
                      <a:pt x="416" y="820"/>
                    </a:lnTo>
                    <a:lnTo>
                      <a:pt x="418" y="823"/>
                    </a:lnTo>
                    <a:lnTo>
                      <a:pt x="421" y="825"/>
                    </a:lnTo>
                    <a:lnTo>
                      <a:pt x="424" y="826"/>
                    </a:lnTo>
                    <a:lnTo>
                      <a:pt x="429" y="827"/>
                    </a:lnTo>
                    <a:lnTo>
                      <a:pt x="533" y="827"/>
                    </a:lnTo>
                    <a:lnTo>
                      <a:pt x="536" y="826"/>
                    </a:lnTo>
                    <a:lnTo>
                      <a:pt x="541" y="825"/>
                    </a:lnTo>
                    <a:lnTo>
                      <a:pt x="543" y="823"/>
                    </a:lnTo>
                    <a:lnTo>
                      <a:pt x="545" y="820"/>
                    </a:lnTo>
                    <a:lnTo>
                      <a:pt x="546" y="816"/>
                    </a:lnTo>
                    <a:lnTo>
                      <a:pt x="546" y="727"/>
                    </a:lnTo>
                    <a:lnTo>
                      <a:pt x="545" y="724"/>
                    </a:lnTo>
                    <a:lnTo>
                      <a:pt x="543" y="721"/>
                    </a:lnTo>
                    <a:lnTo>
                      <a:pt x="541" y="718"/>
                    </a:lnTo>
                    <a:lnTo>
                      <a:pt x="536" y="716"/>
                    </a:lnTo>
                    <a:lnTo>
                      <a:pt x="533" y="715"/>
                    </a:lnTo>
                    <a:lnTo>
                      <a:pt x="429" y="715"/>
                    </a:lnTo>
                    <a:close/>
                    <a:moveTo>
                      <a:pt x="297" y="715"/>
                    </a:moveTo>
                    <a:lnTo>
                      <a:pt x="293" y="716"/>
                    </a:lnTo>
                    <a:lnTo>
                      <a:pt x="290" y="718"/>
                    </a:lnTo>
                    <a:lnTo>
                      <a:pt x="288" y="721"/>
                    </a:lnTo>
                    <a:lnTo>
                      <a:pt x="286" y="724"/>
                    </a:lnTo>
                    <a:lnTo>
                      <a:pt x="286" y="727"/>
                    </a:lnTo>
                    <a:lnTo>
                      <a:pt x="286" y="816"/>
                    </a:lnTo>
                    <a:lnTo>
                      <a:pt x="286" y="820"/>
                    </a:lnTo>
                    <a:lnTo>
                      <a:pt x="288" y="823"/>
                    </a:lnTo>
                    <a:lnTo>
                      <a:pt x="290" y="825"/>
                    </a:lnTo>
                    <a:lnTo>
                      <a:pt x="293" y="826"/>
                    </a:lnTo>
                    <a:lnTo>
                      <a:pt x="297" y="827"/>
                    </a:lnTo>
                    <a:lnTo>
                      <a:pt x="383" y="827"/>
                    </a:lnTo>
                    <a:lnTo>
                      <a:pt x="386" y="826"/>
                    </a:lnTo>
                    <a:lnTo>
                      <a:pt x="388" y="825"/>
                    </a:lnTo>
                    <a:lnTo>
                      <a:pt x="391" y="823"/>
                    </a:lnTo>
                    <a:lnTo>
                      <a:pt x="392" y="820"/>
                    </a:lnTo>
                    <a:lnTo>
                      <a:pt x="392" y="816"/>
                    </a:lnTo>
                    <a:lnTo>
                      <a:pt x="392" y="727"/>
                    </a:lnTo>
                    <a:lnTo>
                      <a:pt x="392" y="724"/>
                    </a:lnTo>
                    <a:lnTo>
                      <a:pt x="391" y="721"/>
                    </a:lnTo>
                    <a:lnTo>
                      <a:pt x="388" y="718"/>
                    </a:lnTo>
                    <a:lnTo>
                      <a:pt x="386" y="716"/>
                    </a:lnTo>
                    <a:lnTo>
                      <a:pt x="383" y="715"/>
                    </a:lnTo>
                    <a:lnTo>
                      <a:pt x="297" y="715"/>
                    </a:lnTo>
                    <a:close/>
                    <a:moveTo>
                      <a:pt x="172" y="715"/>
                    </a:moveTo>
                    <a:lnTo>
                      <a:pt x="169" y="716"/>
                    </a:lnTo>
                    <a:lnTo>
                      <a:pt x="166" y="718"/>
                    </a:lnTo>
                    <a:lnTo>
                      <a:pt x="164" y="721"/>
                    </a:lnTo>
                    <a:lnTo>
                      <a:pt x="162" y="724"/>
                    </a:lnTo>
                    <a:lnTo>
                      <a:pt x="162" y="727"/>
                    </a:lnTo>
                    <a:lnTo>
                      <a:pt x="162" y="816"/>
                    </a:lnTo>
                    <a:lnTo>
                      <a:pt x="162" y="820"/>
                    </a:lnTo>
                    <a:lnTo>
                      <a:pt x="164" y="823"/>
                    </a:lnTo>
                    <a:lnTo>
                      <a:pt x="166" y="825"/>
                    </a:lnTo>
                    <a:lnTo>
                      <a:pt x="169" y="826"/>
                    </a:lnTo>
                    <a:lnTo>
                      <a:pt x="172" y="827"/>
                    </a:lnTo>
                    <a:lnTo>
                      <a:pt x="258" y="827"/>
                    </a:lnTo>
                    <a:lnTo>
                      <a:pt x="261" y="826"/>
                    </a:lnTo>
                    <a:lnTo>
                      <a:pt x="263" y="825"/>
                    </a:lnTo>
                    <a:lnTo>
                      <a:pt x="266" y="823"/>
                    </a:lnTo>
                    <a:lnTo>
                      <a:pt x="267" y="820"/>
                    </a:lnTo>
                    <a:lnTo>
                      <a:pt x="267" y="816"/>
                    </a:lnTo>
                    <a:lnTo>
                      <a:pt x="267" y="727"/>
                    </a:lnTo>
                    <a:lnTo>
                      <a:pt x="267" y="724"/>
                    </a:lnTo>
                    <a:lnTo>
                      <a:pt x="266" y="721"/>
                    </a:lnTo>
                    <a:lnTo>
                      <a:pt x="263" y="718"/>
                    </a:lnTo>
                    <a:lnTo>
                      <a:pt x="261" y="716"/>
                    </a:lnTo>
                    <a:lnTo>
                      <a:pt x="258" y="715"/>
                    </a:lnTo>
                    <a:lnTo>
                      <a:pt x="172" y="715"/>
                    </a:lnTo>
                    <a:close/>
                    <a:moveTo>
                      <a:pt x="47" y="715"/>
                    </a:moveTo>
                    <a:lnTo>
                      <a:pt x="44" y="716"/>
                    </a:lnTo>
                    <a:lnTo>
                      <a:pt x="41" y="718"/>
                    </a:lnTo>
                    <a:lnTo>
                      <a:pt x="39" y="721"/>
                    </a:lnTo>
                    <a:lnTo>
                      <a:pt x="38" y="724"/>
                    </a:lnTo>
                    <a:lnTo>
                      <a:pt x="37" y="727"/>
                    </a:lnTo>
                    <a:lnTo>
                      <a:pt x="37" y="816"/>
                    </a:lnTo>
                    <a:lnTo>
                      <a:pt x="38" y="820"/>
                    </a:lnTo>
                    <a:lnTo>
                      <a:pt x="39" y="823"/>
                    </a:lnTo>
                    <a:lnTo>
                      <a:pt x="41" y="825"/>
                    </a:lnTo>
                    <a:lnTo>
                      <a:pt x="44" y="826"/>
                    </a:lnTo>
                    <a:lnTo>
                      <a:pt x="47" y="827"/>
                    </a:lnTo>
                    <a:lnTo>
                      <a:pt x="133" y="827"/>
                    </a:lnTo>
                    <a:lnTo>
                      <a:pt x="136" y="826"/>
                    </a:lnTo>
                    <a:lnTo>
                      <a:pt x="140" y="825"/>
                    </a:lnTo>
                    <a:lnTo>
                      <a:pt x="142" y="823"/>
                    </a:lnTo>
                    <a:lnTo>
                      <a:pt x="143" y="820"/>
                    </a:lnTo>
                    <a:lnTo>
                      <a:pt x="144" y="816"/>
                    </a:lnTo>
                    <a:lnTo>
                      <a:pt x="144" y="727"/>
                    </a:lnTo>
                    <a:lnTo>
                      <a:pt x="143" y="724"/>
                    </a:lnTo>
                    <a:lnTo>
                      <a:pt x="142" y="721"/>
                    </a:lnTo>
                    <a:lnTo>
                      <a:pt x="140" y="718"/>
                    </a:lnTo>
                    <a:lnTo>
                      <a:pt x="136" y="716"/>
                    </a:lnTo>
                    <a:lnTo>
                      <a:pt x="133" y="715"/>
                    </a:lnTo>
                    <a:lnTo>
                      <a:pt x="47" y="715"/>
                    </a:lnTo>
                    <a:close/>
                    <a:moveTo>
                      <a:pt x="1589" y="594"/>
                    </a:moveTo>
                    <a:lnTo>
                      <a:pt x="1577" y="595"/>
                    </a:lnTo>
                    <a:lnTo>
                      <a:pt x="1568" y="599"/>
                    </a:lnTo>
                    <a:lnTo>
                      <a:pt x="1565" y="604"/>
                    </a:lnTo>
                    <a:lnTo>
                      <a:pt x="1565" y="687"/>
                    </a:lnTo>
                    <a:lnTo>
                      <a:pt x="1568" y="692"/>
                    </a:lnTo>
                    <a:lnTo>
                      <a:pt x="1577" y="696"/>
                    </a:lnTo>
                    <a:lnTo>
                      <a:pt x="1589" y="697"/>
                    </a:lnTo>
                    <a:lnTo>
                      <a:pt x="1790" y="697"/>
                    </a:lnTo>
                    <a:lnTo>
                      <a:pt x="1803" y="696"/>
                    </a:lnTo>
                    <a:lnTo>
                      <a:pt x="1811" y="692"/>
                    </a:lnTo>
                    <a:lnTo>
                      <a:pt x="1814" y="687"/>
                    </a:lnTo>
                    <a:lnTo>
                      <a:pt x="1814" y="604"/>
                    </a:lnTo>
                    <a:lnTo>
                      <a:pt x="1811" y="599"/>
                    </a:lnTo>
                    <a:lnTo>
                      <a:pt x="1803" y="595"/>
                    </a:lnTo>
                    <a:lnTo>
                      <a:pt x="1790" y="594"/>
                    </a:lnTo>
                    <a:lnTo>
                      <a:pt x="1589" y="594"/>
                    </a:lnTo>
                    <a:close/>
                    <a:moveTo>
                      <a:pt x="1451" y="594"/>
                    </a:moveTo>
                    <a:lnTo>
                      <a:pt x="1448" y="594"/>
                    </a:lnTo>
                    <a:lnTo>
                      <a:pt x="1444" y="596"/>
                    </a:lnTo>
                    <a:lnTo>
                      <a:pt x="1442" y="598"/>
                    </a:lnTo>
                    <a:lnTo>
                      <a:pt x="1441" y="601"/>
                    </a:lnTo>
                    <a:lnTo>
                      <a:pt x="1440" y="604"/>
                    </a:lnTo>
                    <a:lnTo>
                      <a:pt x="1440" y="687"/>
                    </a:lnTo>
                    <a:lnTo>
                      <a:pt x="1441" y="690"/>
                    </a:lnTo>
                    <a:lnTo>
                      <a:pt x="1442" y="693"/>
                    </a:lnTo>
                    <a:lnTo>
                      <a:pt x="1444" y="695"/>
                    </a:lnTo>
                    <a:lnTo>
                      <a:pt x="1448" y="697"/>
                    </a:lnTo>
                    <a:lnTo>
                      <a:pt x="1451" y="697"/>
                    </a:lnTo>
                    <a:lnTo>
                      <a:pt x="1537" y="697"/>
                    </a:lnTo>
                    <a:lnTo>
                      <a:pt x="1540" y="697"/>
                    </a:lnTo>
                    <a:lnTo>
                      <a:pt x="1543" y="695"/>
                    </a:lnTo>
                    <a:lnTo>
                      <a:pt x="1545" y="693"/>
                    </a:lnTo>
                    <a:lnTo>
                      <a:pt x="1547" y="690"/>
                    </a:lnTo>
                    <a:lnTo>
                      <a:pt x="1547" y="687"/>
                    </a:lnTo>
                    <a:lnTo>
                      <a:pt x="1547" y="604"/>
                    </a:lnTo>
                    <a:lnTo>
                      <a:pt x="1547" y="601"/>
                    </a:lnTo>
                    <a:lnTo>
                      <a:pt x="1545" y="598"/>
                    </a:lnTo>
                    <a:lnTo>
                      <a:pt x="1543" y="596"/>
                    </a:lnTo>
                    <a:lnTo>
                      <a:pt x="1540" y="594"/>
                    </a:lnTo>
                    <a:lnTo>
                      <a:pt x="1537" y="594"/>
                    </a:lnTo>
                    <a:lnTo>
                      <a:pt x="1451" y="594"/>
                    </a:lnTo>
                    <a:close/>
                    <a:moveTo>
                      <a:pt x="1326" y="594"/>
                    </a:moveTo>
                    <a:lnTo>
                      <a:pt x="1323" y="594"/>
                    </a:lnTo>
                    <a:lnTo>
                      <a:pt x="1320" y="596"/>
                    </a:lnTo>
                    <a:lnTo>
                      <a:pt x="1318" y="598"/>
                    </a:lnTo>
                    <a:lnTo>
                      <a:pt x="1317" y="601"/>
                    </a:lnTo>
                    <a:lnTo>
                      <a:pt x="1316" y="604"/>
                    </a:lnTo>
                    <a:lnTo>
                      <a:pt x="1316" y="687"/>
                    </a:lnTo>
                    <a:lnTo>
                      <a:pt x="1317" y="690"/>
                    </a:lnTo>
                    <a:lnTo>
                      <a:pt x="1318" y="693"/>
                    </a:lnTo>
                    <a:lnTo>
                      <a:pt x="1320" y="695"/>
                    </a:lnTo>
                    <a:lnTo>
                      <a:pt x="1323" y="697"/>
                    </a:lnTo>
                    <a:lnTo>
                      <a:pt x="1326" y="697"/>
                    </a:lnTo>
                    <a:lnTo>
                      <a:pt x="1412" y="697"/>
                    </a:lnTo>
                    <a:lnTo>
                      <a:pt x="1415" y="697"/>
                    </a:lnTo>
                    <a:lnTo>
                      <a:pt x="1418" y="695"/>
                    </a:lnTo>
                    <a:lnTo>
                      <a:pt x="1420" y="693"/>
                    </a:lnTo>
                    <a:lnTo>
                      <a:pt x="1421" y="690"/>
                    </a:lnTo>
                    <a:lnTo>
                      <a:pt x="1422" y="687"/>
                    </a:lnTo>
                    <a:lnTo>
                      <a:pt x="1422" y="604"/>
                    </a:lnTo>
                    <a:lnTo>
                      <a:pt x="1421" y="601"/>
                    </a:lnTo>
                    <a:lnTo>
                      <a:pt x="1420" y="598"/>
                    </a:lnTo>
                    <a:lnTo>
                      <a:pt x="1418" y="596"/>
                    </a:lnTo>
                    <a:lnTo>
                      <a:pt x="1415" y="594"/>
                    </a:lnTo>
                    <a:lnTo>
                      <a:pt x="1412" y="594"/>
                    </a:lnTo>
                    <a:lnTo>
                      <a:pt x="1326" y="594"/>
                    </a:lnTo>
                    <a:close/>
                    <a:moveTo>
                      <a:pt x="1201" y="594"/>
                    </a:moveTo>
                    <a:lnTo>
                      <a:pt x="1198" y="594"/>
                    </a:lnTo>
                    <a:lnTo>
                      <a:pt x="1196" y="596"/>
                    </a:lnTo>
                    <a:lnTo>
                      <a:pt x="1193" y="598"/>
                    </a:lnTo>
                    <a:lnTo>
                      <a:pt x="1192" y="601"/>
                    </a:lnTo>
                    <a:lnTo>
                      <a:pt x="1192" y="604"/>
                    </a:lnTo>
                    <a:lnTo>
                      <a:pt x="1192" y="687"/>
                    </a:lnTo>
                    <a:lnTo>
                      <a:pt x="1192" y="690"/>
                    </a:lnTo>
                    <a:lnTo>
                      <a:pt x="1193" y="693"/>
                    </a:lnTo>
                    <a:lnTo>
                      <a:pt x="1196" y="695"/>
                    </a:lnTo>
                    <a:lnTo>
                      <a:pt x="1198" y="697"/>
                    </a:lnTo>
                    <a:lnTo>
                      <a:pt x="1201" y="697"/>
                    </a:lnTo>
                    <a:lnTo>
                      <a:pt x="1287" y="697"/>
                    </a:lnTo>
                    <a:lnTo>
                      <a:pt x="1291" y="697"/>
                    </a:lnTo>
                    <a:lnTo>
                      <a:pt x="1294" y="695"/>
                    </a:lnTo>
                    <a:lnTo>
                      <a:pt x="1296" y="693"/>
                    </a:lnTo>
                    <a:lnTo>
                      <a:pt x="1298" y="690"/>
                    </a:lnTo>
                    <a:lnTo>
                      <a:pt x="1298" y="687"/>
                    </a:lnTo>
                    <a:lnTo>
                      <a:pt x="1298" y="604"/>
                    </a:lnTo>
                    <a:lnTo>
                      <a:pt x="1298" y="601"/>
                    </a:lnTo>
                    <a:lnTo>
                      <a:pt x="1296" y="598"/>
                    </a:lnTo>
                    <a:lnTo>
                      <a:pt x="1294" y="596"/>
                    </a:lnTo>
                    <a:lnTo>
                      <a:pt x="1291" y="594"/>
                    </a:lnTo>
                    <a:lnTo>
                      <a:pt x="1287" y="594"/>
                    </a:lnTo>
                    <a:lnTo>
                      <a:pt x="1201" y="594"/>
                    </a:lnTo>
                    <a:close/>
                    <a:moveTo>
                      <a:pt x="1077" y="594"/>
                    </a:moveTo>
                    <a:lnTo>
                      <a:pt x="1074" y="594"/>
                    </a:lnTo>
                    <a:lnTo>
                      <a:pt x="1072" y="596"/>
                    </a:lnTo>
                    <a:lnTo>
                      <a:pt x="1068" y="598"/>
                    </a:lnTo>
                    <a:lnTo>
                      <a:pt x="1067" y="601"/>
                    </a:lnTo>
                    <a:lnTo>
                      <a:pt x="1067" y="604"/>
                    </a:lnTo>
                    <a:lnTo>
                      <a:pt x="1067" y="687"/>
                    </a:lnTo>
                    <a:lnTo>
                      <a:pt x="1067" y="690"/>
                    </a:lnTo>
                    <a:lnTo>
                      <a:pt x="1068" y="693"/>
                    </a:lnTo>
                    <a:lnTo>
                      <a:pt x="1072" y="695"/>
                    </a:lnTo>
                    <a:lnTo>
                      <a:pt x="1074" y="697"/>
                    </a:lnTo>
                    <a:lnTo>
                      <a:pt x="1077" y="697"/>
                    </a:lnTo>
                    <a:lnTo>
                      <a:pt x="1163" y="697"/>
                    </a:lnTo>
                    <a:lnTo>
                      <a:pt x="1166" y="697"/>
                    </a:lnTo>
                    <a:lnTo>
                      <a:pt x="1169" y="695"/>
                    </a:lnTo>
                    <a:lnTo>
                      <a:pt x="1171" y="693"/>
                    </a:lnTo>
                    <a:lnTo>
                      <a:pt x="1173" y="690"/>
                    </a:lnTo>
                    <a:lnTo>
                      <a:pt x="1173" y="687"/>
                    </a:lnTo>
                    <a:lnTo>
                      <a:pt x="1173" y="604"/>
                    </a:lnTo>
                    <a:lnTo>
                      <a:pt x="1173" y="601"/>
                    </a:lnTo>
                    <a:lnTo>
                      <a:pt x="1171" y="598"/>
                    </a:lnTo>
                    <a:lnTo>
                      <a:pt x="1169" y="596"/>
                    </a:lnTo>
                    <a:lnTo>
                      <a:pt x="1166" y="594"/>
                    </a:lnTo>
                    <a:lnTo>
                      <a:pt x="1163" y="594"/>
                    </a:lnTo>
                    <a:lnTo>
                      <a:pt x="1077" y="594"/>
                    </a:lnTo>
                    <a:close/>
                    <a:moveTo>
                      <a:pt x="953" y="594"/>
                    </a:moveTo>
                    <a:lnTo>
                      <a:pt x="949" y="594"/>
                    </a:lnTo>
                    <a:lnTo>
                      <a:pt x="947" y="596"/>
                    </a:lnTo>
                    <a:lnTo>
                      <a:pt x="945" y="598"/>
                    </a:lnTo>
                    <a:lnTo>
                      <a:pt x="943" y="601"/>
                    </a:lnTo>
                    <a:lnTo>
                      <a:pt x="943" y="604"/>
                    </a:lnTo>
                    <a:lnTo>
                      <a:pt x="943" y="687"/>
                    </a:lnTo>
                    <a:lnTo>
                      <a:pt x="943" y="690"/>
                    </a:lnTo>
                    <a:lnTo>
                      <a:pt x="945" y="693"/>
                    </a:lnTo>
                    <a:lnTo>
                      <a:pt x="947" y="695"/>
                    </a:lnTo>
                    <a:lnTo>
                      <a:pt x="949" y="697"/>
                    </a:lnTo>
                    <a:lnTo>
                      <a:pt x="953" y="697"/>
                    </a:lnTo>
                    <a:lnTo>
                      <a:pt x="1038" y="697"/>
                    </a:lnTo>
                    <a:lnTo>
                      <a:pt x="1041" y="697"/>
                    </a:lnTo>
                    <a:lnTo>
                      <a:pt x="1044" y="695"/>
                    </a:lnTo>
                    <a:lnTo>
                      <a:pt x="1046" y="693"/>
                    </a:lnTo>
                    <a:lnTo>
                      <a:pt x="1049" y="690"/>
                    </a:lnTo>
                    <a:lnTo>
                      <a:pt x="1049" y="687"/>
                    </a:lnTo>
                    <a:lnTo>
                      <a:pt x="1049" y="604"/>
                    </a:lnTo>
                    <a:lnTo>
                      <a:pt x="1049" y="601"/>
                    </a:lnTo>
                    <a:lnTo>
                      <a:pt x="1046" y="598"/>
                    </a:lnTo>
                    <a:lnTo>
                      <a:pt x="1044" y="596"/>
                    </a:lnTo>
                    <a:lnTo>
                      <a:pt x="1041" y="594"/>
                    </a:lnTo>
                    <a:lnTo>
                      <a:pt x="1038" y="594"/>
                    </a:lnTo>
                    <a:lnTo>
                      <a:pt x="953" y="594"/>
                    </a:lnTo>
                    <a:close/>
                    <a:moveTo>
                      <a:pt x="829" y="594"/>
                    </a:moveTo>
                    <a:lnTo>
                      <a:pt x="824" y="594"/>
                    </a:lnTo>
                    <a:lnTo>
                      <a:pt x="822" y="596"/>
                    </a:lnTo>
                    <a:lnTo>
                      <a:pt x="820" y="598"/>
                    </a:lnTo>
                    <a:lnTo>
                      <a:pt x="818" y="601"/>
                    </a:lnTo>
                    <a:lnTo>
                      <a:pt x="818" y="604"/>
                    </a:lnTo>
                    <a:lnTo>
                      <a:pt x="818" y="687"/>
                    </a:lnTo>
                    <a:lnTo>
                      <a:pt x="818" y="690"/>
                    </a:lnTo>
                    <a:lnTo>
                      <a:pt x="820" y="693"/>
                    </a:lnTo>
                    <a:lnTo>
                      <a:pt x="822" y="695"/>
                    </a:lnTo>
                    <a:lnTo>
                      <a:pt x="824" y="697"/>
                    </a:lnTo>
                    <a:lnTo>
                      <a:pt x="829" y="697"/>
                    </a:lnTo>
                    <a:lnTo>
                      <a:pt x="913" y="697"/>
                    </a:lnTo>
                    <a:lnTo>
                      <a:pt x="918" y="697"/>
                    </a:lnTo>
                    <a:lnTo>
                      <a:pt x="920" y="695"/>
                    </a:lnTo>
                    <a:lnTo>
                      <a:pt x="922" y="693"/>
                    </a:lnTo>
                    <a:lnTo>
                      <a:pt x="924" y="690"/>
                    </a:lnTo>
                    <a:lnTo>
                      <a:pt x="924" y="687"/>
                    </a:lnTo>
                    <a:lnTo>
                      <a:pt x="924" y="604"/>
                    </a:lnTo>
                    <a:lnTo>
                      <a:pt x="924" y="601"/>
                    </a:lnTo>
                    <a:lnTo>
                      <a:pt x="922" y="598"/>
                    </a:lnTo>
                    <a:lnTo>
                      <a:pt x="920" y="596"/>
                    </a:lnTo>
                    <a:lnTo>
                      <a:pt x="918" y="594"/>
                    </a:lnTo>
                    <a:lnTo>
                      <a:pt x="913" y="594"/>
                    </a:lnTo>
                    <a:lnTo>
                      <a:pt x="829" y="594"/>
                    </a:lnTo>
                    <a:close/>
                    <a:moveTo>
                      <a:pt x="704" y="594"/>
                    </a:moveTo>
                    <a:lnTo>
                      <a:pt x="701" y="594"/>
                    </a:lnTo>
                    <a:lnTo>
                      <a:pt x="698" y="596"/>
                    </a:lnTo>
                    <a:lnTo>
                      <a:pt x="696" y="598"/>
                    </a:lnTo>
                    <a:lnTo>
                      <a:pt x="694" y="601"/>
                    </a:lnTo>
                    <a:lnTo>
                      <a:pt x="694" y="604"/>
                    </a:lnTo>
                    <a:lnTo>
                      <a:pt x="694" y="687"/>
                    </a:lnTo>
                    <a:lnTo>
                      <a:pt x="694" y="690"/>
                    </a:lnTo>
                    <a:lnTo>
                      <a:pt x="696" y="693"/>
                    </a:lnTo>
                    <a:lnTo>
                      <a:pt x="698" y="695"/>
                    </a:lnTo>
                    <a:lnTo>
                      <a:pt x="701" y="697"/>
                    </a:lnTo>
                    <a:lnTo>
                      <a:pt x="704" y="697"/>
                    </a:lnTo>
                    <a:lnTo>
                      <a:pt x="790" y="697"/>
                    </a:lnTo>
                    <a:lnTo>
                      <a:pt x="793" y="697"/>
                    </a:lnTo>
                    <a:lnTo>
                      <a:pt x="795" y="695"/>
                    </a:lnTo>
                    <a:lnTo>
                      <a:pt x="797" y="693"/>
                    </a:lnTo>
                    <a:lnTo>
                      <a:pt x="799" y="690"/>
                    </a:lnTo>
                    <a:lnTo>
                      <a:pt x="799" y="687"/>
                    </a:lnTo>
                    <a:lnTo>
                      <a:pt x="799" y="604"/>
                    </a:lnTo>
                    <a:lnTo>
                      <a:pt x="799" y="601"/>
                    </a:lnTo>
                    <a:lnTo>
                      <a:pt x="797" y="598"/>
                    </a:lnTo>
                    <a:lnTo>
                      <a:pt x="795" y="596"/>
                    </a:lnTo>
                    <a:lnTo>
                      <a:pt x="793" y="594"/>
                    </a:lnTo>
                    <a:lnTo>
                      <a:pt x="790" y="594"/>
                    </a:lnTo>
                    <a:lnTo>
                      <a:pt x="704" y="594"/>
                    </a:lnTo>
                    <a:close/>
                    <a:moveTo>
                      <a:pt x="579" y="594"/>
                    </a:moveTo>
                    <a:lnTo>
                      <a:pt x="576" y="594"/>
                    </a:lnTo>
                    <a:lnTo>
                      <a:pt x="573" y="596"/>
                    </a:lnTo>
                    <a:lnTo>
                      <a:pt x="571" y="598"/>
                    </a:lnTo>
                    <a:lnTo>
                      <a:pt x="569" y="601"/>
                    </a:lnTo>
                    <a:lnTo>
                      <a:pt x="569" y="604"/>
                    </a:lnTo>
                    <a:lnTo>
                      <a:pt x="569" y="687"/>
                    </a:lnTo>
                    <a:lnTo>
                      <a:pt x="569" y="690"/>
                    </a:lnTo>
                    <a:lnTo>
                      <a:pt x="571" y="693"/>
                    </a:lnTo>
                    <a:lnTo>
                      <a:pt x="573" y="695"/>
                    </a:lnTo>
                    <a:lnTo>
                      <a:pt x="576" y="697"/>
                    </a:lnTo>
                    <a:lnTo>
                      <a:pt x="579" y="697"/>
                    </a:lnTo>
                    <a:lnTo>
                      <a:pt x="665" y="697"/>
                    </a:lnTo>
                    <a:lnTo>
                      <a:pt x="668" y="697"/>
                    </a:lnTo>
                    <a:lnTo>
                      <a:pt x="671" y="695"/>
                    </a:lnTo>
                    <a:lnTo>
                      <a:pt x="674" y="693"/>
                    </a:lnTo>
                    <a:lnTo>
                      <a:pt x="675" y="690"/>
                    </a:lnTo>
                    <a:lnTo>
                      <a:pt x="675" y="687"/>
                    </a:lnTo>
                    <a:lnTo>
                      <a:pt x="675" y="604"/>
                    </a:lnTo>
                    <a:lnTo>
                      <a:pt x="675" y="601"/>
                    </a:lnTo>
                    <a:lnTo>
                      <a:pt x="674" y="598"/>
                    </a:lnTo>
                    <a:lnTo>
                      <a:pt x="671" y="596"/>
                    </a:lnTo>
                    <a:lnTo>
                      <a:pt x="668" y="594"/>
                    </a:lnTo>
                    <a:lnTo>
                      <a:pt x="665" y="594"/>
                    </a:lnTo>
                    <a:lnTo>
                      <a:pt x="579" y="594"/>
                    </a:lnTo>
                    <a:close/>
                    <a:moveTo>
                      <a:pt x="455" y="594"/>
                    </a:moveTo>
                    <a:lnTo>
                      <a:pt x="452" y="594"/>
                    </a:lnTo>
                    <a:lnTo>
                      <a:pt x="448" y="596"/>
                    </a:lnTo>
                    <a:lnTo>
                      <a:pt x="446" y="598"/>
                    </a:lnTo>
                    <a:lnTo>
                      <a:pt x="445" y="601"/>
                    </a:lnTo>
                    <a:lnTo>
                      <a:pt x="444" y="604"/>
                    </a:lnTo>
                    <a:lnTo>
                      <a:pt x="444" y="687"/>
                    </a:lnTo>
                    <a:lnTo>
                      <a:pt x="445" y="690"/>
                    </a:lnTo>
                    <a:lnTo>
                      <a:pt x="446" y="693"/>
                    </a:lnTo>
                    <a:lnTo>
                      <a:pt x="448" y="695"/>
                    </a:lnTo>
                    <a:lnTo>
                      <a:pt x="452" y="697"/>
                    </a:lnTo>
                    <a:lnTo>
                      <a:pt x="455" y="697"/>
                    </a:lnTo>
                    <a:lnTo>
                      <a:pt x="541" y="697"/>
                    </a:lnTo>
                    <a:lnTo>
                      <a:pt x="544" y="697"/>
                    </a:lnTo>
                    <a:lnTo>
                      <a:pt x="547" y="695"/>
                    </a:lnTo>
                    <a:lnTo>
                      <a:pt x="549" y="693"/>
                    </a:lnTo>
                    <a:lnTo>
                      <a:pt x="550" y="690"/>
                    </a:lnTo>
                    <a:lnTo>
                      <a:pt x="551" y="687"/>
                    </a:lnTo>
                    <a:lnTo>
                      <a:pt x="551" y="604"/>
                    </a:lnTo>
                    <a:lnTo>
                      <a:pt x="550" y="601"/>
                    </a:lnTo>
                    <a:lnTo>
                      <a:pt x="549" y="598"/>
                    </a:lnTo>
                    <a:lnTo>
                      <a:pt x="547" y="596"/>
                    </a:lnTo>
                    <a:lnTo>
                      <a:pt x="544" y="594"/>
                    </a:lnTo>
                    <a:lnTo>
                      <a:pt x="541" y="594"/>
                    </a:lnTo>
                    <a:lnTo>
                      <a:pt x="455" y="594"/>
                    </a:lnTo>
                    <a:close/>
                    <a:moveTo>
                      <a:pt x="330" y="594"/>
                    </a:moveTo>
                    <a:lnTo>
                      <a:pt x="327" y="594"/>
                    </a:lnTo>
                    <a:lnTo>
                      <a:pt x="324" y="596"/>
                    </a:lnTo>
                    <a:lnTo>
                      <a:pt x="322" y="598"/>
                    </a:lnTo>
                    <a:lnTo>
                      <a:pt x="321" y="601"/>
                    </a:lnTo>
                    <a:lnTo>
                      <a:pt x="320" y="604"/>
                    </a:lnTo>
                    <a:lnTo>
                      <a:pt x="320" y="687"/>
                    </a:lnTo>
                    <a:lnTo>
                      <a:pt x="321" y="690"/>
                    </a:lnTo>
                    <a:lnTo>
                      <a:pt x="322" y="693"/>
                    </a:lnTo>
                    <a:lnTo>
                      <a:pt x="324" y="695"/>
                    </a:lnTo>
                    <a:lnTo>
                      <a:pt x="327" y="697"/>
                    </a:lnTo>
                    <a:lnTo>
                      <a:pt x="330" y="697"/>
                    </a:lnTo>
                    <a:lnTo>
                      <a:pt x="416" y="697"/>
                    </a:lnTo>
                    <a:lnTo>
                      <a:pt x="419" y="697"/>
                    </a:lnTo>
                    <a:lnTo>
                      <a:pt x="422" y="695"/>
                    </a:lnTo>
                    <a:lnTo>
                      <a:pt x="424" y="693"/>
                    </a:lnTo>
                    <a:lnTo>
                      <a:pt x="425" y="690"/>
                    </a:lnTo>
                    <a:lnTo>
                      <a:pt x="427" y="687"/>
                    </a:lnTo>
                    <a:lnTo>
                      <a:pt x="427" y="604"/>
                    </a:lnTo>
                    <a:lnTo>
                      <a:pt x="425" y="601"/>
                    </a:lnTo>
                    <a:lnTo>
                      <a:pt x="424" y="598"/>
                    </a:lnTo>
                    <a:lnTo>
                      <a:pt x="422" y="596"/>
                    </a:lnTo>
                    <a:lnTo>
                      <a:pt x="419" y="594"/>
                    </a:lnTo>
                    <a:lnTo>
                      <a:pt x="416" y="594"/>
                    </a:lnTo>
                    <a:lnTo>
                      <a:pt x="330" y="594"/>
                    </a:lnTo>
                    <a:close/>
                    <a:moveTo>
                      <a:pt x="67" y="594"/>
                    </a:moveTo>
                    <a:lnTo>
                      <a:pt x="55" y="595"/>
                    </a:lnTo>
                    <a:lnTo>
                      <a:pt x="45" y="599"/>
                    </a:lnTo>
                    <a:lnTo>
                      <a:pt x="42" y="604"/>
                    </a:lnTo>
                    <a:lnTo>
                      <a:pt x="42" y="687"/>
                    </a:lnTo>
                    <a:lnTo>
                      <a:pt x="45" y="692"/>
                    </a:lnTo>
                    <a:lnTo>
                      <a:pt x="55" y="696"/>
                    </a:lnTo>
                    <a:lnTo>
                      <a:pt x="67" y="697"/>
                    </a:lnTo>
                    <a:lnTo>
                      <a:pt x="274" y="697"/>
                    </a:lnTo>
                    <a:lnTo>
                      <a:pt x="286" y="696"/>
                    </a:lnTo>
                    <a:lnTo>
                      <a:pt x="296" y="692"/>
                    </a:lnTo>
                    <a:lnTo>
                      <a:pt x="299" y="687"/>
                    </a:lnTo>
                    <a:lnTo>
                      <a:pt x="299" y="604"/>
                    </a:lnTo>
                    <a:lnTo>
                      <a:pt x="296" y="599"/>
                    </a:lnTo>
                    <a:lnTo>
                      <a:pt x="286" y="595"/>
                    </a:lnTo>
                    <a:lnTo>
                      <a:pt x="274" y="594"/>
                    </a:lnTo>
                    <a:lnTo>
                      <a:pt x="67" y="594"/>
                    </a:lnTo>
                    <a:close/>
                    <a:moveTo>
                      <a:pt x="1643" y="477"/>
                    </a:moveTo>
                    <a:lnTo>
                      <a:pt x="1634" y="479"/>
                    </a:lnTo>
                    <a:lnTo>
                      <a:pt x="1628" y="482"/>
                    </a:lnTo>
                    <a:lnTo>
                      <a:pt x="1625" y="487"/>
                    </a:lnTo>
                    <a:lnTo>
                      <a:pt x="1625" y="571"/>
                    </a:lnTo>
                    <a:lnTo>
                      <a:pt x="1628" y="576"/>
                    </a:lnTo>
                    <a:lnTo>
                      <a:pt x="1634" y="579"/>
                    </a:lnTo>
                    <a:lnTo>
                      <a:pt x="1643" y="581"/>
                    </a:lnTo>
                    <a:lnTo>
                      <a:pt x="1798" y="581"/>
                    </a:lnTo>
                    <a:lnTo>
                      <a:pt x="1808" y="579"/>
                    </a:lnTo>
                    <a:lnTo>
                      <a:pt x="1814" y="576"/>
                    </a:lnTo>
                    <a:lnTo>
                      <a:pt x="1817" y="571"/>
                    </a:lnTo>
                    <a:lnTo>
                      <a:pt x="1817" y="487"/>
                    </a:lnTo>
                    <a:lnTo>
                      <a:pt x="1814" y="482"/>
                    </a:lnTo>
                    <a:lnTo>
                      <a:pt x="1808" y="479"/>
                    </a:lnTo>
                    <a:lnTo>
                      <a:pt x="1798" y="477"/>
                    </a:lnTo>
                    <a:lnTo>
                      <a:pt x="1643" y="477"/>
                    </a:lnTo>
                    <a:close/>
                    <a:moveTo>
                      <a:pt x="1510" y="477"/>
                    </a:moveTo>
                    <a:lnTo>
                      <a:pt x="1507" y="478"/>
                    </a:lnTo>
                    <a:lnTo>
                      <a:pt x="1504" y="479"/>
                    </a:lnTo>
                    <a:lnTo>
                      <a:pt x="1502" y="482"/>
                    </a:lnTo>
                    <a:lnTo>
                      <a:pt x="1501" y="484"/>
                    </a:lnTo>
                    <a:lnTo>
                      <a:pt x="1500" y="487"/>
                    </a:lnTo>
                    <a:lnTo>
                      <a:pt x="1500" y="571"/>
                    </a:lnTo>
                    <a:lnTo>
                      <a:pt x="1501" y="574"/>
                    </a:lnTo>
                    <a:lnTo>
                      <a:pt x="1502" y="577"/>
                    </a:lnTo>
                    <a:lnTo>
                      <a:pt x="1504" y="579"/>
                    </a:lnTo>
                    <a:lnTo>
                      <a:pt x="1507" y="580"/>
                    </a:lnTo>
                    <a:lnTo>
                      <a:pt x="1510" y="581"/>
                    </a:lnTo>
                    <a:lnTo>
                      <a:pt x="1596" y="581"/>
                    </a:lnTo>
                    <a:lnTo>
                      <a:pt x="1599" y="580"/>
                    </a:lnTo>
                    <a:lnTo>
                      <a:pt x="1603" y="579"/>
                    </a:lnTo>
                    <a:lnTo>
                      <a:pt x="1605" y="577"/>
                    </a:lnTo>
                    <a:lnTo>
                      <a:pt x="1606" y="574"/>
                    </a:lnTo>
                    <a:lnTo>
                      <a:pt x="1607" y="571"/>
                    </a:lnTo>
                    <a:lnTo>
                      <a:pt x="1607" y="487"/>
                    </a:lnTo>
                    <a:lnTo>
                      <a:pt x="1606" y="484"/>
                    </a:lnTo>
                    <a:lnTo>
                      <a:pt x="1605" y="482"/>
                    </a:lnTo>
                    <a:lnTo>
                      <a:pt x="1603" y="479"/>
                    </a:lnTo>
                    <a:lnTo>
                      <a:pt x="1599" y="478"/>
                    </a:lnTo>
                    <a:lnTo>
                      <a:pt x="1596" y="477"/>
                    </a:lnTo>
                    <a:lnTo>
                      <a:pt x="1510" y="477"/>
                    </a:lnTo>
                    <a:close/>
                    <a:moveTo>
                      <a:pt x="1386" y="477"/>
                    </a:moveTo>
                    <a:lnTo>
                      <a:pt x="1383" y="478"/>
                    </a:lnTo>
                    <a:lnTo>
                      <a:pt x="1380" y="479"/>
                    </a:lnTo>
                    <a:lnTo>
                      <a:pt x="1377" y="482"/>
                    </a:lnTo>
                    <a:lnTo>
                      <a:pt x="1376" y="484"/>
                    </a:lnTo>
                    <a:lnTo>
                      <a:pt x="1375" y="487"/>
                    </a:lnTo>
                    <a:lnTo>
                      <a:pt x="1375" y="571"/>
                    </a:lnTo>
                    <a:lnTo>
                      <a:pt x="1376" y="574"/>
                    </a:lnTo>
                    <a:lnTo>
                      <a:pt x="1377" y="577"/>
                    </a:lnTo>
                    <a:lnTo>
                      <a:pt x="1380" y="579"/>
                    </a:lnTo>
                    <a:lnTo>
                      <a:pt x="1383" y="580"/>
                    </a:lnTo>
                    <a:lnTo>
                      <a:pt x="1386" y="581"/>
                    </a:lnTo>
                    <a:lnTo>
                      <a:pt x="1472" y="581"/>
                    </a:lnTo>
                    <a:lnTo>
                      <a:pt x="1475" y="580"/>
                    </a:lnTo>
                    <a:lnTo>
                      <a:pt x="1478" y="579"/>
                    </a:lnTo>
                    <a:lnTo>
                      <a:pt x="1480" y="577"/>
                    </a:lnTo>
                    <a:lnTo>
                      <a:pt x="1481" y="574"/>
                    </a:lnTo>
                    <a:lnTo>
                      <a:pt x="1482" y="571"/>
                    </a:lnTo>
                    <a:lnTo>
                      <a:pt x="1482" y="487"/>
                    </a:lnTo>
                    <a:lnTo>
                      <a:pt x="1481" y="484"/>
                    </a:lnTo>
                    <a:lnTo>
                      <a:pt x="1480" y="482"/>
                    </a:lnTo>
                    <a:lnTo>
                      <a:pt x="1478" y="479"/>
                    </a:lnTo>
                    <a:lnTo>
                      <a:pt x="1475" y="478"/>
                    </a:lnTo>
                    <a:lnTo>
                      <a:pt x="1472" y="477"/>
                    </a:lnTo>
                    <a:lnTo>
                      <a:pt x="1386" y="477"/>
                    </a:lnTo>
                    <a:close/>
                    <a:moveTo>
                      <a:pt x="1261" y="477"/>
                    </a:moveTo>
                    <a:lnTo>
                      <a:pt x="1258" y="478"/>
                    </a:lnTo>
                    <a:lnTo>
                      <a:pt x="1256" y="479"/>
                    </a:lnTo>
                    <a:lnTo>
                      <a:pt x="1253" y="482"/>
                    </a:lnTo>
                    <a:lnTo>
                      <a:pt x="1252" y="484"/>
                    </a:lnTo>
                    <a:lnTo>
                      <a:pt x="1252" y="487"/>
                    </a:lnTo>
                    <a:lnTo>
                      <a:pt x="1252" y="571"/>
                    </a:lnTo>
                    <a:lnTo>
                      <a:pt x="1252" y="574"/>
                    </a:lnTo>
                    <a:lnTo>
                      <a:pt x="1253" y="577"/>
                    </a:lnTo>
                    <a:lnTo>
                      <a:pt x="1256" y="579"/>
                    </a:lnTo>
                    <a:lnTo>
                      <a:pt x="1258" y="580"/>
                    </a:lnTo>
                    <a:lnTo>
                      <a:pt x="1261" y="581"/>
                    </a:lnTo>
                    <a:lnTo>
                      <a:pt x="1347" y="581"/>
                    </a:lnTo>
                    <a:lnTo>
                      <a:pt x="1350" y="580"/>
                    </a:lnTo>
                    <a:lnTo>
                      <a:pt x="1353" y="579"/>
                    </a:lnTo>
                    <a:lnTo>
                      <a:pt x="1355" y="577"/>
                    </a:lnTo>
                    <a:lnTo>
                      <a:pt x="1358" y="574"/>
                    </a:lnTo>
                    <a:lnTo>
                      <a:pt x="1358" y="571"/>
                    </a:lnTo>
                    <a:lnTo>
                      <a:pt x="1358" y="487"/>
                    </a:lnTo>
                    <a:lnTo>
                      <a:pt x="1358" y="484"/>
                    </a:lnTo>
                    <a:lnTo>
                      <a:pt x="1355" y="482"/>
                    </a:lnTo>
                    <a:lnTo>
                      <a:pt x="1353" y="479"/>
                    </a:lnTo>
                    <a:lnTo>
                      <a:pt x="1350" y="478"/>
                    </a:lnTo>
                    <a:lnTo>
                      <a:pt x="1347" y="477"/>
                    </a:lnTo>
                    <a:lnTo>
                      <a:pt x="1261" y="477"/>
                    </a:lnTo>
                    <a:close/>
                    <a:moveTo>
                      <a:pt x="1137" y="477"/>
                    </a:moveTo>
                    <a:lnTo>
                      <a:pt x="1133" y="478"/>
                    </a:lnTo>
                    <a:lnTo>
                      <a:pt x="1131" y="479"/>
                    </a:lnTo>
                    <a:lnTo>
                      <a:pt x="1129" y="482"/>
                    </a:lnTo>
                    <a:lnTo>
                      <a:pt x="1127" y="484"/>
                    </a:lnTo>
                    <a:lnTo>
                      <a:pt x="1127" y="487"/>
                    </a:lnTo>
                    <a:lnTo>
                      <a:pt x="1127" y="571"/>
                    </a:lnTo>
                    <a:lnTo>
                      <a:pt x="1127" y="574"/>
                    </a:lnTo>
                    <a:lnTo>
                      <a:pt x="1129" y="577"/>
                    </a:lnTo>
                    <a:lnTo>
                      <a:pt x="1131" y="579"/>
                    </a:lnTo>
                    <a:lnTo>
                      <a:pt x="1133" y="580"/>
                    </a:lnTo>
                    <a:lnTo>
                      <a:pt x="1137" y="581"/>
                    </a:lnTo>
                    <a:lnTo>
                      <a:pt x="1222" y="581"/>
                    </a:lnTo>
                    <a:lnTo>
                      <a:pt x="1226" y="580"/>
                    </a:lnTo>
                    <a:lnTo>
                      <a:pt x="1229" y="579"/>
                    </a:lnTo>
                    <a:lnTo>
                      <a:pt x="1231" y="577"/>
                    </a:lnTo>
                    <a:lnTo>
                      <a:pt x="1233" y="574"/>
                    </a:lnTo>
                    <a:lnTo>
                      <a:pt x="1233" y="571"/>
                    </a:lnTo>
                    <a:lnTo>
                      <a:pt x="1233" y="487"/>
                    </a:lnTo>
                    <a:lnTo>
                      <a:pt x="1233" y="484"/>
                    </a:lnTo>
                    <a:lnTo>
                      <a:pt x="1231" y="482"/>
                    </a:lnTo>
                    <a:lnTo>
                      <a:pt x="1229" y="479"/>
                    </a:lnTo>
                    <a:lnTo>
                      <a:pt x="1226" y="478"/>
                    </a:lnTo>
                    <a:lnTo>
                      <a:pt x="1222" y="477"/>
                    </a:lnTo>
                    <a:lnTo>
                      <a:pt x="1137" y="477"/>
                    </a:lnTo>
                    <a:close/>
                    <a:moveTo>
                      <a:pt x="1013" y="477"/>
                    </a:moveTo>
                    <a:lnTo>
                      <a:pt x="1009" y="478"/>
                    </a:lnTo>
                    <a:lnTo>
                      <a:pt x="1007" y="479"/>
                    </a:lnTo>
                    <a:lnTo>
                      <a:pt x="1005" y="482"/>
                    </a:lnTo>
                    <a:lnTo>
                      <a:pt x="1003" y="484"/>
                    </a:lnTo>
                    <a:lnTo>
                      <a:pt x="1003" y="487"/>
                    </a:lnTo>
                    <a:lnTo>
                      <a:pt x="1003" y="571"/>
                    </a:lnTo>
                    <a:lnTo>
                      <a:pt x="1003" y="574"/>
                    </a:lnTo>
                    <a:lnTo>
                      <a:pt x="1005" y="577"/>
                    </a:lnTo>
                    <a:lnTo>
                      <a:pt x="1007" y="579"/>
                    </a:lnTo>
                    <a:lnTo>
                      <a:pt x="1009" y="580"/>
                    </a:lnTo>
                    <a:lnTo>
                      <a:pt x="1013" y="581"/>
                    </a:lnTo>
                    <a:lnTo>
                      <a:pt x="1098" y="581"/>
                    </a:lnTo>
                    <a:lnTo>
                      <a:pt x="1101" y="580"/>
                    </a:lnTo>
                    <a:lnTo>
                      <a:pt x="1104" y="579"/>
                    </a:lnTo>
                    <a:lnTo>
                      <a:pt x="1106" y="577"/>
                    </a:lnTo>
                    <a:lnTo>
                      <a:pt x="1108" y="574"/>
                    </a:lnTo>
                    <a:lnTo>
                      <a:pt x="1108" y="571"/>
                    </a:lnTo>
                    <a:lnTo>
                      <a:pt x="1108" y="487"/>
                    </a:lnTo>
                    <a:lnTo>
                      <a:pt x="1108" y="484"/>
                    </a:lnTo>
                    <a:lnTo>
                      <a:pt x="1106" y="482"/>
                    </a:lnTo>
                    <a:lnTo>
                      <a:pt x="1104" y="479"/>
                    </a:lnTo>
                    <a:lnTo>
                      <a:pt x="1101" y="478"/>
                    </a:lnTo>
                    <a:lnTo>
                      <a:pt x="1098" y="477"/>
                    </a:lnTo>
                    <a:lnTo>
                      <a:pt x="1013" y="477"/>
                    </a:lnTo>
                    <a:close/>
                    <a:moveTo>
                      <a:pt x="888" y="477"/>
                    </a:moveTo>
                    <a:lnTo>
                      <a:pt x="884" y="478"/>
                    </a:lnTo>
                    <a:lnTo>
                      <a:pt x="882" y="479"/>
                    </a:lnTo>
                    <a:lnTo>
                      <a:pt x="880" y="482"/>
                    </a:lnTo>
                    <a:lnTo>
                      <a:pt x="878" y="484"/>
                    </a:lnTo>
                    <a:lnTo>
                      <a:pt x="878" y="487"/>
                    </a:lnTo>
                    <a:lnTo>
                      <a:pt x="878" y="571"/>
                    </a:lnTo>
                    <a:lnTo>
                      <a:pt x="878" y="574"/>
                    </a:lnTo>
                    <a:lnTo>
                      <a:pt x="880" y="577"/>
                    </a:lnTo>
                    <a:lnTo>
                      <a:pt x="882" y="579"/>
                    </a:lnTo>
                    <a:lnTo>
                      <a:pt x="884" y="580"/>
                    </a:lnTo>
                    <a:lnTo>
                      <a:pt x="888" y="581"/>
                    </a:lnTo>
                    <a:lnTo>
                      <a:pt x="973" y="581"/>
                    </a:lnTo>
                    <a:lnTo>
                      <a:pt x="977" y="580"/>
                    </a:lnTo>
                    <a:lnTo>
                      <a:pt x="979" y="579"/>
                    </a:lnTo>
                    <a:lnTo>
                      <a:pt x="982" y="577"/>
                    </a:lnTo>
                    <a:lnTo>
                      <a:pt x="984" y="574"/>
                    </a:lnTo>
                    <a:lnTo>
                      <a:pt x="984" y="571"/>
                    </a:lnTo>
                    <a:lnTo>
                      <a:pt x="984" y="487"/>
                    </a:lnTo>
                    <a:lnTo>
                      <a:pt x="984" y="484"/>
                    </a:lnTo>
                    <a:lnTo>
                      <a:pt x="982" y="482"/>
                    </a:lnTo>
                    <a:lnTo>
                      <a:pt x="979" y="479"/>
                    </a:lnTo>
                    <a:lnTo>
                      <a:pt x="977" y="478"/>
                    </a:lnTo>
                    <a:lnTo>
                      <a:pt x="973" y="477"/>
                    </a:lnTo>
                    <a:lnTo>
                      <a:pt x="888" y="477"/>
                    </a:lnTo>
                    <a:close/>
                    <a:moveTo>
                      <a:pt x="764" y="477"/>
                    </a:moveTo>
                    <a:lnTo>
                      <a:pt x="761" y="478"/>
                    </a:lnTo>
                    <a:lnTo>
                      <a:pt x="757" y="479"/>
                    </a:lnTo>
                    <a:lnTo>
                      <a:pt x="755" y="482"/>
                    </a:lnTo>
                    <a:lnTo>
                      <a:pt x="753" y="484"/>
                    </a:lnTo>
                    <a:lnTo>
                      <a:pt x="753" y="487"/>
                    </a:lnTo>
                    <a:lnTo>
                      <a:pt x="753" y="571"/>
                    </a:lnTo>
                    <a:lnTo>
                      <a:pt x="753" y="574"/>
                    </a:lnTo>
                    <a:lnTo>
                      <a:pt x="755" y="577"/>
                    </a:lnTo>
                    <a:lnTo>
                      <a:pt x="757" y="579"/>
                    </a:lnTo>
                    <a:lnTo>
                      <a:pt x="761" y="580"/>
                    </a:lnTo>
                    <a:lnTo>
                      <a:pt x="764" y="581"/>
                    </a:lnTo>
                    <a:lnTo>
                      <a:pt x="849" y="581"/>
                    </a:lnTo>
                    <a:lnTo>
                      <a:pt x="853" y="580"/>
                    </a:lnTo>
                    <a:lnTo>
                      <a:pt x="855" y="579"/>
                    </a:lnTo>
                    <a:lnTo>
                      <a:pt x="857" y="577"/>
                    </a:lnTo>
                    <a:lnTo>
                      <a:pt x="859" y="574"/>
                    </a:lnTo>
                    <a:lnTo>
                      <a:pt x="859" y="571"/>
                    </a:lnTo>
                    <a:lnTo>
                      <a:pt x="859" y="487"/>
                    </a:lnTo>
                    <a:lnTo>
                      <a:pt x="859" y="484"/>
                    </a:lnTo>
                    <a:lnTo>
                      <a:pt x="857" y="482"/>
                    </a:lnTo>
                    <a:lnTo>
                      <a:pt x="855" y="479"/>
                    </a:lnTo>
                    <a:lnTo>
                      <a:pt x="853" y="478"/>
                    </a:lnTo>
                    <a:lnTo>
                      <a:pt x="849" y="477"/>
                    </a:lnTo>
                    <a:lnTo>
                      <a:pt x="764" y="477"/>
                    </a:lnTo>
                    <a:close/>
                    <a:moveTo>
                      <a:pt x="639" y="477"/>
                    </a:moveTo>
                    <a:lnTo>
                      <a:pt x="636" y="478"/>
                    </a:lnTo>
                    <a:lnTo>
                      <a:pt x="633" y="479"/>
                    </a:lnTo>
                    <a:lnTo>
                      <a:pt x="631" y="482"/>
                    </a:lnTo>
                    <a:lnTo>
                      <a:pt x="629" y="484"/>
                    </a:lnTo>
                    <a:lnTo>
                      <a:pt x="629" y="487"/>
                    </a:lnTo>
                    <a:lnTo>
                      <a:pt x="629" y="571"/>
                    </a:lnTo>
                    <a:lnTo>
                      <a:pt x="629" y="574"/>
                    </a:lnTo>
                    <a:lnTo>
                      <a:pt x="631" y="577"/>
                    </a:lnTo>
                    <a:lnTo>
                      <a:pt x="633" y="579"/>
                    </a:lnTo>
                    <a:lnTo>
                      <a:pt x="636" y="580"/>
                    </a:lnTo>
                    <a:lnTo>
                      <a:pt x="639" y="581"/>
                    </a:lnTo>
                    <a:lnTo>
                      <a:pt x="725" y="581"/>
                    </a:lnTo>
                    <a:lnTo>
                      <a:pt x="728" y="580"/>
                    </a:lnTo>
                    <a:lnTo>
                      <a:pt x="730" y="579"/>
                    </a:lnTo>
                    <a:lnTo>
                      <a:pt x="733" y="577"/>
                    </a:lnTo>
                    <a:lnTo>
                      <a:pt x="734" y="574"/>
                    </a:lnTo>
                    <a:lnTo>
                      <a:pt x="734" y="571"/>
                    </a:lnTo>
                    <a:lnTo>
                      <a:pt x="734" y="487"/>
                    </a:lnTo>
                    <a:lnTo>
                      <a:pt x="734" y="484"/>
                    </a:lnTo>
                    <a:lnTo>
                      <a:pt x="733" y="482"/>
                    </a:lnTo>
                    <a:lnTo>
                      <a:pt x="730" y="479"/>
                    </a:lnTo>
                    <a:lnTo>
                      <a:pt x="728" y="478"/>
                    </a:lnTo>
                    <a:lnTo>
                      <a:pt x="725" y="477"/>
                    </a:lnTo>
                    <a:lnTo>
                      <a:pt x="639" y="477"/>
                    </a:lnTo>
                    <a:close/>
                    <a:moveTo>
                      <a:pt x="514" y="477"/>
                    </a:moveTo>
                    <a:lnTo>
                      <a:pt x="511" y="478"/>
                    </a:lnTo>
                    <a:lnTo>
                      <a:pt x="508" y="479"/>
                    </a:lnTo>
                    <a:lnTo>
                      <a:pt x="506" y="482"/>
                    </a:lnTo>
                    <a:lnTo>
                      <a:pt x="504" y="484"/>
                    </a:lnTo>
                    <a:lnTo>
                      <a:pt x="504" y="487"/>
                    </a:lnTo>
                    <a:lnTo>
                      <a:pt x="504" y="571"/>
                    </a:lnTo>
                    <a:lnTo>
                      <a:pt x="504" y="574"/>
                    </a:lnTo>
                    <a:lnTo>
                      <a:pt x="506" y="577"/>
                    </a:lnTo>
                    <a:lnTo>
                      <a:pt x="508" y="579"/>
                    </a:lnTo>
                    <a:lnTo>
                      <a:pt x="511" y="580"/>
                    </a:lnTo>
                    <a:lnTo>
                      <a:pt x="514" y="581"/>
                    </a:lnTo>
                    <a:lnTo>
                      <a:pt x="600" y="581"/>
                    </a:lnTo>
                    <a:lnTo>
                      <a:pt x="603" y="580"/>
                    </a:lnTo>
                    <a:lnTo>
                      <a:pt x="606" y="579"/>
                    </a:lnTo>
                    <a:lnTo>
                      <a:pt x="609" y="577"/>
                    </a:lnTo>
                    <a:lnTo>
                      <a:pt x="610" y="574"/>
                    </a:lnTo>
                    <a:lnTo>
                      <a:pt x="611" y="571"/>
                    </a:lnTo>
                    <a:lnTo>
                      <a:pt x="611" y="487"/>
                    </a:lnTo>
                    <a:lnTo>
                      <a:pt x="610" y="484"/>
                    </a:lnTo>
                    <a:lnTo>
                      <a:pt x="609" y="482"/>
                    </a:lnTo>
                    <a:lnTo>
                      <a:pt x="606" y="479"/>
                    </a:lnTo>
                    <a:lnTo>
                      <a:pt x="603" y="478"/>
                    </a:lnTo>
                    <a:lnTo>
                      <a:pt x="600" y="477"/>
                    </a:lnTo>
                    <a:lnTo>
                      <a:pt x="514" y="477"/>
                    </a:lnTo>
                    <a:close/>
                    <a:moveTo>
                      <a:pt x="390" y="477"/>
                    </a:moveTo>
                    <a:lnTo>
                      <a:pt x="387" y="478"/>
                    </a:lnTo>
                    <a:lnTo>
                      <a:pt x="384" y="479"/>
                    </a:lnTo>
                    <a:lnTo>
                      <a:pt x="381" y="482"/>
                    </a:lnTo>
                    <a:lnTo>
                      <a:pt x="380" y="484"/>
                    </a:lnTo>
                    <a:lnTo>
                      <a:pt x="379" y="487"/>
                    </a:lnTo>
                    <a:lnTo>
                      <a:pt x="379" y="571"/>
                    </a:lnTo>
                    <a:lnTo>
                      <a:pt x="380" y="574"/>
                    </a:lnTo>
                    <a:lnTo>
                      <a:pt x="381" y="577"/>
                    </a:lnTo>
                    <a:lnTo>
                      <a:pt x="384" y="579"/>
                    </a:lnTo>
                    <a:lnTo>
                      <a:pt x="387" y="580"/>
                    </a:lnTo>
                    <a:lnTo>
                      <a:pt x="390" y="581"/>
                    </a:lnTo>
                    <a:lnTo>
                      <a:pt x="476" y="581"/>
                    </a:lnTo>
                    <a:lnTo>
                      <a:pt x="479" y="580"/>
                    </a:lnTo>
                    <a:lnTo>
                      <a:pt x="482" y="579"/>
                    </a:lnTo>
                    <a:lnTo>
                      <a:pt x="484" y="577"/>
                    </a:lnTo>
                    <a:lnTo>
                      <a:pt x="485" y="574"/>
                    </a:lnTo>
                    <a:lnTo>
                      <a:pt x="486" y="571"/>
                    </a:lnTo>
                    <a:lnTo>
                      <a:pt x="486" y="487"/>
                    </a:lnTo>
                    <a:lnTo>
                      <a:pt x="485" y="484"/>
                    </a:lnTo>
                    <a:lnTo>
                      <a:pt x="484" y="482"/>
                    </a:lnTo>
                    <a:lnTo>
                      <a:pt x="482" y="479"/>
                    </a:lnTo>
                    <a:lnTo>
                      <a:pt x="479" y="478"/>
                    </a:lnTo>
                    <a:lnTo>
                      <a:pt x="476" y="477"/>
                    </a:lnTo>
                    <a:lnTo>
                      <a:pt x="390" y="477"/>
                    </a:lnTo>
                    <a:close/>
                    <a:moveTo>
                      <a:pt x="267" y="477"/>
                    </a:moveTo>
                    <a:lnTo>
                      <a:pt x="264" y="478"/>
                    </a:lnTo>
                    <a:lnTo>
                      <a:pt x="262" y="479"/>
                    </a:lnTo>
                    <a:lnTo>
                      <a:pt x="260" y="482"/>
                    </a:lnTo>
                    <a:lnTo>
                      <a:pt x="258" y="484"/>
                    </a:lnTo>
                    <a:lnTo>
                      <a:pt x="258" y="487"/>
                    </a:lnTo>
                    <a:lnTo>
                      <a:pt x="258" y="571"/>
                    </a:lnTo>
                    <a:lnTo>
                      <a:pt x="258" y="574"/>
                    </a:lnTo>
                    <a:lnTo>
                      <a:pt x="260" y="577"/>
                    </a:lnTo>
                    <a:lnTo>
                      <a:pt x="262" y="579"/>
                    </a:lnTo>
                    <a:lnTo>
                      <a:pt x="264" y="580"/>
                    </a:lnTo>
                    <a:lnTo>
                      <a:pt x="267" y="581"/>
                    </a:lnTo>
                    <a:lnTo>
                      <a:pt x="353" y="581"/>
                    </a:lnTo>
                    <a:lnTo>
                      <a:pt x="356" y="580"/>
                    </a:lnTo>
                    <a:lnTo>
                      <a:pt x="359" y="579"/>
                    </a:lnTo>
                    <a:lnTo>
                      <a:pt x="362" y="577"/>
                    </a:lnTo>
                    <a:lnTo>
                      <a:pt x="364" y="574"/>
                    </a:lnTo>
                    <a:lnTo>
                      <a:pt x="364" y="571"/>
                    </a:lnTo>
                    <a:lnTo>
                      <a:pt x="364" y="487"/>
                    </a:lnTo>
                    <a:lnTo>
                      <a:pt x="364" y="484"/>
                    </a:lnTo>
                    <a:lnTo>
                      <a:pt x="362" y="482"/>
                    </a:lnTo>
                    <a:lnTo>
                      <a:pt x="359" y="479"/>
                    </a:lnTo>
                    <a:lnTo>
                      <a:pt x="356" y="478"/>
                    </a:lnTo>
                    <a:lnTo>
                      <a:pt x="353" y="477"/>
                    </a:lnTo>
                    <a:lnTo>
                      <a:pt x="267" y="477"/>
                    </a:lnTo>
                    <a:close/>
                    <a:moveTo>
                      <a:pt x="62" y="477"/>
                    </a:moveTo>
                    <a:lnTo>
                      <a:pt x="52" y="479"/>
                    </a:lnTo>
                    <a:lnTo>
                      <a:pt x="45" y="482"/>
                    </a:lnTo>
                    <a:lnTo>
                      <a:pt x="42" y="487"/>
                    </a:lnTo>
                    <a:lnTo>
                      <a:pt x="42" y="571"/>
                    </a:lnTo>
                    <a:lnTo>
                      <a:pt x="45" y="576"/>
                    </a:lnTo>
                    <a:lnTo>
                      <a:pt x="52" y="579"/>
                    </a:lnTo>
                    <a:lnTo>
                      <a:pt x="62" y="581"/>
                    </a:lnTo>
                    <a:lnTo>
                      <a:pt x="222" y="581"/>
                    </a:lnTo>
                    <a:lnTo>
                      <a:pt x="233" y="579"/>
                    </a:lnTo>
                    <a:lnTo>
                      <a:pt x="239" y="576"/>
                    </a:lnTo>
                    <a:lnTo>
                      <a:pt x="242" y="571"/>
                    </a:lnTo>
                    <a:lnTo>
                      <a:pt x="242" y="487"/>
                    </a:lnTo>
                    <a:lnTo>
                      <a:pt x="239" y="482"/>
                    </a:lnTo>
                    <a:lnTo>
                      <a:pt x="233" y="479"/>
                    </a:lnTo>
                    <a:lnTo>
                      <a:pt x="222" y="477"/>
                    </a:lnTo>
                    <a:lnTo>
                      <a:pt x="62" y="477"/>
                    </a:lnTo>
                    <a:close/>
                    <a:moveTo>
                      <a:pt x="1228" y="355"/>
                    </a:moveTo>
                    <a:lnTo>
                      <a:pt x="1225" y="356"/>
                    </a:lnTo>
                    <a:lnTo>
                      <a:pt x="1221" y="357"/>
                    </a:lnTo>
                    <a:lnTo>
                      <a:pt x="1219" y="359"/>
                    </a:lnTo>
                    <a:lnTo>
                      <a:pt x="1218" y="362"/>
                    </a:lnTo>
                    <a:lnTo>
                      <a:pt x="1217" y="366"/>
                    </a:lnTo>
                    <a:lnTo>
                      <a:pt x="1217" y="448"/>
                    </a:lnTo>
                    <a:lnTo>
                      <a:pt x="1218" y="451"/>
                    </a:lnTo>
                    <a:lnTo>
                      <a:pt x="1219" y="455"/>
                    </a:lnTo>
                    <a:lnTo>
                      <a:pt x="1221" y="457"/>
                    </a:lnTo>
                    <a:lnTo>
                      <a:pt x="1225" y="459"/>
                    </a:lnTo>
                    <a:lnTo>
                      <a:pt x="1228" y="459"/>
                    </a:lnTo>
                    <a:lnTo>
                      <a:pt x="1314" y="459"/>
                    </a:lnTo>
                    <a:lnTo>
                      <a:pt x="1317" y="459"/>
                    </a:lnTo>
                    <a:lnTo>
                      <a:pt x="1320" y="457"/>
                    </a:lnTo>
                    <a:lnTo>
                      <a:pt x="1322" y="455"/>
                    </a:lnTo>
                    <a:lnTo>
                      <a:pt x="1323" y="451"/>
                    </a:lnTo>
                    <a:lnTo>
                      <a:pt x="1324" y="448"/>
                    </a:lnTo>
                    <a:lnTo>
                      <a:pt x="1324" y="366"/>
                    </a:lnTo>
                    <a:lnTo>
                      <a:pt x="1323" y="362"/>
                    </a:lnTo>
                    <a:lnTo>
                      <a:pt x="1322" y="359"/>
                    </a:lnTo>
                    <a:lnTo>
                      <a:pt x="1320" y="357"/>
                    </a:lnTo>
                    <a:lnTo>
                      <a:pt x="1317" y="356"/>
                    </a:lnTo>
                    <a:lnTo>
                      <a:pt x="1314" y="355"/>
                    </a:lnTo>
                    <a:lnTo>
                      <a:pt x="1228" y="355"/>
                    </a:lnTo>
                    <a:close/>
                    <a:moveTo>
                      <a:pt x="978" y="355"/>
                    </a:moveTo>
                    <a:lnTo>
                      <a:pt x="975" y="356"/>
                    </a:lnTo>
                    <a:lnTo>
                      <a:pt x="972" y="357"/>
                    </a:lnTo>
                    <a:lnTo>
                      <a:pt x="970" y="359"/>
                    </a:lnTo>
                    <a:lnTo>
                      <a:pt x="969" y="362"/>
                    </a:lnTo>
                    <a:lnTo>
                      <a:pt x="968" y="366"/>
                    </a:lnTo>
                    <a:lnTo>
                      <a:pt x="968" y="448"/>
                    </a:lnTo>
                    <a:lnTo>
                      <a:pt x="969" y="451"/>
                    </a:lnTo>
                    <a:lnTo>
                      <a:pt x="970" y="455"/>
                    </a:lnTo>
                    <a:lnTo>
                      <a:pt x="972" y="457"/>
                    </a:lnTo>
                    <a:lnTo>
                      <a:pt x="975" y="459"/>
                    </a:lnTo>
                    <a:lnTo>
                      <a:pt x="978" y="459"/>
                    </a:lnTo>
                    <a:lnTo>
                      <a:pt x="1064" y="459"/>
                    </a:lnTo>
                    <a:lnTo>
                      <a:pt x="1067" y="459"/>
                    </a:lnTo>
                    <a:lnTo>
                      <a:pt x="1071" y="457"/>
                    </a:lnTo>
                    <a:lnTo>
                      <a:pt x="1073" y="455"/>
                    </a:lnTo>
                    <a:lnTo>
                      <a:pt x="1075" y="451"/>
                    </a:lnTo>
                    <a:lnTo>
                      <a:pt x="1075" y="448"/>
                    </a:lnTo>
                    <a:lnTo>
                      <a:pt x="1075" y="366"/>
                    </a:lnTo>
                    <a:lnTo>
                      <a:pt x="1075" y="362"/>
                    </a:lnTo>
                    <a:lnTo>
                      <a:pt x="1073" y="359"/>
                    </a:lnTo>
                    <a:lnTo>
                      <a:pt x="1071" y="357"/>
                    </a:lnTo>
                    <a:lnTo>
                      <a:pt x="1067" y="356"/>
                    </a:lnTo>
                    <a:lnTo>
                      <a:pt x="1064" y="355"/>
                    </a:lnTo>
                    <a:lnTo>
                      <a:pt x="978" y="355"/>
                    </a:lnTo>
                    <a:close/>
                    <a:moveTo>
                      <a:pt x="1726" y="355"/>
                    </a:moveTo>
                    <a:lnTo>
                      <a:pt x="1723" y="355"/>
                    </a:lnTo>
                    <a:lnTo>
                      <a:pt x="1720" y="357"/>
                    </a:lnTo>
                    <a:lnTo>
                      <a:pt x="1718" y="359"/>
                    </a:lnTo>
                    <a:lnTo>
                      <a:pt x="1716" y="362"/>
                    </a:lnTo>
                    <a:lnTo>
                      <a:pt x="1716" y="366"/>
                    </a:lnTo>
                    <a:lnTo>
                      <a:pt x="1716" y="448"/>
                    </a:lnTo>
                    <a:lnTo>
                      <a:pt x="1716" y="451"/>
                    </a:lnTo>
                    <a:lnTo>
                      <a:pt x="1718" y="455"/>
                    </a:lnTo>
                    <a:lnTo>
                      <a:pt x="1720" y="457"/>
                    </a:lnTo>
                    <a:lnTo>
                      <a:pt x="1723" y="459"/>
                    </a:lnTo>
                    <a:lnTo>
                      <a:pt x="1726" y="459"/>
                    </a:lnTo>
                    <a:lnTo>
                      <a:pt x="1812" y="459"/>
                    </a:lnTo>
                    <a:lnTo>
                      <a:pt x="1815" y="459"/>
                    </a:lnTo>
                    <a:lnTo>
                      <a:pt x="1818" y="457"/>
                    </a:lnTo>
                    <a:lnTo>
                      <a:pt x="1820" y="455"/>
                    </a:lnTo>
                    <a:lnTo>
                      <a:pt x="1821" y="451"/>
                    </a:lnTo>
                    <a:lnTo>
                      <a:pt x="1823" y="448"/>
                    </a:lnTo>
                    <a:lnTo>
                      <a:pt x="1823" y="366"/>
                    </a:lnTo>
                    <a:lnTo>
                      <a:pt x="1821" y="362"/>
                    </a:lnTo>
                    <a:lnTo>
                      <a:pt x="1820" y="359"/>
                    </a:lnTo>
                    <a:lnTo>
                      <a:pt x="1818" y="357"/>
                    </a:lnTo>
                    <a:lnTo>
                      <a:pt x="1815" y="355"/>
                    </a:lnTo>
                    <a:lnTo>
                      <a:pt x="1812" y="355"/>
                    </a:lnTo>
                    <a:lnTo>
                      <a:pt x="1726" y="355"/>
                    </a:lnTo>
                    <a:close/>
                    <a:moveTo>
                      <a:pt x="1602" y="355"/>
                    </a:moveTo>
                    <a:lnTo>
                      <a:pt x="1598" y="355"/>
                    </a:lnTo>
                    <a:lnTo>
                      <a:pt x="1595" y="357"/>
                    </a:lnTo>
                    <a:lnTo>
                      <a:pt x="1593" y="359"/>
                    </a:lnTo>
                    <a:lnTo>
                      <a:pt x="1592" y="362"/>
                    </a:lnTo>
                    <a:lnTo>
                      <a:pt x="1591" y="366"/>
                    </a:lnTo>
                    <a:lnTo>
                      <a:pt x="1591" y="448"/>
                    </a:lnTo>
                    <a:lnTo>
                      <a:pt x="1592" y="451"/>
                    </a:lnTo>
                    <a:lnTo>
                      <a:pt x="1593" y="455"/>
                    </a:lnTo>
                    <a:lnTo>
                      <a:pt x="1595" y="457"/>
                    </a:lnTo>
                    <a:lnTo>
                      <a:pt x="1598" y="459"/>
                    </a:lnTo>
                    <a:lnTo>
                      <a:pt x="1602" y="459"/>
                    </a:lnTo>
                    <a:lnTo>
                      <a:pt x="1687" y="459"/>
                    </a:lnTo>
                    <a:lnTo>
                      <a:pt x="1691" y="459"/>
                    </a:lnTo>
                    <a:lnTo>
                      <a:pt x="1694" y="457"/>
                    </a:lnTo>
                    <a:lnTo>
                      <a:pt x="1696" y="455"/>
                    </a:lnTo>
                    <a:lnTo>
                      <a:pt x="1697" y="451"/>
                    </a:lnTo>
                    <a:lnTo>
                      <a:pt x="1698" y="448"/>
                    </a:lnTo>
                    <a:lnTo>
                      <a:pt x="1698" y="366"/>
                    </a:lnTo>
                    <a:lnTo>
                      <a:pt x="1697" y="362"/>
                    </a:lnTo>
                    <a:lnTo>
                      <a:pt x="1696" y="359"/>
                    </a:lnTo>
                    <a:lnTo>
                      <a:pt x="1694" y="357"/>
                    </a:lnTo>
                    <a:lnTo>
                      <a:pt x="1691" y="355"/>
                    </a:lnTo>
                    <a:lnTo>
                      <a:pt x="1687" y="355"/>
                    </a:lnTo>
                    <a:lnTo>
                      <a:pt x="1602" y="355"/>
                    </a:lnTo>
                    <a:close/>
                    <a:moveTo>
                      <a:pt x="1477" y="355"/>
                    </a:moveTo>
                    <a:lnTo>
                      <a:pt x="1474" y="355"/>
                    </a:lnTo>
                    <a:lnTo>
                      <a:pt x="1471" y="357"/>
                    </a:lnTo>
                    <a:lnTo>
                      <a:pt x="1469" y="359"/>
                    </a:lnTo>
                    <a:lnTo>
                      <a:pt x="1467" y="362"/>
                    </a:lnTo>
                    <a:lnTo>
                      <a:pt x="1466" y="366"/>
                    </a:lnTo>
                    <a:lnTo>
                      <a:pt x="1466" y="448"/>
                    </a:lnTo>
                    <a:lnTo>
                      <a:pt x="1467" y="451"/>
                    </a:lnTo>
                    <a:lnTo>
                      <a:pt x="1469" y="455"/>
                    </a:lnTo>
                    <a:lnTo>
                      <a:pt x="1471" y="457"/>
                    </a:lnTo>
                    <a:lnTo>
                      <a:pt x="1474" y="459"/>
                    </a:lnTo>
                    <a:lnTo>
                      <a:pt x="1477" y="459"/>
                    </a:lnTo>
                    <a:lnTo>
                      <a:pt x="1563" y="459"/>
                    </a:lnTo>
                    <a:lnTo>
                      <a:pt x="1566" y="459"/>
                    </a:lnTo>
                    <a:lnTo>
                      <a:pt x="1569" y="457"/>
                    </a:lnTo>
                    <a:lnTo>
                      <a:pt x="1571" y="455"/>
                    </a:lnTo>
                    <a:lnTo>
                      <a:pt x="1572" y="451"/>
                    </a:lnTo>
                    <a:lnTo>
                      <a:pt x="1573" y="448"/>
                    </a:lnTo>
                    <a:lnTo>
                      <a:pt x="1573" y="366"/>
                    </a:lnTo>
                    <a:lnTo>
                      <a:pt x="1572" y="362"/>
                    </a:lnTo>
                    <a:lnTo>
                      <a:pt x="1571" y="359"/>
                    </a:lnTo>
                    <a:lnTo>
                      <a:pt x="1569" y="357"/>
                    </a:lnTo>
                    <a:lnTo>
                      <a:pt x="1566" y="355"/>
                    </a:lnTo>
                    <a:lnTo>
                      <a:pt x="1563" y="355"/>
                    </a:lnTo>
                    <a:lnTo>
                      <a:pt x="1477" y="355"/>
                    </a:lnTo>
                    <a:close/>
                    <a:moveTo>
                      <a:pt x="1352" y="355"/>
                    </a:moveTo>
                    <a:lnTo>
                      <a:pt x="1349" y="355"/>
                    </a:lnTo>
                    <a:lnTo>
                      <a:pt x="1346" y="357"/>
                    </a:lnTo>
                    <a:lnTo>
                      <a:pt x="1344" y="359"/>
                    </a:lnTo>
                    <a:lnTo>
                      <a:pt x="1343" y="362"/>
                    </a:lnTo>
                    <a:lnTo>
                      <a:pt x="1342" y="366"/>
                    </a:lnTo>
                    <a:lnTo>
                      <a:pt x="1342" y="448"/>
                    </a:lnTo>
                    <a:lnTo>
                      <a:pt x="1343" y="451"/>
                    </a:lnTo>
                    <a:lnTo>
                      <a:pt x="1344" y="455"/>
                    </a:lnTo>
                    <a:lnTo>
                      <a:pt x="1346" y="457"/>
                    </a:lnTo>
                    <a:lnTo>
                      <a:pt x="1349" y="459"/>
                    </a:lnTo>
                    <a:lnTo>
                      <a:pt x="1352" y="459"/>
                    </a:lnTo>
                    <a:lnTo>
                      <a:pt x="1438" y="459"/>
                    </a:lnTo>
                    <a:lnTo>
                      <a:pt x="1441" y="459"/>
                    </a:lnTo>
                    <a:lnTo>
                      <a:pt x="1444" y="457"/>
                    </a:lnTo>
                    <a:lnTo>
                      <a:pt x="1447" y="455"/>
                    </a:lnTo>
                    <a:lnTo>
                      <a:pt x="1448" y="451"/>
                    </a:lnTo>
                    <a:lnTo>
                      <a:pt x="1449" y="448"/>
                    </a:lnTo>
                    <a:lnTo>
                      <a:pt x="1449" y="366"/>
                    </a:lnTo>
                    <a:lnTo>
                      <a:pt x="1448" y="362"/>
                    </a:lnTo>
                    <a:lnTo>
                      <a:pt x="1447" y="359"/>
                    </a:lnTo>
                    <a:lnTo>
                      <a:pt x="1444" y="357"/>
                    </a:lnTo>
                    <a:lnTo>
                      <a:pt x="1441" y="355"/>
                    </a:lnTo>
                    <a:lnTo>
                      <a:pt x="1438" y="355"/>
                    </a:lnTo>
                    <a:lnTo>
                      <a:pt x="1352" y="355"/>
                    </a:lnTo>
                    <a:close/>
                    <a:moveTo>
                      <a:pt x="1103" y="355"/>
                    </a:moveTo>
                    <a:lnTo>
                      <a:pt x="1100" y="355"/>
                    </a:lnTo>
                    <a:lnTo>
                      <a:pt x="1097" y="357"/>
                    </a:lnTo>
                    <a:lnTo>
                      <a:pt x="1095" y="359"/>
                    </a:lnTo>
                    <a:lnTo>
                      <a:pt x="1094" y="362"/>
                    </a:lnTo>
                    <a:lnTo>
                      <a:pt x="1093" y="366"/>
                    </a:lnTo>
                    <a:lnTo>
                      <a:pt x="1093" y="448"/>
                    </a:lnTo>
                    <a:lnTo>
                      <a:pt x="1094" y="451"/>
                    </a:lnTo>
                    <a:lnTo>
                      <a:pt x="1095" y="455"/>
                    </a:lnTo>
                    <a:lnTo>
                      <a:pt x="1097" y="457"/>
                    </a:lnTo>
                    <a:lnTo>
                      <a:pt x="1100" y="459"/>
                    </a:lnTo>
                    <a:lnTo>
                      <a:pt x="1103" y="459"/>
                    </a:lnTo>
                    <a:lnTo>
                      <a:pt x="1189" y="459"/>
                    </a:lnTo>
                    <a:lnTo>
                      <a:pt x="1192" y="459"/>
                    </a:lnTo>
                    <a:lnTo>
                      <a:pt x="1195" y="457"/>
                    </a:lnTo>
                    <a:lnTo>
                      <a:pt x="1197" y="455"/>
                    </a:lnTo>
                    <a:lnTo>
                      <a:pt x="1198" y="451"/>
                    </a:lnTo>
                    <a:lnTo>
                      <a:pt x="1199" y="448"/>
                    </a:lnTo>
                    <a:lnTo>
                      <a:pt x="1199" y="366"/>
                    </a:lnTo>
                    <a:lnTo>
                      <a:pt x="1198" y="362"/>
                    </a:lnTo>
                    <a:lnTo>
                      <a:pt x="1197" y="359"/>
                    </a:lnTo>
                    <a:lnTo>
                      <a:pt x="1195" y="357"/>
                    </a:lnTo>
                    <a:lnTo>
                      <a:pt x="1192" y="355"/>
                    </a:lnTo>
                    <a:lnTo>
                      <a:pt x="1189" y="355"/>
                    </a:lnTo>
                    <a:lnTo>
                      <a:pt x="1103" y="355"/>
                    </a:lnTo>
                    <a:close/>
                    <a:moveTo>
                      <a:pt x="854" y="355"/>
                    </a:moveTo>
                    <a:lnTo>
                      <a:pt x="851" y="355"/>
                    </a:lnTo>
                    <a:lnTo>
                      <a:pt x="849" y="357"/>
                    </a:lnTo>
                    <a:lnTo>
                      <a:pt x="845" y="359"/>
                    </a:lnTo>
                    <a:lnTo>
                      <a:pt x="844" y="362"/>
                    </a:lnTo>
                    <a:lnTo>
                      <a:pt x="844" y="366"/>
                    </a:lnTo>
                    <a:lnTo>
                      <a:pt x="844" y="448"/>
                    </a:lnTo>
                    <a:lnTo>
                      <a:pt x="844" y="451"/>
                    </a:lnTo>
                    <a:lnTo>
                      <a:pt x="845" y="455"/>
                    </a:lnTo>
                    <a:lnTo>
                      <a:pt x="849" y="457"/>
                    </a:lnTo>
                    <a:lnTo>
                      <a:pt x="851" y="459"/>
                    </a:lnTo>
                    <a:lnTo>
                      <a:pt x="854" y="459"/>
                    </a:lnTo>
                    <a:lnTo>
                      <a:pt x="940" y="459"/>
                    </a:lnTo>
                    <a:lnTo>
                      <a:pt x="943" y="459"/>
                    </a:lnTo>
                    <a:lnTo>
                      <a:pt x="946" y="457"/>
                    </a:lnTo>
                    <a:lnTo>
                      <a:pt x="948" y="455"/>
                    </a:lnTo>
                    <a:lnTo>
                      <a:pt x="950" y="451"/>
                    </a:lnTo>
                    <a:lnTo>
                      <a:pt x="950" y="448"/>
                    </a:lnTo>
                    <a:lnTo>
                      <a:pt x="950" y="366"/>
                    </a:lnTo>
                    <a:lnTo>
                      <a:pt x="950" y="362"/>
                    </a:lnTo>
                    <a:lnTo>
                      <a:pt x="948" y="359"/>
                    </a:lnTo>
                    <a:lnTo>
                      <a:pt x="946" y="357"/>
                    </a:lnTo>
                    <a:lnTo>
                      <a:pt x="943" y="355"/>
                    </a:lnTo>
                    <a:lnTo>
                      <a:pt x="940" y="355"/>
                    </a:lnTo>
                    <a:lnTo>
                      <a:pt x="854" y="355"/>
                    </a:lnTo>
                    <a:close/>
                    <a:moveTo>
                      <a:pt x="730" y="355"/>
                    </a:moveTo>
                    <a:lnTo>
                      <a:pt x="726" y="355"/>
                    </a:lnTo>
                    <a:lnTo>
                      <a:pt x="724" y="357"/>
                    </a:lnTo>
                    <a:lnTo>
                      <a:pt x="722" y="359"/>
                    </a:lnTo>
                    <a:lnTo>
                      <a:pt x="720" y="362"/>
                    </a:lnTo>
                    <a:lnTo>
                      <a:pt x="720" y="366"/>
                    </a:lnTo>
                    <a:lnTo>
                      <a:pt x="720" y="448"/>
                    </a:lnTo>
                    <a:lnTo>
                      <a:pt x="720" y="451"/>
                    </a:lnTo>
                    <a:lnTo>
                      <a:pt x="722" y="455"/>
                    </a:lnTo>
                    <a:lnTo>
                      <a:pt x="724" y="457"/>
                    </a:lnTo>
                    <a:lnTo>
                      <a:pt x="726" y="459"/>
                    </a:lnTo>
                    <a:lnTo>
                      <a:pt x="730" y="459"/>
                    </a:lnTo>
                    <a:lnTo>
                      <a:pt x="815" y="459"/>
                    </a:lnTo>
                    <a:lnTo>
                      <a:pt x="818" y="459"/>
                    </a:lnTo>
                    <a:lnTo>
                      <a:pt x="821" y="457"/>
                    </a:lnTo>
                    <a:lnTo>
                      <a:pt x="823" y="455"/>
                    </a:lnTo>
                    <a:lnTo>
                      <a:pt x="826" y="451"/>
                    </a:lnTo>
                    <a:lnTo>
                      <a:pt x="826" y="448"/>
                    </a:lnTo>
                    <a:lnTo>
                      <a:pt x="826" y="366"/>
                    </a:lnTo>
                    <a:lnTo>
                      <a:pt x="826" y="362"/>
                    </a:lnTo>
                    <a:lnTo>
                      <a:pt x="823" y="359"/>
                    </a:lnTo>
                    <a:lnTo>
                      <a:pt x="821" y="357"/>
                    </a:lnTo>
                    <a:lnTo>
                      <a:pt x="818" y="355"/>
                    </a:lnTo>
                    <a:lnTo>
                      <a:pt x="815" y="355"/>
                    </a:lnTo>
                    <a:lnTo>
                      <a:pt x="730" y="355"/>
                    </a:lnTo>
                    <a:close/>
                    <a:moveTo>
                      <a:pt x="606" y="355"/>
                    </a:moveTo>
                    <a:lnTo>
                      <a:pt x="601" y="355"/>
                    </a:lnTo>
                    <a:lnTo>
                      <a:pt x="599" y="357"/>
                    </a:lnTo>
                    <a:lnTo>
                      <a:pt x="597" y="359"/>
                    </a:lnTo>
                    <a:lnTo>
                      <a:pt x="595" y="362"/>
                    </a:lnTo>
                    <a:lnTo>
                      <a:pt x="595" y="366"/>
                    </a:lnTo>
                    <a:lnTo>
                      <a:pt x="595" y="448"/>
                    </a:lnTo>
                    <a:lnTo>
                      <a:pt x="595" y="451"/>
                    </a:lnTo>
                    <a:lnTo>
                      <a:pt x="597" y="455"/>
                    </a:lnTo>
                    <a:lnTo>
                      <a:pt x="599" y="457"/>
                    </a:lnTo>
                    <a:lnTo>
                      <a:pt x="601" y="459"/>
                    </a:lnTo>
                    <a:lnTo>
                      <a:pt x="606" y="459"/>
                    </a:lnTo>
                    <a:lnTo>
                      <a:pt x="690" y="459"/>
                    </a:lnTo>
                    <a:lnTo>
                      <a:pt x="694" y="459"/>
                    </a:lnTo>
                    <a:lnTo>
                      <a:pt x="697" y="457"/>
                    </a:lnTo>
                    <a:lnTo>
                      <a:pt x="699" y="455"/>
                    </a:lnTo>
                    <a:lnTo>
                      <a:pt x="701" y="451"/>
                    </a:lnTo>
                    <a:lnTo>
                      <a:pt x="701" y="448"/>
                    </a:lnTo>
                    <a:lnTo>
                      <a:pt x="701" y="366"/>
                    </a:lnTo>
                    <a:lnTo>
                      <a:pt x="701" y="362"/>
                    </a:lnTo>
                    <a:lnTo>
                      <a:pt x="699" y="359"/>
                    </a:lnTo>
                    <a:lnTo>
                      <a:pt x="697" y="357"/>
                    </a:lnTo>
                    <a:lnTo>
                      <a:pt x="694" y="355"/>
                    </a:lnTo>
                    <a:lnTo>
                      <a:pt x="690" y="355"/>
                    </a:lnTo>
                    <a:lnTo>
                      <a:pt x="606" y="355"/>
                    </a:lnTo>
                    <a:close/>
                    <a:moveTo>
                      <a:pt x="481" y="355"/>
                    </a:moveTo>
                    <a:lnTo>
                      <a:pt x="478" y="355"/>
                    </a:lnTo>
                    <a:lnTo>
                      <a:pt x="475" y="357"/>
                    </a:lnTo>
                    <a:lnTo>
                      <a:pt x="473" y="359"/>
                    </a:lnTo>
                    <a:lnTo>
                      <a:pt x="470" y="362"/>
                    </a:lnTo>
                    <a:lnTo>
                      <a:pt x="470" y="366"/>
                    </a:lnTo>
                    <a:lnTo>
                      <a:pt x="470" y="448"/>
                    </a:lnTo>
                    <a:lnTo>
                      <a:pt x="470" y="451"/>
                    </a:lnTo>
                    <a:lnTo>
                      <a:pt x="473" y="455"/>
                    </a:lnTo>
                    <a:lnTo>
                      <a:pt x="475" y="457"/>
                    </a:lnTo>
                    <a:lnTo>
                      <a:pt x="478" y="459"/>
                    </a:lnTo>
                    <a:lnTo>
                      <a:pt x="481" y="459"/>
                    </a:lnTo>
                    <a:lnTo>
                      <a:pt x="566" y="459"/>
                    </a:lnTo>
                    <a:lnTo>
                      <a:pt x="570" y="459"/>
                    </a:lnTo>
                    <a:lnTo>
                      <a:pt x="572" y="457"/>
                    </a:lnTo>
                    <a:lnTo>
                      <a:pt x="574" y="455"/>
                    </a:lnTo>
                    <a:lnTo>
                      <a:pt x="576" y="451"/>
                    </a:lnTo>
                    <a:lnTo>
                      <a:pt x="576" y="448"/>
                    </a:lnTo>
                    <a:lnTo>
                      <a:pt x="576" y="366"/>
                    </a:lnTo>
                    <a:lnTo>
                      <a:pt x="576" y="362"/>
                    </a:lnTo>
                    <a:lnTo>
                      <a:pt x="574" y="359"/>
                    </a:lnTo>
                    <a:lnTo>
                      <a:pt x="572" y="357"/>
                    </a:lnTo>
                    <a:lnTo>
                      <a:pt x="570" y="355"/>
                    </a:lnTo>
                    <a:lnTo>
                      <a:pt x="566" y="355"/>
                    </a:lnTo>
                    <a:lnTo>
                      <a:pt x="481" y="355"/>
                    </a:lnTo>
                    <a:close/>
                    <a:moveTo>
                      <a:pt x="356" y="355"/>
                    </a:moveTo>
                    <a:lnTo>
                      <a:pt x="353" y="355"/>
                    </a:lnTo>
                    <a:lnTo>
                      <a:pt x="350" y="357"/>
                    </a:lnTo>
                    <a:lnTo>
                      <a:pt x="348" y="359"/>
                    </a:lnTo>
                    <a:lnTo>
                      <a:pt x="346" y="362"/>
                    </a:lnTo>
                    <a:lnTo>
                      <a:pt x="346" y="366"/>
                    </a:lnTo>
                    <a:lnTo>
                      <a:pt x="346" y="448"/>
                    </a:lnTo>
                    <a:lnTo>
                      <a:pt x="346" y="451"/>
                    </a:lnTo>
                    <a:lnTo>
                      <a:pt x="348" y="455"/>
                    </a:lnTo>
                    <a:lnTo>
                      <a:pt x="350" y="457"/>
                    </a:lnTo>
                    <a:lnTo>
                      <a:pt x="353" y="459"/>
                    </a:lnTo>
                    <a:lnTo>
                      <a:pt x="356" y="459"/>
                    </a:lnTo>
                    <a:lnTo>
                      <a:pt x="442" y="459"/>
                    </a:lnTo>
                    <a:lnTo>
                      <a:pt x="445" y="459"/>
                    </a:lnTo>
                    <a:lnTo>
                      <a:pt x="447" y="457"/>
                    </a:lnTo>
                    <a:lnTo>
                      <a:pt x="451" y="455"/>
                    </a:lnTo>
                    <a:lnTo>
                      <a:pt x="452" y="451"/>
                    </a:lnTo>
                    <a:lnTo>
                      <a:pt x="452" y="448"/>
                    </a:lnTo>
                    <a:lnTo>
                      <a:pt x="452" y="366"/>
                    </a:lnTo>
                    <a:lnTo>
                      <a:pt x="452" y="362"/>
                    </a:lnTo>
                    <a:lnTo>
                      <a:pt x="451" y="359"/>
                    </a:lnTo>
                    <a:lnTo>
                      <a:pt x="447" y="357"/>
                    </a:lnTo>
                    <a:lnTo>
                      <a:pt x="445" y="355"/>
                    </a:lnTo>
                    <a:lnTo>
                      <a:pt x="442" y="355"/>
                    </a:lnTo>
                    <a:lnTo>
                      <a:pt x="356" y="355"/>
                    </a:lnTo>
                    <a:close/>
                    <a:moveTo>
                      <a:pt x="232" y="355"/>
                    </a:moveTo>
                    <a:lnTo>
                      <a:pt x="229" y="355"/>
                    </a:lnTo>
                    <a:lnTo>
                      <a:pt x="225" y="357"/>
                    </a:lnTo>
                    <a:lnTo>
                      <a:pt x="223" y="359"/>
                    </a:lnTo>
                    <a:lnTo>
                      <a:pt x="221" y="362"/>
                    </a:lnTo>
                    <a:lnTo>
                      <a:pt x="221" y="366"/>
                    </a:lnTo>
                    <a:lnTo>
                      <a:pt x="221" y="448"/>
                    </a:lnTo>
                    <a:lnTo>
                      <a:pt x="221" y="451"/>
                    </a:lnTo>
                    <a:lnTo>
                      <a:pt x="223" y="455"/>
                    </a:lnTo>
                    <a:lnTo>
                      <a:pt x="225" y="457"/>
                    </a:lnTo>
                    <a:lnTo>
                      <a:pt x="229" y="459"/>
                    </a:lnTo>
                    <a:lnTo>
                      <a:pt x="232" y="459"/>
                    </a:lnTo>
                    <a:lnTo>
                      <a:pt x="318" y="459"/>
                    </a:lnTo>
                    <a:lnTo>
                      <a:pt x="321" y="459"/>
                    </a:lnTo>
                    <a:lnTo>
                      <a:pt x="323" y="457"/>
                    </a:lnTo>
                    <a:lnTo>
                      <a:pt x="326" y="455"/>
                    </a:lnTo>
                    <a:lnTo>
                      <a:pt x="327" y="451"/>
                    </a:lnTo>
                    <a:lnTo>
                      <a:pt x="328" y="448"/>
                    </a:lnTo>
                    <a:lnTo>
                      <a:pt x="328" y="366"/>
                    </a:lnTo>
                    <a:lnTo>
                      <a:pt x="327" y="362"/>
                    </a:lnTo>
                    <a:lnTo>
                      <a:pt x="326" y="359"/>
                    </a:lnTo>
                    <a:lnTo>
                      <a:pt x="323" y="357"/>
                    </a:lnTo>
                    <a:lnTo>
                      <a:pt x="321" y="355"/>
                    </a:lnTo>
                    <a:lnTo>
                      <a:pt x="318" y="355"/>
                    </a:lnTo>
                    <a:lnTo>
                      <a:pt x="232" y="355"/>
                    </a:lnTo>
                    <a:close/>
                    <a:moveTo>
                      <a:pt x="56" y="355"/>
                    </a:moveTo>
                    <a:lnTo>
                      <a:pt x="51" y="355"/>
                    </a:lnTo>
                    <a:lnTo>
                      <a:pt x="46" y="357"/>
                    </a:lnTo>
                    <a:lnTo>
                      <a:pt x="42" y="359"/>
                    </a:lnTo>
                    <a:lnTo>
                      <a:pt x="40" y="362"/>
                    </a:lnTo>
                    <a:lnTo>
                      <a:pt x="39" y="366"/>
                    </a:lnTo>
                    <a:lnTo>
                      <a:pt x="39" y="448"/>
                    </a:lnTo>
                    <a:lnTo>
                      <a:pt x="40" y="451"/>
                    </a:lnTo>
                    <a:lnTo>
                      <a:pt x="42" y="455"/>
                    </a:lnTo>
                    <a:lnTo>
                      <a:pt x="46" y="457"/>
                    </a:lnTo>
                    <a:lnTo>
                      <a:pt x="51" y="459"/>
                    </a:lnTo>
                    <a:lnTo>
                      <a:pt x="56" y="459"/>
                    </a:lnTo>
                    <a:lnTo>
                      <a:pt x="190" y="459"/>
                    </a:lnTo>
                    <a:lnTo>
                      <a:pt x="194" y="459"/>
                    </a:lnTo>
                    <a:lnTo>
                      <a:pt x="199" y="457"/>
                    </a:lnTo>
                    <a:lnTo>
                      <a:pt x="202" y="455"/>
                    </a:lnTo>
                    <a:lnTo>
                      <a:pt x="204" y="451"/>
                    </a:lnTo>
                    <a:lnTo>
                      <a:pt x="206" y="448"/>
                    </a:lnTo>
                    <a:lnTo>
                      <a:pt x="206" y="366"/>
                    </a:lnTo>
                    <a:lnTo>
                      <a:pt x="204" y="362"/>
                    </a:lnTo>
                    <a:lnTo>
                      <a:pt x="202" y="359"/>
                    </a:lnTo>
                    <a:lnTo>
                      <a:pt x="199" y="357"/>
                    </a:lnTo>
                    <a:lnTo>
                      <a:pt x="194" y="355"/>
                    </a:lnTo>
                    <a:lnTo>
                      <a:pt x="190" y="355"/>
                    </a:lnTo>
                    <a:lnTo>
                      <a:pt x="56" y="355"/>
                    </a:lnTo>
                    <a:close/>
                    <a:moveTo>
                      <a:pt x="1664" y="234"/>
                    </a:moveTo>
                    <a:lnTo>
                      <a:pt x="1659" y="234"/>
                    </a:lnTo>
                    <a:lnTo>
                      <a:pt x="1655" y="236"/>
                    </a:lnTo>
                    <a:lnTo>
                      <a:pt x="1652" y="238"/>
                    </a:lnTo>
                    <a:lnTo>
                      <a:pt x="1649" y="240"/>
                    </a:lnTo>
                    <a:lnTo>
                      <a:pt x="1649" y="244"/>
                    </a:lnTo>
                    <a:lnTo>
                      <a:pt x="1649" y="327"/>
                    </a:lnTo>
                    <a:lnTo>
                      <a:pt x="1649" y="330"/>
                    </a:lnTo>
                    <a:lnTo>
                      <a:pt x="1652" y="333"/>
                    </a:lnTo>
                    <a:lnTo>
                      <a:pt x="1655" y="335"/>
                    </a:lnTo>
                    <a:lnTo>
                      <a:pt x="1659" y="336"/>
                    </a:lnTo>
                    <a:lnTo>
                      <a:pt x="1664" y="337"/>
                    </a:lnTo>
                    <a:lnTo>
                      <a:pt x="1801" y="337"/>
                    </a:lnTo>
                    <a:lnTo>
                      <a:pt x="1806" y="336"/>
                    </a:lnTo>
                    <a:lnTo>
                      <a:pt x="1810" y="335"/>
                    </a:lnTo>
                    <a:lnTo>
                      <a:pt x="1814" y="333"/>
                    </a:lnTo>
                    <a:lnTo>
                      <a:pt x="1816" y="330"/>
                    </a:lnTo>
                    <a:lnTo>
                      <a:pt x="1817" y="327"/>
                    </a:lnTo>
                    <a:lnTo>
                      <a:pt x="1817" y="244"/>
                    </a:lnTo>
                    <a:lnTo>
                      <a:pt x="1816" y="240"/>
                    </a:lnTo>
                    <a:lnTo>
                      <a:pt x="1814" y="238"/>
                    </a:lnTo>
                    <a:lnTo>
                      <a:pt x="1810" y="236"/>
                    </a:lnTo>
                    <a:lnTo>
                      <a:pt x="1806" y="234"/>
                    </a:lnTo>
                    <a:lnTo>
                      <a:pt x="1801" y="234"/>
                    </a:lnTo>
                    <a:lnTo>
                      <a:pt x="1664" y="234"/>
                    </a:lnTo>
                    <a:close/>
                    <a:moveTo>
                      <a:pt x="1542" y="234"/>
                    </a:moveTo>
                    <a:lnTo>
                      <a:pt x="1539" y="234"/>
                    </a:lnTo>
                    <a:lnTo>
                      <a:pt x="1536" y="235"/>
                    </a:lnTo>
                    <a:lnTo>
                      <a:pt x="1533" y="238"/>
                    </a:lnTo>
                    <a:lnTo>
                      <a:pt x="1532" y="240"/>
                    </a:lnTo>
                    <a:lnTo>
                      <a:pt x="1531" y="243"/>
                    </a:lnTo>
                    <a:lnTo>
                      <a:pt x="1531" y="327"/>
                    </a:lnTo>
                    <a:lnTo>
                      <a:pt x="1532" y="330"/>
                    </a:lnTo>
                    <a:lnTo>
                      <a:pt x="1533" y="333"/>
                    </a:lnTo>
                    <a:lnTo>
                      <a:pt x="1536" y="335"/>
                    </a:lnTo>
                    <a:lnTo>
                      <a:pt x="1539" y="336"/>
                    </a:lnTo>
                    <a:lnTo>
                      <a:pt x="1542" y="337"/>
                    </a:lnTo>
                    <a:lnTo>
                      <a:pt x="1628" y="337"/>
                    </a:lnTo>
                    <a:lnTo>
                      <a:pt x="1631" y="336"/>
                    </a:lnTo>
                    <a:lnTo>
                      <a:pt x="1634" y="335"/>
                    </a:lnTo>
                    <a:lnTo>
                      <a:pt x="1636" y="333"/>
                    </a:lnTo>
                    <a:lnTo>
                      <a:pt x="1637" y="330"/>
                    </a:lnTo>
                    <a:lnTo>
                      <a:pt x="1638" y="327"/>
                    </a:lnTo>
                    <a:lnTo>
                      <a:pt x="1638" y="243"/>
                    </a:lnTo>
                    <a:lnTo>
                      <a:pt x="1637" y="240"/>
                    </a:lnTo>
                    <a:lnTo>
                      <a:pt x="1636" y="238"/>
                    </a:lnTo>
                    <a:lnTo>
                      <a:pt x="1634" y="235"/>
                    </a:lnTo>
                    <a:lnTo>
                      <a:pt x="1631" y="234"/>
                    </a:lnTo>
                    <a:lnTo>
                      <a:pt x="1628" y="234"/>
                    </a:lnTo>
                    <a:lnTo>
                      <a:pt x="1542" y="234"/>
                    </a:lnTo>
                    <a:close/>
                    <a:moveTo>
                      <a:pt x="1417" y="234"/>
                    </a:moveTo>
                    <a:lnTo>
                      <a:pt x="1414" y="234"/>
                    </a:lnTo>
                    <a:lnTo>
                      <a:pt x="1411" y="235"/>
                    </a:lnTo>
                    <a:lnTo>
                      <a:pt x="1409" y="238"/>
                    </a:lnTo>
                    <a:lnTo>
                      <a:pt x="1408" y="240"/>
                    </a:lnTo>
                    <a:lnTo>
                      <a:pt x="1407" y="243"/>
                    </a:lnTo>
                    <a:lnTo>
                      <a:pt x="1407" y="327"/>
                    </a:lnTo>
                    <a:lnTo>
                      <a:pt x="1408" y="330"/>
                    </a:lnTo>
                    <a:lnTo>
                      <a:pt x="1409" y="333"/>
                    </a:lnTo>
                    <a:lnTo>
                      <a:pt x="1411" y="335"/>
                    </a:lnTo>
                    <a:lnTo>
                      <a:pt x="1414" y="336"/>
                    </a:lnTo>
                    <a:lnTo>
                      <a:pt x="1417" y="337"/>
                    </a:lnTo>
                    <a:lnTo>
                      <a:pt x="1503" y="337"/>
                    </a:lnTo>
                    <a:lnTo>
                      <a:pt x="1506" y="336"/>
                    </a:lnTo>
                    <a:lnTo>
                      <a:pt x="1509" y="335"/>
                    </a:lnTo>
                    <a:lnTo>
                      <a:pt x="1511" y="333"/>
                    </a:lnTo>
                    <a:lnTo>
                      <a:pt x="1513" y="330"/>
                    </a:lnTo>
                    <a:lnTo>
                      <a:pt x="1514" y="327"/>
                    </a:lnTo>
                    <a:lnTo>
                      <a:pt x="1514" y="243"/>
                    </a:lnTo>
                    <a:lnTo>
                      <a:pt x="1513" y="240"/>
                    </a:lnTo>
                    <a:lnTo>
                      <a:pt x="1511" y="238"/>
                    </a:lnTo>
                    <a:lnTo>
                      <a:pt x="1509" y="235"/>
                    </a:lnTo>
                    <a:lnTo>
                      <a:pt x="1506" y="234"/>
                    </a:lnTo>
                    <a:lnTo>
                      <a:pt x="1503" y="234"/>
                    </a:lnTo>
                    <a:lnTo>
                      <a:pt x="1417" y="234"/>
                    </a:lnTo>
                    <a:close/>
                    <a:moveTo>
                      <a:pt x="1293" y="234"/>
                    </a:moveTo>
                    <a:lnTo>
                      <a:pt x="1289" y="234"/>
                    </a:lnTo>
                    <a:lnTo>
                      <a:pt x="1286" y="235"/>
                    </a:lnTo>
                    <a:lnTo>
                      <a:pt x="1284" y="238"/>
                    </a:lnTo>
                    <a:lnTo>
                      <a:pt x="1283" y="240"/>
                    </a:lnTo>
                    <a:lnTo>
                      <a:pt x="1282" y="243"/>
                    </a:lnTo>
                    <a:lnTo>
                      <a:pt x="1282" y="327"/>
                    </a:lnTo>
                    <a:lnTo>
                      <a:pt x="1283" y="330"/>
                    </a:lnTo>
                    <a:lnTo>
                      <a:pt x="1284" y="333"/>
                    </a:lnTo>
                    <a:lnTo>
                      <a:pt x="1286" y="335"/>
                    </a:lnTo>
                    <a:lnTo>
                      <a:pt x="1289" y="336"/>
                    </a:lnTo>
                    <a:lnTo>
                      <a:pt x="1293" y="337"/>
                    </a:lnTo>
                    <a:lnTo>
                      <a:pt x="1378" y="337"/>
                    </a:lnTo>
                    <a:lnTo>
                      <a:pt x="1382" y="336"/>
                    </a:lnTo>
                    <a:lnTo>
                      <a:pt x="1385" y="335"/>
                    </a:lnTo>
                    <a:lnTo>
                      <a:pt x="1387" y="333"/>
                    </a:lnTo>
                    <a:lnTo>
                      <a:pt x="1388" y="330"/>
                    </a:lnTo>
                    <a:lnTo>
                      <a:pt x="1389" y="327"/>
                    </a:lnTo>
                    <a:lnTo>
                      <a:pt x="1389" y="243"/>
                    </a:lnTo>
                    <a:lnTo>
                      <a:pt x="1388" y="240"/>
                    </a:lnTo>
                    <a:lnTo>
                      <a:pt x="1387" y="238"/>
                    </a:lnTo>
                    <a:lnTo>
                      <a:pt x="1385" y="235"/>
                    </a:lnTo>
                    <a:lnTo>
                      <a:pt x="1382" y="234"/>
                    </a:lnTo>
                    <a:lnTo>
                      <a:pt x="1378" y="234"/>
                    </a:lnTo>
                    <a:lnTo>
                      <a:pt x="1293" y="234"/>
                    </a:lnTo>
                    <a:close/>
                    <a:moveTo>
                      <a:pt x="1168" y="234"/>
                    </a:moveTo>
                    <a:lnTo>
                      <a:pt x="1165" y="234"/>
                    </a:lnTo>
                    <a:lnTo>
                      <a:pt x="1162" y="235"/>
                    </a:lnTo>
                    <a:lnTo>
                      <a:pt x="1160" y="238"/>
                    </a:lnTo>
                    <a:lnTo>
                      <a:pt x="1159" y="240"/>
                    </a:lnTo>
                    <a:lnTo>
                      <a:pt x="1157" y="243"/>
                    </a:lnTo>
                    <a:lnTo>
                      <a:pt x="1157" y="327"/>
                    </a:lnTo>
                    <a:lnTo>
                      <a:pt x="1159" y="330"/>
                    </a:lnTo>
                    <a:lnTo>
                      <a:pt x="1160" y="333"/>
                    </a:lnTo>
                    <a:lnTo>
                      <a:pt x="1162" y="335"/>
                    </a:lnTo>
                    <a:lnTo>
                      <a:pt x="1165" y="336"/>
                    </a:lnTo>
                    <a:lnTo>
                      <a:pt x="1168" y="337"/>
                    </a:lnTo>
                    <a:lnTo>
                      <a:pt x="1254" y="337"/>
                    </a:lnTo>
                    <a:lnTo>
                      <a:pt x="1257" y="336"/>
                    </a:lnTo>
                    <a:lnTo>
                      <a:pt x="1260" y="335"/>
                    </a:lnTo>
                    <a:lnTo>
                      <a:pt x="1262" y="333"/>
                    </a:lnTo>
                    <a:lnTo>
                      <a:pt x="1263" y="330"/>
                    </a:lnTo>
                    <a:lnTo>
                      <a:pt x="1264" y="327"/>
                    </a:lnTo>
                    <a:lnTo>
                      <a:pt x="1264" y="243"/>
                    </a:lnTo>
                    <a:lnTo>
                      <a:pt x="1263" y="240"/>
                    </a:lnTo>
                    <a:lnTo>
                      <a:pt x="1262" y="238"/>
                    </a:lnTo>
                    <a:lnTo>
                      <a:pt x="1260" y="235"/>
                    </a:lnTo>
                    <a:lnTo>
                      <a:pt x="1257" y="234"/>
                    </a:lnTo>
                    <a:lnTo>
                      <a:pt x="1254" y="234"/>
                    </a:lnTo>
                    <a:lnTo>
                      <a:pt x="1168" y="234"/>
                    </a:lnTo>
                    <a:close/>
                    <a:moveTo>
                      <a:pt x="1043" y="234"/>
                    </a:moveTo>
                    <a:lnTo>
                      <a:pt x="1040" y="234"/>
                    </a:lnTo>
                    <a:lnTo>
                      <a:pt x="1037" y="235"/>
                    </a:lnTo>
                    <a:lnTo>
                      <a:pt x="1035" y="238"/>
                    </a:lnTo>
                    <a:lnTo>
                      <a:pt x="1034" y="240"/>
                    </a:lnTo>
                    <a:lnTo>
                      <a:pt x="1033" y="243"/>
                    </a:lnTo>
                    <a:lnTo>
                      <a:pt x="1033" y="327"/>
                    </a:lnTo>
                    <a:lnTo>
                      <a:pt x="1034" y="330"/>
                    </a:lnTo>
                    <a:lnTo>
                      <a:pt x="1035" y="333"/>
                    </a:lnTo>
                    <a:lnTo>
                      <a:pt x="1037" y="335"/>
                    </a:lnTo>
                    <a:lnTo>
                      <a:pt x="1040" y="336"/>
                    </a:lnTo>
                    <a:lnTo>
                      <a:pt x="1043" y="337"/>
                    </a:lnTo>
                    <a:lnTo>
                      <a:pt x="1129" y="337"/>
                    </a:lnTo>
                    <a:lnTo>
                      <a:pt x="1132" y="336"/>
                    </a:lnTo>
                    <a:lnTo>
                      <a:pt x="1136" y="335"/>
                    </a:lnTo>
                    <a:lnTo>
                      <a:pt x="1138" y="333"/>
                    </a:lnTo>
                    <a:lnTo>
                      <a:pt x="1140" y="330"/>
                    </a:lnTo>
                    <a:lnTo>
                      <a:pt x="1140" y="327"/>
                    </a:lnTo>
                    <a:lnTo>
                      <a:pt x="1140" y="243"/>
                    </a:lnTo>
                    <a:lnTo>
                      <a:pt x="1140" y="240"/>
                    </a:lnTo>
                    <a:lnTo>
                      <a:pt x="1138" y="238"/>
                    </a:lnTo>
                    <a:lnTo>
                      <a:pt x="1136" y="235"/>
                    </a:lnTo>
                    <a:lnTo>
                      <a:pt x="1132" y="234"/>
                    </a:lnTo>
                    <a:lnTo>
                      <a:pt x="1129" y="234"/>
                    </a:lnTo>
                    <a:lnTo>
                      <a:pt x="1043" y="234"/>
                    </a:lnTo>
                    <a:close/>
                    <a:moveTo>
                      <a:pt x="919" y="234"/>
                    </a:moveTo>
                    <a:lnTo>
                      <a:pt x="916" y="234"/>
                    </a:lnTo>
                    <a:lnTo>
                      <a:pt x="913" y="236"/>
                    </a:lnTo>
                    <a:lnTo>
                      <a:pt x="910" y="238"/>
                    </a:lnTo>
                    <a:lnTo>
                      <a:pt x="909" y="240"/>
                    </a:lnTo>
                    <a:lnTo>
                      <a:pt x="908" y="244"/>
                    </a:lnTo>
                    <a:lnTo>
                      <a:pt x="908" y="327"/>
                    </a:lnTo>
                    <a:lnTo>
                      <a:pt x="909" y="330"/>
                    </a:lnTo>
                    <a:lnTo>
                      <a:pt x="910" y="333"/>
                    </a:lnTo>
                    <a:lnTo>
                      <a:pt x="913" y="335"/>
                    </a:lnTo>
                    <a:lnTo>
                      <a:pt x="916" y="336"/>
                    </a:lnTo>
                    <a:lnTo>
                      <a:pt x="919" y="337"/>
                    </a:lnTo>
                    <a:lnTo>
                      <a:pt x="1005" y="337"/>
                    </a:lnTo>
                    <a:lnTo>
                      <a:pt x="1008" y="336"/>
                    </a:lnTo>
                    <a:lnTo>
                      <a:pt x="1011" y="335"/>
                    </a:lnTo>
                    <a:lnTo>
                      <a:pt x="1013" y="333"/>
                    </a:lnTo>
                    <a:lnTo>
                      <a:pt x="1014" y="330"/>
                    </a:lnTo>
                    <a:lnTo>
                      <a:pt x="1015" y="327"/>
                    </a:lnTo>
                    <a:lnTo>
                      <a:pt x="1015" y="244"/>
                    </a:lnTo>
                    <a:lnTo>
                      <a:pt x="1014" y="240"/>
                    </a:lnTo>
                    <a:lnTo>
                      <a:pt x="1013" y="238"/>
                    </a:lnTo>
                    <a:lnTo>
                      <a:pt x="1011" y="236"/>
                    </a:lnTo>
                    <a:lnTo>
                      <a:pt x="1008" y="234"/>
                    </a:lnTo>
                    <a:lnTo>
                      <a:pt x="1005" y="234"/>
                    </a:lnTo>
                    <a:lnTo>
                      <a:pt x="919" y="234"/>
                    </a:lnTo>
                    <a:close/>
                    <a:moveTo>
                      <a:pt x="795" y="234"/>
                    </a:moveTo>
                    <a:lnTo>
                      <a:pt x="791" y="234"/>
                    </a:lnTo>
                    <a:lnTo>
                      <a:pt x="789" y="236"/>
                    </a:lnTo>
                    <a:lnTo>
                      <a:pt x="786" y="238"/>
                    </a:lnTo>
                    <a:lnTo>
                      <a:pt x="785" y="240"/>
                    </a:lnTo>
                    <a:lnTo>
                      <a:pt x="785" y="244"/>
                    </a:lnTo>
                    <a:lnTo>
                      <a:pt x="785" y="327"/>
                    </a:lnTo>
                    <a:lnTo>
                      <a:pt x="785" y="330"/>
                    </a:lnTo>
                    <a:lnTo>
                      <a:pt x="786" y="333"/>
                    </a:lnTo>
                    <a:lnTo>
                      <a:pt x="789" y="335"/>
                    </a:lnTo>
                    <a:lnTo>
                      <a:pt x="791" y="336"/>
                    </a:lnTo>
                    <a:lnTo>
                      <a:pt x="795" y="337"/>
                    </a:lnTo>
                    <a:lnTo>
                      <a:pt x="880" y="337"/>
                    </a:lnTo>
                    <a:lnTo>
                      <a:pt x="883" y="336"/>
                    </a:lnTo>
                    <a:lnTo>
                      <a:pt x="886" y="335"/>
                    </a:lnTo>
                    <a:lnTo>
                      <a:pt x="888" y="333"/>
                    </a:lnTo>
                    <a:lnTo>
                      <a:pt x="890" y="330"/>
                    </a:lnTo>
                    <a:lnTo>
                      <a:pt x="890" y="327"/>
                    </a:lnTo>
                    <a:lnTo>
                      <a:pt x="890" y="244"/>
                    </a:lnTo>
                    <a:lnTo>
                      <a:pt x="890" y="240"/>
                    </a:lnTo>
                    <a:lnTo>
                      <a:pt x="888" y="238"/>
                    </a:lnTo>
                    <a:lnTo>
                      <a:pt x="886" y="236"/>
                    </a:lnTo>
                    <a:lnTo>
                      <a:pt x="883" y="234"/>
                    </a:lnTo>
                    <a:lnTo>
                      <a:pt x="880" y="234"/>
                    </a:lnTo>
                    <a:lnTo>
                      <a:pt x="795" y="234"/>
                    </a:lnTo>
                    <a:close/>
                    <a:moveTo>
                      <a:pt x="669" y="234"/>
                    </a:moveTo>
                    <a:lnTo>
                      <a:pt x="666" y="234"/>
                    </a:lnTo>
                    <a:lnTo>
                      <a:pt x="664" y="236"/>
                    </a:lnTo>
                    <a:lnTo>
                      <a:pt x="662" y="238"/>
                    </a:lnTo>
                    <a:lnTo>
                      <a:pt x="660" y="240"/>
                    </a:lnTo>
                    <a:lnTo>
                      <a:pt x="660" y="244"/>
                    </a:lnTo>
                    <a:lnTo>
                      <a:pt x="660" y="327"/>
                    </a:lnTo>
                    <a:lnTo>
                      <a:pt x="660" y="330"/>
                    </a:lnTo>
                    <a:lnTo>
                      <a:pt x="662" y="333"/>
                    </a:lnTo>
                    <a:lnTo>
                      <a:pt x="664" y="335"/>
                    </a:lnTo>
                    <a:lnTo>
                      <a:pt x="666" y="336"/>
                    </a:lnTo>
                    <a:lnTo>
                      <a:pt x="669" y="337"/>
                    </a:lnTo>
                    <a:lnTo>
                      <a:pt x="755" y="337"/>
                    </a:lnTo>
                    <a:lnTo>
                      <a:pt x="758" y="336"/>
                    </a:lnTo>
                    <a:lnTo>
                      <a:pt x="762" y="335"/>
                    </a:lnTo>
                    <a:lnTo>
                      <a:pt x="764" y="333"/>
                    </a:lnTo>
                    <a:lnTo>
                      <a:pt x="766" y="330"/>
                    </a:lnTo>
                    <a:lnTo>
                      <a:pt x="766" y="327"/>
                    </a:lnTo>
                    <a:lnTo>
                      <a:pt x="766" y="244"/>
                    </a:lnTo>
                    <a:lnTo>
                      <a:pt x="766" y="240"/>
                    </a:lnTo>
                    <a:lnTo>
                      <a:pt x="764" y="238"/>
                    </a:lnTo>
                    <a:lnTo>
                      <a:pt x="762" y="236"/>
                    </a:lnTo>
                    <a:lnTo>
                      <a:pt x="758" y="234"/>
                    </a:lnTo>
                    <a:lnTo>
                      <a:pt x="755" y="234"/>
                    </a:lnTo>
                    <a:lnTo>
                      <a:pt x="669" y="234"/>
                    </a:lnTo>
                    <a:close/>
                    <a:moveTo>
                      <a:pt x="546" y="234"/>
                    </a:moveTo>
                    <a:lnTo>
                      <a:pt x="542" y="234"/>
                    </a:lnTo>
                    <a:lnTo>
                      <a:pt x="540" y="236"/>
                    </a:lnTo>
                    <a:lnTo>
                      <a:pt x="538" y="238"/>
                    </a:lnTo>
                    <a:lnTo>
                      <a:pt x="535" y="240"/>
                    </a:lnTo>
                    <a:lnTo>
                      <a:pt x="535" y="244"/>
                    </a:lnTo>
                    <a:lnTo>
                      <a:pt x="535" y="327"/>
                    </a:lnTo>
                    <a:lnTo>
                      <a:pt x="535" y="330"/>
                    </a:lnTo>
                    <a:lnTo>
                      <a:pt x="538" y="333"/>
                    </a:lnTo>
                    <a:lnTo>
                      <a:pt x="540" y="335"/>
                    </a:lnTo>
                    <a:lnTo>
                      <a:pt x="542" y="336"/>
                    </a:lnTo>
                    <a:lnTo>
                      <a:pt x="546" y="337"/>
                    </a:lnTo>
                    <a:lnTo>
                      <a:pt x="631" y="337"/>
                    </a:lnTo>
                    <a:lnTo>
                      <a:pt x="635" y="336"/>
                    </a:lnTo>
                    <a:lnTo>
                      <a:pt x="637" y="335"/>
                    </a:lnTo>
                    <a:lnTo>
                      <a:pt x="639" y="333"/>
                    </a:lnTo>
                    <a:lnTo>
                      <a:pt x="641" y="330"/>
                    </a:lnTo>
                    <a:lnTo>
                      <a:pt x="641" y="327"/>
                    </a:lnTo>
                    <a:lnTo>
                      <a:pt x="641" y="244"/>
                    </a:lnTo>
                    <a:lnTo>
                      <a:pt x="641" y="240"/>
                    </a:lnTo>
                    <a:lnTo>
                      <a:pt x="639" y="238"/>
                    </a:lnTo>
                    <a:lnTo>
                      <a:pt x="637" y="236"/>
                    </a:lnTo>
                    <a:lnTo>
                      <a:pt x="635" y="234"/>
                    </a:lnTo>
                    <a:lnTo>
                      <a:pt x="631" y="234"/>
                    </a:lnTo>
                    <a:lnTo>
                      <a:pt x="546" y="234"/>
                    </a:lnTo>
                    <a:close/>
                    <a:moveTo>
                      <a:pt x="421" y="234"/>
                    </a:moveTo>
                    <a:lnTo>
                      <a:pt x="418" y="234"/>
                    </a:lnTo>
                    <a:lnTo>
                      <a:pt x="415" y="236"/>
                    </a:lnTo>
                    <a:lnTo>
                      <a:pt x="413" y="238"/>
                    </a:lnTo>
                    <a:lnTo>
                      <a:pt x="411" y="240"/>
                    </a:lnTo>
                    <a:lnTo>
                      <a:pt x="411" y="244"/>
                    </a:lnTo>
                    <a:lnTo>
                      <a:pt x="411" y="327"/>
                    </a:lnTo>
                    <a:lnTo>
                      <a:pt x="411" y="330"/>
                    </a:lnTo>
                    <a:lnTo>
                      <a:pt x="413" y="333"/>
                    </a:lnTo>
                    <a:lnTo>
                      <a:pt x="415" y="335"/>
                    </a:lnTo>
                    <a:lnTo>
                      <a:pt x="418" y="336"/>
                    </a:lnTo>
                    <a:lnTo>
                      <a:pt x="421" y="337"/>
                    </a:lnTo>
                    <a:lnTo>
                      <a:pt x="506" y="337"/>
                    </a:lnTo>
                    <a:lnTo>
                      <a:pt x="510" y="336"/>
                    </a:lnTo>
                    <a:lnTo>
                      <a:pt x="512" y="335"/>
                    </a:lnTo>
                    <a:lnTo>
                      <a:pt x="516" y="333"/>
                    </a:lnTo>
                    <a:lnTo>
                      <a:pt x="517" y="330"/>
                    </a:lnTo>
                    <a:lnTo>
                      <a:pt x="517" y="327"/>
                    </a:lnTo>
                    <a:lnTo>
                      <a:pt x="517" y="244"/>
                    </a:lnTo>
                    <a:lnTo>
                      <a:pt x="517" y="240"/>
                    </a:lnTo>
                    <a:lnTo>
                      <a:pt x="516" y="238"/>
                    </a:lnTo>
                    <a:lnTo>
                      <a:pt x="512" y="236"/>
                    </a:lnTo>
                    <a:lnTo>
                      <a:pt x="510" y="234"/>
                    </a:lnTo>
                    <a:lnTo>
                      <a:pt x="506" y="234"/>
                    </a:lnTo>
                    <a:lnTo>
                      <a:pt x="421" y="234"/>
                    </a:lnTo>
                    <a:close/>
                    <a:moveTo>
                      <a:pt x="297" y="234"/>
                    </a:moveTo>
                    <a:lnTo>
                      <a:pt x="293" y="234"/>
                    </a:lnTo>
                    <a:lnTo>
                      <a:pt x="290" y="236"/>
                    </a:lnTo>
                    <a:lnTo>
                      <a:pt x="288" y="238"/>
                    </a:lnTo>
                    <a:lnTo>
                      <a:pt x="286" y="240"/>
                    </a:lnTo>
                    <a:lnTo>
                      <a:pt x="286" y="244"/>
                    </a:lnTo>
                    <a:lnTo>
                      <a:pt x="286" y="327"/>
                    </a:lnTo>
                    <a:lnTo>
                      <a:pt x="286" y="330"/>
                    </a:lnTo>
                    <a:lnTo>
                      <a:pt x="288" y="333"/>
                    </a:lnTo>
                    <a:lnTo>
                      <a:pt x="290" y="335"/>
                    </a:lnTo>
                    <a:lnTo>
                      <a:pt x="293" y="336"/>
                    </a:lnTo>
                    <a:lnTo>
                      <a:pt x="297" y="337"/>
                    </a:lnTo>
                    <a:lnTo>
                      <a:pt x="383" y="337"/>
                    </a:lnTo>
                    <a:lnTo>
                      <a:pt x="386" y="336"/>
                    </a:lnTo>
                    <a:lnTo>
                      <a:pt x="388" y="335"/>
                    </a:lnTo>
                    <a:lnTo>
                      <a:pt x="391" y="333"/>
                    </a:lnTo>
                    <a:lnTo>
                      <a:pt x="392" y="330"/>
                    </a:lnTo>
                    <a:lnTo>
                      <a:pt x="392" y="327"/>
                    </a:lnTo>
                    <a:lnTo>
                      <a:pt x="392" y="244"/>
                    </a:lnTo>
                    <a:lnTo>
                      <a:pt x="392" y="240"/>
                    </a:lnTo>
                    <a:lnTo>
                      <a:pt x="391" y="238"/>
                    </a:lnTo>
                    <a:lnTo>
                      <a:pt x="388" y="236"/>
                    </a:lnTo>
                    <a:lnTo>
                      <a:pt x="386" y="234"/>
                    </a:lnTo>
                    <a:lnTo>
                      <a:pt x="383" y="234"/>
                    </a:lnTo>
                    <a:lnTo>
                      <a:pt x="297" y="234"/>
                    </a:lnTo>
                    <a:close/>
                    <a:moveTo>
                      <a:pt x="172" y="234"/>
                    </a:moveTo>
                    <a:lnTo>
                      <a:pt x="169" y="234"/>
                    </a:lnTo>
                    <a:lnTo>
                      <a:pt x="166" y="236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2" y="244"/>
                    </a:lnTo>
                    <a:lnTo>
                      <a:pt x="162" y="327"/>
                    </a:lnTo>
                    <a:lnTo>
                      <a:pt x="162" y="330"/>
                    </a:lnTo>
                    <a:lnTo>
                      <a:pt x="164" y="333"/>
                    </a:lnTo>
                    <a:lnTo>
                      <a:pt x="166" y="335"/>
                    </a:lnTo>
                    <a:lnTo>
                      <a:pt x="169" y="336"/>
                    </a:lnTo>
                    <a:lnTo>
                      <a:pt x="172" y="337"/>
                    </a:lnTo>
                    <a:lnTo>
                      <a:pt x="258" y="337"/>
                    </a:lnTo>
                    <a:lnTo>
                      <a:pt x="261" y="336"/>
                    </a:lnTo>
                    <a:lnTo>
                      <a:pt x="263" y="335"/>
                    </a:lnTo>
                    <a:lnTo>
                      <a:pt x="266" y="333"/>
                    </a:lnTo>
                    <a:lnTo>
                      <a:pt x="267" y="330"/>
                    </a:lnTo>
                    <a:lnTo>
                      <a:pt x="267" y="327"/>
                    </a:lnTo>
                    <a:lnTo>
                      <a:pt x="267" y="244"/>
                    </a:lnTo>
                    <a:lnTo>
                      <a:pt x="267" y="240"/>
                    </a:lnTo>
                    <a:lnTo>
                      <a:pt x="266" y="238"/>
                    </a:lnTo>
                    <a:lnTo>
                      <a:pt x="263" y="236"/>
                    </a:lnTo>
                    <a:lnTo>
                      <a:pt x="261" y="234"/>
                    </a:lnTo>
                    <a:lnTo>
                      <a:pt x="258" y="234"/>
                    </a:lnTo>
                    <a:lnTo>
                      <a:pt x="172" y="234"/>
                    </a:lnTo>
                    <a:close/>
                    <a:moveTo>
                      <a:pt x="47" y="234"/>
                    </a:moveTo>
                    <a:lnTo>
                      <a:pt x="44" y="234"/>
                    </a:lnTo>
                    <a:lnTo>
                      <a:pt x="41" y="236"/>
                    </a:lnTo>
                    <a:lnTo>
                      <a:pt x="39" y="238"/>
                    </a:lnTo>
                    <a:lnTo>
                      <a:pt x="38" y="240"/>
                    </a:lnTo>
                    <a:lnTo>
                      <a:pt x="37" y="244"/>
                    </a:lnTo>
                    <a:lnTo>
                      <a:pt x="37" y="327"/>
                    </a:lnTo>
                    <a:lnTo>
                      <a:pt x="38" y="330"/>
                    </a:lnTo>
                    <a:lnTo>
                      <a:pt x="39" y="333"/>
                    </a:lnTo>
                    <a:lnTo>
                      <a:pt x="41" y="335"/>
                    </a:lnTo>
                    <a:lnTo>
                      <a:pt x="44" y="336"/>
                    </a:lnTo>
                    <a:lnTo>
                      <a:pt x="47" y="337"/>
                    </a:lnTo>
                    <a:lnTo>
                      <a:pt x="133" y="337"/>
                    </a:lnTo>
                    <a:lnTo>
                      <a:pt x="136" y="336"/>
                    </a:lnTo>
                    <a:lnTo>
                      <a:pt x="140" y="335"/>
                    </a:lnTo>
                    <a:lnTo>
                      <a:pt x="142" y="333"/>
                    </a:lnTo>
                    <a:lnTo>
                      <a:pt x="143" y="330"/>
                    </a:lnTo>
                    <a:lnTo>
                      <a:pt x="144" y="327"/>
                    </a:lnTo>
                    <a:lnTo>
                      <a:pt x="144" y="244"/>
                    </a:lnTo>
                    <a:lnTo>
                      <a:pt x="143" y="240"/>
                    </a:lnTo>
                    <a:lnTo>
                      <a:pt x="142" y="238"/>
                    </a:lnTo>
                    <a:lnTo>
                      <a:pt x="140" y="236"/>
                    </a:lnTo>
                    <a:lnTo>
                      <a:pt x="136" y="234"/>
                    </a:lnTo>
                    <a:lnTo>
                      <a:pt x="133" y="234"/>
                    </a:lnTo>
                    <a:lnTo>
                      <a:pt x="47" y="234"/>
                    </a:lnTo>
                    <a:close/>
                    <a:moveTo>
                      <a:pt x="1718" y="158"/>
                    </a:moveTo>
                    <a:lnTo>
                      <a:pt x="1714" y="158"/>
                    </a:lnTo>
                    <a:lnTo>
                      <a:pt x="1710" y="159"/>
                    </a:lnTo>
                    <a:lnTo>
                      <a:pt x="1708" y="161"/>
                    </a:lnTo>
                    <a:lnTo>
                      <a:pt x="1707" y="164"/>
                    </a:lnTo>
                    <a:lnTo>
                      <a:pt x="1707" y="207"/>
                    </a:lnTo>
                    <a:lnTo>
                      <a:pt x="1708" y="209"/>
                    </a:lnTo>
                    <a:lnTo>
                      <a:pt x="1710" y="211"/>
                    </a:lnTo>
                    <a:lnTo>
                      <a:pt x="1714" y="212"/>
                    </a:lnTo>
                    <a:lnTo>
                      <a:pt x="1718" y="212"/>
                    </a:lnTo>
                    <a:lnTo>
                      <a:pt x="1804" y="212"/>
                    </a:lnTo>
                    <a:lnTo>
                      <a:pt x="1808" y="212"/>
                    </a:lnTo>
                    <a:lnTo>
                      <a:pt x="1811" y="211"/>
                    </a:lnTo>
                    <a:lnTo>
                      <a:pt x="1813" y="209"/>
                    </a:lnTo>
                    <a:lnTo>
                      <a:pt x="1814" y="207"/>
                    </a:lnTo>
                    <a:lnTo>
                      <a:pt x="1814" y="164"/>
                    </a:lnTo>
                    <a:lnTo>
                      <a:pt x="1813" y="161"/>
                    </a:lnTo>
                    <a:lnTo>
                      <a:pt x="1811" y="159"/>
                    </a:lnTo>
                    <a:lnTo>
                      <a:pt x="1808" y="158"/>
                    </a:lnTo>
                    <a:lnTo>
                      <a:pt x="1804" y="158"/>
                    </a:lnTo>
                    <a:lnTo>
                      <a:pt x="1718" y="158"/>
                    </a:lnTo>
                    <a:close/>
                    <a:moveTo>
                      <a:pt x="1590" y="158"/>
                    </a:moveTo>
                    <a:lnTo>
                      <a:pt x="1586" y="158"/>
                    </a:lnTo>
                    <a:lnTo>
                      <a:pt x="1583" y="159"/>
                    </a:lnTo>
                    <a:lnTo>
                      <a:pt x="1581" y="161"/>
                    </a:lnTo>
                    <a:lnTo>
                      <a:pt x="1580" y="164"/>
                    </a:lnTo>
                    <a:lnTo>
                      <a:pt x="1580" y="207"/>
                    </a:lnTo>
                    <a:lnTo>
                      <a:pt x="1581" y="209"/>
                    </a:lnTo>
                    <a:lnTo>
                      <a:pt x="1583" y="211"/>
                    </a:lnTo>
                    <a:lnTo>
                      <a:pt x="1586" y="212"/>
                    </a:lnTo>
                    <a:lnTo>
                      <a:pt x="1590" y="212"/>
                    </a:lnTo>
                    <a:lnTo>
                      <a:pt x="1675" y="212"/>
                    </a:lnTo>
                    <a:lnTo>
                      <a:pt x="1679" y="212"/>
                    </a:lnTo>
                    <a:lnTo>
                      <a:pt x="1683" y="211"/>
                    </a:lnTo>
                    <a:lnTo>
                      <a:pt x="1685" y="209"/>
                    </a:lnTo>
                    <a:lnTo>
                      <a:pt x="1685" y="207"/>
                    </a:lnTo>
                    <a:lnTo>
                      <a:pt x="1685" y="164"/>
                    </a:lnTo>
                    <a:lnTo>
                      <a:pt x="1685" y="161"/>
                    </a:lnTo>
                    <a:lnTo>
                      <a:pt x="1683" y="159"/>
                    </a:lnTo>
                    <a:lnTo>
                      <a:pt x="1679" y="158"/>
                    </a:lnTo>
                    <a:lnTo>
                      <a:pt x="1675" y="158"/>
                    </a:lnTo>
                    <a:lnTo>
                      <a:pt x="1590" y="158"/>
                    </a:lnTo>
                    <a:close/>
                    <a:moveTo>
                      <a:pt x="1462" y="158"/>
                    </a:moveTo>
                    <a:lnTo>
                      <a:pt x="1458" y="158"/>
                    </a:lnTo>
                    <a:lnTo>
                      <a:pt x="1455" y="159"/>
                    </a:lnTo>
                    <a:lnTo>
                      <a:pt x="1452" y="161"/>
                    </a:lnTo>
                    <a:lnTo>
                      <a:pt x="1452" y="164"/>
                    </a:lnTo>
                    <a:lnTo>
                      <a:pt x="1452" y="207"/>
                    </a:lnTo>
                    <a:lnTo>
                      <a:pt x="1452" y="209"/>
                    </a:lnTo>
                    <a:lnTo>
                      <a:pt x="1455" y="211"/>
                    </a:lnTo>
                    <a:lnTo>
                      <a:pt x="1458" y="212"/>
                    </a:lnTo>
                    <a:lnTo>
                      <a:pt x="1462" y="212"/>
                    </a:lnTo>
                    <a:lnTo>
                      <a:pt x="1547" y="212"/>
                    </a:lnTo>
                    <a:lnTo>
                      <a:pt x="1551" y="212"/>
                    </a:lnTo>
                    <a:lnTo>
                      <a:pt x="1554" y="211"/>
                    </a:lnTo>
                    <a:lnTo>
                      <a:pt x="1557" y="209"/>
                    </a:lnTo>
                    <a:lnTo>
                      <a:pt x="1558" y="207"/>
                    </a:lnTo>
                    <a:lnTo>
                      <a:pt x="1558" y="164"/>
                    </a:lnTo>
                    <a:lnTo>
                      <a:pt x="1557" y="161"/>
                    </a:lnTo>
                    <a:lnTo>
                      <a:pt x="1554" y="159"/>
                    </a:lnTo>
                    <a:lnTo>
                      <a:pt x="1551" y="158"/>
                    </a:lnTo>
                    <a:lnTo>
                      <a:pt x="1547" y="158"/>
                    </a:lnTo>
                    <a:lnTo>
                      <a:pt x="1462" y="158"/>
                    </a:lnTo>
                    <a:close/>
                    <a:moveTo>
                      <a:pt x="1333" y="158"/>
                    </a:moveTo>
                    <a:lnTo>
                      <a:pt x="1329" y="158"/>
                    </a:lnTo>
                    <a:lnTo>
                      <a:pt x="1326" y="159"/>
                    </a:lnTo>
                    <a:lnTo>
                      <a:pt x="1324" y="161"/>
                    </a:lnTo>
                    <a:lnTo>
                      <a:pt x="1324" y="164"/>
                    </a:lnTo>
                    <a:lnTo>
                      <a:pt x="1324" y="207"/>
                    </a:lnTo>
                    <a:lnTo>
                      <a:pt x="1324" y="209"/>
                    </a:lnTo>
                    <a:lnTo>
                      <a:pt x="1326" y="211"/>
                    </a:lnTo>
                    <a:lnTo>
                      <a:pt x="1329" y="212"/>
                    </a:lnTo>
                    <a:lnTo>
                      <a:pt x="1333" y="212"/>
                    </a:lnTo>
                    <a:lnTo>
                      <a:pt x="1419" y="212"/>
                    </a:lnTo>
                    <a:lnTo>
                      <a:pt x="1424" y="212"/>
                    </a:lnTo>
                    <a:lnTo>
                      <a:pt x="1427" y="211"/>
                    </a:lnTo>
                    <a:lnTo>
                      <a:pt x="1429" y="209"/>
                    </a:lnTo>
                    <a:lnTo>
                      <a:pt x="1430" y="207"/>
                    </a:lnTo>
                    <a:lnTo>
                      <a:pt x="1430" y="164"/>
                    </a:lnTo>
                    <a:lnTo>
                      <a:pt x="1429" y="161"/>
                    </a:lnTo>
                    <a:lnTo>
                      <a:pt x="1427" y="159"/>
                    </a:lnTo>
                    <a:lnTo>
                      <a:pt x="1424" y="158"/>
                    </a:lnTo>
                    <a:lnTo>
                      <a:pt x="1419" y="158"/>
                    </a:lnTo>
                    <a:lnTo>
                      <a:pt x="1333" y="158"/>
                    </a:lnTo>
                    <a:close/>
                    <a:moveTo>
                      <a:pt x="1206" y="158"/>
                    </a:moveTo>
                    <a:lnTo>
                      <a:pt x="1201" y="158"/>
                    </a:lnTo>
                    <a:lnTo>
                      <a:pt x="1198" y="159"/>
                    </a:lnTo>
                    <a:lnTo>
                      <a:pt x="1196" y="161"/>
                    </a:lnTo>
                    <a:lnTo>
                      <a:pt x="1195" y="164"/>
                    </a:lnTo>
                    <a:lnTo>
                      <a:pt x="1195" y="207"/>
                    </a:lnTo>
                    <a:lnTo>
                      <a:pt x="1196" y="209"/>
                    </a:lnTo>
                    <a:lnTo>
                      <a:pt x="1198" y="211"/>
                    </a:lnTo>
                    <a:lnTo>
                      <a:pt x="1201" y="212"/>
                    </a:lnTo>
                    <a:lnTo>
                      <a:pt x="1206" y="212"/>
                    </a:lnTo>
                    <a:lnTo>
                      <a:pt x="1292" y="212"/>
                    </a:lnTo>
                    <a:lnTo>
                      <a:pt x="1296" y="212"/>
                    </a:lnTo>
                    <a:lnTo>
                      <a:pt x="1299" y="211"/>
                    </a:lnTo>
                    <a:lnTo>
                      <a:pt x="1301" y="209"/>
                    </a:lnTo>
                    <a:lnTo>
                      <a:pt x="1302" y="207"/>
                    </a:lnTo>
                    <a:lnTo>
                      <a:pt x="1302" y="164"/>
                    </a:lnTo>
                    <a:lnTo>
                      <a:pt x="1301" y="161"/>
                    </a:lnTo>
                    <a:lnTo>
                      <a:pt x="1299" y="159"/>
                    </a:lnTo>
                    <a:lnTo>
                      <a:pt x="1296" y="158"/>
                    </a:lnTo>
                    <a:lnTo>
                      <a:pt x="1292" y="158"/>
                    </a:lnTo>
                    <a:lnTo>
                      <a:pt x="1206" y="158"/>
                    </a:lnTo>
                    <a:close/>
                    <a:moveTo>
                      <a:pt x="1078" y="158"/>
                    </a:moveTo>
                    <a:lnTo>
                      <a:pt x="1074" y="158"/>
                    </a:lnTo>
                    <a:lnTo>
                      <a:pt x="1071" y="159"/>
                    </a:lnTo>
                    <a:lnTo>
                      <a:pt x="1068" y="161"/>
                    </a:lnTo>
                    <a:lnTo>
                      <a:pt x="1067" y="164"/>
                    </a:lnTo>
                    <a:lnTo>
                      <a:pt x="1067" y="207"/>
                    </a:lnTo>
                    <a:lnTo>
                      <a:pt x="1068" y="209"/>
                    </a:lnTo>
                    <a:lnTo>
                      <a:pt x="1071" y="211"/>
                    </a:lnTo>
                    <a:lnTo>
                      <a:pt x="1074" y="212"/>
                    </a:lnTo>
                    <a:lnTo>
                      <a:pt x="1078" y="212"/>
                    </a:lnTo>
                    <a:lnTo>
                      <a:pt x="1164" y="212"/>
                    </a:lnTo>
                    <a:lnTo>
                      <a:pt x="1168" y="212"/>
                    </a:lnTo>
                    <a:lnTo>
                      <a:pt x="1171" y="211"/>
                    </a:lnTo>
                    <a:lnTo>
                      <a:pt x="1173" y="209"/>
                    </a:lnTo>
                    <a:lnTo>
                      <a:pt x="1174" y="207"/>
                    </a:lnTo>
                    <a:lnTo>
                      <a:pt x="1174" y="164"/>
                    </a:lnTo>
                    <a:lnTo>
                      <a:pt x="1173" y="161"/>
                    </a:lnTo>
                    <a:lnTo>
                      <a:pt x="1171" y="159"/>
                    </a:lnTo>
                    <a:lnTo>
                      <a:pt x="1168" y="158"/>
                    </a:lnTo>
                    <a:lnTo>
                      <a:pt x="1164" y="158"/>
                    </a:lnTo>
                    <a:lnTo>
                      <a:pt x="1078" y="158"/>
                    </a:lnTo>
                    <a:close/>
                    <a:moveTo>
                      <a:pt x="950" y="158"/>
                    </a:moveTo>
                    <a:lnTo>
                      <a:pt x="946" y="158"/>
                    </a:lnTo>
                    <a:lnTo>
                      <a:pt x="943" y="159"/>
                    </a:lnTo>
                    <a:lnTo>
                      <a:pt x="941" y="161"/>
                    </a:lnTo>
                    <a:lnTo>
                      <a:pt x="940" y="164"/>
                    </a:lnTo>
                    <a:lnTo>
                      <a:pt x="940" y="207"/>
                    </a:lnTo>
                    <a:lnTo>
                      <a:pt x="941" y="209"/>
                    </a:lnTo>
                    <a:lnTo>
                      <a:pt x="943" y="211"/>
                    </a:lnTo>
                    <a:lnTo>
                      <a:pt x="946" y="212"/>
                    </a:lnTo>
                    <a:lnTo>
                      <a:pt x="950" y="212"/>
                    </a:lnTo>
                    <a:lnTo>
                      <a:pt x="1035" y="212"/>
                    </a:lnTo>
                    <a:lnTo>
                      <a:pt x="1039" y="212"/>
                    </a:lnTo>
                    <a:lnTo>
                      <a:pt x="1042" y="211"/>
                    </a:lnTo>
                    <a:lnTo>
                      <a:pt x="1045" y="209"/>
                    </a:lnTo>
                    <a:lnTo>
                      <a:pt x="1045" y="207"/>
                    </a:lnTo>
                    <a:lnTo>
                      <a:pt x="1045" y="164"/>
                    </a:lnTo>
                    <a:lnTo>
                      <a:pt x="1045" y="161"/>
                    </a:lnTo>
                    <a:lnTo>
                      <a:pt x="1042" y="159"/>
                    </a:lnTo>
                    <a:lnTo>
                      <a:pt x="1039" y="158"/>
                    </a:lnTo>
                    <a:lnTo>
                      <a:pt x="1035" y="158"/>
                    </a:lnTo>
                    <a:lnTo>
                      <a:pt x="950" y="158"/>
                    </a:lnTo>
                    <a:close/>
                    <a:moveTo>
                      <a:pt x="821" y="158"/>
                    </a:moveTo>
                    <a:lnTo>
                      <a:pt x="818" y="158"/>
                    </a:lnTo>
                    <a:lnTo>
                      <a:pt x="814" y="159"/>
                    </a:lnTo>
                    <a:lnTo>
                      <a:pt x="812" y="161"/>
                    </a:lnTo>
                    <a:lnTo>
                      <a:pt x="811" y="164"/>
                    </a:lnTo>
                    <a:lnTo>
                      <a:pt x="811" y="207"/>
                    </a:lnTo>
                    <a:lnTo>
                      <a:pt x="812" y="209"/>
                    </a:lnTo>
                    <a:lnTo>
                      <a:pt x="814" y="211"/>
                    </a:lnTo>
                    <a:lnTo>
                      <a:pt x="818" y="212"/>
                    </a:lnTo>
                    <a:lnTo>
                      <a:pt x="821" y="212"/>
                    </a:lnTo>
                    <a:lnTo>
                      <a:pt x="907" y="212"/>
                    </a:lnTo>
                    <a:lnTo>
                      <a:pt x="911" y="212"/>
                    </a:lnTo>
                    <a:lnTo>
                      <a:pt x="915" y="211"/>
                    </a:lnTo>
                    <a:lnTo>
                      <a:pt x="917" y="209"/>
                    </a:lnTo>
                    <a:lnTo>
                      <a:pt x="918" y="207"/>
                    </a:lnTo>
                    <a:lnTo>
                      <a:pt x="918" y="164"/>
                    </a:lnTo>
                    <a:lnTo>
                      <a:pt x="917" y="161"/>
                    </a:lnTo>
                    <a:lnTo>
                      <a:pt x="915" y="159"/>
                    </a:lnTo>
                    <a:lnTo>
                      <a:pt x="911" y="158"/>
                    </a:lnTo>
                    <a:lnTo>
                      <a:pt x="907" y="158"/>
                    </a:lnTo>
                    <a:lnTo>
                      <a:pt x="821" y="158"/>
                    </a:lnTo>
                    <a:close/>
                    <a:moveTo>
                      <a:pt x="694" y="158"/>
                    </a:moveTo>
                    <a:lnTo>
                      <a:pt x="689" y="158"/>
                    </a:lnTo>
                    <a:lnTo>
                      <a:pt x="686" y="159"/>
                    </a:lnTo>
                    <a:lnTo>
                      <a:pt x="684" y="161"/>
                    </a:lnTo>
                    <a:lnTo>
                      <a:pt x="683" y="164"/>
                    </a:lnTo>
                    <a:lnTo>
                      <a:pt x="683" y="207"/>
                    </a:lnTo>
                    <a:lnTo>
                      <a:pt x="684" y="209"/>
                    </a:lnTo>
                    <a:lnTo>
                      <a:pt x="686" y="211"/>
                    </a:lnTo>
                    <a:lnTo>
                      <a:pt x="689" y="212"/>
                    </a:lnTo>
                    <a:lnTo>
                      <a:pt x="694" y="212"/>
                    </a:lnTo>
                    <a:lnTo>
                      <a:pt x="779" y="212"/>
                    </a:lnTo>
                    <a:lnTo>
                      <a:pt x="784" y="212"/>
                    </a:lnTo>
                    <a:lnTo>
                      <a:pt x="787" y="211"/>
                    </a:lnTo>
                    <a:lnTo>
                      <a:pt x="789" y="209"/>
                    </a:lnTo>
                    <a:lnTo>
                      <a:pt x="790" y="207"/>
                    </a:lnTo>
                    <a:lnTo>
                      <a:pt x="790" y="164"/>
                    </a:lnTo>
                    <a:lnTo>
                      <a:pt x="789" y="161"/>
                    </a:lnTo>
                    <a:lnTo>
                      <a:pt x="787" y="159"/>
                    </a:lnTo>
                    <a:lnTo>
                      <a:pt x="784" y="158"/>
                    </a:lnTo>
                    <a:lnTo>
                      <a:pt x="779" y="158"/>
                    </a:lnTo>
                    <a:lnTo>
                      <a:pt x="694" y="158"/>
                    </a:lnTo>
                    <a:close/>
                    <a:moveTo>
                      <a:pt x="573" y="158"/>
                    </a:moveTo>
                    <a:lnTo>
                      <a:pt x="569" y="158"/>
                    </a:lnTo>
                    <a:lnTo>
                      <a:pt x="566" y="159"/>
                    </a:lnTo>
                    <a:lnTo>
                      <a:pt x="563" y="161"/>
                    </a:lnTo>
                    <a:lnTo>
                      <a:pt x="563" y="164"/>
                    </a:lnTo>
                    <a:lnTo>
                      <a:pt x="563" y="207"/>
                    </a:lnTo>
                    <a:lnTo>
                      <a:pt x="563" y="209"/>
                    </a:lnTo>
                    <a:lnTo>
                      <a:pt x="566" y="211"/>
                    </a:lnTo>
                    <a:lnTo>
                      <a:pt x="569" y="212"/>
                    </a:lnTo>
                    <a:lnTo>
                      <a:pt x="573" y="212"/>
                    </a:lnTo>
                    <a:lnTo>
                      <a:pt x="658" y="212"/>
                    </a:lnTo>
                    <a:lnTo>
                      <a:pt x="662" y="212"/>
                    </a:lnTo>
                    <a:lnTo>
                      <a:pt x="665" y="211"/>
                    </a:lnTo>
                    <a:lnTo>
                      <a:pt x="668" y="209"/>
                    </a:lnTo>
                    <a:lnTo>
                      <a:pt x="668" y="207"/>
                    </a:lnTo>
                    <a:lnTo>
                      <a:pt x="668" y="164"/>
                    </a:lnTo>
                    <a:lnTo>
                      <a:pt x="668" y="161"/>
                    </a:lnTo>
                    <a:lnTo>
                      <a:pt x="665" y="159"/>
                    </a:lnTo>
                    <a:lnTo>
                      <a:pt x="662" y="158"/>
                    </a:lnTo>
                    <a:lnTo>
                      <a:pt x="658" y="158"/>
                    </a:lnTo>
                    <a:lnTo>
                      <a:pt x="573" y="158"/>
                    </a:lnTo>
                    <a:close/>
                    <a:moveTo>
                      <a:pt x="443" y="158"/>
                    </a:moveTo>
                    <a:lnTo>
                      <a:pt x="439" y="158"/>
                    </a:lnTo>
                    <a:lnTo>
                      <a:pt x="436" y="159"/>
                    </a:lnTo>
                    <a:lnTo>
                      <a:pt x="434" y="161"/>
                    </a:lnTo>
                    <a:lnTo>
                      <a:pt x="433" y="164"/>
                    </a:lnTo>
                    <a:lnTo>
                      <a:pt x="433" y="207"/>
                    </a:lnTo>
                    <a:lnTo>
                      <a:pt x="434" y="209"/>
                    </a:lnTo>
                    <a:lnTo>
                      <a:pt x="436" y="211"/>
                    </a:lnTo>
                    <a:lnTo>
                      <a:pt x="439" y="212"/>
                    </a:lnTo>
                    <a:lnTo>
                      <a:pt x="443" y="212"/>
                    </a:lnTo>
                    <a:lnTo>
                      <a:pt x="529" y="212"/>
                    </a:lnTo>
                    <a:lnTo>
                      <a:pt x="532" y="212"/>
                    </a:lnTo>
                    <a:lnTo>
                      <a:pt x="536" y="211"/>
                    </a:lnTo>
                    <a:lnTo>
                      <a:pt x="539" y="209"/>
                    </a:lnTo>
                    <a:lnTo>
                      <a:pt x="539" y="207"/>
                    </a:lnTo>
                    <a:lnTo>
                      <a:pt x="539" y="164"/>
                    </a:lnTo>
                    <a:lnTo>
                      <a:pt x="539" y="161"/>
                    </a:lnTo>
                    <a:lnTo>
                      <a:pt x="535" y="159"/>
                    </a:lnTo>
                    <a:lnTo>
                      <a:pt x="532" y="158"/>
                    </a:lnTo>
                    <a:lnTo>
                      <a:pt x="529" y="158"/>
                    </a:lnTo>
                    <a:lnTo>
                      <a:pt x="443" y="158"/>
                    </a:lnTo>
                    <a:close/>
                    <a:moveTo>
                      <a:pt x="313" y="158"/>
                    </a:moveTo>
                    <a:lnTo>
                      <a:pt x="309" y="158"/>
                    </a:lnTo>
                    <a:lnTo>
                      <a:pt x="306" y="159"/>
                    </a:lnTo>
                    <a:lnTo>
                      <a:pt x="304" y="161"/>
                    </a:lnTo>
                    <a:lnTo>
                      <a:pt x="303" y="164"/>
                    </a:lnTo>
                    <a:lnTo>
                      <a:pt x="303" y="207"/>
                    </a:lnTo>
                    <a:lnTo>
                      <a:pt x="304" y="209"/>
                    </a:lnTo>
                    <a:lnTo>
                      <a:pt x="306" y="211"/>
                    </a:lnTo>
                    <a:lnTo>
                      <a:pt x="309" y="212"/>
                    </a:lnTo>
                    <a:lnTo>
                      <a:pt x="313" y="212"/>
                    </a:lnTo>
                    <a:lnTo>
                      <a:pt x="399" y="212"/>
                    </a:lnTo>
                    <a:lnTo>
                      <a:pt x="403" y="212"/>
                    </a:lnTo>
                    <a:lnTo>
                      <a:pt x="407" y="211"/>
                    </a:lnTo>
                    <a:lnTo>
                      <a:pt x="409" y="209"/>
                    </a:lnTo>
                    <a:lnTo>
                      <a:pt x="410" y="207"/>
                    </a:lnTo>
                    <a:lnTo>
                      <a:pt x="410" y="164"/>
                    </a:lnTo>
                    <a:lnTo>
                      <a:pt x="409" y="161"/>
                    </a:lnTo>
                    <a:lnTo>
                      <a:pt x="407" y="159"/>
                    </a:lnTo>
                    <a:lnTo>
                      <a:pt x="403" y="158"/>
                    </a:lnTo>
                    <a:lnTo>
                      <a:pt x="399" y="158"/>
                    </a:lnTo>
                    <a:lnTo>
                      <a:pt x="313" y="158"/>
                    </a:lnTo>
                    <a:close/>
                    <a:moveTo>
                      <a:pt x="184" y="158"/>
                    </a:moveTo>
                    <a:lnTo>
                      <a:pt x="179" y="158"/>
                    </a:lnTo>
                    <a:lnTo>
                      <a:pt x="176" y="159"/>
                    </a:lnTo>
                    <a:lnTo>
                      <a:pt x="174" y="161"/>
                    </a:lnTo>
                    <a:lnTo>
                      <a:pt x="173" y="164"/>
                    </a:lnTo>
                    <a:lnTo>
                      <a:pt x="173" y="207"/>
                    </a:lnTo>
                    <a:lnTo>
                      <a:pt x="174" y="209"/>
                    </a:lnTo>
                    <a:lnTo>
                      <a:pt x="176" y="211"/>
                    </a:lnTo>
                    <a:lnTo>
                      <a:pt x="179" y="212"/>
                    </a:lnTo>
                    <a:lnTo>
                      <a:pt x="184" y="212"/>
                    </a:lnTo>
                    <a:lnTo>
                      <a:pt x="269" y="212"/>
                    </a:lnTo>
                    <a:lnTo>
                      <a:pt x="274" y="212"/>
                    </a:lnTo>
                    <a:lnTo>
                      <a:pt x="277" y="211"/>
                    </a:lnTo>
                    <a:lnTo>
                      <a:pt x="279" y="209"/>
                    </a:lnTo>
                    <a:lnTo>
                      <a:pt x="280" y="207"/>
                    </a:lnTo>
                    <a:lnTo>
                      <a:pt x="280" y="164"/>
                    </a:lnTo>
                    <a:lnTo>
                      <a:pt x="279" y="161"/>
                    </a:lnTo>
                    <a:lnTo>
                      <a:pt x="277" y="159"/>
                    </a:lnTo>
                    <a:lnTo>
                      <a:pt x="274" y="158"/>
                    </a:lnTo>
                    <a:lnTo>
                      <a:pt x="269" y="158"/>
                    </a:lnTo>
                    <a:lnTo>
                      <a:pt x="184" y="158"/>
                    </a:lnTo>
                    <a:close/>
                    <a:moveTo>
                      <a:pt x="54" y="158"/>
                    </a:moveTo>
                    <a:lnTo>
                      <a:pt x="49" y="158"/>
                    </a:lnTo>
                    <a:lnTo>
                      <a:pt x="46" y="159"/>
                    </a:lnTo>
                    <a:lnTo>
                      <a:pt x="44" y="161"/>
                    </a:lnTo>
                    <a:lnTo>
                      <a:pt x="43" y="164"/>
                    </a:lnTo>
                    <a:lnTo>
                      <a:pt x="43" y="207"/>
                    </a:lnTo>
                    <a:lnTo>
                      <a:pt x="44" y="209"/>
                    </a:lnTo>
                    <a:lnTo>
                      <a:pt x="46" y="211"/>
                    </a:lnTo>
                    <a:lnTo>
                      <a:pt x="49" y="212"/>
                    </a:lnTo>
                    <a:lnTo>
                      <a:pt x="54" y="212"/>
                    </a:lnTo>
                    <a:lnTo>
                      <a:pt x="140" y="212"/>
                    </a:lnTo>
                    <a:lnTo>
                      <a:pt x="144" y="212"/>
                    </a:lnTo>
                    <a:lnTo>
                      <a:pt x="147" y="211"/>
                    </a:lnTo>
                    <a:lnTo>
                      <a:pt x="149" y="209"/>
                    </a:lnTo>
                    <a:lnTo>
                      <a:pt x="150" y="207"/>
                    </a:lnTo>
                    <a:lnTo>
                      <a:pt x="150" y="164"/>
                    </a:lnTo>
                    <a:lnTo>
                      <a:pt x="149" y="161"/>
                    </a:lnTo>
                    <a:lnTo>
                      <a:pt x="147" y="159"/>
                    </a:lnTo>
                    <a:lnTo>
                      <a:pt x="144" y="158"/>
                    </a:lnTo>
                    <a:lnTo>
                      <a:pt x="140" y="158"/>
                    </a:lnTo>
                    <a:lnTo>
                      <a:pt x="54" y="158"/>
                    </a:lnTo>
                    <a:close/>
                    <a:moveTo>
                      <a:pt x="58" y="0"/>
                    </a:moveTo>
                    <a:lnTo>
                      <a:pt x="1802" y="0"/>
                    </a:lnTo>
                    <a:lnTo>
                      <a:pt x="1819" y="3"/>
                    </a:lnTo>
                    <a:lnTo>
                      <a:pt x="1835" y="11"/>
                    </a:lnTo>
                    <a:lnTo>
                      <a:pt x="1848" y="23"/>
                    </a:lnTo>
                    <a:lnTo>
                      <a:pt x="1855" y="39"/>
                    </a:lnTo>
                    <a:lnTo>
                      <a:pt x="1858" y="57"/>
                    </a:lnTo>
                    <a:lnTo>
                      <a:pt x="1858" y="810"/>
                    </a:lnTo>
                    <a:lnTo>
                      <a:pt x="1855" y="827"/>
                    </a:lnTo>
                    <a:lnTo>
                      <a:pt x="1848" y="843"/>
                    </a:lnTo>
                    <a:lnTo>
                      <a:pt x="1835" y="856"/>
                    </a:lnTo>
                    <a:lnTo>
                      <a:pt x="1819" y="863"/>
                    </a:lnTo>
                    <a:lnTo>
                      <a:pt x="1802" y="866"/>
                    </a:lnTo>
                    <a:lnTo>
                      <a:pt x="58" y="866"/>
                    </a:lnTo>
                    <a:lnTo>
                      <a:pt x="40" y="863"/>
                    </a:lnTo>
                    <a:lnTo>
                      <a:pt x="24" y="856"/>
                    </a:lnTo>
                    <a:lnTo>
                      <a:pt x="12" y="843"/>
                    </a:lnTo>
                    <a:lnTo>
                      <a:pt x="3" y="827"/>
                    </a:lnTo>
                    <a:lnTo>
                      <a:pt x="0" y="810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85"/>
              <p:cNvSpPr>
                <a:spLocks noEditPoints="1"/>
              </p:cNvSpPr>
              <p:nvPr/>
            </p:nvSpPr>
            <p:spPr bwMode="auto">
              <a:xfrm>
                <a:off x="5234190" y="4081109"/>
                <a:ext cx="593764" cy="335927"/>
              </a:xfrm>
              <a:custGeom>
                <a:avLst/>
                <a:gdLst>
                  <a:gd name="T0" fmla="*/ 22 w 3134"/>
                  <a:gd name="T1" fmla="*/ 23 h 1975"/>
                  <a:gd name="T2" fmla="*/ 22 w 3134"/>
                  <a:gd name="T3" fmla="*/ 196 h 1975"/>
                  <a:gd name="T4" fmla="*/ 326 w 3134"/>
                  <a:gd name="T5" fmla="*/ 196 h 1975"/>
                  <a:gd name="T6" fmla="*/ 326 w 3134"/>
                  <a:gd name="T7" fmla="*/ 23 h 1975"/>
                  <a:gd name="T8" fmla="*/ 22 w 3134"/>
                  <a:gd name="T9" fmla="*/ 23 h 1975"/>
                  <a:gd name="T10" fmla="*/ 12 w 3134"/>
                  <a:gd name="T11" fmla="*/ 0 h 1975"/>
                  <a:gd name="T12" fmla="*/ 337 w 3134"/>
                  <a:gd name="T13" fmla="*/ 0 h 1975"/>
                  <a:gd name="T14" fmla="*/ 339 w 3134"/>
                  <a:gd name="T15" fmla="*/ 0 h 1975"/>
                  <a:gd name="T16" fmla="*/ 342 w 3134"/>
                  <a:gd name="T17" fmla="*/ 1 h 1975"/>
                  <a:gd name="T18" fmla="*/ 344 w 3134"/>
                  <a:gd name="T19" fmla="*/ 2 h 1975"/>
                  <a:gd name="T20" fmla="*/ 345 w 3134"/>
                  <a:gd name="T21" fmla="*/ 4 h 1975"/>
                  <a:gd name="T22" fmla="*/ 347 w 3134"/>
                  <a:gd name="T23" fmla="*/ 6 h 1975"/>
                  <a:gd name="T24" fmla="*/ 348 w 3134"/>
                  <a:gd name="T25" fmla="*/ 9 h 1975"/>
                  <a:gd name="T26" fmla="*/ 348 w 3134"/>
                  <a:gd name="T27" fmla="*/ 11 h 1975"/>
                  <a:gd name="T28" fmla="*/ 348 w 3134"/>
                  <a:gd name="T29" fmla="*/ 207 h 1975"/>
                  <a:gd name="T30" fmla="*/ 348 w 3134"/>
                  <a:gd name="T31" fmla="*/ 210 h 1975"/>
                  <a:gd name="T32" fmla="*/ 347 w 3134"/>
                  <a:gd name="T33" fmla="*/ 213 h 1975"/>
                  <a:gd name="T34" fmla="*/ 345 w 3134"/>
                  <a:gd name="T35" fmla="*/ 215 h 1975"/>
                  <a:gd name="T36" fmla="*/ 344 w 3134"/>
                  <a:gd name="T37" fmla="*/ 217 h 1975"/>
                  <a:gd name="T38" fmla="*/ 342 w 3134"/>
                  <a:gd name="T39" fmla="*/ 218 h 1975"/>
                  <a:gd name="T40" fmla="*/ 339 w 3134"/>
                  <a:gd name="T41" fmla="*/ 219 h 1975"/>
                  <a:gd name="T42" fmla="*/ 337 w 3134"/>
                  <a:gd name="T43" fmla="*/ 219 h 1975"/>
                  <a:gd name="T44" fmla="*/ 12 w 3134"/>
                  <a:gd name="T45" fmla="*/ 219 h 1975"/>
                  <a:gd name="T46" fmla="*/ 9 w 3134"/>
                  <a:gd name="T47" fmla="*/ 219 h 1975"/>
                  <a:gd name="T48" fmla="*/ 6 w 3134"/>
                  <a:gd name="T49" fmla="*/ 218 h 1975"/>
                  <a:gd name="T50" fmla="*/ 4 w 3134"/>
                  <a:gd name="T51" fmla="*/ 217 h 1975"/>
                  <a:gd name="T52" fmla="*/ 3 w 3134"/>
                  <a:gd name="T53" fmla="*/ 215 h 1975"/>
                  <a:gd name="T54" fmla="*/ 1 w 3134"/>
                  <a:gd name="T55" fmla="*/ 213 h 1975"/>
                  <a:gd name="T56" fmla="*/ 0 w 3134"/>
                  <a:gd name="T57" fmla="*/ 210 h 1975"/>
                  <a:gd name="T58" fmla="*/ 0 w 3134"/>
                  <a:gd name="T59" fmla="*/ 207 h 1975"/>
                  <a:gd name="T60" fmla="*/ 0 w 3134"/>
                  <a:gd name="T61" fmla="*/ 11 h 1975"/>
                  <a:gd name="T62" fmla="*/ 0 w 3134"/>
                  <a:gd name="T63" fmla="*/ 9 h 1975"/>
                  <a:gd name="T64" fmla="*/ 1 w 3134"/>
                  <a:gd name="T65" fmla="*/ 6 h 1975"/>
                  <a:gd name="T66" fmla="*/ 3 w 3134"/>
                  <a:gd name="T67" fmla="*/ 4 h 1975"/>
                  <a:gd name="T68" fmla="*/ 4 w 3134"/>
                  <a:gd name="T69" fmla="*/ 2 h 1975"/>
                  <a:gd name="T70" fmla="*/ 6 w 3134"/>
                  <a:gd name="T71" fmla="*/ 1 h 1975"/>
                  <a:gd name="T72" fmla="*/ 9 w 3134"/>
                  <a:gd name="T73" fmla="*/ 0 h 1975"/>
                  <a:gd name="T74" fmla="*/ 12 w 3134"/>
                  <a:gd name="T75" fmla="*/ 0 h 19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34" h="1975">
                    <a:moveTo>
                      <a:pt x="201" y="211"/>
                    </a:moveTo>
                    <a:lnTo>
                      <a:pt x="201" y="1764"/>
                    </a:lnTo>
                    <a:lnTo>
                      <a:pt x="2933" y="1764"/>
                    </a:lnTo>
                    <a:lnTo>
                      <a:pt x="2933" y="211"/>
                    </a:lnTo>
                    <a:lnTo>
                      <a:pt x="201" y="211"/>
                    </a:lnTo>
                    <a:close/>
                    <a:moveTo>
                      <a:pt x="104" y="0"/>
                    </a:moveTo>
                    <a:lnTo>
                      <a:pt x="3031" y="0"/>
                    </a:lnTo>
                    <a:lnTo>
                      <a:pt x="3054" y="2"/>
                    </a:lnTo>
                    <a:lnTo>
                      <a:pt x="3076" y="10"/>
                    </a:lnTo>
                    <a:lnTo>
                      <a:pt x="3096" y="22"/>
                    </a:lnTo>
                    <a:lnTo>
                      <a:pt x="3111" y="38"/>
                    </a:lnTo>
                    <a:lnTo>
                      <a:pt x="3124" y="57"/>
                    </a:lnTo>
                    <a:lnTo>
                      <a:pt x="3131" y="79"/>
                    </a:lnTo>
                    <a:lnTo>
                      <a:pt x="3134" y="103"/>
                    </a:lnTo>
                    <a:lnTo>
                      <a:pt x="3134" y="1871"/>
                    </a:lnTo>
                    <a:lnTo>
                      <a:pt x="3131" y="1896"/>
                    </a:lnTo>
                    <a:lnTo>
                      <a:pt x="3124" y="1918"/>
                    </a:lnTo>
                    <a:lnTo>
                      <a:pt x="3111" y="1936"/>
                    </a:lnTo>
                    <a:lnTo>
                      <a:pt x="3096" y="1953"/>
                    </a:lnTo>
                    <a:lnTo>
                      <a:pt x="3076" y="1965"/>
                    </a:lnTo>
                    <a:lnTo>
                      <a:pt x="3054" y="1973"/>
                    </a:lnTo>
                    <a:lnTo>
                      <a:pt x="3031" y="1975"/>
                    </a:lnTo>
                    <a:lnTo>
                      <a:pt x="104" y="1975"/>
                    </a:lnTo>
                    <a:lnTo>
                      <a:pt x="80" y="1973"/>
                    </a:lnTo>
                    <a:lnTo>
                      <a:pt x="58" y="1965"/>
                    </a:lnTo>
                    <a:lnTo>
                      <a:pt x="39" y="1953"/>
                    </a:lnTo>
                    <a:lnTo>
                      <a:pt x="23" y="1936"/>
                    </a:lnTo>
                    <a:lnTo>
                      <a:pt x="10" y="1918"/>
                    </a:lnTo>
                    <a:lnTo>
                      <a:pt x="3" y="1896"/>
                    </a:lnTo>
                    <a:lnTo>
                      <a:pt x="0" y="1871"/>
                    </a:lnTo>
                    <a:lnTo>
                      <a:pt x="0" y="103"/>
                    </a:lnTo>
                    <a:lnTo>
                      <a:pt x="3" y="79"/>
                    </a:lnTo>
                    <a:lnTo>
                      <a:pt x="10" y="57"/>
                    </a:lnTo>
                    <a:lnTo>
                      <a:pt x="23" y="38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2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86"/>
              <p:cNvSpPr>
                <a:spLocks/>
              </p:cNvSpPr>
              <p:nvPr/>
            </p:nvSpPr>
            <p:spPr bwMode="auto">
              <a:xfrm>
                <a:off x="5469648" y="4424706"/>
                <a:ext cx="122848" cy="33746"/>
              </a:xfrm>
              <a:custGeom>
                <a:avLst/>
                <a:gdLst>
                  <a:gd name="T0" fmla="*/ 0 w 644"/>
                  <a:gd name="T1" fmla="*/ 0 h 194"/>
                  <a:gd name="T2" fmla="*/ 72 w 644"/>
                  <a:gd name="T3" fmla="*/ 0 h 194"/>
                  <a:gd name="T4" fmla="*/ 72 w 644"/>
                  <a:gd name="T5" fmla="*/ 16 h 194"/>
                  <a:gd name="T6" fmla="*/ 72 w 644"/>
                  <a:gd name="T7" fmla="*/ 17 h 194"/>
                  <a:gd name="T8" fmla="*/ 71 w 644"/>
                  <a:gd name="T9" fmla="*/ 19 h 194"/>
                  <a:gd name="T10" fmla="*/ 69 w 644"/>
                  <a:gd name="T11" fmla="*/ 20 h 194"/>
                  <a:gd name="T12" fmla="*/ 68 w 644"/>
                  <a:gd name="T13" fmla="*/ 21 h 194"/>
                  <a:gd name="T14" fmla="*/ 66 w 644"/>
                  <a:gd name="T15" fmla="*/ 22 h 194"/>
                  <a:gd name="T16" fmla="*/ 63 w 644"/>
                  <a:gd name="T17" fmla="*/ 22 h 194"/>
                  <a:gd name="T18" fmla="*/ 9 w 644"/>
                  <a:gd name="T19" fmla="*/ 22 h 194"/>
                  <a:gd name="T20" fmla="*/ 6 w 644"/>
                  <a:gd name="T21" fmla="*/ 22 h 194"/>
                  <a:gd name="T22" fmla="*/ 4 w 644"/>
                  <a:gd name="T23" fmla="*/ 21 h 194"/>
                  <a:gd name="T24" fmla="*/ 3 w 644"/>
                  <a:gd name="T25" fmla="*/ 20 h 194"/>
                  <a:gd name="T26" fmla="*/ 1 w 644"/>
                  <a:gd name="T27" fmla="*/ 19 h 194"/>
                  <a:gd name="T28" fmla="*/ 0 w 644"/>
                  <a:gd name="T29" fmla="*/ 17 h 194"/>
                  <a:gd name="T30" fmla="*/ 0 w 644"/>
                  <a:gd name="T31" fmla="*/ 16 h 194"/>
                  <a:gd name="T32" fmla="*/ 0 w 644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4" h="19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139"/>
                    </a:lnTo>
                    <a:lnTo>
                      <a:pt x="641" y="154"/>
                    </a:lnTo>
                    <a:lnTo>
                      <a:pt x="633" y="167"/>
                    </a:lnTo>
                    <a:lnTo>
                      <a:pt x="621" y="178"/>
                    </a:lnTo>
                    <a:lnTo>
                      <a:pt x="606" y="186"/>
                    </a:lnTo>
                    <a:lnTo>
                      <a:pt x="587" y="192"/>
                    </a:lnTo>
                    <a:lnTo>
                      <a:pt x="566" y="194"/>
                    </a:lnTo>
                    <a:lnTo>
                      <a:pt x="78" y="194"/>
                    </a:lnTo>
                    <a:lnTo>
                      <a:pt x="58" y="192"/>
                    </a:lnTo>
                    <a:lnTo>
                      <a:pt x="39" y="186"/>
                    </a:lnTo>
                    <a:lnTo>
                      <a:pt x="23" y="178"/>
                    </a:lnTo>
                    <a:lnTo>
                      <a:pt x="11" y="167"/>
                    </a:lnTo>
                    <a:lnTo>
                      <a:pt x="3" y="154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87"/>
              <p:cNvSpPr>
                <a:spLocks/>
              </p:cNvSpPr>
              <p:nvPr/>
            </p:nvSpPr>
            <p:spPr bwMode="auto">
              <a:xfrm>
                <a:off x="5537897" y="4340340"/>
                <a:ext cx="351481" cy="145722"/>
              </a:xfrm>
              <a:custGeom>
                <a:avLst/>
                <a:gdLst>
                  <a:gd name="T0" fmla="*/ 160 w 1852"/>
                  <a:gd name="T1" fmla="*/ 0 h 854"/>
                  <a:gd name="T2" fmla="*/ 162 w 1852"/>
                  <a:gd name="T3" fmla="*/ 1 h 854"/>
                  <a:gd name="T4" fmla="*/ 165 w 1852"/>
                  <a:gd name="T5" fmla="*/ 3 h 854"/>
                  <a:gd name="T6" fmla="*/ 170 w 1852"/>
                  <a:gd name="T7" fmla="*/ 8 h 854"/>
                  <a:gd name="T8" fmla="*/ 177 w 1852"/>
                  <a:gd name="T9" fmla="*/ 15 h 854"/>
                  <a:gd name="T10" fmla="*/ 187 w 1852"/>
                  <a:gd name="T11" fmla="*/ 26 h 854"/>
                  <a:gd name="T12" fmla="*/ 199 w 1852"/>
                  <a:gd name="T13" fmla="*/ 42 h 854"/>
                  <a:gd name="T14" fmla="*/ 204 w 1852"/>
                  <a:gd name="T15" fmla="*/ 51 h 854"/>
                  <a:gd name="T16" fmla="*/ 206 w 1852"/>
                  <a:gd name="T17" fmla="*/ 59 h 854"/>
                  <a:gd name="T18" fmla="*/ 204 w 1852"/>
                  <a:gd name="T19" fmla="*/ 66 h 854"/>
                  <a:gd name="T20" fmla="*/ 199 w 1852"/>
                  <a:gd name="T21" fmla="*/ 71 h 854"/>
                  <a:gd name="T22" fmla="*/ 189 w 1852"/>
                  <a:gd name="T23" fmla="*/ 74 h 854"/>
                  <a:gd name="T24" fmla="*/ 175 w 1852"/>
                  <a:gd name="T25" fmla="*/ 77 h 854"/>
                  <a:gd name="T26" fmla="*/ 156 w 1852"/>
                  <a:gd name="T27" fmla="*/ 77 h 854"/>
                  <a:gd name="T28" fmla="*/ 130 w 1852"/>
                  <a:gd name="T29" fmla="*/ 75 h 854"/>
                  <a:gd name="T30" fmla="*/ 105 w 1852"/>
                  <a:gd name="T31" fmla="*/ 72 h 854"/>
                  <a:gd name="T32" fmla="*/ 83 w 1852"/>
                  <a:gd name="T33" fmla="*/ 72 h 854"/>
                  <a:gd name="T34" fmla="*/ 61 w 1852"/>
                  <a:gd name="T35" fmla="*/ 76 h 854"/>
                  <a:gd name="T36" fmla="*/ 40 w 1852"/>
                  <a:gd name="T37" fmla="*/ 81 h 854"/>
                  <a:gd name="T38" fmla="*/ 23 w 1852"/>
                  <a:gd name="T39" fmla="*/ 86 h 854"/>
                  <a:gd name="T40" fmla="*/ 9 w 1852"/>
                  <a:gd name="T41" fmla="*/ 91 h 854"/>
                  <a:gd name="T42" fmla="*/ 3 w 1852"/>
                  <a:gd name="T43" fmla="*/ 94 h 854"/>
                  <a:gd name="T44" fmla="*/ 1 w 1852"/>
                  <a:gd name="T45" fmla="*/ 95 h 854"/>
                  <a:gd name="T46" fmla="*/ 1 w 1852"/>
                  <a:gd name="T47" fmla="*/ 93 h 854"/>
                  <a:gd name="T48" fmla="*/ 7 w 1852"/>
                  <a:gd name="T49" fmla="*/ 90 h 854"/>
                  <a:gd name="T50" fmla="*/ 18 w 1852"/>
                  <a:gd name="T51" fmla="*/ 86 h 854"/>
                  <a:gd name="T52" fmla="*/ 31 w 1852"/>
                  <a:gd name="T53" fmla="*/ 82 h 854"/>
                  <a:gd name="T54" fmla="*/ 48 w 1852"/>
                  <a:gd name="T55" fmla="*/ 77 h 854"/>
                  <a:gd name="T56" fmla="*/ 66 w 1852"/>
                  <a:gd name="T57" fmla="*/ 73 h 854"/>
                  <a:gd name="T58" fmla="*/ 85 w 1852"/>
                  <a:gd name="T59" fmla="*/ 70 h 854"/>
                  <a:gd name="T60" fmla="*/ 105 w 1852"/>
                  <a:gd name="T61" fmla="*/ 70 h 854"/>
                  <a:gd name="T62" fmla="*/ 130 w 1852"/>
                  <a:gd name="T63" fmla="*/ 73 h 854"/>
                  <a:gd name="T64" fmla="*/ 156 w 1852"/>
                  <a:gd name="T65" fmla="*/ 75 h 854"/>
                  <a:gd name="T66" fmla="*/ 175 w 1852"/>
                  <a:gd name="T67" fmla="*/ 75 h 854"/>
                  <a:gd name="T68" fmla="*/ 189 w 1852"/>
                  <a:gd name="T69" fmla="*/ 73 h 854"/>
                  <a:gd name="T70" fmla="*/ 199 w 1852"/>
                  <a:gd name="T71" fmla="*/ 69 h 854"/>
                  <a:gd name="T72" fmla="*/ 204 w 1852"/>
                  <a:gd name="T73" fmla="*/ 63 h 854"/>
                  <a:gd name="T74" fmla="*/ 204 w 1852"/>
                  <a:gd name="T75" fmla="*/ 57 h 854"/>
                  <a:gd name="T76" fmla="*/ 201 w 1852"/>
                  <a:gd name="T77" fmla="*/ 49 h 854"/>
                  <a:gd name="T78" fmla="*/ 193 w 1852"/>
                  <a:gd name="T79" fmla="*/ 37 h 854"/>
                  <a:gd name="T80" fmla="*/ 182 w 1852"/>
                  <a:gd name="T81" fmla="*/ 23 h 854"/>
                  <a:gd name="T82" fmla="*/ 174 w 1852"/>
                  <a:gd name="T83" fmla="*/ 14 h 854"/>
                  <a:gd name="T84" fmla="*/ 167 w 1852"/>
                  <a:gd name="T85" fmla="*/ 7 h 854"/>
                  <a:gd name="T86" fmla="*/ 163 w 1852"/>
                  <a:gd name="T87" fmla="*/ 4 h 854"/>
                  <a:gd name="T88" fmla="*/ 161 w 1852"/>
                  <a:gd name="T89" fmla="*/ 2 h 854"/>
                  <a:gd name="T90" fmla="*/ 160 w 1852"/>
                  <a:gd name="T91" fmla="*/ 2 h 854"/>
                  <a:gd name="T92" fmla="*/ 160 w 1852"/>
                  <a:gd name="T93" fmla="*/ 0 h 8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852" h="854">
                    <a:moveTo>
                      <a:pt x="1437" y="0"/>
                    </a:moveTo>
                    <a:lnTo>
                      <a:pt x="1438" y="0"/>
                    </a:lnTo>
                    <a:lnTo>
                      <a:pt x="1441" y="1"/>
                    </a:lnTo>
                    <a:lnTo>
                      <a:pt x="1445" y="2"/>
                    </a:lnTo>
                    <a:lnTo>
                      <a:pt x="1450" y="5"/>
                    </a:lnTo>
                    <a:lnTo>
                      <a:pt x="1456" y="8"/>
                    </a:lnTo>
                    <a:lnTo>
                      <a:pt x="1465" y="13"/>
                    </a:lnTo>
                    <a:lnTo>
                      <a:pt x="1474" y="21"/>
                    </a:lnTo>
                    <a:lnTo>
                      <a:pt x="1485" y="29"/>
                    </a:lnTo>
                    <a:lnTo>
                      <a:pt x="1498" y="41"/>
                    </a:lnTo>
                    <a:lnTo>
                      <a:pt x="1514" y="54"/>
                    </a:lnTo>
                    <a:lnTo>
                      <a:pt x="1530" y="70"/>
                    </a:lnTo>
                    <a:lnTo>
                      <a:pt x="1549" y="89"/>
                    </a:lnTo>
                    <a:lnTo>
                      <a:pt x="1570" y="111"/>
                    </a:lnTo>
                    <a:lnTo>
                      <a:pt x="1593" y="137"/>
                    </a:lnTo>
                    <a:lnTo>
                      <a:pt x="1620" y="166"/>
                    </a:lnTo>
                    <a:lnTo>
                      <a:pt x="1647" y="200"/>
                    </a:lnTo>
                    <a:lnTo>
                      <a:pt x="1677" y="236"/>
                    </a:lnTo>
                    <a:lnTo>
                      <a:pt x="1711" y="278"/>
                    </a:lnTo>
                    <a:lnTo>
                      <a:pt x="1746" y="324"/>
                    </a:lnTo>
                    <a:lnTo>
                      <a:pt x="1785" y="376"/>
                    </a:lnTo>
                    <a:lnTo>
                      <a:pt x="1806" y="406"/>
                    </a:lnTo>
                    <a:lnTo>
                      <a:pt x="1823" y="434"/>
                    </a:lnTo>
                    <a:lnTo>
                      <a:pt x="1835" y="461"/>
                    </a:lnTo>
                    <a:lnTo>
                      <a:pt x="1845" y="487"/>
                    </a:lnTo>
                    <a:lnTo>
                      <a:pt x="1850" y="511"/>
                    </a:lnTo>
                    <a:lnTo>
                      <a:pt x="1852" y="533"/>
                    </a:lnTo>
                    <a:lnTo>
                      <a:pt x="1850" y="555"/>
                    </a:lnTo>
                    <a:lnTo>
                      <a:pt x="1844" y="575"/>
                    </a:lnTo>
                    <a:lnTo>
                      <a:pt x="1834" y="593"/>
                    </a:lnTo>
                    <a:lnTo>
                      <a:pt x="1822" y="610"/>
                    </a:lnTo>
                    <a:lnTo>
                      <a:pt x="1805" y="625"/>
                    </a:lnTo>
                    <a:lnTo>
                      <a:pt x="1786" y="637"/>
                    </a:lnTo>
                    <a:lnTo>
                      <a:pt x="1764" y="649"/>
                    </a:lnTo>
                    <a:lnTo>
                      <a:pt x="1739" y="658"/>
                    </a:lnTo>
                    <a:lnTo>
                      <a:pt x="1703" y="669"/>
                    </a:lnTo>
                    <a:lnTo>
                      <a:pt x="1663" y="678"/>
                    </a:lnTo>
                    <a:lnTo>
                      <a:pt x="1620" y="684"/>
                    </a:lnTo>
                    <a:lnTo>
                      <a:pt x="1573" y="689"/>
                    </a:lnTo>
                    <a:lnTo>
                      <a:pt x="1524" y="691"/>
                    </a:lnTo>
                    <a:lnTo>
                      <a:pt x="1473" y="692"/>
                    </a:lnTo>
                    <a:lnTo>
                      <a:pt x="1400" y="690"/>
                    </a:lnTo>
                    <a:lnTo>
                      <a:pt x="1323" y="687"/>
                    </a:lnTo>
                    <a:lnTo>
                      <a:pt x="1246" y="680"/>
                    </a:lnTo>
                    <a:lnTo>
                      <a:pt x="1167" y="672"/>
                    </a:lnTo>
                    <a:lnTo>
                      <a:pt x="1090" y="662"/>
                    </a:lnTo>
                    <a:lnTo>
                      <a:pt x="1014" y="653"/>
                    </a:lnTo>
                    <a:lnTo>
                      <a:pt x="945" y="646"/>
                    </a:lnTo>
                    <a:lnTo>
                      <a:pt x="874" y="644"/>
                    </a:lnTo>
                    <a:lnTo>
                      <a:pt x="808" y="645"/>
                    </a:lnTo>
                    <a:lnTo>
                      <a:pt x="742" y="650"/>
                    </a:lnTo>
                    <a:lnTo>
                      <a:pt x="676" y="658"/>
                    </a:lnTo>
                    <a:lnTo>
                      <a:pt x="610" y="669"/>
                    </a:lnTo>
                    <a:lnTo>
                      <a:pt x="545" y="680"/>
                    </a:lnTo>
                    <a:lnTo>
                      <a:pt x="482" y="695"/>
                    </a:lnTo>
                    <a:lnTo>
                      <a:pt x="420" y="711"/>
                    </a:lnTo>
                    <a:lnTo>
                      <a:pt x="362" y="726"/>
                    </a:lnTo>
                    <a:lnTo>
                      <a:pt x="305" y="743"/>
                    </a:lnTo>
                    <a:lnTo>
                      <a:pt x="253" y="760"/>
                    </a:lnTo>
                    <a:lnTo>
                      <a:pt x="204" y="777"/>
                    </a:lnTo>
                    <a:lnTo>
                      <a:pt x="160" y="793"/>
                    </a:lnTo>
                    <a:lnTo>
                      <a:pt x="120" y="808"/>
                    </a:lnTo>
                    <a:lnTo>
                      <a:pt x="85" y="822"/>
                    </a:lnTo>
                    <a:lnTo>
                      <a:pt x="62" y="831"/>
                    </a:lnTo>
                    <a:lnTo>
                      <a:pt x="42" y="839"/>
                    </a:lnTo>
                    <a:lnTo>
                      <a:pt x="28" y="846"/>
                    </a:lnTo>
                    <a:lnTo>
                      <a:pt x="16" y="850"/>
                    </a:lnTo>
                    <a:lnTo>
                      <a:pt x="9" y="853"/>
                    </a:lnTo>
                    <a:lnTo>
                      <a:pt x="7" y="854"/>
                    </a:lnTo>
                    <a:lnTo>
                      <a:pt x="0" y="840"/>
                    </a:lnTo>
                    <a:lnTo>
                      <a:pt x="4" y="839"/>
                    </a:lnTo>
                    <a:lnTo>
                      <a:pt x="12" y="835"/>
                    </a:lnTo>
                    <a:lnTo>
                      <a:pt x="26" y="830"/>
                    </a:lnTo>
                    <a:lnTo>
                      <a:pt x="43" y="822"/>
                    </a:lnTo>
                    <a:lnTo>
                      <a:pt x="66" y="812"/>
                    </a:lnTo>
                    <a:lnTo>
                      <a:pt x="94" y="802"/>
                    </a:lnTo>
                    <a:lnTo>
                      <a:pt x="124" y="789"/>
                    </a:lnTo>
                    <a:lnTo>
                      <a:pt x="160" y="777"/>
                    </a:lnTo>
                    <a:lnTo>
                      <a:pt x="197" y="763"/>
                    </a:lnTo>
                    <a:lnTo>
                      <a:pt x="239" y="748"/>
                    </a:lnTo>
                    <a:lnTo>
                      <a:pt x="283" y="735"/>
                    </a:lnTo>
                    <a:lnTo>
                      <a:pt x="330" y="720"/>
                    </a:lnTo>
                    <a:lnTo>
                      <a:pt x="378" y="705"/>
                    </a:lnTo>
                    <a:lnTo>
                      <a:pt x="430" y="692"/>
                    </a:lnTo>
                    <a:lnTo>
                      <a:pt x="482" y="679"/>
                    </a:lnTo>
                    <a:lnTo>
                      <a:pt x="537" y="667"/>
                    </a:lnTo>
                    <a:lnTo>
                      <a:pt x="592" y="656"/>
                    </a:lnTo>
                    <a:lnTo>
                      <a:pt x="648" y="647"/>
                    </a:lnTo>
                    <a:lnTo>
                      <a:pt x="704" y="638"/>
                    </a:lnTo>
                    <a:lnTo>
                      <a:pt x="761" y="633"/>
                    </a:lnTo>
                    <a:lnTo>
                      <a:pt x="818" y="629"/>
                    </a:lnTo>
                    <a:lnTo>
                      <a:pt x="874" y="628"/>
                    </a:lnTo>
                    <a:lnTo>
                      <a:pt x="946" y="630"/>
                    </a:lnTo>
                    <a:lnTo>
                      <a:pt x="1017" y="637"/>
                    </a:lnTo>
                    <a:lnTo>
                      <a:pt x="1092" y="648"/>
                    </a:lnTo>
                    <a:lnTo>
                      <a:pt x="1169" y="657"/>
                    </a:lnTo>
                    <a:lnTo>
                      <a:pt x="1247" y="665"/>
                    </a:lnTo>
                    <a:lnTo>
                      <a:pt x="1324" y="671"/>
                    </a:lnTo>
                    <a:lnTo>
                      <a:pt x="1400" y="675"/>
                    </a:lnTo>
                    <a:lnTo>
                      <a:pt x="1473" y="676"/>
                    </a:lnTo>
                    <a:lnTo>
                      <a:pt x="1524" y="675"/>
                    </a:lnTo>
                    <a:lnTo>
                      <a:pt x="1572" y="673"/>
                    </a:lnTo>
                    <a:lnTo>
                      <a:pt x="1618" y="669"/>
                    </a:lnTo>
                    <a:lnTo>
                      <a:pt x="1660" y="662"/>
                    </a:lnTo>
                    <a:lnTo>
                      <a:pt x="1699" y="654"/>
                    </a:lnTo>
                    <a:lnTo>
                      <a:pt x="1734" y="644"/>
                    </a:lnTo>
                    <a:lnTo>
                      <a:pt x="1764" y="631"/>
                    </a:lnTo>
                    <a:lnTo>
                      <a:pt x="1790" y="616"/>
                    </a:lnTo>
                    <a:lnTo>
                      <a:pt x="1810" y="600"/>
                    </a:lnTo>
                    <a:lnTo>
                      <a:pt x="1822" y="585"/>
                    </a:lnTo>
                    <a:lnTo>
                      <a:pt x="1830" y="569"/>
                    </a:lnTo>
                    <a:lnTo>
                      <a:pt x="1835" y="552"/>
                    </a:lnTo>
                    <a:lnTo>
                      <a:pt x="1836" y="533"/>
                    </a:lnTo>
                    <a:lnTo>
                      <a:pt x="1835" y="513"/>
                    </a:lnTo>
                    <a:lnTo>
                      <a:pt x="1830" y="491"/>
                    </a:lnTo>
                    <a:lnTo>
                      <a:pt x="1822" y="468"/>
                    </a:lnTo>
                    <a:lnTo>
                      <a:pt x="1809" y="442"/>
                    </a:lnTo>
                    <a:lnTo>
                      <a:pt x="1792" y="414"/>
                    </a:lnTo>
                    <a:lnTo>
                      <a:pt x="1772" y="385"/>
                    </a:lnTo>
                    <a:lnTo>
                      <a:pt x="1735" y="335"/>
                    </a:lnTo>
                    <a:lnTo>
                      <a:pt x="1699" y="289"/>
                    </a:lnTo>
                    <a:lnTo>
                      <a:pt x="1667" y="247"/>
                    </a:lnTo>
                    <a:lnTo>
                      <a:pt x="1636" y="210"/>
                    </a:lnTo>
                    <a:lnTo>
                      <a:pt x="1608" y="177"/>
                    </a:lnTo>
                    <a:lnTo>
                      <a:pt x="1583" y="147"/>
                    </a:lnTo>
                    <a:lnTo>
                      <a:pt x="1560" y="122"/>
                    </a:lnTo>
                    <a:lnTo>
                      <a:pt x="1539" y="100"/>
                    </a:lnTo>
                    <a:lnTo>
                      <a:pt x="1520" y="81"/>
                    </a:lnTo>
                    <a:lnTo>
                      <a:pt x="1503" y="66"/>
                    </a:lnTo>
                    <a:lnTo>
                      <a:pt x="1489" y="53"/>
                    </a:lnTo>
                    <a:lnTo>
                      <a:pt x="1476" y="42"/>
                    </a:lnTo>
                    <a:lnTo>
                      <a:pt x="1466" y="33"/>
                    </a:lnTo>
                    <a:lnTo>
                      <a:pt x="1456" y="27"/>
                    </a:lnTo>
                    <a:lnTo>
                      <a:pt x="1449" y="22"/>
                    </a:lnTo>
                    <a:lnTo>
                      <a:pt x="1443" y="19"/>
                    </a:lnTo>
                    <a:lnTo>
                      <a:pt x="1438" y="17"/>
                    </a:lnTo>
                    <a:lnTo>
                      <a:pt x="1436" y="16"/>
                    </a:lnTo>
                    <a:lnTo>
                      <a:pt x="1434" y="14"/>
                    </a:lnTo>
                    <a:lnTo>
                      <a:pt x="1435" y="11"/>
                    </a:lnTo>
                    <a:lnTo>
                      <a:pt x="14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88"/>
              <p:cNvSpPr>
                <a:spLocks noEditPoints="1"/>
              </p:cNvSpPr>
              <p:nvPr/>
            </p:nvSpPr>
            <p:spPr bwMode="auto">
              <a:xfrm>
                <a:off x="5751174" y="4496800"/>
                <a:ext cx="63130" cy="95103"/>
              </a:xfrm>
              <a:custGeom>
                <a:avLst/>
                <a:gdLst>
                  <a:gd name="T0" fmla="*/ 19 w 337"/>
                  <a:gd name="T1" fmla="*/ 16 h 558"/>
                  <a:gd name="T2" fmla="*/ 17 w 337"/>
                  <a:gd name="T3" fmla="*/ 16 h 558"/>
                  <a:gd name="T4" fmla="*/ 17 w 337"/>
                  <a:gd name="T5" fmla="*/ 17 h 558"/>
                  <a:gd name="T6" fmla="*/ 17 w 337"/>
                  <a:gd name="T7" fmla="*/ 18 h 558"/>
                  <a:gd name="T8" fmla="*/ 17 w 337"/>
                  <a:gd name="T9" fmla="*/ 19 h 558"/>
                  <a:gd name="T10" fmla="*/ 17 w 337"/>
                  <a:gd name="T11" fmla="*/ 20 h 558"/>
                  <a:gd name="T12" fmla="*/ 19 w 337"/>
                  <a:gd name="T13" fmla="*/ 20 h 558"/>
                  <a:gd name="T14" fmla="*/ 20 w 337"/>
                  <a:gd name="T15" fmla="*/ 20 h 558"/>
                  <a:gd name="T16" fmla="*/ 20 w 337"/>
                  <a:gd name="T17" fmla="*/ 19 h 558"/>
                  <a:gd name="T18" fmla="*/ 21 w 337"/>
                  <a:gd name="T19" fmla="*/ 18 h 558"/>
                  <a:gd name="T20" fmla="*/ 20 w 337"/>
                  <a:gd name="T21" fmla="*/ 17 h 558"/>
                  <a:gd name="T22" fmla="*/ 20 w 337"/>
                  <a:gd name="T23" fmla="*/ 16 h 558"/>
                  <a:gd name="T24" fmla="*/ 19 w 337"/>
                  <a:gd name="T25" fmla="*/ 16 h 558"/>
                  <a:gd name="T26" fmla="*/ 17 w 337"/>
                  <a:gd name="T27" fmla="*/ 0 h 558"/>
                  <a:gd name="T28" fmla="*/ 20 w 337"/>
                  <a:gd name="T29" fmla="*/ 0 h 558"/>
                  <a:gd name="T30" fmla="*/ 23 w 337"/>
                  <a:gd name="T31" fmla="*/ 0 h 558"/>
                  <a:gd name="T32" fmla="*/ 27 w 337"/>
                  <a:gd name="T33" fmla="*/ 1 h 558"/>
                  <a:gd name="T34" fmla="*/ 29 w 337"/>
                  <a:gd name="T35" fmla="*/ 3 h 558"/>
                  <a:gd name="T36" fmla="*/ 32 w 337"/>
                  <a:gd name="T37" fmla="*/ 5 h 558"/>
                  <a:gd name="T38" fmla="*/ 34 w 337"/>
                  <a:gd name="T39" fmla="*/ 8 h 558"/>
                  <a:gd name="T40" fmla="*/ 36 w 337"/>
                  <a:gd name="T41" fmla="*/ 11 h 558"/>
                  <a:gd name="T42" fmla="*/ 37 w 337"/>
                  <a:gd name="T43" fmla="*/ 14 h 558"/>
                  <a:gd name="T44" fmla="*/ 37 w 337"/>
                  <a:gd name="T45" fmla="*/ 17 h 558"/>
                  <a:gd name="T46" fmla="*/ 37 w 337"/>
                  <a:gd name="T47" fmla="*/ 45 h 558"/>
                  <a:gd name="T48" fmla="*/ 37 w 337"/>
                  <a:gd name="T49" fmla="*/ 48 h 558"/>
                  <a:gd name="T50" fmla="*/ 36 w 337"/>
                  <a:gd name="T51" fmla="*/ 51 h 558"/>
                  <a:gd name="T52" fmla="*/ 34 w 337"/>
                  <a:gd name="T53" fmla="*/ 54 h 558"/>
                  <a:gd name="T54" fmla="*/ 32 w 337"/>
                  <a:gd name="T55" fmla="*/ 57 h 558"/>
                  <a:gd name="T56" fmla="*/ 29 w 337"/>
                  <a:gd name="T57" fmla="*/ 59 h 558"/>
                  <a:gd name="T58" fmla="*/ 27 w 337"/>
                  <a:gd name="T59" fmla="*/ 61 h 558"/>
                  <a:gd name="T60" fmla="*/ 23 w 337"/>
                  <a:gd name="T61" fmla="*/ 62 h 558"/>
                  <a:gd name="T62" fmla="*/ 20 w 337"/>
                  <a:gd name="T63" fmla="*/ 62 h 558"/>
                  <a:gd name="T64" fmla="*/ 17 w 337"/>
                  <a:gd name="T65" fmla="*/ 62 h 558"/>
                  <a:gd name="T66" fmla="*/ 14 w 337"/>
                  <a:gd name="T67" fmla="*/ 62 h 558"/>
                  <a:gd name="T68" fmla="*/ 10 w 337"/>
                  <a:gd name="T69" fmla="*/ 61 h 558"/>
                  <a:gd name="T70" fmla="*/ 8 w 337"/>
                  <a:gd name="T71" fmla="*/ 59 h 558"/>
                  <a:gd name="T72" fmla="*/ 5 w 337"/>
                  <a:gd name="T73" fmla="*/ 57 h 558"/>
                  <a:gd name="T74" fmla="*/ 3 w 337"/>
                  <a:gd name="T75" fmla="*/ 54 h 558"/>
                  <a:gd name="T76" fmla="*/ 1 w 337"/>
                  <a:gd name="T77" fmla="*/ 51 h 558"/>
                  <a:gd name="T78" fmla="*/ 0 w 337"/>
                  <a:gd name="T79" fmla="*/ 48 h 558"/>
                  <a:gd name="T80" fmla="*/ 0 w 337"/>
                  <a:gd name="T81" fmla="*/ 45 h 558"/>
                  <a:gd name="T82" fmla="*/ 0 w 337"/>
                  <a:gd name="T83" fmla="*/ 17 h 558"/>
                  <a:gd name="T84" fmla="*/ 0 w 337"/>
                  <a:gd name="T85" fmla="*/ 14 h 558"/>
                  <a:gd name="T86" fmla="*/ 1 w 337"/>
                  <a:gd name="T87" fmla="*/ 11 h 558"/>
                  <a:gd name="T88" fmla="*/ 3 w 337"/>
                  <a:gd name="T89" fmla="*/ 8 h 558"/>
                  <a:gd name="T90" fmla="*/ 5 w 337"/>
                  <a:gd name="T91" fmla="*/ 5 h 558"/>
                  <a:gd name="T92" fmla="*/ 8 w 337"/>
                  <a:gd name="T93" fmla="*/ 3 h 558"/>
                  <a:gd name="T94" fmla="*/ 10 w 337"/>
                  <a:gd name="T95" fmla="*/ 1 h 558"/>
                  <a:gd name="T96" fmla="*/ 14 w 337"/>
                  <a:gd name="T97" fmla="*/ 0 h 558"/>
                  <a:gd name="T98" fmla="*/ 17 w 337"/>
                  <a:gd name="T99" fmla="*/ 0 h 5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37" h="558">
                    <a:moveTo>
                      <a:pt x="169" y="141"/>
                    </a:moveTo>
                    <a:lnTo>
                      <a:pt x="159" y="143"/>
                    </a:lnTo>
                    <a:lnTo>
                      <a:pt x="153" y="151"/>
                    </a:lnTo>
                    <a:lnTo>
                      <a:pt x="151" y="159"/>
                    </a:lnTo>
                    <a:lnTo>
                      <a:pt x="153" y="168"/>
                    </a:lnTo>
                    <a:lnTo>
                      <a:pt x="159" y="176"/>
                    </a:lnTo>
                    <a:lnTo>
                      <a:pt x="169" y="178"/>
                    </a:lnTo>
                    <a:lnTo>
                      <a:pt x="178" y="176"/>
                    </a:lnTo>
                    <a:lnTo>
                      <a:pt x="184" y="168"/>
                    </a:lnTo>
                    <a:lnTo>
                      <a:pt x="188" y="159"/>
                    </a:lnTo>
                    <a:lnTo>
                      <a:pt x="184" y="151"/>
                    </a:lnTo>
                    <a:lnTo>
                      <a:pt x="178" y="143"/>
                    </a:lnTo>
                    <a:lnTo>
                      <a:pt x="169" y="141"/>
                    </a:lnTo>
                    <a:close/>
                    <a:moveTo>
                      <a:pt x="157" y="0"/>
                    </a:moveTo>
                    <a:lnTo>
                      <a:pt x="180" y="0"/>
                    </a:lnTo>
                    <a:lnTo>
                      <a:pt x="213" y="3"/>
                    </a:lnTo>
                    <a:lnTo>
                      <a:pt x="242" y="12"/>
                    </a:lnTo>
                    <a:lnTo>
                      <a:pt x="268" y="26"/>
                    </a:lnTo>
                    <a:lnTo>
                      <a:pt x="291" y="46"/>
                    </a:lnTo>
                    <a:lnTo>
                      <a:pt x="311" y="69"/>
                    </a:lnTo>
                    <a:lnTo>
                      <a:pt x="326" y="96"/>
                    </a:lnTo>
                    <a:lnTo>
                      <a:pt x="334" y="126"/>
                    </a:lnTo>
                    <a:lnTo>
                      <a:pt x="337" y="157"/>
                    </a:lnTo>
                    <a:lnTo>
                      <a:pt x="337" y="401"/>
                    </a:lnTo>
                    <a:lnTo>
                      <a:pt x="334" y="432"/>
                    </a:lnTo>
                    <a:lnTo>
                      <a:pt x="326" y="462"/>
                    </a:lnTo>
                    <a:lnTo>
                      <a:pt x="311" y="489"/>
                    </a:lnTo>
                    <a:lnTo>
                      <a:pt x="291" y="512"/>
                    </a:lnTo>
                    <a:lnTo>
                      <a:pt x="268" y="531"/>
                    </a:lnTo>
                    <a:lnTo>
                      <a:pt x="242" y="545"/>
                    </a:lnTo>
                    <a:lnTo>
                      <a:pt x="213" y="555"/>
                    </a:lnTo>
                    <a:lnTo>
                      <a:pt x="180" y="558"/>
                    </a:lnTo>
                    <a:lnTo>
                      <a:pt x="157" y="558"/>
                    </a:lnTo>
                    <a:lnTo>
                      <a:pt x="126" y="555"/>
                    </a:lnTo>
                    <a:lnTo>
                      <a:pt x="95" y="545"/>
                    </a:lnTo>
                    <a:lnTo>
                      <a:pt x="69" y="531"/>
                    </a:lnTo>
                    <a:lnTo>
                      <a:pt x="46" y="512"/>
                    </a:lnTo>
                    <a:lnTo>
                      <a:pt x="26" y="489"/>
                    </a:lnTo>
                    <a:lnTo>
                      <a:pt x="12" y="462"/>
                    </a:lnTo>
                    <a:lnTo>
                      <a:pt x="3" y="432"/>
                    </a:lnTo>
                    <a:lnTo>
                      <a:pt x="0" y="401"/>
                    </a:lnTo>
                    <a:lnTo>
                      <a:pt x="0" y="157"/>
                    </a:lnTo>
                    <a:lnTo>
                      <a:pt x="3" y="126"/>
                    </a:lnTo>
                    <a:lnTo>
                      <a:pt x="12" y="96"/>
                    </a:lnTo>
                    <a:lnTo>
                      <a:pt x="26" y="69"/>
                    </a:lnTo>
                    <a:lnTo>
                      <a:pt x="46" y="46"/>
                    </a:lnTo>
                    <a:lnTo>
                      <a:pt x="69" y="26"/>
                    </a:lnTo>
                    <a:lnTo>
                      <a:pt x="95" y="12"/>
                    </a:lnTo>
                    <a:lnTo>
                      <a:pt x="126" y="3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0" name="noun_project_0417.svg.eps"/>
          <p:cNvSpPr>
            <a:spLocks noChangeAspect="1" noEditPoints="1"/>
          </p:cNvSpPr>
          <p:nvPr/>
        </p:nvSpPr>
        <p:spPr bwMode="auto">
          <a:xfrm rot="5400000">
            <a:off x="10836050" y="5300266"/>
            <a:ext cx="217127" cy="295381"/>
          </a:xfrm>
          <a:custGeom>
            <a:avLst/>
            <a:gdLst>
              <a:gd name="T0" fmla="*/ 233189 w 2693"/>
              <a:gd name="T1" fmla="*/ 570442 h 3456"/>
              <a:gd name="T2" fmla="*/ 226491 w 2693"/>
              <a:gd name="T3" fmla="*/ 574499 h 3456"/>
              <a:gd name="T4" fmla="*/ 222613 w 2693"/>
              <a:gd name="T5" fmla="*/ 581201 h 3456"/>
              <a:gd name="T6" fmla="*/ 222613 w 2693"/>
              <a:gd name="T7" fmla="*/ 589315 h 3456"/>
              <a:gd name="T8" fmla="*/ 226491 w 2693"/>
              <a:gd name="T9" fmla="*/ 596018 h 3456"/>
              <a:gd name="T10" fmla="*/ 233189 w 2693"/>
              <a:gd name="T11" fmla="*/ 600075 h 3456"/>
              <a:gd name="T12" fmla="*/ 241297 w 2693"/>
              <a:gd name="T13" fmla="*/ 600075 h 3456"/>
              <a:gd name="T14" fmla="*/ 247995 w 2693"/>
              <a:gd name="T15" fmla="*/ 596018 h 3456"/>
              <a:gd name="T16" fmla="*/ 251872 w 2693"/>
              <a:gd name="T17" fmla="*/ 589315 h 3456"/>
              <a:gd name="T18" fmla="*/ 251872 w 2693"/>
              <a:gd name="T19" fmla="*/ 581201 h 3456"/>
              <a:gd name="T20" fmla="*/ 247995 w 2693"/>
              <a:gd name="T21" fmla="*/ 574499 h 3456"/>
              <a:gd name="T22" fmla="*/ 241297 w 2693"/>
              <a:gd name="T23" fmla="*/ 570442 h 3456"/>
              <a:gd name="T24" fmla="*/ 54992 w 2693"/>
              <a:gd name="T25" fmla="*/ 48683 h 3456"/>
              <a:gd name="T26" fmla="*/ 50586 w 2693"/>
              <a:gd name="T27" fmla="*/ 50624 h 3456"/>
              <a:gd name="T28" fmla="*/ 48647 w 2693"/>
              <a:gd name="T29" fmla="*/ 55033 h 3456"/>
              <a:gd name="T30" fmla="*/ 49000 w 2693"/>
              <a:gd name="T31" fmla="*/ 557036 h 3456"/>
              <a:gd name="T32" fmla="*/ 52525 w 2693"/>
              <a:gd name="T33" fmla="*/ 560211 h 3456"/>
              <a:gd name="T34" fmla="*/ 419670 w 2693"/>
              <a:gd name="T35" fmla="*/ 560917 h 3456"/>
              <a:gd name="T36" fmla="*/ 424076 w 2693"/>
              <a:gd name="T37" fmla="*/ 558976 h 3456"/>
              <a:gd name="T38" fmla="*/ 426015 w 2693"/>
              <a:gd name="T39" fmla="*/ 554567 h 3456"/>
              <a:gd name="T40" fmla="*/ 425486 w 2693"/>
              <a:gd name="T41" fmla="*/ 52564 h 3456"/>
              <a:gd name="T42" fmla="*/ 422137 w 2693"/>
              <a:gd name="T43" fmla="*/ 49389 h 3456"/>
              <a:gd name="T44" fmla="*/ 54992 w 2693"/>
              <a:gd name="T45" fmla="*/ 48683 h 3456"/>
              <a:gd name="T46" fmla="*/ 444169 w 2693"/>
              <a:gd name="T47" fmla="*/ 0 h 3456"/>
              <a:gd name="T48" fmla="*/ 454745 w 2693"/>
              <a:gd name="T49" fmla="*/ 1764 h 3456"/>
              <a:gd name="T50" fmla="*/ 463734 w 2693"/>
              <a:gd name="T51" fmla="*/ 7232 h 3456"/>
              <a:gd name="T52" fmla="*/ 470432 w 2693"/>
              <a:gd name="T53" fmla="*/ 15169 h 3456"/>
              <a:gd name="T54" fmla="*/ 474133 w 2693"/>
              <a:gd name="T55" fmla="*/ 24871 h 3456"/>
              <a:gd name="T56" fmla="*/ 474662 w 2693"/>
              <a:gd name="T57" fmla="*/ 579085 h 3456"/>
              <a:gd name="T58" fmla="*/ 472547 w 2693"/>
              <a:gd name="T59" fmla="*/ 589844 h 3456"/>
              <a:gd name="T60" fmla="*/ 467435 w 2693"/>
              <a:gd name="T61" fmla="*/ 598664 h 3456"/>
              <a:gd name="T62" fmla="*/ 459504 w 2693"/>
              <a:gd name="T63" fmla="*/ 605367 h 3456"/>
              <a:gd name="T64" fmla="*/ 449633 w 2693"/>
              <a:gd name="T65" fmla="*/ 609071 h 3456"/>
              <a:gd name="T66" fmla="*/ 30493 w 2693"/>
              <a:gd name="T67" fmla="*/ 609600 h 3456"/>
              <a:gd name="T68" fmla="*/ 19741 w 2693"/>
              <a:gd name="T69" fmla="*/ 607836 h 3456"/>
              <a:gd name="T70" fmla="*/ 10752 w 2693"/>
              <a:gd name="T71" fmla="*/ 602368 h 3456"/>
              <a:gd name="T72" fmla="*/ 4054 w 2693"/>
              <a:gd name="T73" fmla="*/ 594431 h 3456"/>
              <a:gd name="T74" fmla="*/ 353 w 2693"/>
              <a:gd name="T75" fmla="*/ 584729 h 3456"/>
              <a:gd name="T76" fmla="*/ 0 w 2693"/>
              <a:gd name="T77" fmla="*/ 30515 h 3456"/>
              <a:gd name="T78" fmla="*/ 1763 w 2693"/>
              <a:gd name="T79" fmla="*/ 19756 h 3456"/>
              <a:gd name="T80" fmla="*/ 7050 w 2693"/>
              <a:gd name="T81" fmla="*/ 10936 h 3456"/>
              <a:gd name="T82" fmla="*/ 14982 w 2693"/>
              <a:gd name="T83" fmla="*/ 4233 h 3456"/>
              <a:gd name="T84" fmla="*/ 24852 w 2693"/>
              <a:gd name="T85" fmla="*/ 529 h 34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93" h="3456">
                <a:moveTo>
                  <a:pt x="1346" y="3232"/>
                </a:moveTo>
                <a:lnTo>
                  <a:pt x="1323" y="3234"/>
                </a:lnTo>
                <a:lnTo>
                  <a:pt x="1303" y="3243"/>
                </a:lnTo>
                <a:lnTo>
                  <a:pt x="1285" y="3257"/>
                </a:lnTo>
                <a:lnTo>
                  <a:pt x="1271" y="3274"/>
                </a:lnTo>
                <a:lnTo>
                  <a:pt x="1263" y="3295"/>
                </a:lnTo>
                <a:lnTo>
                  <a:pt x="1260" y="3318"/>
                </a:lnTo>
                <a:lnTo>
                  <a:pt x="1263" y="3341"/>
                </a:lnTo>
                <a:lnTo>
                  <a:pt x="1271" y="3362"/>
                </a:lnTo>
                <a:lnTo>
                  <a:pt x="1285" y="3379"/>
                </a:lnTo>
                <a:lnTo>
                  <a:pt x="1303" y="3392"/>
                </a:lnTo>
                <a:lnTo>
                  <a:pt x="1323" y="3402"/>
                </a:lnTo>
                <a:lnTo>
                  <a:pt x="1346" y="3405"/>
                </a:lnTo>
                <a:lnTo>
                  <a:pt x="1369" y="3402"/>
                </a:lnTo>
                <a:lnTo>
                  <a:pt x="1389" y="3392"/>
                </a:lnTo>
                <a:lnTo>
                  <a:pt x="1407" y="3379"/>
                </a:lnTo>
                <a:lnTo>
                  <a:pt x="1421" y="3362"/>
                </a:lnTo>
                <a:lnTo>
                  <a:pt x="1429" y="3341"/>
                </a:lnTo>
                <a:lnTo>
                  <a:pt x="1432" y="3318"/>
                </a:lnTo>
                <a:lnTo>
                  <a:pt x="1429" y="3295"/>
                </a:lnTo>
                <a:lnTo>
                  <a:pt x="1421" y="3274"/>
                </a:lnTo>
                <a:lnTo>
                  <a:pt x="1407" y="3257"/>
                </a:lnTo>
                <a:lnTo>
                  <a:pt x="1389" y="3243"/>
                </a:lnTo>
                <a:lnTo>
                  <a:pt x="1369" y="3234"/>
                </a:lnTo>
                <a:lnTo>
                  <a:pt x="1346" y="3232"/>
                </a:lnTo>
                <a:close/>
                <a:moveTo>
                  <a:pt x="312" y="276"/>
                </a:moveTo>
                <a:lnTo>
                  <a:pt x="298" y="280"/>
                </a:lnTo>
                <a:lnTo>
                  <a:pt x="287" y="287"/>
                </a:lnTo>
                <a:lnTo>
                  <a:pt x="278" y="298"/>
                </a:lnTo>
                <a:lnTo>
                  <a:pt x="276" y="312"/>
                </a:lnTo>
                <a:lnTo>
                  <a:pt x="276" y="3144"/>
                </a:lnTo>
                <a:lnTo>
                  <a:pt x="278" y="3158"/>
                </a:lnTo>
                <a:lnTo>
                  <a:pt x="287" y="3169"/>
                </a:lnTo>
                <a:lnTo>
                  <a:pt x="298" y="3176"/>
                </a:lnTo>
                <a:lnTo>
                  <a:pt x="312" y="3180"/>
                </a:lnTo>
                <a:lnTo>
                  <a:pt x="2381" y="3180"/>
                </a:lnTo>
                <a:lnTo>
                  <a:pt x="2395" y="3176"/>
                </a:lnTo>
                <a:lnTo>
                  <a:pt x="2406" y="3169"/>
                </a:lnTo>
                <a:lnTo>
                  <a:pt x="2414" y="3158"/>
                </a:lnTo>
                <a:lnTo>
                  <a:pt x="2417" y="3144"/>
                </a:lnTo>
                <a:lnTo>
                  <a:pt x="2417" y="312"/>
                </a:lnTo>
                <a:lnTo>
                  <a:pt x="2414" y="298"/>
                </a:lnTo>
                <a:lnTo>
                  <a:pt x="2406" y="287"/>
                </a:lnTo>
                <a:lnTo>
                  <a:pt x="2395" y="280"/>
                </a:lnTo>
                <a:lnTo>
                  <a:pt x="2381" y="276"/>
                </a:lnTo>
                <a:lnTo>
                  <a:pt x="312" y="276"/>
                </a:lnTo>
                <a:close/>
                <a:moveTo>
                  <a:pt x="173" y="0"/>
                </a:moveTo>
                <a:lnTo>
                  <a:pt x="2520" y="0"/>
                </a:lnTo>
                <a:lnTo>
                  <a:pt x="2551" y="3"/>
                </a:lnTo>
                <a:lnTo>
                  <a:pt x="2580" y="10"/>
                </a:lnTo>
                <a:lnTo>
                  <a:pt x="2607" y="24"/>
                </a:lnTo>
                <a:lnTo>
                  <a:pt x="2631" y="41"/>
                </a:lnTo>
                <a:lnTo>
                  <a:pt x="2652" y="62"/>
                </a:lnTo>
                <a:lnTo>
                  <a:pt x="2669" y="86"/>
                </a:lnTo>
                <a:lnTo>
                  <a:pt x="2681" y="112"/>
                </a:lnTo>
                <a:lnTo>
                  <a:pt x="2690" y="141"/>
                </a:lnTo>
                <a:lnTo>
                  <a:pt x="2693" y="173"/>
                </a:lnTo>
                <a:lnTo>
                  <a:pt x="2693" y="3283"/>
                </a:lnTo>
                <a:lnTo>
                  <a:pt x="2690" y="3315"/>
                </a:lnTo>
                <a:lnTo>
                  <a:pt x="2681" y="3344"/>
                </a:lnTo>
                <a:lnTo>
                  <a:pt x="2669" y="3370"/>
                </a:lnTo>
                <a:lnTo>
                  <a:pt x="2652" y="3394"/>
                </a:lnTo>
                <a:lnTo>
                  <a:pt x="2631" y="3415"/>
                </a:lnTo>
                <a:lnTo>
                  <a:pt x="2607" y="3432"/>
                </a:lnTo>
                <a:lnTo>
                  <a:pt x="2580" y="3446"/>
                </a:lnTo>
                <a:lnTo>
                  <a:pt x="2551" y="3453"/>
                </a:lnTo>
                <a:lnTo>
                  <a:pt x="2520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5" y="3432"/>
                </a:lnTo>
                <a:lnTo>
                  <a:pt x="61" y="3415"/>
                </a:lnTo>
                <a:lnTo>
                  <a:pt x="40" y="3394"/>
                </a:lnTo>
                <a:lnTo>
                  <a:pt x="23" y="3370"/>
                </a:lnTo>
                <a:lnTo>
                  <a:pt x="10" y="3344"/>
                </a:lnTo>
                <a:lnTo>
                  <a:pt x="2" y="3315"/>
                </a:lnTo>
                <a:lnTo>
                  <a:pt x="0" y="3283"/>
                </a:lnTo>
                <a:lnTo>
                  <a:pt x="0" y="173"/>
                </a:lnTo>
                <a:lnTo>
                  <a:pt x="2" y="141"/>
                </a:lnTo>
                <a:lnTo>
                  <a:pt x="10" y="112"/>
                </a:lnTo>
                <a:lnTo>
                  <a:pt x="23" y="86"/>
                </a:lnTo>
                <a:lnTo>
                  <a:pt x="40" y="62"/>
                </a:lnTo>
                <a:lnTo>
                  <a:pt x="61" y="41"/>
                </a:lnTo>
                <a:lnTo>
                  <a:pt x="85" y="24"/>
                </a:lnTo>
                <a:lnTo>
                  <a:pt x="112" y="10"/>
                </a:lnTo>
                <a:lnTo>
                  <a:pt x="141" y="3"/>
                </a:lnTo>
                <a:lnTo>
                  <a:pt x="173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52" name="Gruppieren 51"/>
          <p:cNvGrpSpPr>
            <a:grpSpLocks noChangeAspect="1"/>
          </p:cNvGrpSpPr>
          <p:nvPr/>
        </p:nvGrpSpPr>
        <p:grpSpPr>
          <a:xfrm>
            <a:off x="5566529" y="5339393"/>
            <a:ext cx="260552" cy="185964"/>
            <a:chOff x="5798506" y="4806158"/>
            <a:chExt cx="728323" cy="519823"/>
          </a:xfrm>
          <a:solidFill>
            <a:srgbClr val="F1F1F1"/>
          </a:solidFill>
        </p:grpSpPr>
        <p:sp>
          <p:nvSpPr>
            <p:cNvPr id="53" name="Freeform 20"/>
            <p:cNvSpPr>
              <a:spLocks noChangeAspect="1" noEditPoints="1"/>
            </p:cNvSpPr>
            <p:nvPr/>
          </p:nvSpPr>
          <p:spPr bwMode="auto">
            <a:xfrm>
              <a:off x="5798506" y="4806158"/>
              <a:ext cx="728323" cy="466383"/>
            </a:xfrm>
            <a:custGeom>
              <a:avLst/>
              <a:gdLst>
                <a:gd name="T0" fmla="*/ 1 w 3384"/>
                <a:gd name="T1" fmla="*/ 0 h 1918"/>
                <a:gd name="T2" fmla="*/ 1 w 3384"/>
                <a:gd name="T3" fmla="*/ 0 h 1918"/>
                <a:gd name="T4" fmla="*/ 0 w 3384"/>
                <a:gd name="T5" fmla="*/ 0 h 1918"/>
                <a:gd name="T6" fmla="*/ 0 w 3384"/>
                <a:gd name="T7" fmla="*/ 1 h 1918"/>
                <a:gd name="T8" fmla="*/ 0 w 3384"/>
                <a:gd name="T9" fmla="*/ 1 h 1918"/>
                <a:gd name="T10" fmla="*/ 0 w 3384"/>
                <a:gd name="T11" fmla="*/ 1 h 1918"/>
                <a:gd name="T12" fmla="*/ 0 w 3384"/>
                <a:gd name="T13" fmla="*/ 4 h 1918"/>
                <a:gd name="T14" fmla="*/ 0 w 3384"/>
                <a:gd name="T15" fmla="*/ 4 h 1918"/>
                <a:gd name="T16" fmla="*/ 0 w 3384"/>
                <a:gd name="T17" fmla="*/ 4 h 1918"/>
                <a:gd name="T18" fmla="*/ 0 w 3384"/>
                <a:gd name="T19" fmla="*/ 4 h 1918"/>
                <a:gd name="T20" fmla="*/ 1 w 3384"/>
                <a:gd name="T21" fmla="*/ 4 h 1918"/>
                <a:gd name="T22" fmla="*/ 1 w 3384"/>
                <a:gd name="T23" fmla="*/ 4 h 1918"/>
                <a:gd name="T24" fmla="*/ 8 w 3384"/>
                <a:gd name="T25" fmla="*/ 4 h 1918"/>
                <a:gd name="T26" fmla="*/ 8 w 3384"/>
                <a:gd name="T27" fmla="*/ 4 h 1918"/>
                <a:gd name="T28" fmla="*/ 8 w 3384"/>
                <a:gd name="T29" fmla="*/ 4 h 1918"/>
                <a:gd name="T30" fmla="*/ 8 w 3384"/>
                <a:gd name="T31" fmla="*/ 4 h 1918"/>
                <a:gd name="T32" fmla="*/ 8 w 3384"/>
                <a:gd name="T33" fmla="*/ 4 h 1918"/>
                <a:gd name="T34" fmla="*/ 8 w 3384"/>
                <a:gd name="T35" fmla="*/ 4 h 1918"/>
                <a:gd name="T36" fmla="*/ 8 w 3384"/>
                <a:gd name="T37" fmla="*/ 1 h 1918"/>
                <a:gd name="T38" fmla="*/ 8 w 3384"/>
                <a:gd name="T39" fmla="*/ 1 h 1918"/>
                <a:gd name="T40" fmla="*/ 8 w 3384"/>
                <a:gd name="T41" fmla="*/ 0 h 1918"/>
                <a:gd name="T42" fmla="*/ 8 w 3384"/>
                <a:gd name="T43" fmla="*/ 0 h 1918"/>
                <a:gd name="T44" fmla="*/ 8 w 3384"/>
                <a:gd name="T45" fmla="*/ 0 h 1918"/>
                <a:gd name="T46" fmla="*/ 8 w 3384"/>
                <a:gd name="T47" fmla="*/ 0 h 1918"/>
                <a:gd name="T48" fmla="*/ 0 w 3384"/>
                <a:gd name="T49" fmla="*/ 0 h 1918"/>
                <a:gd name="T50" fmla="*/ 8 w 3384"/>
                <a:gd name="T51" fmla="*/ 0 h 1918"/>
                <a:gd name="T52" fmla="*/ 8 w 3384"/>
                <a:gd name="T53" fmla="*/ 0 h 1918"/>
                <a:gd name="T54" fmla="*/ 8 w 3384"/>
                <a:gd name="T55" fmla="*/ 0 h 1918"/>
                <a:gd name="T56" fmla="*/ 8 w 3384"/>
                <a:gd name="T57" fmla="*/ 0 h 1918"/>
                <a:gd name="T58" fmla="*/ 8 w 3384"/>
                <a:gd name="T59" fmla="*/ 4 h 1918"/>
                <a:gd name="T60" fmla="*/ 8 w 3384"/>
                <a:gd name="T61" fmla="*/ 5 h 1918"/>
                <a:gd name="T62" fmla="*/ 8 w 3384"/>
                <a:gd name="T63" fmla="*/ 5 h 1918"/>
                <a:gd name="T64" fmla="*/ 8 w 3384"/>
                <a:gd name="T65" fmla="*/ 5 h 1918"/>
                <a:gd name="T66" fmla="*/ 8 w 3384"/>
                <a:gd name="T67" fmla="*/ 5 h 1918"/>
                <a:gd name="T68" fmla="*/ 0 w 3384"/>
                <a:gd name="T69" fmla="*/ 5 h 1918"/>
                <a:gd name="T70" fmla="*/ 0 w 3384"/>
                <a:gd name="T71" fmla="*/ 5 h 1918"/>
                <a:gd name="T72" fmla="*/ 0 w 3384"/>
                <a:gd name="T73" fmla="*/ 5 h 1918"/>
                <a:gd name="T74" fmla="*/ 0 w 3384"/>
                <a:gd name="T75" fmla="*/ 5 h 1918"/>
                <a:gd name="T76" fmla="*/ 0 w 3384"/>
                <a:gd name="T77" fmla="*/ 0 h 1918"/>
                <a:gd name="T78" fmla="*/ 0 w 3384"/>
                <a:gd name="T79" fmla="*/ 0 h 1918"/>
                <a:gd name="T80" fmla="*/ 0 w 3384"/>
                <a:gd name="T81" fmla="*/ 0 h 1918"/>
                <a:gd name="T82" fmla="*/ 0 w 3384"/>
                <a:gd name="T83" fmla="*/ 0 h 1918"/>
                <a:gd name="T84" fmla="*/ 0 w 3384"/>
                <a:gd name="T85" fmla="*/ 0 h 19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84" h="1918">
                  <a:moveTo>
                    <a:pt x="307" y="154"/>
                  </a:moveTo>
                  <a:lnTo>
                    <a:pt x="269" y="154"/>
                  </a:lnTo>
                  <a:lnTo>
                    <a:pt x="238" y="155"/>
                  </a:lnTo>
                  <a:lnTo>
                    <a:pt x="213" y="157"/>
                  </a:lnTo>
                  <a:lnTo>
                    <a:pt x="193" y="161"/>
                  </a:lnTo>
                  <a:lnTo>
                    <a:pt x="178" y="167"/>
                  </a:lnTo>
                  <a:lnTo>
                    <a:pt x="167" y="176"/>
                  </a:lnTo>
                  <a:lnTo>
                    <a:pt x="161" y="190"/>
                  </a:lnTo>
                  <a:lnTo>
                    <a:pt x="157" y="208"/>
                  </a:lnTo>
                  <a:lnTo>
                    <a:pt x="154" y="230"/>
                  </a:lnTo>
                  <a:lnTo>
                    <a:pt x="154" y="258"/>
                  </a:lnTo>
                  <a:lnTo>
                    <a:pt x="154" y="292"/>
                  </a:lnTo>
                  <a:lnTo>
                    <a:pt x="154" y="1397"/>
                  </a:lnTo>
                  <a:lnTo>
                    <a:pt x="154" y="1430"/>
                  </a:lnTo>
                  <a:lnTo>
                    <a:pt x="154" y="1459"/>
                  </a:lnTo>
                  <a:lnTo>
                    <a:pt x="157" y="1482"/>
                  </a:lnTo>
                  <a:lnTo>
                    <a:pt x="161" y="1499"/>
                  </a:lnTo>
                  <a:lnTo>
                    <a:pt x="167" y="1512"/>
                  </a:lnTo>
                  <a:lnTo>
                    <a:pt x="178" y="1521"/>
                  </a:lnTo>
                  <a:lnTo>
                    <a:pt x="193" y="1528"/>
                  </a:lnTo>
                  <a:lnTo>
                    <a:pt x="213" y="1532"/>
                  </a:lnTo>
                  <a:lnTo>
                    <a:pt x="238" y="1534"/>
                  </a:lnTo>
                  <a:lnTo>
                    <a:pt x="269" y="1535"/>
                  </a:lnTo>
                  <a:lnTo>
                    <a:pt x="307" y="1535"/>
                  </a:lnTo>
                  <a:lnTo>
                    <a:pt x="3077" y="1535"/>
                  </a:lnTo>
                  <a:lnTo>
                    <a:pt x="3115" y="1535"/>
                  </a:lnTo>
                  <a:lnTo>
                    <a:pt x="3146" y="1534"/>
                  </a:lnTo>
                  <a:lnTo>
                    <a:pt x="3171" y="1532"/>
                  </a:lnTo>
                  <a:lnTo>
                    <a:pt x="3190" y="1528"/>
                  </a:lnTo>
                  <a:lnTo>
                    <a:pt x="3205" y="1521"/>
                  </a:lnTo>
                  <a:lnTo>
                    <a:pt x="3215" y="1512"/>
                  </a:lnTo>
                  <a:lnTo>
                    <a:pt x="3223" y="1499"/>
                  </a:lnTo>
                  <a:lnTo>
                    <a:pt x="3227" y="1482"/>
                  </a:lnTo>
                  <a:lnTo>
                    <a:pt x="3229" y="1459"/>
                  </a:lnTo>
                  <a:lnTo>
                    <a:pt x="3230" y="1430"/>
                  </a:lnTo>
                  <a:lnTo>
                    <a:pt x="3230" y="1397"/>
                  </a:lnTo>
                  <a:lnTo>
                    <a:pt x="3230" y="292"/>
                  </a:lnTo>
                  <a:lnTo>
                    <a:pt x="3230" y="258"/>
                  </a:lnTo>
                  <a:lnTo>
                    <a:pt x="3229" y="230"/>
                  </a:lnTo>
                  <a:lnTo>
                    <a:pt x="3227" y="208"/>
                  </a:lnTo>
                  <a:lnTo>
                    <a:pt x="3223" y="190"/>
                  </a:lnTo>
                  <a:lnTo>
                    <a:pt x="3215" y="176"/>
                  </a:lnTo>
                  <a:lnTo>
                    <a:pt x="3205" y="167"/>
                  </a:lnTo>
                  <a:lnTo>
                    <a:pt x="3190" y="161"/>
                  </a:lnTo>
                  <a:lnTo>
                    <a:pt x="3171" y="157"/>
                  </a:lnTo>
                  <a:lnTo>
                    <a:pt x="3146" y="155"/>
                  </a:lnTo>
                  <a:lnTo>
                    <a:pt x="3115" y="154"/>
                  </a:lnTo>
                  <a:lnTo>
                    <a:pt x="3077" y="154"/>
                  </a:lnTo>
                  <a:lnTo>
                    <a:pt x="307" y="154"/>
                  </a:lnTo>
                  <a:close/>
                  <a:moveTo>
                    <a:pt x="154" y="0"/>
                  </a:moveTo>
                  <a:lnTo>
                    <a:pt x="3230" y="0"/>
                  </a:lnTo>
                  <a:lnTo>
                    <a:pt x="3260" y="4"/>
                  </a:lnTo>
                  <a:lnTo>
                    <a:pt x="3290" y="13"/>
                  </a:lnTo>
                  <a:lnTo>
                    <a:pt x="3316" y="27"/>
                  </a:lnTo>
                  <a:lnTo>
                    <a:pt x="3339" y="45"/>
                  </a:lnTo>
                  <a:lnTo>
                    <a:pt x="3358" y="68"/>
                  </a:lnTo>
                  <a:lnTo>
                    <a:pt x="3372" y="95"/>
                  </a:lnTo>
                  <a:lnTo>
                    <a:pt x="3381" y="123"/>
                  </a:lnTo>
                  <a:lnTo>
                    <a:pt x="3384" y="154"/>
                  </a:lnTo>
                  <a:lnTo>
                    <a:pt x="3384" y="1764"/>
                  </a:lnTo>
                  <a:lnTo>
                    <a:pt x="3381" y="1795"/>
                  </a:lnTo>
                  <a:lnTo>
                    <a:pt x="3372" y="1825"/>
                  </a:lnTo>
                  <a:lnTo>
                    <a:pt x="3358" y="1851"/>
                  </a:lnTo>
                  <a:lnTo>
                    <a:pt x="3339" y="1873"/>
                  </a:lnTo>
                  <a:lnTo>
                    <a:pt x="3316" y="1892"/>
                  </a:lnTo>
                  <a:lnTo>
                    <a:pt x="3290" y="1906"/>
                  </a:lnTo>
                  <a:lnTo>
                    <a:pt x="3260" y="1915"/>
                  </a:lnTo>
                  <a:lnTo>
                    <a:pt x="3230" y="1918"/>
                  </a:lnTo>
                  <a:lnTo>
                    <a:pt x="154" y="1918"/>
                  </a:lnTo>
                  <a:lnTo>
                    <a:pt x="122" y="1915"/>
                  </a:lnTo>
                  <a:lnTo>
                    <a:pt x="94" y="1906"/>
                  </a:lnTo>
                  <a:lnTo>
                    <a:pt x="68" y="1892"/>
                  </a:lnTo>
                  <a:lnTo>
                    <a:pt x="45" y="1873"/>
                  </a:lnTo>
                  <a:lnTo>
                    <a:pt x="26" y="1851"/>
                  </a:lnTo>
                  <a:lnTo>
                    <a:pt x="12" y="1825"/>
                  </a:lnTo>
                  <a:lnTo>
                    <a:pt x="3" y="1795"/>
                  </a:lnTo>
                  <a:lnTo>
                    <a:pt x="0" y="1764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2" y="95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7"/>
                  </a:lnTo>
                  <a:lnTo>
                    <a:pt x="94" y="13"/>
                  </a:lnTo>
                  <a:lnTo>
                    <a:pt x="122" y="4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4" name="Rectangle 21"/>
            <p:cNvSpPr>
              <a:spLocks noChangeAspect="1" noChangeArrowheads="1"/>
            </p:cNvSpPr>
            <p:nvPr/>
          </p:nvSpPr>
          <p:spPr bwMode="auto">
            <a:xfrm>
              <a:off x="5996748" y="5306548"/>
              <a:ext cx="331840" cy="194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5" name="Rectangle 22"/>
            <p:cNvSpPr>
              <a:spLocks noChangeAspect="1" noChangeArrowheads="1"/>
            </p:cNvSpPr>
            <p:nvPr/>
          </p:nvSpPr>
          <p:spPr bwMode="auto">
            <a:xfrm>
              <a:off x="6147584" y="5272541"/>
              <a:ext cx="30168" cy="340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6031471" y="5064056"/>
              <a:ext cx="71813" cy="72504"/>
            </a:xfrm>
            <a:custGeom>
              <a:avLst/>
              <a:gdLst>
                <a:gd name="T0" fmla="*/ 6 w 937"/>
                <a:gd name="T1" fmla="*/ 0 h 948"/>
                <a:gd name="T2" fmla="*/ 6 w 937"/>
                <a:gd name="T3" fmla="*/ 0 h 948"/>
                <a:gd name="T4" fmla="*/ 7 w 937"/>
                <a:gd name="T5" fmla="*/ 0 h 948"/>
                <a:gd name="T6" fmla="*/ 8 w 937"/>
                <a:gd name="T7" fmla="*/ 0 h 948"/>
                <a:gd name="T8" fmla="*/ 8 w 937"/>
                <a:gd name="T9" fmla="*/ 1 h 948"/>
                <a:gd name="T10" fmla="*/ 9 w 937"/>
                <a:gd name="T11" fmla="*/ 1 h 948"/>
                <a:gd name="T12" fmla="*/ 9 w 937"/>
                <a:gd name="T13" fmla="*/ 1 h 948"/>
                <a:gd name="T14" fmla="*/ 10 w 937"/>
                <a:gd name="T15" fmla="*/ 2 h 948"/>
                <a:gd name="T16" fmla="*/ 10 w 937"/>
                <a:gd name="T17" fmla="*/ 2 h 948"/>
                <a:gd name="T18" fmla="*/ 11 w 937"/>
                <a:gd name="T19" fmla="*/ 3 h 948"/>
                <a:gd name="T20" fmla="*/ 11 w 937"/>
                <a:gd name="T21" fmla="*/ 3 h 948"/>
                <a:gd name="T22" fmla="*/ 11 w 937"/>
                <a:gd name="T23" fmla="*/ 4 h 948"/>
                <a:gd name="T24" fmla="*/ 11 w 937"/>
                <a:gd name="T25" fmla="*/ 5 h 948"/>
                <a:gd name="T26" fmla="*/ 12 w 937"/>
                <a:gd name="T27" fmla="*/ 5 h 948"/>
                <a:gd name="T28" fmla="*/ 12 w 937"/>
                <a:gd name="T29" fmla="*/ 6 h 948"/>
                <a:gd name="T30" fmla="*/ 12 w 937"/>
                <a:gd name="T31" fmla="*/ 7 h 948"/>
                <a:gd name="T32" fmla="*/ 11 w 937"/>
                <a:gd name="T33" fmla="*/ 7 h 948"/>
                <a:gd name="T34" fmla="*/ 11 w 937"/>
                <a:gd name="T35" fmla="*/ 8 h 948"/>
                <a:gd name="T36" fmla="*/ 11 w 937"/>
                <a:gd name="T37" fmla="*/ 8 h 948"/>
                <a:gd name="T38" fmla="*/ 11 w 937"/>
                <a:gd name="T39" fmla="*/ 9 h 948"/>
                <a:gd name="T40" fmla="*/ 10 w 937"/>
                <a:gd name="T41" fmla="*/ 9 h 948"/>
                <a:gd name="T42" fmla="*/ 10 w 937"/>
                <a:gd name="T43" fmla="*/ 10 h 948"/>
                <a:gd name="T44" fmla="*/ 9 w 937"/>
                <a:gd name="T45" fmla="*/ 10 h 948"/>
                <a:gd name="T46" fmla="*/ 9 w 937"/>
                <a:gd name="T47" fmla="*/ 11 h 948"/>
                <a:gd name="T48" fmla="*/ 8 w 937"/>
                <a:gd name="T49" fmla="*/ 11 h 948"/>
                <a:gd name="T50" fmla="*/ 8 w 937"/>
                <a:gd name="T51" fmla="*/ 11 h 948"/>
                <a:gd name="T52" fmla="*/ 7 w 937"/>
                <a:gd name="T53" fmla="*/ 12 h 948"/>
                <a:gd name="T54" fmla="*/ 6 w 937"/>
                <a:gd name="T55" fmla="*/ 12 h 948"/>
                <a:gd name="T56" fmla="*/ 6 w 937"/>
                <a:gd name="T57" fmla="*/ 12 h 948"/>
                <a:gd name="T58" fmla="*/ 5 w 937"/>
                <a:gd name="T59" fmla="*/ 12 h 948"/>
                <a:gd name="T60" fmla="*/ 4 w 937"/>
                <a:gd name="T61" fmla="*/ 12 h 948"/>
                <a:gd name="T62" fmla="*/ 4 w 937"/>
                <a:gd name="T63" fmla="*/ 11 h 948"/>
                <a:gd name="T64" fmla="*/ 3 w 937"/>
                <a:gd name="T65" fmla="*/ 11 h 948"/>
                <a:gd name="T66" fmla="*/ 3 w 937"/>
                <a:gd name="T67" fmla="*/ 11 h 948"/>
                <a:gd name="T68" fmla="*/ 2 w 937"/>
                <a:gd name="T69" fmla="*/ 10 h 948"/>
                <a:gd name="T70" fmla="*/ 2 w 937"/>
                <a:gd name="T71" fmla="*/ 10 h 948"/>
                <a:gd name="T72" fmla="*/ 1 w 937"/>
                <a:gd name="T73" fmla="*/ 9 h 948"/>
                <a:gd name="T74" fmla="*/ 1 w 937"/>
                <a:gd name="T75" fmla="*/ 9 h 948"/>
                <a:gd name="T76" fmla="*/ 1 w 937"/>
                <a:gd name="T77" fmla="*/ 8 h 948"/>
                <a:gd name="T78" fmla="*/ 0 w 937"/>
                <a:gd name="T79" fmla="*/ 8 h 948"/>
                <a:gd name="T80" fmla="*/ 0 w 937"/>
                <a:gd name="T81" fmla="*/ 7 h 948"/>
                <a:gd name="T82" fmla="*/ 0 w 937"/>
                <a:gd name="T83" fmla="*/ 7 h 948"/>
                <a:gd name="T84" fmla="*/ 0 w 937"/>
                <a:gd name="T85" fmla="*/ 6 h 948"/>
                <a:gd name="T86" fmla="*/ 0 w 937"/>
                <a:gd name="T87" fmla="*/ 5 h 948"/>
                <a:gd name="T88" fmla="*/ 0 w 937"/>
                <a:gd name="T89" fmla="*/ 5 h 948"/>
                <a:gd name="T90" fmla="*/ 0 w 937"/>
                <a:gd name="T91" fmla="*/ 4 h 948"/>
                <a:gd name="T92" fmla="*/ 1 w 937"/>
                <a:gd name="T93" fmla="*/ 3 h 948"/>
                <a:gd name="T94" fmla="*/ 1 w 937"/>
                <a:gd name="T95" fmla="*/ 3 h 948"/>
                <a:gd name="T96" fmla="*/ 1 w 937"/>
                <a:gd name="T97" fmla="*/ 2 h 948"/>
                <a:gd name="T98" fmla="*/ 2 w 937"/>
                <a:gd name="T99" fmla="*/ 2 h 948"/>
                <a:gd name="T100" fmla="*/ 2 w 937"/>
                <a:gd name="T101" fmla="*/ 1 h 948"/>
                <a:gd name="T102" fmla="*/ 3 w 937"/>
                <a:gd name="T103" fmla="*/ 1 h 948"/>
                <a:gd name="T104" fmla="*/ 3 w 937"/>
                <a:gd name="T105" fmla="*/ 1 h 948"/>
                <a:gd name="T106" fmla="*/ 4 w 937"/>
                <a:gd name="T107" fmla="*/ 0 h 948"/>
                <a:gd name="T108" fmla="*/ 4 w 937"/>
                <a:gd name="T109" fmla="*/ 0 h 948"/>
                <a:gd name="T110" fmla="*/ 5 w 937"/>
                <a:gd name="T111" fmla="*/ 0 h 948"/>
                <a:gd name="T112" fmla="*/ 6 w 937"/>
                <a:gd name="T113" fmla="*/ 0 h 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7" h="948">
                  <a:moveTo>
                    <a:pt x="469" y="0"/>
                  </a:moveTo>
                  <a:lnTo>
                    <a:pt x="524" y="3"/>
                  </a:lnTo>
                  <a:lnTo>
                    <a:pt x="576" y="13"/>
                  </a:lnTo>
                  <a:lnTo>
                    <a:pt x="627" y="27"/>
                  </a:lnTo>
                  <a:lnTo>
                    <a:pt x="675" y="48"/>
                  </a:lnTo>
                  <a:lnTo>
                    <a:pt x="721" y="74"/>
                  </a:lnTo>
                  <a:lnTo>
                    <a:pt x="762" y="104"/>
                  </a:lnTo>
                  <a:lnTo>
                    <a:pt x="800" y="138"/>
                  </a:lnTo>
                  <a:lnTo>
                    <a:pt x="835" y="177"/>
                  </a:lnTo>
                  <a:lnTo>
                    <a:pt x="865" y="220"/>
                  </a:lnTo>
                  <a:lnTo>
                    <a:pt x="890" y="265"/>
                  </a:lnTo>
                  <a:lnTo>
                    <a:pt x="910" y="314"/>
                  </a:lnTo>
                  <a:lnTo>
                    <a:pt x="926" y="366"/>
                  </a:lnTo>
                  <a:lnTo>
                    <a:pt x="934" y="419"/>
                  </a:lnTo>
                  <a:lnTo>
                    <a:pt x="937" y="474"/>
                  </a:lnTo>
                  <a:lnTo>
                    <a:pt x="934" y="529"/>
                  </a:lnTo>
                  <a:lnTo>
                    <a:pt x="926" y="583"/>
                  </a:lnTo>
                  <a:lnTo>
                    <a:pt x="910" y="634"/>
                  </a:lnTo>
                  <a:lnTo>
                    <a:pt x="890" y="682"/>
                  </a:lnTo>
                  <a:lnTo>
                    <a:pt x="865" y="728"/>
                  </a:lnTo>
                  <a:lnTo>
                    <a:pt x="835" y="771"/>
                  </a:lnTo>
                  <a:lnTo>
                    <a:pt x="800" y="809"/>
                  </a:lnTo>
                  <a:lnTo>
                    <a:pt x="762" y="844"/>
                  </a:lnTo>
                  <a:lnTo>
                    <a:pt x="721" y="875"/>
                  </a:lnTo>
                  <a:lnTo>
                    <a:pt x="675" y="900"/>
                  </a:lnTo>
                  <a:lnTo>
                    <a:pt x="627" y="921"/>
                  </a:lnTo>
                  <a:lnTo>
                    <a:pt x="576" y="935"/>
                  </a:lnTo>
                  <a:lnTo>
                    <a:pt x="524" y="945"/>
                  </a:lnTo>
                  <a:lnTo>
                    <a:pt x="469" y="948"/>
                  </a:lnTo>
                  <a:lnTo>
                    <a:pt x="414" y="945"/>
                  </a:lnTo>
                  <a:lnTo>
                    <a:pt x="361" y="935"/>
                  </a:lnTo>
                  <a:lnTo>
                    <a:pt x="311" y="921"/>
                  </a:lnTo>
                  <a:lnTo>
                    <a:pt x="263" y="900"/>
                  </a:lnTo>
                  <a:lnTo>
                    <a:pt x="218" y="875"/>
                  </a:lnTo>
                  <a:lnTo>
                    <a:pt x="176" y="844"/>
                  </a:lnTo>
                  <a:lnTo>
                    <a:pt x="137" y="809"/>
                  </a:lnTo>
                  <a:lnTo>
                    <a:pt x="103" y="771"/>
                  </a:lnTo>
                  <a:lnTo>
                    <a:pt x="73" y="728"/>
                  </a:lnTo>
                  <a:lnTo>
                    <a:pt x="48" y="682"/>
                  </a:lnTo>
                  <a:lnTo>
                    <a:pt x="27" y="634"/>
                  </a:lnTo>
                  <a:lnTo>
                    <a:pt x="13" y="583"/>
                  </a:lnTo>
                  <a:lnTo>
                    <a:pt x="3" y="529"/>
                  </a:lnTo>
                  <a:lnTo>
                    <a:pt x="0" y="474"/>
                  </a:lnTo>
                  <a:lnTo>
                    <a:pt x="3" y="419"/>
                  </a:lnTo>
                  <a:lnTo>
                    <a:pt x="13" y="366"/>
                  </a:lnTo>
                  <a:lnTo>
                    <a:pt x="27" y="314"/>
                  </a:lnTo>
                  <a:lnTo>
                    <a:pt x="48" y="265"/>
                  </a:lnTo>
                  <a:lnTo>
                    <a:pt x="73" y="220"/>
                  </a:lnTo>
                  <a:lnTo>
                    <a:pt x="103" y="177"/>
                  </a:lnTo>
                  <a:lnTo>
                    <a:pt x="137" y="138"/>
                  </a:lnTo>
                  <a:lnTo>
                    <a:pt x="176" y="104"/>
                  </a:lnTo>
                  <a:lnTo>
                    <a:pt x="218" y="74"/>
                  </a:lnTo>
                  <a:lnTo>
                    <a:pt x="263" y="48"/>
                  </a:lnTo>
                  <a:lnTo>
                    <a:pt x="311" y="27"/>
                  </a:lnTo>
                  <a:lnTo>
                    <a:pt x="361" y="13"/>
                  </a:lnTo>
                  <a:lnTo>
                    <a:pt x="414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6031471" y="4961171"/>
              <a:ext cx="174007" cy="175389"/>
            </a:xfrm>
            <a:custGeom>
              <a:avLst/>
              <a:gdLst>
                <a:gd name="T0" fmla="*/ 0 w 2266"/>
                <a:gd name="T1" fmla="*/ 0 h 2290"/>
                <a:gd name="T2" fmla="*/ 1 w 2266"/>
                <a:gd name="T3" fmla="*/ 0 h 2290"/>
                <a:gd name="T4" fmla="*/ 3 w 2266"/>
                <a:gd name="T5" fmla="*/ 0 h 2290"/>
                <a:gd name="T6" fmla="*/ 4 w 2266"/>
                <a:gd name="T7" fmla="*/ 0 h 2290"/>
                <a:gd name="T8" fmla="*/ 6 w 2266"/>
                <a:gd name="T9" fmla="*/ 1 h 2290"/>
                <a:gd name="T10" fmla="*/ 7 w 2266"/>
                <a:gd name="T11" fmla="*/ 1 h 2290"/>
                <a:gd name="T12" fmla="*/ 9 w 2266"/>
                <a:gd name="T13" fmla="*/ 1 h 2290"/>
                <a:gd name="T14" fmla="*/ 10 w 2266"/>
                <a:gd name="T15" fmla="*/ 2 h 2290"/>
                <a:gd name="T16" fmla="*/ 11 w 2266"/>
                <a:gd name="T17" fmla="*/ 2 h 2290"/>
                <a:gd name="T18" fmla="*/ 13 w 2266"/>
                <a:gd name="T19" fmla="*/ 3 h 2290"/>
                <a:gd name="T20" fmla="*/ 14 w 2266"/>
                <a:gd name="T21" fmla="*/ 4 h 2290"/>
                <a:gd name="T22" fmla="*/ 15 w 2266"/>
                <a:gd name="T23" fmla="*/ 4 h 2290"/>
                <a:gd name="T24" fmla="*/ 16 w 2266"/>
                <a:gd name="T25" fmla="*/ 5 h 2290"/>
                <a:gd name="T26" fmla="*/ 17 w 2266"/>
                <a:gd name="T27" fmla="*/ 6 h 2290"/>
                <a:gd name="T28" fmla="*/ 18 w 2266"/>
                <a:gd name="T29" fmla="*/ 7 h 2290"/>
                <a:gd name="T30" fmla="*/ 19 w 2266"/>
                <a:gd name="T31" fmla="*/ 8 h 2290"/>
                <a:gd name="T32" fmla="*/ 20 w 2266"/>
                <a:gd name="T33" fmla="*/ 9 h 2290"/>
                <a:gd name="T34" fmla="*/ 21 w 2266"/>
                <a:gd name="T35" fmla="*/ 10 h 2290"/>
                <a:gd name="T36" fmla="*/ 22 w 2266"/>
                <a:gd name="T37" fmla="*/ 11 h 2290"/>
                <a:gd name="T38" fmla="*/ 23 w 2266"/>
                <a:gd name="T39" fmla="*/ 12 h 2290"/>
                <a:gd name="T40" fmla="*/ 24 w 2266"/>
                <a:gd name="T41" fmla="*/ 13 h 2290"/>
                <a:gd name="T42" fmla="*/ 24 w 2266"/>
                <a:gd name="T43" fmla="*/ 14 h 2290"/>
                <a:gd name="T44" fmla="*/ 25 w 2266"/>
                <a:gd name="T45" fmla="*/ 16 h 2290"/>
                <a:gd name="T46" fmla="*/ 26 w 2266"/>
                <a:gd name="T47" fmla="*/ 17 h 2290"/>
                <a:gd name="T48" fmla="*/ 26 w 2266"/>
                <a:gd name="T49" fmla="*/ 18 h 2290"/>
                <a:gd name="T50" fmla="*/ 27 w 2266"/>
                <a:gd name="T51" fmla="*/ 20 h 2290"/>
                <a:gd name="T52" fmla="*/ 27 w 2266"/>
                <a:gd name="T53" fmla="*/ 21 h 2290"/>
                <a:gd name="T54" fmla="*/ 27 w 2266"/>
                <a:gd name="T55" fmla="*/ 22 h 2290"/>
                <a:gd name="T56" fmla="*/ 28 w 2266"/>
                <a:gd name="T57" fmla="*/ 24 h 2290"/>
                <a:gd name="T58" fmla="*/ 28 w 2266"/>
                <a:gd name="T59" fmla="*/ 25 h 2290"/>
                <a:gd name="T60" fmla="*/ 28 w 2266"/>
                <a:gd name="T61" fmla="*/ 27 h 2290"/>
                <a:gd name="T62" fmla="*/ 28 w 2266"/>
                <a:gd name="T63" fmla="*/ 28 h 2290"/>
                <a:gd name="T64" fmla="*/ 20 w 2266"/>
                <a:gd name="T65" fmla="*/ 28 h 2290"/>
                <a:gd name="T66" fmla="*/ 20 w 2266"/>
                <a:gd name="T67" fmla="*/ 27 h 2290"/>
                <a:gd name="T68" fmla="*/ 20 w 2266"/>
                <a:gd name="T69" fmla="*/ 26 h 2290"/>
                <a:gd name="T70" fmla="*/ 19 w 2266"/>
                <a:gd name="T71" fmla="*/ 25 h 2290"/>
                <a:gd name="T72" fmla="*/ 19 w 2266"/>
                <a:gd name="T73" fmla="*/ 23 h 2290"/>
                <a:gd name="T74" fmla="*/ 19 w 2266"/>
                <a:gd name="T75" fmla="*/ 22 h 2290"/>
                <a:gd name="T76" fmla="*/ 18 w 2266"/>
                <a:gd name="T77" fmla="*/ 21 h 2290"/>
                <a:gd name="T78" fmla="*/ 18 w 2266"/>
                <a:gd name="T79" fmla="*/ 20 h 2290"/>
                <a:gd name="T80" fmla="*/ 17 w 2266"/>
                <a:gd name="T81" fmla="*/ 19 h 2290"/>
                <a:gd name="T82" fmla="*/ 17 w 2266"/>
                <a:gd name="T83" fmla="*/ 18 h 2290"/>
                <a:gd name="T84" fmla="*/ 16 w 2266"/>
                <a:gd name="T85" fmla="*/ 17 h 2290"/>
                <a:gd name="T86" fmla="*/ 16 w 2266"/>
                <a:gd name="T87" fmla="*/ 16 h 2290"/>
                <a:gd name="T88" fmla="*/ 15 w 2266"/>
                <a:gd name="T89" fmla="*/ 15 h 2290"/>
                <a:gd name="T90" fmla="*/ 14 w 2266"/>
                <a:gd name="T91" fmla="*/ 14 h 2290"/>
                <a:gd name="T92" fmla="*/ 13 w 2266"/>
                <a:gd name="T93" fmla="*/ 13 h 2290"/>
                <a:gd name="T94" fmla="*/ 12 w 2266"/>
                <a:gd name="T95" fmla="*/ 13 h 2290"/>
                <a:gd name="T96" fmla="*/ 11 w 2266"/>
                <a:gd name="T97" fmla="*/ 12 h 2290"/>
                <a:gd name="T98" fmla="*/ 10 w 2266"/>
                <a:gd name="T99" fmla="*/ 11 h 2290"/>
                <a:gd name="T100" fmla="*/ 9 w 2266"/>
                <a:gd name="T101" fmla="*/ 11 h 2290"/>
                <a:gd name="T102" fmla="*/ 8 w 2266"/>
                <a:gd name="T103" fmla="*/ 10 h 2290"/>
                <a:gd name="T104" fmla="*/ 7 w 2266"/>
                <a:gd name="T105" fmla="*/ 10 h 2290"/>
                <a:gd name="T106" fmla="*/ 6 w 2266"/>
                <a:gd name="T107" fmla="*/ 9 h 2290"/>
                <a:gd name="T108" fmla="*/ 5 w 2266"/>
                <a:gd name="T109" fmla="*/ 9 h 2290"/>
                <a:gd name="T110" fmla="*/ 4 w 2266"/>
                <a:gd name="T111" fmla="*/ 9 h 2290"/>
                <a:gd name="T112" fmla="*/ 2 w 2266"/>
                <a:gd name="T113" fmla="*/ 8 h 2290"/>
                <a:gd name="T114" fmla="*/ 1 w 2266"/>
                <a:gd name="T115" fmla="*/ 8 h 2290"/>
                <a:gd name="T116" fmla="*/ 0 w 2266"/>
                <a:gd name="T117" fmla="*/ 8 h 2290"/>
                <a:gd name="T118" fmla="*/ 0 w 2266"/>
                <a:gd name="T119" fmla="*/ 0 h 2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66" h="2290">
                  <a:moveTo>
                    <a:pt x="0" y="0"/>
                  </a:moveTo>
                  <a:lnTo>
                    <a:pt x="120" y="3"/>
                  </a:lnTo>
                  <a:lnTo>
                    <a:pt x="239" y="12"/>
                  </a:lnTo>
                  <a:lnTo>
                    <a:pt x="356" y="27"/>
                  </a:lnTo>
                  <a:lnTo>
                    <a:pt x="471" y="49"/>
                  </a:lnTo>
                  <a:lnTo>
                    <a:pt x="584" y="76"/>
                  </a:lnTo>
                  <a:lnTo>
                    <a:pt x="694" y="109"/>
                  </a:lnTo>
                  <a:lnTo>
                    <a:pt x="802" y="147"/>
                  </a:lnTo>
                  <a:lnTo>
                    <a:pt x="908" y="190"/>
                  </a:lnTo>
                  <a:lnTo>
                    <a:pt x="1012" y="239"/>
                  </a:lnTo>
                  <a:lnTo>
                    <a:pt x="1111" y="293"/>
                  </a:lnTo>
                  <a:lnTo>
                    <a:pt x="1209" y="351"/>
                  </a:lnTo>
                  <a:lnTo>
                    <a:pt x="1302" y="414"/>
                  </a:lnTo>
                  <a:lnTo>
                    <a:pt x="1392" y="482"/>
                  </a:lnTo>
                  <a:lnTo>
                    <a:pt x="1479" y="555"/>
                  </a:lnTo>
                  <a:lnTo>
                    <a:pt x="1563" y="630"/>
                  </a:lnTo>
                  <a:lnTo>
                    <a:pt x="1642" y="711"/>
                  </a:lnTo>
                  <a:lnTo>
                    <a:pt x="1718" y="794"/>
                  </a:lnTo>
                  <a:lnTo>
                    <a:pt x="1789" y="882"/>
                  </a:lnTo>
                  <a:lnTo>
                    <a:pt x="1855" y="974"/>
                  </a:lnTo>
                  <a:lnTo>
                    <a:pt x="1918" y="1069"/>
                  </a:lnTo>
                  <a:lnTo>
                    <a:pt x="1975" y="1166"/>
                  </a:lnTo>
                  <a:lnTo>
                    <a:pt x="2029" y="1268"/>
                  </a:lnTo>
                  <a:lnTo>
                    <a:pt x="2077" y="1372"/>
                  </a:lnTo>
                  <a:lnTo>
                    <a:pt x="2120" y="1478"/>
                  </a:lnTo>
                  <a:lnTo>
                    <a:pt x="2157" y="1588"/>
                  </a:lnTo>
                  <a:lnTo>
                    <a:pt x="2190" y="1699"/>
                  </a:lnTo>
                  <a:lnTo>
                    <a:pt x="2217" y="1813"/>
                  </a:lnTo>
                  <a:lnTo>
                    <a:pt x="2238" y="1930"/>
                  </a:lnTo>
                  <a:lnTo>
                    <a:pt x="2254" y="2048"/>
                  </a:lnTo>
                  <a:lnTo>
                    <a:pt x="2263" y="2169"/>
                  </a:lnTo>
                  <a:lnTo>
                    <a:pt x="2266" y="2290"/>
                  </a:lnTo>
                  <a:lnTo>
                    <a:pt x="1601" y="2290"/>
                  </a:lnTo>
                  <a:lnTo>
                    <a:pt x="1598" y="2187"/>
                  </a:lnTo>
                  <a:lnTo>
                    <a:pt x="1590" y="2087"/>
                  </a:lnTo>
                  <a:lnTo>
                    <a:pt x="1574" y="1988"/>
                  </a:lnTo>
                  <a:lnTo>
                    <a:pt x="1553" y="1891"/>
                  </a:lnTo>
                  <a:lnTo>
                    <a:pt x="1526" y="1797"/>
                  </a:lnTo>
                  <a:lnTo>
                    <a:pt x="1494" y="1705"/>
                  </a:lnTo>
                  <a:lnTo>
                    <a:pt x="1457" y="1616"/>
                  </a:lnTo>
                  <a:lnTo>
                    <a:pt x="1414" y="1529"/>
                  </a:lnTo>
                  <a:lnTo>
                    <a:pt x="1367" y="1445"/>
                  </a:lnTo>
                  <a:lnTo>
                    <a:pt x="1314" y="1365"/>
                  </a:lnTo>
                  <a:lnTo>
                    <a:pt x="1258" y="1288"/>
                  </a:lnTo>
                  <a:lnTo>
                    <a:pt x="1197" y="1214"/>
                  </a:lnTo>
                  <a:lnTo>
                    <a:pt x="1132" y="1145"/>
                  </a:lnTo>
                  <a:lnTo>
                    <a:pt x="1064" y="1079"/>
                  </a:lnTo>
                  <a:lnTo>
                    <a:pt x="991" y="1018"/>
                  </a:lnTo>
                  <a:lnTo>
                    <a:pt x="915" y="961"/>
                  </a:lnTo>
                  <a:lnTo>
                    <a:pt x="836" y="908"/>
                  </a:lnTo>
                  <a:lnTo>
                    <a:pt x="753" y="860"/>
                  </a:lnTo>
                  <a:lnTo>
                    <a:pt x="667" y="818"/>
                  </a:lnTo>
                  <a:lnTo>
                    <a:pt x="579" y="780"/>
                  </a:lnTo>
                  <a:lnTo>
                    <a:pt x="488" y="747"/>
                  </a:lnTo>
                  <a:lnTo>
                    <a:pt x="395" y="720"/>
                  </a:lnTo>
                  <a:lnTo>
                    <a:pt x="298" y="698"/>
                  </a:lnTo>
                  <a:lnTo>
                    <a:pt x="201" y="683"/>
                  </a:lnTo>
                  <a:lnTo>
                    <a:pt x="102" y="674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6031471" y="4871405"/>
              <a:ext cx="262392" cy="265154"/>
            </a:xfrm>
            <a:custGeom>
              <a:avLst/>
              <a:gdLst>
                <a:gd name="T0" fmla="*/ 2 w 3418"/>
                <a:gd name="T1" fmla="*/ 0 h 3456"/>
                <a:gd name="T2" fmla="*/ 6 w 3418"/>
                <a:gd name="T3" fmla="*/ 0 h 3456"/>
                <a:gd name="T4" fmla="*/ 9 w 3418"/>
                <a:gd name="T5" fmla="*/ 1 h 3456"/>
                <a:gd name="T6" fmla="*/ 13 w 3418"/>
                <a:gd name="T7" fmla="*/ 2 h 3456"/>
                <a:gd name="T8" fmla="*/ 16 w 3418"/>
                <a:gd name="T9" fmla="*/ 3 h 3456"/>
                <a:gd name="T10" fmla="*/ 19 w 3418"/>
                <a:gd name="T11" fmla="*/ 5 h 3456"/>
                <a:gd name="T12" fmla="*/ 22 w 3418"/>
                <a:gd name="T13" fmla="*/ 6 h 3456"/>
                <a:gd name="T14" fmla="*/ 25 w 3418"/>
                <a:gd name="T15" fmla="*/ 8 h 3456"/>
                <a:gd name="T16" fmla="*/ 28 w 3418"/>
                <a:gd name="T17" fmla="*/ 11 h 3456"/>
                <a:gd name="T18" fmla="*/ 30 w 3418"/>
                <a:gd name="T19" fmla="*/ 13 h 3456"/>
                <a:gd name="T20" fmla="*/ 33 w 3418"/>
                <a:gd name="T21" fmla="*/ 16 h 3456"/>
                <a:gd name="T22" fmla="*/ 35 w 3418"/>
                <a:gd name="T23" fmla="*/ 19 h 3456"/>
                <a:gd name="T24" fmla="*/ 37 w 3418"/>
                <a:gd name="T25" fmla="*/ 22 h 3456"/>
                <a:gd name="T26" fmla="*/ 38 w 3418"/>
                <a:gd name="T27" fmla="*/ 25 h 3456"/>
                <a:gd name="T28" fmla="*/ 40 w 3418"/>
                <a:gd name="T29" fmla="*/ 28 h 3456"/>
                <a:gd name="T30" fmla="*/ 41 w 3418"/>
                <a:gd name="T31" fmla="*/ 32 h 3456"/>
                <a:gd name="T32" fmla="*/ 42 w 3418"/>
                <a:gd name="T33" fmla="*/ 35 h 3456"/>
                <a:gd name="T34" fmla="*/ 42 w 3418"/>
                <a:gd name="T35" fmla="*/ 39 h 3456"/>
                <a:gd name="T36" fmla="*/ 42 w 3418"/>
                <a:gd name="T37" fmla="*/ 43 h 3456"/>
                <a:gd name="T38" fmla="*/ 34 w 3418"/>
                <a:gd name="T39" fmla="*/ 41 h 3456"/>
                <a:gd name="T40" fmla="*/ 33 w 3418"/>
                <a:gd name="T41" fmla="*/ 38 h 3456"/>
                <a:gd name="T42" fmla="*/ 33 w 3418"/>
                <a:gd name="T43" fmla="*/ 35 h 3456"/>
                <a:gd name="T44" fmla="*/ 32 w 3418"/>
                <a:gd name="T45" fmla="*/ 32 h 3456"/>
                <a:gd name="T46" fmla="*/ 31 w 3418"/>
                <a:gd name="T47" fmla="*/ 29 h 3456"/>
                <a:gd name="T48" fmla="*/ 29 w 3418"/>
                <a:gd name="T49" fmla="*/ 26 h 3456"/>
                <a:gd name="T50" fmla="*/ 28 w 3418"/>
                <a:gd name="T51" fmla="*/ 23 h 3456"/>
                <a:gd name="T52" fmla="*/ 26 w 3418"/>
                <a:gd name="T53" fmla="*/ 21 h 3456"/>
                <a:gd name="T54" fmla="*/ 24 w 3418"/>
                <a:gd name="T55" fmla="*/ 19 h 3456"/>
                <a:gd name="T56" fmla="*/ 22 w 3418"/>
                <a:gd name="T57" fmla="*/ 16 h 3456"/>
                <a:gd name="T58" fmla="*/ 19 w 3418"/>
                <a:gd name="T59" fmla="*/ 15 h 3456"/>
                <a:gd name="T60" fmla="*/ 17 w 3418"/>
                <a:gd name="T61" fmla="*/ 13 h 3456"/>
                <a:gd name="T62" fmla="*/ 14 w 3418"/>
                <a:gd name="T63" fmla="*/ 12 h 3456"/>
                <a:gd name="T64" fmla="*/ 11 w 3418"/>
                <a:gd name="T65" fmla="*/ 10 h 3456"/>
                <a:gd name="T66" fmla="*/ 8 w 3418"/>
                <a:gd name="T67" fmla="*/ 9 h 3456"/>
                <a:gd name="T68" fmla="*/ 5 w 3418"/>
                <a:gd name="T69" fmla="*/ 9 h 3456"/>
                <a:gd name="T70" fmla="*/ 2 w 3418"/>
                <a:gd name="T71" fmla="*/ 9 h 3456"/>
                <a:gd name="T72" fmla="*/ 0 w 3418"/>
                <a:gd name="T73" fmla="*/ 0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18" h="3456">
                  <a:moveTo>
                    <a:pt x="0" y="0"/>
                  </a:moveTo>
                  <a:lnTo>
                    <a:pt x="152" y="3"/>
                  </a:lnTo>
                  <a:lnTo>
                    <a:pt x="303" y="14"/>
                  </a:lnTo>
                  <a:lnTo>
                    <a:pt x="451" y="30"/>
                  </a:lnTo>
                  <a:lnTo>
                    <a:pt x="598" y="52"/>
                  </a:lnTo>
                  <a:lnTo>
                    <a:pt x="743" y="82"/>
                  </a:lnTo>
                  <a:lnTo>
                    <a:pt x="885" y="117"/>
                  </a:lnTo>
                  <a:lnTo>
                    <a:pt x="1025" y="158"/>
                  </a:lnTo>
                  <a:lnTo>
                    <a:pt x="1162" y="205"/>
                  </a:lnTo>
                  <a:lnTo>
                    <a:pt x="1298" y="258"/>
                  </a:lnTo>
                  <a:lnTo>
                    <a:pt x="1430" y="315"/>
                  </a:lnTo>
                  <a:lnTo>
                    <a:pt x="1558" y="379"/>
                  </a:lnTo>
                  <a:lnTo>
                    <a:pt x="1684" y="448"/>
                  </a:lnTo>
                  <a:lnTo>
                    <a:pt x="1807" y="522"/>
                  </a:lnTo>
                  <a:lnTo>
                    <a:pt x="1926" y="600"/>
                  </a:lnTo>
                  <a:lnTo>
                    <a:pt x="2042" y="684"/>
                  </a:lnTo>
                  <a:lnTo>
                    <a:pt x="2154" y="772"/>
                  </a:lnTo>
                  <a:lnTo>
                    <a:pt x="2262" y="865"/>
                  </a:lnTo>
                  <a:lnTo>
                    <a:pt x="2367" y="962"/>
                  </a:lnTo>
                  <a:lnTo>
                    <a:pt x="2467" y="1063"/>
                  </a:lnTo>
                  <a:lnTo>
                    <a:pt x="2563" y="1169"/>
                  </a:lnTo>
                  <a:lnTo>
                    <a:pt x="2655" y="1279"/>
                  </a:lnTo>
                  <a:lnTo>
                    <a:pt x="2742" y="1392"/>
                  </a:lnTo>
                  <a:lnTo>
                    <a:pt x="2824" y="1509"/>
                  </a:lnTo>
                  <a:lnTo>
                    <a:pt x="2903" y="1630"/>
                  </a:lnTo>
                  <a:lnTo>
                    <a:pt x="2975" y="1753"/>
                  </a:lnTo>
                  <a:lnTo>
                    <a:pt x="3043" y="1881"/>
                  </a:lnTo>
                  <a:lnTo>
                    <a:pt x="3106" y="2011"/>
                  </a:lnTo>
                  <a:lnTo>
                    <a:pt x="3164" y="2145"/>
                  </a:lnTo>
                  <a:lnTo>
                    <a:pt x="3216" y="2281"/>
                  </a:lnTo>
                  <a:lnTo>
                    <a:pt x="3262" y="2419"/>
                  </a:lnTo>
                  <a:lnTo>
                    <a:pt x="3303" y="2561"/>
                  </a:lnTo>
                  <a:lnTo>
                    <a:pt x="3338" y="2705"/>
                  </a:lnTo>
                  <a:lnTo>
                    <a:pt x="3366" y="2851"/>
                  </a:lnTo>
                  <a:lnTo>
                    <a:pt x="3389" y="2999"/>
                  </a:lnTo>
                  <a:lnTo>
                    <a:pt x="3406" y="3150"/>
                  </a:lnTo>
                  <a:lnTo>
                    <a:pt x="3415" y="3302"/>
                  </a:lnTo>
                  <a:lnTo>
                    <a:pt x="3418" y="3456"/>
                  </a:lnTo>
                  <a:lnTo>
                    <a:pt x="2734" y="3456"/>
                  </a:lnTo>
                  <a:lnTo>
                    <a:pt x="2731" y="3322"/>
                  </a:lnTo>
                  <a:lnTo>
                    <a:pt x="2723" y="3190"/>
                  </a:lnTo>
                  <a:lnTo>
                    <a:pt x="2707" y="3059"/>
                  </a:lnTo>
                  <a:lnTo>
                    <a:pt x="2685" y="2930"/>
                  </a:lnTo>
                  <a:lnTo>
                    <a:pt x="2658" y="2805"/>
                  </a:lnTo>
                  <a:lnTo>
                    <a:pt x="2626" y="2680"/>
                  </a:lnTo>
                  <a:lnTo>
                    <a:pt x="2588" y="2557"/>
                  </a:lnTo>
                  <a:lnTo>
                    <a:pt x="2544" y="2438"/>
                  </a:lnTo>
                  <a:lnTo>
                    <a:pt x="2495" y="2322"/>
                  </a:lnTo>
                  <a:lnTo>
                    <a:pt x="2441" y="2208"/>
                  </a:lnTo>
                  <a:lnTo>
                    <a:pt x="2383" y="2097"/>
                  </a:lnTo>
                  <a:lnTo>
                    <a:pt x="2319" y="1989"/>
                  </a:lnTo>
                  <a:lnTo>
                    <a:pt x="2251" y="1884"/>
                  </a:lnTo>
                  <a:lnTo>
                    <a:pt x="2177" y="1784"/>
                  </a:lnTo>
                  <a:lnTo>
                    <a:pt x="2101" y="1685"/>
                  </a:lnTo>
                  <a:lnTo>
                    <a:pt x="2019" y="1591"/>
                  </a:lnTo>
                  <a:lnTo>
                    <a:pt x="1934" y="1501"/>
                  </a:lnTo>
                  <a:lnTo>
                    <a:pt x="1844" y="1415"/>
                  </a:lnTo>
                  <a:lnTo>
                    <a:pt x="1752" y="1332"/>
                  </a:lnTo>
                  <a:lnTo>
                    <a:pt x="1655" y="1255"/>
                  </a:lnTo>
                  <a:lnTo>
                    <a:pt x="1555" y="1181"/>
                  </a:lnTo>
                  <a:lnTo>
                    <a:pt x="1452" y="1112"/>
                  </a:lnTo>
                  <a:lnTo>
                    <a:pt x="1345" y="1047"/>
                  </a:lnTo>
                  <a:lnTo>
                    <a:pt x="1235" y="989"/>
                  </a:lnTo>
                  <a:lnTo>
                    <a:pt x="1122" y="934"/>
                  </a:lnTo>
                  <a:lnTo>
                    <a:pt x="1006" y="885"/>
                  </a:lnTo>
                  <a:lnTo>
                    <a:pt x="888" y="840"/>
                  </a:lnTo>
                  <a:lnTo>
                    <a:pt x="768" y="801"/>
                  </a:lnTo>
                  <a:lnTo>
                    <a:pt x="645" y="769"/>
                  </a:lnTo>
                  <a:lnTo>
                    <a:pt x="519" y="741"/>
                  </a:lnTo>
                  <a:lnTo>
                    <a:pt x="393" y="719"/>
                  </a:lnTo>
                  <a:lnTo>
                    <a:pt x="264" y="704"/>
                  </a:lnTo>
                  <a:lnTo>
                    <a:pt x="133" y="694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59" name="noun_project_1506.svg.eps"/>
          <p:cNvSpPr>
            <a:spLocks noChangeAspect="1" noEditPoints="1"/>
          </p:cNvSpPr>
          <p:nvPr/>
        </p:nvSpPr>
        <p:spPr bwMode="auto">
          <a:xfrm>
            <a:off x="8249751" y="5339393"/>
            <a:ext cx="113996" cy="197892"/>
          </a:xfrm>
          <a:custGeom>
            <a:avLst/>
            <a:gdLst>
              <a:gd name="T0" fmla="*/ 19679165 w 1954"/>
              <a:gd name="T1" fmla="*/ 57706925 h 3409"/>
              <a:gd name="T2" fmla="*/ 18319942 w 1954"/>
              <a:gd name="T3" fmla="*/ 58183217 h 3409"/>
              <a:gd name="T4" fmla="*/ 17211478 w 1954"/>
              <a:gd name="T5" fmla="*/ 59094216 h 3409"/>
              <a:gd name="T6" fmla="*/ 16479589 w 1954"/>
              <a:gd name="T7" fmla="*/ 60336606 h 3409"/>
              <a:gd name="T8" fmla="*/ 16228540 w 1954"/>
              <a:gd name="T9" fmla="*/ 61786060 h 3409"/>
              <a:gd name="T10" fmla="*/ 16479589 w 1954"/>
              <a:gd name="T11" fmla="*/ 63256091 h 3409"/>
              <a:gd name="T12" fmla="*/ 17211478 w 1954"/>
              <a:gd name="T13" fmla="*/ 64477759 h 3409"/>
              <a:gd name="T14" fmla="*/ 18319942 w 1954"/>
              <a:gd name="T15" fmla="*/ 65388759 h 3409"/>
              <a:gd name="T16" fmla="*/ 19679165 w 1954"/>
              <a:gd name="T17" fmla="*/ 65906493 h 3409"/>
              <a:gd name="T18" fmla="*/ 21185027 w 1954"/>
              <a:gd name="T19" fmla="*/ 65906493 h 3409"/>
              <a:gd name="T20" fmla="*/ 22544250 w 1954"/>
              <a:gd name="T21" fmla="*/ 65388759 h 3409"/>
              <a:gd name="T22" fmla="*/ 23652713 w 1954"/>
              <a:gd name="T23" fmla="*/ 64477759 h 3409"/>
              <a:gd name="T24" fmla="*/ 24384603 w 1954"/>
              <a:gd name="T25" fmla="*/ 63256091 h 3409"/>
              <a:gd name="T26" fmla="*/ 24635652 w 1954"/>
              <a:gd name="T27" fmla="*/ 61786060 h 3409"/>
              <a:gd name="T28" fmla="*/ 24384603 w 1954"/>
              <a:gd name="T29" fmla="*/ 60336606 h 3409"/>
              <a:gd name="T30" fmla="*/ 23652713 w 1954"/>
              <a:gd name="T31" fmla="*/ 59094216 h 3409"/>
              <a:gd name="T32" fmla="*/ 22544250 w 1954"/>
              <a:gd name="T33" fmla="*/ 58183217 h 3409"/>
              <a:gd name="T34" fmla="*/ 21185027 w 1954"/>
              <a:gd name="T35" fmla="*/ 57706925 h 3409"/>
              <a:gd name="T36" fmla="*/ 5332772 w 1954"/>
              <a:gd name="T37" fmla="*/ 9711041 h 3409"/>
              <a:gd name="T38" fmla="*/ 35531420 w 1954"/>
              <a:gd name="T39" fmla="*/ 54124803 h 3409"/>
              <a:gd name="T40" fmla="*/ 5332772 w 1954"/>
              <a:gd name="T41" fmla="*/ 9711041 h 3409"/>
              <a:gd name="T42" fmla="*/ 32227144 w 1954"/>
              <a:gd name="T43" fmla="*/ 0 h 3409"/>
              <a:gd name="T44" fmla="*/ 34360194 w 1954"/>
              <a:gd name="T45" fmla="*/ 289948 h 3409"/>
              <a:gd name="T46" fmla="*/ 36284279 w 1954"/>
              <a:gd name="T47" fmla="*/ 1035324 h 3409"/>
              <a:gd name="T48" fmla="*/ 37957313 w 1954"/>
              <a:gd name="T49" fmla="*/ 2215551 h 3409"/>
              <a:gd name="T50" fmla="*/ 39316681 w 1954"/>
              <a:gd name="T51" fmla="*/ 3747745 h 3409"/>
              <a:gd name="T52" fmla="*/ 40278651 w 1954"/>
              <a:gd name="T53" fmla="*/ 5590608 h 3409"/>
              <a:gd name="T54" fmla="*/ 40801429 w 1954"/>
              <a:gd name="T55" fmla="*/ 7640392 h 3409"/>
              <a:gd name="T56" fmla="*/ 40864192 w 1954"/>
              <a:gd name="T57" fmla="*/ 61848079 h 3409"/>
              <a:gd name="T58" fmla="*/ 40592318 w 1954"/>
              <a:gd name="T59" fmla="*/ 64001467 h 3409"/>
              <a:gd name="T60" fmla="*/ 39839460 w 1954"/>
              <a:gd name="T61" fmla="*/ 65947934 h 3409"/>
              <a:gd name="T62" fmla="*/ 38668379 w 1954"/>
              <a:gd name="T63" fmla="*/ 67645751 h 3409"/>
              <a:gd name="T64" fmla="*/ 37162517 w 1954"/>
              <a:gd name="T65" fmla="*/ 69012322 h 3409"/>
              <a:gd name="T66" fmla="*/ 35343133 w 1954"/>
              <a:gd name="T67" fmla="*/ 69985484 h 3409"/>
              <a:gd name="T68" fmla="*/ 33293669 w 1954"/>
              <a:gd name="T69" fmla="*/ 70503074 h 3409"/>
              <a:gd name="T70" fmla="*/ 8637048 w 1954"/>
              <a:gd name="T71" fmla="*/ 70585958 h 3409"/>
              <a:gd name="T72" fmla="*/ 6503997 w 1954"/>
              <a:gd name="T73" fmla="*/ 70296009 h 3409"/>
              <a:gd name="T74" fmla="*/ 4579913 w 1954"/>
              <a:gd name="T75" fmla="*/ 69550633 h 3409"/>
              <a:gd name="T76" fmla="*/ 2906878 w 1954"/>
              <a:gd name="T77" fmla="*/ 68370407 h 3409"/>
              <a:gd name="T78" fmla="*/ 1547510 w 1954"/>
              <a:gd name="T79" fmla="*/ 66838213 h 3409"/>
              <a:gd name="T80" fmla="*/ 606509 w 1954"/>
              <a:gd name="T81" fmla="*/ 64995350 h 3409"/>
              <a:gd name="T82" fmla="*/ 62762 w 1954"/>
              <a:gd name="T83" fmla="*/ 62945566 h 3409"/>
              <a:gd name="T84" fmla="*/ 0 w 1954"/>
              <a:gd name="T85" fmla="*/ 8737879 h 3409"/>
              <a:gd name="T86" fmla="*/ 271874 w 1954"/>
              <a:gd name="T87" fmla="*/ 6584491 h 3409"/>
              <a:gd name="T88" fmla="*/ 1024732 w 1954"/>
              <a:gd name="T89" fmla="*/ 4638023 h 3409"/>
              <a:gd name="T90" fmla="*/ 2195813 w 1954"/>
              <a:gd name="T91" fmla="*/ 2940206 h 3409"/>
              <a:gd name="T92" fmla="*/ 3701675 w 1954"/>
              <a:gd name="T93" fmla="*/ 1573636 h 3409"/>
              <a:gd name="T94" fmla="*/ 5521059 w 1954"/>
              <a:gd name="T95" fmla="*/ 600474 h 3409"/>
              <a:gd name="T96" fmla="*/ 7570523 w 1954"/>
              <a:gd name="T97" fmla="*/ 82884 h 340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954" h="3409">
                <a:moveTo>
                  <a:pt x="977" y="2783"/>
                </a:moveTo>
                <a:lnTo>
                  <a:pt x="941" y="2787"/>
                </a:lnTo>
                <a:lnTo>
                  <a:pt x="907" y="2795"/>
                </a:lnTo>
                <a:lnTo>
                  <a:pt x="876" y="2810"/>
                </a:lnTo>
                <a:lnTo>
                  <a:pt x="847" y="2830"/>
                </a:lnTo>
                <a:lnTo>
                  <a:pt x="823" y="2854"/>
                </a:lnTo>
                <a:lnTo>
                  <a:pt x="803" y="2883"/>
                </a:lnTo>
                <a:lnTo>
                  <a:pt x="788" y="2914"/>
                </a:lnTo>
                <a:lnTo>
                  <a:pt x="779" y="2948"/>
                </a:lnTo>
                <a:lnTo>
                  <a:pt x="776" y="2984"/>
                </a:lnTo>
                <a:lnTo>
                  <a:pt x="779" y="3020"/>
                </a:lnTo>
                <a:lnTo>
                  <a:pt x="788" y="3055"/>
                </a:lnTo>
                <a:lnTo>
                  <a:pt x="803" y="3086"/>
                </a:lnTo>
                <a:lnTo>
                  <a:pt x="823" y="3114"/>
                </a:lnTo>
                <a:lnTo>
                  <a:pt x="847" y="3138"/>
                </a:lnTo>
                <a:lnTo>
                  <a:pt x="876" y="3158"/>
                </a:lnTo>
                <a:lnTo>
                  <a:pt x="907" y="3173"/>
                </a:lnTo>
                <a:lnTo>
                  <a:pt x="941" y="3183"/>
                </a:lnTo>
                <a:lnTo>
                  <a:pt x="977" y="3186"/>
                </a:lnTo>
                <a:lnTo>
                  <a:pt x="1013" y="3183"/>
                </a:lnTo>
                <a:lnTo>
                  <a:pt x="1048" y="3173"/>
                </a:lnTo>
                <a:lnTo>
                  <a:pt x="1078" y="3158"/>
                </a:lnTo>
                <a:lnTo>
                  <a:pt x="1107" y="3138"/>
                </a:lnTo>
                <a:lnTo>
                  <a:pt x="1131" y="3114"/>
                </a:lnTo>
                <a:lnTo>
                  <a:pt x="1151" y="3086"/>
                </a:lnTo>
                <a:lnTo>
                  <a:pt x="1166" y="3055"/>
                </a:lnTo>
                <a:lnTo>
                  <a:pt x="1175" y="3020"/>
                </a:lnTo>
                <a:lnTo>
                  <a:pt x="1178" y="2984"/>
                </a:lnTo>
                <a:lnTo>
                  <a:pt x="1175" y="2948"/>
                </a:lnTo>
                <a:lnTo>
                  <a:pt x="1166" y="2914"/>
                </a:lnTo>
                <a:lnTo>
                  <a:pt x="1151" y="2883"/>
                </a:lnTo>
                <a:lnTo>
                  <a:pt x="1131" y="2854"/>
                </a:lnTo>
                <a:lnTo>
                  <a:pt x="1107" y="2830"/>
                </a:lnTo>
                <a:lnTo>
                  <a:pt x="1078" y="2810"/>
                </a:lnTo>
                <a:lnTo>
                  <a:pt x="1048" y="2795"/>
                </a:lnTo>
                <a:lnTo>
                  <a:pt x="1013" y="2787"/>
                </a:lnTo>
                <a:lnTo>
                  <a:pt x="977" y="2783"/>
                </a:lnTo>
                <a:close/>
                <a:moveTo>
                  <a:pt x="255" y="469"/>
                </a:moveTo>
                <a:lnTo>
                  <a:pt x="255" y="2614"/>
                </a:lnTo>
                <a:lnTo>
                  <a:pt x="1699" y="2614"/>
                </a:lnTo>
                <a:lnTo>
                  <a:pt x="1699" y="469"/>
                </a:lnTo>
                <a:lnTo>
                  <a:pt x="255" y="469"/>
                </a:lnTo>
                <a:close/>
                <a:moveTo>
                  <a:pt x="413" y="0"/>
                </a:moveTo>
                <a:lnTo>
                  <a:pt x="1541" y="0"/>
                </a:lnTo>
                <a:lnTo>
                  <a:pt x="1592" y="4"/>
                </a:lnTo>
                <a:lnTo>
                  <a:pt x="1643" y="14"/>
                </a:lnTo>
                <a:lnTo>
                  <a:pt x="1690" y="29"/>
                </a:lnTo>
                <a:lnTo>
                  <a:pt x="1735" y="50"/>
                </a:lnTo>
                <a:lnTo>
                  <a:pt x="1777" y="76"/>
                </a:lnTo>
                <a:lnTo>
                  <a:pt x="1815" y="107"/>
                </a:lnTo>
                <a:lnTo>
                  <a:pt x="1849" y="142"/>
                </a:lnTo>
                <a:lnTo>
                  <a:pt x="1880" y="181"/>
                </a:lnTo>
                <a:lnTo>
                  <a:pt x="1905" y="224"/>
                </a:lnTo>
                <a:lnTo>
                  <a:pt x="1926" y="270"/>
                </a:lnTo>
                <a:lnTo>
                  <a:pt x="1941" y="318"/>
                </a:lnTo>
                <a:lnTo>
                  <a:pt x="1951" y="369"/>
                </a:lnTo>
                <a:lnTo>
                  <a:pt x="1954" y="422"/>
                </a:lnTo>
                <a:lnTo>
                  <a:pt x="1954" y="2987"/>
                </a:lnTo>
                <a:lnTo>
                  <a:pt x="1951" y="3040"/>
                </a:lnTo>
                <a:lnTo>
                  <a:pt x="1941" y="3091"/>
                </a:lnTo>
                <a:lnTo>
                  <a:pt x="1926" y="3139"/>
                </a:lnTo>
                <a:lnTo>
                  <a:pt x="1905" y="3185"/>
                </a:lnTo>
                <a:lnTo>
                  <a:pt x="1880" y="3228"/>
                </a:lnTo>
                <a:lnTo>
                  <a:pt x="1849" y="3267"/>
                </a:lnTo>
                <a:lnTo>
                  <a:pt x="1815" y="3302"/>
                </a:lnTo>
                <a:lnTo>
                  <a:pt x="1777" y="3333"/>
                </a:lnTo>
                <a:lnTo>
                  <a:pt x="1735" y="3359"/>
                </a:lnTo>
                <a:lnTo>
                  <a:pt x="1690" y="3380"/>
                </a:lnTo>
                <a:lnTo>
                  <a:pt x="1643" y="3395"/>
                </a:lnTo>
                <a:lnTo>
                  <a:pt x="1592" y="3405"/>
                </a:lnTo>
                <a:lnTo>
                  <a:pt x="1541" y="3409"/>
                </a:lnTo>
                <a:lnTo>
                  <a:pt x="413" y="3409"/>
                </a:lnTo>
                <a:lnTo>
                  <a:pt x="362" y="3405"/>
                </a:lnTo>
                <a:lnTo>
                  <a:pt x="311" y="3395"/>
                </a:lnTo>
                <a:lnTo>
                  <a:pt x="264" y="3380"/>
                </a:lnTo>
                <a:lnTo>
                  <a:pt x="219" y="3359"/>
                </a:lnTo>
                <a:lnTo>
                  <a:pt x="177" y="3333"/>
                </a:lnTo>
                <a:lnTo>
                  <a:pt x="139" y="3302"/>
                </a:lnTo>
                <a:lnTo>
                  <a:pt x="105" y="3267"/>
                </a:lnTo>
                <a:lnTo>
                  <a:pt x="74" y="3228"/>
                </a:lnTo>
                <a:lnTo>
                  <a:pt x="49" y="3185"/>
                </a:lnTo>
                <a:lnTo>
                  <a:pt x="29" y="3139"/>
                </a:lnTo>
                <a:lnTo>
                  <a:pt x="13" y="3091"/>
                </a:lnTo>
                <a:lnTo>
                  <a:pt x="3" y="3040"/>
                </a:lnTo>
                <a:lnTo>
                  <a:pt x="0" y="2987"/>
                </a:lnTo>
                <a:lnTo>
                  <a:pt x="0" y="422"/>
                </a:lnTo>
                <a:lnTo>
                  <a:pt x="3" y="369"/>
                </a:lnTo>
                <a:lnTo>
                  <a:pt x="13" y="318"/>
                </a:lnTo>
                <a:lnTo>
                  <a:pt x="29" y="270"/>
                </a:lnTo>
                <a:lnTo>
                  <a:pt x="49" y="224"/>
                </a:lnTo>
                <a:lnTo>
                  <a:pt x="74" y="181"/>
                </a:lnTo>
                <a:lnTo>
                  <a:pt x="105" y="142"/>
                </a:lnTo>
                <a:lnTo>
                  <a:pt x="139" y="107"/>
                </a:lnTo>
                <a:lnTo>
                  <a:pt x="177" y="76"/>
                </a:lnTo>
                <a:lnTo>
                  <a:pt x="219" y="50"/>
                </a:lnTo>
                <a:lnTo>
                  <a:pt x="264" y="29"/>
                </a:lnTo>
                <a:lnTo>
                  <a:pt x="311" y="14"/>
                </a:lnTo>
                <a:lnTo>
                  <a:pt x="362" y="4"/>
                </a:lnTo>
                <a:lnTo>
                  <a:pt x="413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103313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Prozent; Gerät mindestens einmal pro Monat für Live-Stream genutzt</a:t>
            </a:r>
            <a:br>
              <a:rPr lang="de-DE" dirty="0"/>
            </a:br>
            <a:r>
              <a:rPr lang="de-DE" dirty="0"/>
              <a:t>Basis: 12,301 / 14,977 / 15,970 / </a:t>
            </a:r>
            <a:r>
              <a:rPr lang="de-DE" dirty="0" smtClean="0"/>
              <a:t>16,874 / 14,949 </a:t>
            </a:r>
            <a:r>
              <a:rPr lang="de-DE" dirty="0"/>
              <a:t>Mio. Personen ab 14 Jahre in Deutschland, die mind. einmal pro Monat Live-Stream nutzen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7583141" y="3856599"/>
            <a:ext cx="1440000" cy="480000"/>
            <a:chOff x="7196684" y="2810874"/>
            <a:chExt cx="1440000" cy="480000"/>
          </a:xfrm>
        </p:grpSpPr>
        <p:sp>
          <p:nvSpPr>
            <p:cNvPr id="65" name="Textfeld 64"/>
            <p:cNvSpPr txBox="1"/>
            <p:nvPr/>
          </p:nvSpPr>
          <p:spPr>
            <a:xfrm>
              <a:off x="7196684" y="2810874"/>
              <a:ext cx="1440000" cy="33855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8AC1EA"/>
                  </a:solidFill>
                  <a:cs typeface="Calibri" panose="020F0502020204030204" pitchFamily="34" charset="0"/>
                </a:rPr>
                <a:t>Smartphone </a:t>
              </a:r>
              <a:endParaRPr lang="de-DE" sz="1800" b="1" dirty="0">
                <a:solidFill>
                  <a:srgbClr val="8AC1EA"/>
                </a:solidFill>
                <a:cs typeface="Calibri" pitchFamily="34" charset="0"/>
              </a:endParaRPr>
            </a:p>
          </p:txBody>
        </p:sp>
        <p:cxnSp>
          <p:nvCxnSpPr>
            <p:cNvPr id="66" name="Gerade Verbindung 41"/>
            <p:cNvCxnSpPr/>
            <p:nvPr/>
          </p:nvCxnSpPr>
          <p:spPr>
            <a:xfrm flipV="1">
              <a:off x="7917933" y="3161040"/>
              <a:ext cx="1" cy="12983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feld 61"/>
          <p:cNvSpPr txBox="1"/>
          <p:nvPr/>
        </p:nvSpPr>
        <p:spPr>
          <a:xfrm>
            <a:off x="8047038" y="2391979"/>
            <a:ext cx="261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5BBB"/>
                </a:solidFill>
              </a:rPr>
              <a:t>Ø </a:t>
            </a:r>
            <a:r>
              <a:rPr lang="de-DE" sz="2400" b="1" dirty="0" smtClean="0">
                <a:solidFill>
                  <a:srgbClr val="005BBB"/>
                </a:solidFill>
              </a:rPr>
              <a:t>38</a:t>
            </a:r>
            <a:r>
              <a:rPr lang="de-DE" sz="1400" b="1" dirty="0" smtClean="0">
                <a:solidFill>
                  <a:srgbClr val="005BBB"/>
                </a:solidFill>
              </a:rPr>
              <a:t> Jahre</a:t>
            </a:r>
            <a:r>
              <a:rPr lang="de-DE" sz="1400" b="1" dirty="0">
                <a:solidFill>
                  <a:srgbClr val="005BBB"/>
                </a:solidFill>
              </a:rPr>
              <a:t>, </a:t>
            </a:r>
            <a:r>
              <a:rPr lang="de-DE" sz="2400" b="1" dirty="0" smtClean="0">
                <a:solidFill>
                  <a:srgbClr val="005BBB"/>
                </a:solidFill>
              </a:rPr>
              <a:t>61</a:t>
            </a:r>
            <a:r>
              <a:rPr lang="de-DE" sz="1400" b="1" dirty="0" smtClean="0">
                <a:solidFill>
                  <a:srgbClr val="005BBB"/>
                </a:solidFill>
              </a:rPr>
              <a:t>% </a:t>
            </a:r>
            <a:r>
              <a:rPr lang="de-DE" sz="1400" b="1" dirty="0">
                <a:solidFill>
                  <a:srgbClr val="005BBB"/>
                </a:solidFill>
              </a:rPr>
              <a:t>männlich</a:t>
            </a:r>
          </a:p>
        </p:txBody>
      </p:sp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5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Regelmäßige Live-Stream-Nutzung: Genutzte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Vergleich </a:t>
            </a:r>
            <a:r>
              <a:rPr lang="de-DE" dirty="0"/>
              <a:t>bundesweit – </a:t>
            </a:r>
            <a:r>
              <a:rPr lang="de-DE" dirty="0" smtClean="0"/>
              <a:t>Bremen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</a:t>
            </a:r>
            <a:r>
              <a:rPr lang="de-DE" dirty="0" smtClean="0"/>
              <a:t>Prozent; Gerät mindestens einmal pro Monat für VOD genutzt </a:t>
            </a:r>
            <a:br>
              <a:rPr lang="de-DE" dirty="0" smtClean="0"/>
            </a:br>
            <a:r>
              <a:rPr lang="de-DE" dirty="0" smtClean="0"/>
              <a:t>Basis: 14,949 Mio</a:t>
            </a:r>
            <a:r>
              <a:rPr lang="de-DE" dirty="0"/>
              <a:t>. Personen ab 14 Jahre in Deutschland </a:t>
            </a:r>
            <a:r>
              <a:rPr lang="de-DE" dirty="0" smtClean="0"/>
              <a:t>// 0,148 </a:t>
            </a:r>
            <a:r>
              <a:rPr lang="de-DE" dirty="0"/>
              <a:t>Mio. Personen ab 14 Jahre in </a:t>
            </a:r>
            <a:r>
              <a:rPr lang="de-DE" dirty="0" smtClean="0"/>
              <a:t>Bremen, </a:t>
            </a:r>
            <a:r>
              <a:rPr lang="de-DE" dirty="0"/>
              <a:t>die mind. einmal pro Monat Live-Stream nutzen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628748736"/>
              </p:ext>
            </p:extLst>
          </p:nvPr>
        </p:nvGraphicFramePr>
        <p:xfrm>
          <a:off x="857249" y="2394728"/>
          <a:ext cx="11108935" cy="349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4756781" y="4365656"/>
            <a:ext cx="1440000" cy="471223"/>
            <a:chOff x="4663028" y="3372935"/>
            <a:chExt cx="1328198" cy="471223"/>
          </a:xfrm>
        </p:grpSpPr>
        <p:sp>
          <p:nvSpPr>
            <p:cNvPr id="16" name="Textfeld 15"/>
            <p:cNvSpPr txBox="1"/>
            <p:nvPr/>
          </p:nvSpPr>
          <p:spPr>
            <a:xfrm>
              <a:off x="4663028" y="3372935"/>
              <a:ext cx="1328198" cy="33855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5BBB"/>
                  </a:solidFill>
                  <a:cs typeface="Calibri" pitchFamily="34" charset="0"/>
                </a:rPr>
                <a:t>TV-Netto</a:t>
              </a:r>
              <a:endParaRPr lang="de-DE" sz="1600" b="1" dirty="0">
                <a:solidFill>
                  <a:srgbClr val="005BBB"/>
                </a:solidFill>
                <a:cs typeface="Calibri" pitchFamily="34" charset="0"/>
              </a:endParaRPr>
            </a:p>
          </p:txBody>
        </p:sp>
        <p:cxnSp>
          <p:nvCxnSpPr>
            <p:cNvPr id="17" name="Gerade Verbindung 6"/>
            <p:cNvCxnSpPr/>
            <p:nvPr/>
          </p:nvCxnSpPr>
          <p:spPr>
            <a:xfrm flipV="1">
              <a:off x="5327127" y="3723104"/>
              <a:ext cx="1" cy="12105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>
            <a:off x="7421077" y="4014111"/>
            <a:ext cx="1440000" cy="480000"/>
            <a:chOff x="7196684" y="2810874"/>
            <a:chExt cx="1440000" cy="480000"/>
          </a:xfrm>
        </p:grpSpPr>
        <p:sp>
          <p:nvSpPr>
            <p:cNvPr id="19" name="Textfeld 18"/>
            <p:cNvSpPr txBox="1"/>
            <p:nvPr/>
          </p:nvSpPr>
          <p:spPr>
            <a:xfrm>
              <a:off x="7196684" y="2810874"/>
              <a:ext cx="1440000" cy="338554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8AC1EA"/>
                  </a:solidFill>
                  <a:cs typeface="Calibri" panose="020F0502020204030204" pitchFamily="34" charset="0"/>
                </a:rPr>
                <a:t>Smartphone </a:t>
              </a:r>
              <a:endParaRPr lang="de-DE" sz="1800" b="1" dirty="0">
                <a:solidFill>
                  <a:srgbClr val="8AC1EA"/>
                </a:solidFill>
                <a:cs typeface="Calibri" pitchFamily="34" charset="0"/>
              </a:endParaRPr>
            </a:p>
          </p:txBody>
        </p:sp>
        <p:cxnSp>
          <p:nvCxnSpPr>
            <p:cNvPr id="20" name="Gerade Verbindung 41"/>
            <p:cNvCxnSpPr/>
            <p:nvPr/>
          </p:nvCxnSpPr>
          <p:spPr>
            <a:xfrm flipV="1">
              <a:off x="7917933" y="3161040"/>
              <a:ext cx="1" cy="12983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2073031" y="3068594"/>
            <a:ext cx="1440000" cy="480000"/>
            <a:chOff x="2082556" y="3162626"/>
            <a:chExt cx="1328198" cy="480000"/>
          </a:xfrm>
        </p:grpSpPr>
        <p:sp>
          <p:nvSpPr>
            <p:cNvPr id="22" name="Textfeld 21"/>
            <p:cNvSpPr txBox="1"/>
            <p:nvPr/>
          </p:nvSpPr>
          <p:spPr>
            <a:xfrm>
              <a:off x="2082556" y="3162626"/>
              <a:ext cx="1328198" cy="33855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1B3853"/>
                  </a:solidFill>
                  <a:cs typeface="Calibri" panose="020F0502020204030204" pitchFamily="34" charset="0"/>
                </a:rPr>
                <a:t>PC / Laptop </a:t>
              </a:r>
            </a:p>
          </p:txBody>
        </p:sp>
        <p:cxnSp>
          <p:nvCxnSpPr>
            <p:cNvPr id="23" name="Gerade Verbindung 55"/>
            <p:cNvCxnSpPr/>
            <p:nvPr/>
          </p:nvCxnSpPr>
          <p:spPr>
            <a:xfrm flipV="1">
              <a:off x="2746655" y="3512792"/>
              <a:ext cx="1" cy="12983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Gerade Verbindung 26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elle 27"/>
          <p:cNvGraphicFramePr>
            <a:graphicFrameLocks noGrp="1"/>
          </p:cNvGraphicFramePr>
          <p:nvPr>
            <p:extLst/>
          </p:nvPr>
        </p:nvGraphicFramePr>
        <p:xfrm>
          <a:off x="1747297" y="5419725"/>
          <a:ext cx="1315290" cy="537914"/>
        </p:xfrm>
        <a:graphic>
          <a:graphicData uri="http://schemas.openxmlformats.org/drawingml/2006/table">
            <a:tbl>
              <a:tblPr firstRow="1" bandRow="1"/>
              <a:tblGrid>
                <a:gridCol w="69471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20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Gesamt</a:t>
                      </a:r>
                      <a:endParaRPr lang="de-DE" sz="20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100" b="1" dirty="0" smtClean="0">
                          <a:solidFill>
                            <a:schemeClr val="bg1"/>
                          </a:solidFill>
                        </a:rPr>
                        <a:t>Bremen</a:t>
                      </a:r>
                      <a:endParaRPr lang="de-DE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9" name="Gerade Verbindung 6"/>
          <p:cNvCxnSpPr/>
          <p:nvPr/>
        </p:nvCxnSpPr>
        <p:spPr>
          <a:xfrm>
            <a:off x="1103312" y="2850232"/>
            <a:ext cx="1008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1009427" y="2520371"/>
            <a:ext cx="9289936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DE" sz="1400" b="1" i="1" dirty="0">
                <a:solidFill>
                  <a:srgbClr val="005BBB"/>
                </a:solidFill>
                <a:cs typeface="Calibri" panose="020F0502020204030204" pitchFamily="34" charset="0"/>
              </a:rPr>
              <a:t>Basis: Regelmäßige </a:t>
            </a:r>
            <a:r>
              <a:rPr lang="de-DE" sz="1400" b="1" i="1" dirty="0" smtClean="0">
                <a:solidFill>
                  <a:srgbClr val="005BBB"/>
                </a:solidFill>
                <a:cs typeface="Calibri" panose="020F0502020204030204" pitchFamily="34" charset="0"/>
              </a:rPr>
              <a:t>Live-Stream-Nutzer in Bremen </a:t>
            </a:r>
            <a:r>
              <a:rPr lang="de-DE" sz="1400" b="1" i="1" dirty="0">
                <a:solidFill>
                  <a:srgbClr val="005BBB"/>
                </a:solidFill>
                <a:cs typeface="Calibri" panose="020F0502020204030204" pitchFamily="34" charset="0"/>
              </a:rPr>
              <a:t>(mind. einmal / Monat)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10106409" y="4464335"/>
            <a:ext cx="1440000" cy="480000"/>
            <a:chOff x="7196684" y="2810874"/>
            <a:chExt cx="1440000" cy="480000"/>
          </a:xfrm>
        </p:grpSpPr>
        <p:sp>
          <p:nvSpPr>
            <p:cNvPr id="39" name="Textfeld 38"/>
            <p:cNvSpPr txBox="1"/>
            <p:nvPr/>
          </p:nvSpPr>
          <p:spPr>
            <a:xfrm>
              <a:off x="7196684" y="2810874"/>
              <a:ext cx="1440000" cy="33855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rgbClr val="004372"/>
                  </a:solidFill>
                  <a:cs typeface="Calibri" panose="020F0502020204030204" pitchFamily="34" charset="0"/>
                </a:rPr>
                <a:t>Tablet</a:t>
              </a:r>
              <a:endParaRPr lang="de-DE" sz="1800" b="1" dirty="0">
                <a:solidFill>
                  <a:srgbClr val="004372"/>
                </a:solidFill>
                <a:cs typeface="Calibri" pitchFamily="34" charset="0"/>
              </a:endParaRPr>
            </a:p>
          </p:txBody>
        </p:sp>
        <p:cxnSp>
          <p:nvCxnSpPr>
            <p:cNvPr id="40" name="Gerade Verbindung 41"/>
            <p:cNvCxnSpPr/>
            <p:nvPr/>
          </p:nvCxnSpPr>
          <p:spPr>
            <a:xfrm flipV="1">
              <a:off x="7917933" y="3161040"/>
              <a:ext cx="1" cy="12983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/>
          <p:cNvGrpSpPr>
            <a:grpSpLocks noChangeAspect="1"/>
          </p:cNvGrpSpPr>
          <p:nvPr/>
        </p:nvGrpSpPr>
        <p:grpSpPr>
          <a:xfrm>
            <a:off x="2522587" y="5121662"/>
            <a:ext cx="540000" cy="439956"/>
            <a:chOff x="2465437" y="4912112"/>
            <a:chExt cx="655188" cy="533802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2530251" y="5004757"/>
              <a:ext cx="590374" cy="362979"/>
              <a:chOff x="5931902" y="4125715"/>
              <a:chExt cx="590374" cy="362979"/>
            </a:xfrm>
            <a:solidFill>
              <a:srgbClr val="F1F1F1"/>
            </a:solidFill>
          </p:grpSpPr>
          <p:sp>
            <p:nvSpPr>
              <p:cNvPr id="42" name="Freeform 241"/>
              <p:cNvSpPr>
                <a:spLocks noChangeAspect="1" noEditPoints="1"/>
              </p:cNvSpPr>
              <p:nvPr/>
            </p:nvSpPr>
            <p:spPr bwMode="auto">
              <a:xfrm>
                <a:off x="6004193" y="4125715"/>
                <a:ext cx="445793" cy="269307"/>
              </a:xfrm>
              <a:custGeom>
                <a:avLst/>
                <a:gdLst>
                  <a:gd name="T0" fmla="*/ 2 w 2332"/>
                  <a:gd name="T1" fmla="*/ 2 h 1460"/>
                  <a:gd name="T2" fmla="*/ 2 w 2332"/>
                  <a:gd name="T3" fmla="*/ 21 h 1460"/>
                  <a:gd name="T4" fmla="*/ 35 w 2332"/>
                  <a:gd name="T5" fmla="*/ 21 h 1460"/>
                  <a:gd name="T6" fmla="*/ 35 w 2332"/>
                  <a:gd name="T7" fmla="*/ 2 h 1460"/>
                  <a:gd name="T8" fmla="*/ 2 w 2332"/>
                  <a:gd name="T9" fmla="*/ 2 h 1460"/>
                  <a:gd name="T10" fmla="*/ 1 w 2332"/>
                  <a:gd name="T11" fmla="*/ 0 h 1460"/>
                  <a:gd name="T12" fmla="*/ 36 w 2332"/>
                  <a:gd name="T13" fmla="*/ 0 h 1460"/>
                  <a:gd name="T14" fmla="*/ 36 w 2332"/>
                  <a:gd name="T15" fmla="*/ 0 h 1460"/>
                  <a:gd name="T16" fmla="*/ 36 w 2332"/>
                  <a:gd name="T17" fmla="*/ 0 h 1460"/>
                  <a:gd name="T18" fmla="*/ 36 w 2332"/>
                  <a:gd name="T19" fmla="*/ 0 h 1460"/>
                  <a:gd name="T20" fmla="*/ 37 w 2332"/>
                  <a:gd name="T21" fmla="*/ 1 h 1460"/>
                  <a:gd name="T22" fmla="*/ 37 w 2332"/>
                  <a:gd name="T23" fmla="*/ 1 h 1460"/>
                  <a:gd name="T24" fmla="*/ 37 w 2332"/>
                  <a:gd name="T25" fmla="*/ 1 h 1460"/>
                  <a:gd name="T26" fmla="*/ 37 w 2332"/>
                  <a:gd name="T27" fmla="*/ 1 h 1460"/>
                  <a:gd name="T28" fmla="*/ 37 w 2332"/>
                  <a:gd name="T29" fmla="*/ 22 h 1460"/>
                  <a:gd name="T30" fmla="*/ 37 w 2332"/>
                  <a:gd name="T31" fmla="*/ 22 h 1460"/>
                  <a:gd name="T32" fmla="*/ 37 w 2332"/>
                  <a:gd name="T33" fmla="*/ 22 h 1460"/>
                  <a:gd name="T34" fmla="*/ 37 w 2332"/>
                  <a:gd name="T35" fmla="*/ 22 h 1460"/>
                  <a:gd name="T36" fmla="*/ 36 w 2332"/>
                  <a:gd name="T37" fmla="*/ 23 h 1460"/>
                  <a:gd name="T38" fmla="*/ 36 w 2332"/>
                  <a:gd name="T39" fmla="*/ 23 h 1460"/>
                  <a:gd name="T40" fmla="*/ 36 w 2332"/>
                  <a:gd name="T41" fmla="*/ 23 h 1460"/>
                  <a:gd name="T42" fmla="*/ 36 w 2332"/>
                  <a:gd name="T43" fmla="*/ 23 h 1460"/>
                  <a:gd name="T44" fmla="*/ 1 w 2332"/>
                  <a:gd name="T45" fmla="*/ 23 h 1460"/>
                  <a:gd name="T46" fmla="*/ 1 w 2332"/>
                  <a:gd name="T47" fmla="*/ 23 h 1460"/>
                  <a:gd name="T48" fmla="*/ 1 w 2332"/>
                  <a:gd name="T49" fmla="*/ 23 h 1460"/>
                  <a:gd name="T50" fmla="*/ 1 w 2332"/>
                  <a:gd name="T51" fmla="*/ 23 h 1460"/>
                  <a:gd name="T52" fmla="*/ 0 w 2332"/>
                  <a:gd name="T53" fmla="*/ 22 h 1460"/>
                  <a:gd name="T54" fmla="*/ 0 w 2332"/>
                  <a:gd name="T55" fmla="*/ 22 h 1460"/>
                  <a:gd name="T56" fmla="*/ 0 w 2332"/>
                  <a:gd name="T57" fmla="*/ 22 h 1460"/>
                  <a:gd name="T58" fmla="*/ 0 w 2332"/>
                  <a:gd name="T59" fmla="*/ 22 h 1460"/>
                  <a:gd name="T60" fmla="*/ 0 w 2332"/>
                  <a:gd name="T61" fmla="*/ 1 h 1460"/>
                  <a:gd name="T62" fmla="*/ 0 w 2332"/>
                  <a:gd name="T63" fmla="*/ 1 h 1460"/>
                  <a:gd name="T64" fmla="*/ 0 w 2332"/>
                  <a:gd name="T65" fmla="*/ 1 h 1460"/>
                  <a:gd name="T66" fmla="*/ 0 w 2332"/>
                  <a:gd name="T67" fmla="*/ 1 h 1460"/>
                  <a:gd name="T68" fmla="*/ 1 w 2332"/>
                  <a:gd name="T69" fmla="*/ 0 h 1460"/>
                  <a:gd name="T70" fmla="*/ 1 w 2332"/>
                  <a:gd name="T71" fmla="*/ 0 h 1460"/>
                  <a:gd name="T72" fmla="*/ 1 w 2332"/>
                  <a:gd name="T73" fmla="*/ 0 h 1460"/>
                  <a:gd name="T74" fmla="*/ 1 w 2332"/>
                  <a:gd name="T75" fmla="*/ 0 h 14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332" h="1460">
                    <a:moveTo>
                      <a:pt x="124" y="122"/>
                    </a:moveTo>
                    <a:lnTo>
                      <a:pt x="124" y="1337"/>
                    </a:lnTo>
                    <a:lnTo>
                      <a:pt x="2208" y="1337"/>
                    </a:lnTo>
                    <a:lnTo>
                      <a:pt x="2208" y="122"/>
                    </a:lnTo>
                    <a:lnTo>
                      <a:pt x="124" y="122"/>
                    </a:lnTo>
                    <a:close/>
                    <a:moveTo>
                      <a:pt x="93" y="0"/>
                    </a:moveTo>
                    <a:lnTo>
                      <a:pt x="2239" y="0"/>
                    </a:lnTo>
                    <a:lnTo>
                      <a:pt x="2260" y="2"/>
                    </a:lnTo>
                    <a:lnTo>
                      <a:pt x="2279" y="9"/>
                    </a:lnTo>
                    <a:lnTo>
                      <a:pt x="2296" y="20"/>
                    </a:lnTo>
                    <a:lnTo>
                      <a:pt x="2311" y="34"/>
                    </a:lnTo>
                    <a:lnTo>
                      <a:pt x="2322" y="51"/>
                    </a:lnTo>
                    <a:lnTo>
                      <a:pt x="2329" y="70"/>
                    </a:lnTo>
                    <a:lnTo>
                      <a:pt x="2332" y="91"/>
                    </a:lnTo>
                    <a:lnTo>
                      <a:pt x="2332" y="1368"/>
                    </a:lnTo>
                    <a:lnTo>
                      <a:pt x="2329" y="1389"/>
                    </a:lnTo>
                    <a:lnTo>
                      <a:pt x="2322" y="1408"/>
                    </a:lnTo>
                    <a:lnTo>
                      <a:pt x="2311" y="1425"/>
                    </a:lnTo>
                    <a:lnTo>
                      <a:pt x="2296" y="1440"/>
                    </a:lnTo>
                    <a:lnTo>
                      <a:pt x="2279" y="1451"/>
                    </a:lnTo>
                    <a:lnTo>
                      <a:pt x="2260" y="1458"/>
                    </a:lnTo>
                    <a:lnTo>
                      <a:pt x="2239" y="1460"/>
                    </a:lnTo>
                    <a:lnTo>
                      <a:pt x="93" y="1460"/>
                    </a:lnTo>
                    <a:lnTo>
                      <a:pt x="71" y="1458"/>
                    </a:lnTo>
                    <a:lnTo>
                      <a:pt x="52" y="1451"/>
                    </a:lnTo>
                    <a:lnTo>
                      <a:pt x="35" y="1440"/>
                    </a:lnTo>
                    <a:lnTo>
                      <a:pt x="21" y="1425"/>
                    </a:lnTo>
                    <a:lnTo>
                      <a:pt x="10" y="1408"/>
                    </a:lnTo>
                    <a:lnTo>
                      <a:pt x="3" y="1389"/>
                    </a:lnTo>
                    <a:lnTo>
                      <a:pt x="0" y="1368"/>
                    </a:lnTo>
                    <a:lnTo>
                      <a:pt x="0" y="91"/>
                    </a:lnTo>
                    <a:lnTo>
                      <a:pt x="3" y="70"/>
                    </a:lnTo>
                    <a:lnTo>
                      <a:pt x="10" y="51"/>
                    </a:lnTo>
                    <a:lnTo>
                      <a:pt x="21" y="34"/>
                    </a:lnTo>
                    <a:lnTo>
                      <a:pt x="35" y="20"/>
                    </a:lnTo>
                    <a:lnTo>
                      <a:pt x="52" y="9"/>
                    </a:lnTo>
                    <a:lnTo>
                      <a:pt x="71" y="2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42"/>
              <p:cNvSpPr>
                <a:spLocks noChangeAspect="1" noEditPoints="1"/>
              </p:cNvSpPr>
              <p:nvPr/>
            </p:nvSpPr>
            <p:spPr bwMode="auto">
              <a:xfrm>
                <a:off x="5931902" y="4395022"/>
                <a:ext cx="590374" cy="93672"/>
              </a:xfrm>
              <a:custGeom>
                <a:avLst/>
                <a:gdLst>
                  <a:gd name="T0" fmla="*/ 21 w 3067"/>
                  <a:gd name="T1" fmla="*/ 6 h 517"/>
                  <a:gd name="T2" fmla="*/ 21 w 3067"/>
                  <a:gd name="T3" fmla="*/ 6 h 517"/>
                  <a:gd name="T4" fmla="*/ 21 w 3067"/>
                  <a:gd name="T5" fmla="*/ 6 h 517"/>
                  <a:gd name="T6" fmla="*/ 21 w 3067"/>
                  <a:gd name="T7" fmla="*/ 6 h 517"/>
                  <a:gd name="T8" fmla="*/ 21 w 3067"/>
                  <a:gd name="T9" fmla="*/ 7 h 517"/>
                  <a:gd name="T10" fmla="*/ 22 w 3067"/>
                  <a:gd name="T11" fmla="*/ 7 h 517"/>
                  <a:gd name="T12" fmla="*/ 27 w 3067"/>
                  <a:gd name="T13" fmla="*/ 7 h 517"/>
                  <a:gd name="T14" fmla="*/ 28 w 3067"/>
                  <a:gd name="T15" fmla="*/ 7 h 517"/>
                  <a:gd name="T16" fmla="*/ 28 w 3067"/>
                  <a:gd name="T17" fmla="*/ 6 h 517"/>
                  <a:gd name="T18" fmla="*/ 28 w 3067"/>
                  <a:gd name="T19" fmla="*/ 6 h 517"/>
                  <a:gd name="T20" fmla="*/ 28 w 3067"/>
                  <a:gd name="T21" fmla="*/ 6 h 517"/>
                  <a:gd name="T22" fmla="*/ 28 w 3067"/>
                  <a:gd name="T23" fmla="*/ 6 h 517"/>
                  <a:gd name="T24" fmla="*/ 21 w 3067"/>
                  <a:gd name="T25" fmla="*/ 6 h 517"/>
                  <a:gd name="T26" fmla="*/ 18 w 3067"/>
                  <a:gd name="T27" fmla="*/ 3 h 517"/>
                  <a:gd name="T28" fmla="*/ 17 w 3067"/>
                  <a:gd name="T29" fmla="*/ 5 h 517"/>
                  <a:gd name="T30" fmla="*/ 32 w 3067"/>
                  <a:gd name="T31" fmla="*/ 5 h 517"/>
                  <a:gd name="T32" fmla="*/ 31 w 3067"/>
                  <a:gd name="T33" fmla="*/ 3 h 517"/>
                  <a:gd name="T34" fmla="*/ 18 w 3067"/>
                  <a:gd name="T35" fmla="*/ 3 h 517"/>
                  <a:gd name="T36" fmla="*/ 7 w 3067"/>
                  <a:gd name="T37" fmla="*/ 0 h 517"/>
                  <a:gd name="T38" fmla="*/ 42 w 3067"/>
                  <a:gd name="T39" fmla="*/ 0 h 517"/>
                  <a:gd name="T40" fmla="*/ 42 w 3067"/>
                  <a:gd name="T41" fmla="*/ 0 h 517"/>
                  <a:gd name="T42" fmla="*/ 42 w 3067"/>
                  <a:gd name="T43" fmla="*/ 0 h 517"/>
                  <a:gd name="T44" fmla="*/ 43 w 3067"/>
                  <a:gd name="T45" fmla="*/ 0 h 517"/>
                  <a:gd name="T46" fmla="*/ 43 w 3067"/>
                  <a:gd name="T47" fmla="*/ 0 h 517"/>
                  <a:gd name="T48" fmla="*/ 43 w 3067"/>
                  <a:gd name="T49" fmla="*/ 0 h 517"/>
                  <a:gd name="T50" fmla="*/ 49 w 3067"/>
                  <a:gd name="T51" fmla="*/ 6 h 517"/>
                  <a:gd name="T52" fmla="*/ 49 w 3067"/>
                  <a:gd name="T53" fmla="*/ 7 h 517"/>
                  <a:gd name="T54" fmla="*/ 49 w 3067"/>
                  <a:gd name="T55" fmla="*/ 7 h 517"/>
                  <a:gd name="T56" fmla="*/ 49 w 3067"/>
                  <a:gd name="T57" fmla="*/ 7 h 517"/>
                  <a:gd name="T58" fmla="*/ 49 w 3067"/>
                  <a:gd name="T59" fmla="*/ 7 h 517"/>
                  <a:gd name="T60" fmla="*/ 49 w 3067"/>
                  <a:gd name="T61" fmla="*/ 7 h 517"/>
                  <a:gd name="T62" fmla="*/ 49 w 3067"/>
                  <a:gd name="T63" fmla="*/ 7 h 517"/>
                  <a:gd name="T64" fmla="*/ 49 w 3067"/>
                  <a:gd name="T65" fmla="*/ 7 h 517"/>
                  <a:gd name="T66" fmla="*/ 49 w 3067"/>
                  <a:gd name="T67" fmla="*/ 7 h 517"/>
                  <a:gd name="T68" fmla="*/ 49 w 3067"/>
                  <a:gd name="T69" fmla="*/ 8 h 517"/>
                  <a:gd name="T70" fmla="*/ 48 w 3067"/>
                  <a:gd name="T71" fmla="*/ 8 h 517"/>
                  <a:gd name="T72" fmla="*/ 48 w 3067"/>
                  <a:gd name="T73" fmla="*/ 8 h 517"/>
                  <a:gd name="T74" fmla="*/ 48 w 3067"/>
                  <a:gd name="T75" fmla="*/ 8 h 517"/>
                  <a:gd name="T76" fmla="*/ 48 w 3067"/>
                  <a:gd name="T77" fmla="*/ 8 h 517"/>
                  <a:gd name="T78" fmla="*/ 1 w 3067"/>
                  <a:gd name="T79" fmla="*/ 8 h 517"/>
                  <a:gd name="T80" fmla="*/ 1 w 3067"/>
                  <a:gd name="T81" fmla="*/ 8 h 517"/>
                  <a:gd name="T82" fmla="*/ 1 w 3067"/>
                  <a:gd name="T83" fmla="*/ 8 h 517"/>
                  <a:gd name="T84" fmla="*/ 1 w 3067"/>
                  <a:gd name="T85" fmla="*/ 8 h 517"/>
                  <a:gd name="T86" fmla="*/ 0 w 3067"/>
                  <a:gd name="T87" fmla="*/ 8 h 517"/>
                  <a:gd name="T88" fmla="*/ 0 w 3067"/>
                  <a:gd name="T89" fmla="*/ 7 h 517"/>
                  <a:gd name="T90" fmla="*/ 0 w 3067"/>
                  <a:gd name="T91" fmla="*/ 7 h 517"/>
                  <a:gd name="T92" fmla="*/ 0 w 3067"/>
                  <a:gd name="T93" fmla="*/ 7 h 517"/>
                  <a:gd name="T94" fmla="*/ 0 w 3067"/>
                  <a:gd name="T95" fmla="*/ 7 h 517"/>
                  <a:gd name="T96" fmla="*/ 0 w 3067"/>
                  <a:gd name="T97" fmla="*/ 7 h 517"/>
                  <a:gd name="T98" fmla="*/ 0 w 3067"/>
                  <a:gd name="T99" fmla="*/ 7 h 517"/>
                  <a:gd name="T100" fmla="*/ 0 w 3067"/>
                  <a:gd name="T101" fmla="*/ 7 h 517"/>
                  <a:gd name="T102" fmla="*/ 0 w 3067"/>
                  <a:gd name="T103" fmla="*/ 7 h 517"/>
                  <a:gd name="T104" fmla="*/ 0 w 3067"/>
                  <a:gd name="T105" fmla="*/ 6 h 517"/>
                  <a:gd name="T106" fmla="*/ 6 w 3067"/>
                  <a:gd name="T107" fmla="*/ 0 h 517"/>
                  <a:gd name="T108" fmla="*/ 6 w 3067"/>
                  <a:gd name="T109" fmla="*/ 0 h 517"/>
                  <a:gd name="T110" fmla="*/ 6 w 3067"/>
                  <a:gd name="T111" fmla="*/ 0 h 517"/>
                  <a:gd name="T112" fmla="*/ 7 w 3067"/>
                  <a:gd name="T113" fmla="*/ 0 h 517"/>
                  <a:gd name="T114" fmla="*/ 7 w 3067"/>
                  <a:gd name="T115" fmla="*/ 0 h 517"/>
                  <a:gd name="T116" fmla="*/ 7 w 3067"/>
                  <a:gd name="T117" fmla="*/ 0 h 5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67" h="517">
                    <a:moveTo>
                      <a:pt x="1320" y="366"/>
                    </a:moveTo>
                    <a:lnTo>
                      <a:pt x="1320" y="397"/>
                    </a:lnTo>
                    <a:lnTo>
                      <a:pt x="1322" y="408"/>
                    </a:lnTo>
                    <a:lnTo>
                      <a:pt x="1329" y="417"/>
                    </a:lnTo>
                    <a:lnTo>
                      <a:pt x="1338" y="423"/>
                    </a:lnTo>
                    <a:lnTo>
                      <a:pt x="1350" y="426"/>
                    </a:lnTo>
                    <a:lnTo>
                      <a:pt x="1718" y="426"/>
                    </a:lnTo>
                    <a:lnTo>
                      <a:pt x="1730" y="423"/>
                    </a:lnTo>
                    <a:lnTo>
                      <a:pt x="1739" y="417"/>
                    </a:lnTo>
                    <a:lnTo>
                      <a:pt x="1747" y="408"/>
                    </a:lnTo>
                    <a:lnTo>
                      <a:pt x="1749" y="397"/>
                    </a:lnTo>
                    <a:lnTo>
                      <a:pt x="1749" y="366"/>
                    </a:lnTo>
                    <a:lnTo>
                      <a:pt x="1320" y="366"/>
                    </a:lnTo>
                    <a:close/>
                    <a:moveTo>
                      <a:pt x="1130" y="224"/>
                    </a:moveTo>
                    <a:lnTo>
                      <a:pt x="1069" y="324"/>
                    </a:lnTo>
                    <a:lnTo>
                      <a:pt x="1999" y="324"/>
                    </a:lnTo>
                    <a:lnTo>
                      <a:pt x="1937" y="224"/>
                    </a:lnTo>
                    <a:lnTo>
                      <a:pt x="1130" y="224"/>
                    </a:lnTo>
                    <a:close/>
                    <a:moveTo>
                      <a:pt x="445" y="0"/>
                    </a:moveTo>
                    <a:lnTo>
                      <a:pt x="2623" y="0"/>
                    </a:lnTo>
                    <a:lnTo>
                      <a:pt x="2638" y="2"/>
                    </a:lnTo>
                    <a:lnTo>
                      <a:pt x="2656" y="7"/>
                    </a:lnTo>
                    <a:lnTo>
                      <a:pt x="2673" y="13"/>
                    </a:lnTo>
                    <a:lnTo>
                      <a:pt x="2689" y="22"/>
                    </a:lnTo>
                    <a:lnTo>
                      <a:pt x="2702" y="32"/>
                    </a:lnTo>
                    <a:lnTo>
                      <a:pt x="3067" y="366"/>
                    </a:lnTo>
                    <a:lnTo>
                      <a:pt x="3067" y="426"/>
                    </a:lnTo>
                    <a:lnTo>
                      <a:pt x="3067" y="428"/>
                    </a:lnTo>
                    <a:lnTo>
                      <a:pt x="3067" y="432"/>
                    </a:lnTo>
                    <a:lnTo>
                      <a:pt x="3066" y="440"/>
                    </a:lnTo>
                    <a:lnTo>
                      <a:pt x="3064" y="449"/>
                    </a:lnTo>
                    <a:lnTo>
                      <a:pt x="3060" y="460"/>
                    </a:lnTo>
                    <a:lnTo>
                      <a:pt x="3056" y="471"/>
                    </a:lnTo>
                    <a:lnTo>
                      <a:pt x="3049" y="483"/>
                    </a:lnTo>
                    <a:lnTo>
                      <a:pt x="3040" y="493"/>
                    </a:lnTo>
                    <a:lnTo>
                      <a:pt x="3028" y="503"/>
                    </a:lnTo>
                    <a:lnTo>
                      <a:pt x="3013" y="510"/>
                    </a:lnTo>
                    <a:lnTo>
                      <a:pt x="2996" y="515"/>
                    </a:lnTo>
                    <a:lnTo>
                      <a:pt x="2974" y="517"/>
                    </a:lnTo>
                    <a:lnTo>
                      <a:pt x="93" y="517"/>
                    </a:lnTo>
                    <a:lnTo>
                      <a:pt x="72" y="515"/>
                    </a:lnTo>
                    <a:lnTo>
                      <a:pt x="54" y="510"/>
                    </a:lnTo>
                    <a:lnTo>
                      <a:pt x="40" y="503"/>
                    </a:lnTo>
                    <a:lnTo>
                      <a:pt x="29" y="493"/>
                    </a:lnTo>
                    <a:lnTo>
                      <a:pt x="19" y="483"/>
                    </a:lnTo>
                    <a:lnTo>
                      <a:pt x="12" y="471"/>
                    </a:lnTo>
                    <a:lnTo>
                      <a:pt x="7" y="460"/>
                    </a:lnTo>
                    <a:lnTo>
                      <a:pt x="4" y="449"/>
                    </a:lnTo>
                    <a:lnTo>
                      <a:pt x="2" y="440"/>
                    </a:lnTo>
                    <a:lnTo>
                      <a:pt x="1" y="432"/>
                    </a:lnTo>
                    <a:lnTo>
                      <a:pt x="0" y="428"/>
                    </a:lnTo>
                    <a:lnTo>
                      <a:pt x="0" y="426"/>
                    </a:lnTo>
                    <a:lnTo>
                      <a:pt x="0" y="366"/>
                    </a:lnTo>
                    <a:lnTo>
                      <a:pt x="366" y="32"/>
                    </a:lnTo>
                    <a:lnTo>
                      <a:pt x="380" y="22"/>
                    </a:lnTo>
                    <a:lnTo>
                      <a:pt x="395" y="13"/>
                    </a:lnTo>
                    <a:lnTo>
                      <a:pt x="412" y="7"/>
                    </a:lnTo>
                    <a:lnTo>
                      <a:pt x="429" y="2"/>
                    </a:lnTo>
                    <a:lnTo>
                      <a:pt x="4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4" name="Gruppieren 43"/>
            <p:cNvGrpSpPr/>
            <p:nvPr/>
          </p:nvGrpSpPr>
          <p:grpSpPr>
            <a:xfrm>
              <a:off x="2465437" y="4912112"/>
              <a:ext cx="655188" cy="533802"/>
              <a:chOff x="5234190" y="4081109"/>
              <a:chExt cx="655188" cy="533802"/>
            </a:xfrm>
            <a:solidFill>
              <a:srgbClr val="F1F1F1"/>
            </a:solidFill>
          </p:grpSpPr>
          <p:sp>
            <p:nvSpPr>
              <p:cNvPr id="45" name="Freeform 284"/>
              <p:cNvSpPr>
                <a:spLocks noEditPoints="1"/>
              </p:cNvSpPr>
              <p:nvPr/>
            </p:nvSpPr>
            <p:spPr bwMode="auto">
              <a:xfrm>
                <a:off x="5357038" y="4467655"/>
                <a:ext cx="351481" cy="147256"/>
              </a:xfrm>
              <a:custGeom>
                <a:avLst/>
                <a:gdLst>
                  <a:gd name="T0" fmla="*/ 163 w 1858"/>
                  <a:gd name="T1" fmla="*/ 92 h 866"/>
                  <a:gd name="T2" fmla="*/ 201 w 1858"/>
                  <a:gd name="T3" fmla="*/ 87 h 866"/>
                  <a:gd name="T4" fmla="*/ 177 w 1858"/>
                  <a:gd name="T5" fmla="*/ 79 h 866"/>
                  <a:gd name="T6" fmla="*/ 149 w 1858"/>
                  <a:gd name="T7" fmla="*/ 91 h 866"/>
                  <a:gd name="T8" fmla="*/ 146 w 1858"/>
                  <a:gd name="T9" fmla="*/ 91 h 866"/>
                  <a:gd name="T10" fmla="*/ 60 w 1858"/>
                  <a:gd name="T11" fmla="*/ 80 h 866"/>
                  <a:gd name="T12" fmla="*/ 33 w 1858"/>
                  <a:gd name="T13" fmla="*/ 79 h 866"/>
                  <a:gd name="T14" fmla="*/ 4 w 1858"/>
                  <a:gd name="T15" fmla="*/ 80 h 866"/>
                  <a:gd name="T16" fmla="*/ 200 w 1858"/>
                  <a:gd name="T17" fmla="*/ 77 h 866"/>
                  <a:gd name="T18" fmla="*/ 171 w 1858"/>
                  <a:gd name="T19" fmla="*/ 66 h 866"/>
                  <a:gd name="T20" fmla="*/ 133 w 1858"/>
                  <a:gd name="T21" fmla="*/ 66 h 866"/>
                  <a:gd name="T22" fmla="*/ 118 w 1858"/>
                  <a:gd name="T23" fmla="*/ 76 h 866"/>
                  <a:gd name="T24" fmla="*/ 115 w 1858"/>
                  <a:gd name="T25" fmla="*/ 77 h 866"/>
                  <a:gd name="T26" fmla="*/ 102 w 1858"/>
                  <a:gd name="T27" fmla="*/ 76 h 866"/>
                  <a:gd name="T28" fmla="*/ 88 w 1858"/>
                  <a:gd name="T29" fmla="*/ 66 h 866"/>
                  <a:gd name="T30" fmla="*/ 50 w 1858"/>
                  <a:gd name="T31" fmla="*/ 66 h 866"/>
                  <a:gd name="T32" fmla="*/ 36 w 1858"/>
                  <a:gd name="T33" fmla="*/ 76 h 866"/>
                  <a:gd name="T34" fmla="*/ 33 w 1858"/>
                  <a:gd name="T35" fmla="*/ 67 h 866"/>
                  <a:gd name="T36" fmla="*/ 167 w 1858"/>
                  <a:gd name="T37" fmla="*/ 64 h 866"/>
                  <a:gd name="T38" fmla="*/ 164 w 1858"/>
                  <a:gd name="T39" fmla="*/ 64 h 866"/>
                  <a:gd name="T40" fmla="*/ 151 w 1858"/>
                  <a:gd name="T41" fmla="*/ 63 h 866"/>
                  <a:gd name="T42" fmla="*/ 136 w 1858"/>
                  <a:gd name="T43" fmla="*/ 53 h 866"/>
                  <a:gd name="T44" fmla="*/ 98 w 1858"/>
                  <a:gd name="T45" fmla="*/ 53 h 866"/>
                  <a:gd name="T46" fmla="*/ 83 w 1858"/>
                  <a:gd name="T47" fmla="*/ 54 h 866"/>
                  <a:gd name="T48" fmla="*/ 70 w 1858"/>
                  <a:gd name="T49" fmla="*/ 64 h 866"/>
                  <a:gd name="T50" fmla="*/ 67 w 1858"/>
                  <a:gd name="T51" fmla="*/ 64 h 866"/>
                  <a:gd name="T52" fmla="*/ 54 w 1858"/>
                  <a:gd name="T53" fmla="*/ 54 h 866"/>
                  <a:gd name="T54" fmla="*/ 39 w 1858"/>
                  <a:gd name="T55" fmla="*/ 53 h 866"/>
                  <a:gd name="T56" fmla="*/ 136 w 1858"/>
                  <a:gd name="T57" fmla="*/ 51 h 866"/>
                  <a:gd name="T58" fmla="*/ 119 w 1858"/>
                  <a:gd name="T59" fmla="*/ 50 h 866"/>
                  <a:gd name="T60" fmla="*/ 202 w 1858"/>
                  <a:gd name="T61" fmla="*/ 40 h 866"/>
                  <a:gd name="T62" fmla="*/ 163 w 1858"/>
                  <a:gd name="T63" fmla="*/ 39 h 866"/>
                  <a:gd name="T64" fmla="*/ 149 w 1858"/>
                  <a:gd name="T65" fmla="*/ 50 h 866"/>
                  <a:gd name="T66" fmla="*/ 122 w 1858"/>
                  <a:gd name="T67" fmla="*/ 51 h 866"/>
                  <a:gd name="T68" fmla="*/ 105 w 1858"/>
                  <a:gd name="T69" fmla="*/ 50 h 866"/>
                  <a:gd name="T70" fmla="*/ 91 w 1858"/>
                  <a:gd name="T71" fmla="*/ 40 h 866"/>
                  <a:gd name="T72" fmla="*/ 53 w 1858"/>
                  <a:gd name="T73" fmla="*/ 39 h 866"/>
                  <a:gd name="T74" fmla="*/ 38 w 1858"/>
                  <a:gd name="T75" fmla="*/ 50 h 866"/>
                  <a:gd name="T76" fmla="*/ 26 w 1858"/>
                  <a:gd name="T77" fmla="*/ 51 h 866"/>
                  <a:gd name="T78" fmla="*/ 23 w 1858"/>
                  <a:gd name="T79" fmla="*/ 50 h 866"/>
                  <a:gd name="T80" fmla="*/ 201 w 1858"/>
                  <a:gd name="T81" fmla="*/ 26 h 866"/>
                  <a:gd name="T82" fmla="*/ 157 w 1858"/>
                  <a:gd name="T83" fmla="*/ 26 h 866"/>
                  <a:gd name="T84" fmla="*/ 142 w 1858"/>
                  <a:gd name="T85" fmla="*/ 36 h 866"/>
                  <a:gd name="T86" fmla="*/ 129 w 1858"/>
                  <a:gd name="T87" fmla="*/ 37 h 866"/>
                  <a:gd name="T88" fmla="*/ 126 w 1858"/>
                  <a:gd name="T89" fmla="*/ 37 h 866"/>
                  <a:gd name="T90" fmla="*/ 112 w 1858"/>
                  <a:gd name="T91" fmla="*/ 26 h 866"/>
                  <a:gd name="T92" fmla="*/ 74 w 1858"/>
                  <a:gd name="T93" fmla="*/ 26 h 866"/>
                  <a:gd name="T94" fmla="*/ 59 w 1858"/>
                  <a:gd name="T95" fmla="*/ 36 h 866"/>
                  <a:gd name="T96" fmla="*/ 47 w 1858"/>
                  <a:gd name="T97" fmla="*/ 37 h 866"/>
                  <a:gd name="T98" fmla="*/ 43 w 1858"/>
                  <a:gd name="T99" fmla="*/ 37 h 866"/>
                  <a:gd name="T100" fmla="*/ 29 w 1858"/>
                  <a:gd name="T101" fmla="*/ 26 h 866"/>
                  <a:gd name="T102" fmla="*/ 190 w 1858"/>
                  <a:gd name="T103" fmla="*/ 18 h 866"/>
                  <a:gd name="T104" fmla="*/ 186 w 1858"/>
                  <a:gd name="T105" fmla="*/ 24 h 866"/>
                  <a:gd name="T106" fmla="*/ 172 w 1858"/>
                  <a:gd name="T107" fmla="*/ 18 h 866"/>
                  <a:gd name="T108" fmla="*/ 133 w 1858"/>
                  <a:gd name="T109" fmla="*/ 23 h 866"/>
                  <a:gd name="T110" fmla="*/ 130 w 1858"/>
                  <a:gd name="T111" fmla="*/ 18 h 866"/>
                  <a:gd name="T112" fmla="*/ 90 w 1858"/>
                  <a:gd name="T113" fmla="*/ 18 h 866"/>
                  <a:gd name="T114" fmla="*/ 87 w 1858"/>
                  <a:gd name="T115" fmla="*/ 23 h 866"/>
                  <a:gd name="T116" fmla="*/ 49 w 1858"/>
                  <a:gd name="T117" fmla="*/ 18 h 866"/>
                  <a:gd name="T118" fmla="*/ 44 w 1858"/>
                  <a:gd name="T119" fmla="*/ 24 h 866"/>
                  <a:gd name="T120" fmla="*/ 30 w 1858"/>
                  <a:gd name="T121" fmla="*/ 18 h 866"/>
                  <a:gd name="T122" fmla="*/ 206 w 1858"/>
                  <a:gd name="T123" fmla="*/ 90 h 8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58" h="866">
                    <a:moveTo>
                      <a:pt x="1598" y="779"/>
                    </a:moveTo>
                    <a:lnTo>
                      <a:pt x="1595" y="779"/>
                    </a:lnTo>
                    <a:lnTo>
                      <a:pt x="1591" y="780"/>
                    </a:lnTo>
                    <a:lnTo>
                      <a:pt x="1589" y="782"/>
                    </a:lnTo>
                    <a:lnTo>
                      <a:pt x="1589" y="784"/>
                    </a:lnTo>
                    <a:lnTo>
                      <a:pt x="1589" y="828"/>
                    </a:lnTo>
                    <a:lnTo>
                      <a:pt x="1589" y="830"/>
                    </a:lnTo>
                    <a:lnTo>
                      <a:pt x="1591" y="831"/>
                    </a:lnTo>
                    <a:lnTo>
                      <a:pt x="1595" y="834"/>
                    </a:lnTo>
                    <a:lnTo>
                      <a:pt x="1598" y="834"/>
                    </a:lnTo>
                    <a:lnTo>
                      <a:pt x="1684" y="834"/>
                    </a:lnTo>
                    <a:lnTo>
                      <a:pt x="1687" y="834"/>
                    </a:lnTo>
                    <a:lnTo>
                      <a:pt x="1691" y="833"/>
                    </a:lnTo>
                    <a:lnTo>
                      <a:pt x="1693" y="831"/>
                    </a:lnTo>
                    <a:lnTo>
                      <a:pt x="1695" y="829"/>
                    </a:lnTo>
                    <a:lnTo>
                      <a:pt x="1695" y="828"/>
                    </a:lnTo>
                    <a:lnTo>
                      <a:pt x="1695" y="784"/>
                    </a:lnTo>
                    <a:lnTo>
                      <a:pt x="1694" y="782"/>
                    </a:lnTo>
                    <a:lnTo>
                      <a:pt x="1692" y="780"/>
                    </a:lnTo>
                    <a:lnTo>
                      <a:pt x="1688" y="779"/>
                    </a:lnTo>
                    <a:lnTo>
                      <a:pt x="1684" y="779"/>
                    </a:lnTo>
                    <a:lnTo>
                      <a:pt x="1598" y="779"/>
                    </a:lnTo>
                    <a:close/>
                    <a:moveTo>
                      <a:pt x="1476" y="778"/>
                    </a:moveTo>
                    <a:lnTo>
                      <a:pt x="1472" y="778"/>
                    </a:lnTo>
                    <a:lnTo>
                      <a:pt x="1469" y="779"/>
                    </a:lnTo>
                    <a:lnTo>
                      <a:pt x="1466" y="781"/>
                    </a:lnTo>
                    <a:lnTo>
                      <a:pt x="1465" y="783"/>
                    </a:lnTo>
                    <a:lnTo>
                      <a:pt x="1465" y="826"/>
                    </a:lnTo>
                    <a:lnTo>
                      <a:pt x="1466" y="828"/>
                    </a:lnTo>
                    <a:lnTo>
                      <a:pt x="1469" y="830"/>
                    </a:lnTo>
                    <a:lnTo>
                      <a:pt x="1472" y="831"/>
                    </a:lnTo>
                    <a:lnTo>
                      <a:pt x="1476" y="833"/>
                    </a:lnTo>
                    <a:lnTo>
                      <a:pt x="1562" y="833"/>
                    </a:lnTo>
                    <a:lnTo>
                      <a:pt x="1565" y="831"/>
                    </a:lnTo>
                    <a:lnTo>
                      <a:pt x="1569" y="830"/>
                    </a:lnTo>
                    <a:lnTo>
                      <a:pt x="1571" y="828"/>
                    </a:lnTo>
                    <a:lnTo>
                      <a:pt x="1571" y="826"/>
                    </a:lnTo>
                    <a:lnTo>
                      <a:pt x="1571" y="783"/>
                    </a:lnTo>
                    <a:lnTo>
                      <a:pt x="1571" y="781"/>
                    </a:lnTo>
                    <a:lnTo>
                      <a:pt x="1569" y="779"/>
                    </a:lnTo>
                    <a:lnTo>
                      <a:pt x="1565" y="778"/>
                    </a:lnTo>
                    <a:lnTo>
                      <a:pt x="1562" y="778"/>
                    </a:lnTo>
                    <a:lnTo>
                      <a:pt x="1476" y="778"/>
                    </a:lnTo>
                    <a:close/>
                    <a:moveTo>
                      <a:pt x="1721" y="777"/>
                    </a:moveTo>
                    <a:lnTo>
                      <a:pt x="1717" y="778"/>
                    </a:lnTo>
                    <a:lnTo>
                      <a:pt x="1714" y="779"/>
                    </a:lnTo>
                    <a:lnTo>
                      <a:pt x="1712" y="781"/>
                    </a:lnTo>
                    <a:lnTo>
                      <a:pt x="1710" y="783"/>
                    </a:lnTo>
                    <a:lnTo>
                      <a:pt x="1710" y="826"/>
                    </a:lnTo>
                    <a:lnTo>
                      <a:pt x="1712" y="828"/>
                    </a:lnTo>
                    <a:lnTo>
                      <a:pt x="1714" y="830"/>
                    </a:lnTo>
                    <a:lnTo>
                      <a:pt x="1717" y="831"/>
                    </a:lnTo>
                    <a:lnTo>
                      <a:pt x="1721" y="831"/>
                    </a:lnTo>
                    <a:lnTo>
                      <a:pt x="1807" y="831"/>
                    </a:lnTo>
                    <a:lnTo>
                      <a:pt x="1811" y="831"/>
                    </a:lnTo>
                    <a:lnTo>
                      <a:pt x="1814" y="830"/>
                    </a:lnTo>
                    <a:lnTo>
                      <a:pt x="1816" y="828"/>
                    </a:lnTo>
                    <a:lnTo>
                      <a:pt x="1817" y="826"/>
                    </a:lnTo>
                    <a:lnTo>
                      <a:pt x="1817" y="783"/>
                    </a:lnTo>
                    <a:lnTo>
                      <a:pt x="1816" y="781"/>
                    </a:lnTo>
                    <a:lnTo>
                      <a:pt x="1814" y="779"/>
                    </a:lnTo>
                    <a:lnTo>
                      <a:pt x="1811" y="778"/>
                    </a:lnTo>
                    <a:lnTo>
                      <a:pt x="1807" y="777"/>
                    </a:lnTo>
                    <a:lnTo>
                      <a:pt x="1721" y="777"/>
                    </a:lnTo>
                    <a:close/>
                    <a:moveTo>
                      <a:pt x="580" y="718"/>
                    </a:moveTo>
                    <a:lnTo>
                      <a:pt x="577" y="718"/>
                    </a:lnTo>
                    <a:lnTo>
                      <a:pt x="574" y="721"/>
                    </a:lnTo>
                    <a:lnTo>
                      <a:pt x="572" y="723"/>
                    </a:lnTo>
                    <a:lnTo>
                      <a:pt x="570" y="726"/>
                    </a:lnTo>
                    <a:lnTo>
                      <a:pt x="570" y="729"/>
                    </a:lnTo>
                    <a:lnTo>
                      <a:pt x="570" y="819"/>
                    </a:lnTo>
                    <a:lnTo>
                      <a:pt x="570" y="822"/>
                    </a:lnTo>
                    <a:lnTo>
                      <a:pt x="572" y="825"/>
                    </a:lnTo>
                    <a:lnTo>
                      <a:pt x="574" y="827"/>
                    </a:lnTo>
                    <a:lnTo>
                      <a:pt x="577" y="828"/>
                    </a:lnTo>
                    <a:lnTo>
                      <a:pt x="580" y="829"/>
                    </a:lnTo>
                    <a:lnTo>
                      <a:pt x="1152" y="829"/>
                    </a:lnTo>
                    <a:lnTo>
                      <a:pt x="1155" y="828"/>
                    </a:lnTo>
                    <a:lnTo>
                      <a:pt x="1159" y="827"/>
                    </a:lnTo>
                    <a:lnTo>
                      <a:pt x="1161" y="825"/>
                    </a:lnTo>
                    <a:lnTo>
                      <a:pt x="1163" y="822"/>
                    </a:lnTo>
                    <a:lnTo>
                      <a:pt x="1163" y="819"/>
                    </a:lnTo>
                    <a:lnTo>
                      <a:pt x="1163" y="729"/>
                    </a:lnTo>
                    <a:lnTo>
                      <a:pt x="1163" y="726"/>
                    </a:lnTo>
                    <a:lnTo>
                      <a:pt x="1161" y="723"/>
                    </a:lnTo>
                    <a:lnTo>
                      <a:pt x="1159" y="721"/>
                    </a:lnTo>
                    <a:lnTo>
                      <a:pt x="1155" y="718"/>
                    </a:lnTo>
                    <a:lnTo>
                      <a:pt x="1152" y="718"/>
                    </a:lnTo>
                    <a:lnTo>
                      <a:pt x="580" y="718"/>
                    </a:lnTo>
                    <a:close/>
                    <a:moveTo>
                      <a:pt x="1598" y="716"/>
                    </a:moveTo>
                    <a:lnTo>
                      <a:pt x="1595" y="717"/>
                    </a:lnTo>
                    <a:lnTo>
                      <a:pt x="1591" y="718"/>
                    </a:lnTo>
                    <a:lnTo>
                      <a:pt x="1589" y="721"/>
                    </a:lnTo>
                    <a:lnTo>
                      <a:pt x="1589" y="723"/>
                    </a:lnTo>
                    <a:lnTo>
                      <a:pt x="1589" y="766"/>
                    </a:lnTo>
                    <a:lnTo>
                      <a:pt x="1589" y="768"/>
                    </a:lnTo>
                    <a:lnTo>
                      <a:pt x="1591" y="770"/>
                    </a:lnTo>
                    <a:lnTo>
                      <a:pt x="1595" y="771"/>
                    </a:lnTo>
                    <a:lnTo>
                      <a:pt x="1598" y="771"/>
                    </a:lnTo>
                    <a:lnTo>
                      <a:pt x="1684" y="771"/>
                    </a:lnTo>
                    <a:lnTo>
                      <a:pt x="1688" y="771"/>
                    </a:lnTo>
                    <a:lnTo>
                      <a:pt x="1692" y="770"/>
                    </a:lnTo>
                    <a:lnTo>
                      <a:pt x="1694" y="768"/>
                    </a:lnTo>
                    <a:lnTo>
                      <a:pt x="1695" y="766"/>
                    </a:lnTo>
                    <a:lnTo>
                      <a:pt x="1695" y="723"/>
                    </a:lnTo>
                    <a:lnTo>
                      <a:pt x="1694" y="721"/>
                    </a:lnTo>
                    <a:lnTo>
                      <a:pt x="1692" y="718"/>
                    </a:lnTo>
                    <a:lnTo>
                      <a:pt x="1688" y="717"/>
                    </a:lnTo>
                    <a:lnTo>
                      <a:pt x="1684" y="716"/>
                    </a:lnTo>
                    <a:lnTo>
                      <a:pt x="1598" y="716"/>
                    </a:lnTo>
                    <a:close/>
                    <a:moveTo>
                      <a:pt x="1349" y="715"/>
                    </a:moveTo>
                    <a:lnTo>
                      <a:pt x="1346" y="716"/>
                    </a:lnTo>
                    <a:lnTo>
                      <a:pt x="1344" y="718"/>
                    </a:lnTo>
                    <a:lnTo>
                      <a:pt x="1342" y="721"/>
                    </a:lnTo>
                    <a:lnTo>
                      <a:pt x="1340" y="724"/>
                    </a:lnTo>
                    <a:lnTo>
                      <a:pt x="1340" y="727"/>
                    </a:lnTo>
                    <a:lnTo>
                      <a:pt x="1340" y="816"/>
                    </a:lnTo>
                    <a:lnTo>
                      <a:pt x="1340" y="820"/>
                    </a:lnTo>
                    <a:lnTo>
                      <a:pt x="1342" y="823"/>
                    </a:lnTo>
                    <a:lnTo>
                      <a:pt x="1344" y="825"/>
                    </a:lnTo>
                    <a:lnTo>
                      <a:pt x="1346" y="826"/>
                    </a:lnTo>
                    <a:lnTo>
                      <a:pt x="1349" y="827"/>
                    </a:lnTo>
                    <a:lnTo>
                      <a:pt x="1435" y="827"/>
                    </a:lnTo>
                    <a:lnTo>
                      <a:pt x="1438" y="826"/>
                    </a:lnTo>
                    <a:lnTo>
                      <a:pt x="1441" y="825"/>
                    </a:lnTo>
                    <a:lnTo>
                      <a:pt x="1443" y="823"/>
                    </a:lnTo>
                    <a:lnTo>
                      <a:pt x="1445" y="820"/>
                    </a:lnTo>
                    <a:lnTo>
                      <a:pt x="1445" y="816"/>
                    </a:lnTo>
                    <a:lnTo>
                      <a:pt x="1445" y="727"/>
                    </a:lnTo>
                    <a:lnTo>
                      <a:pt x="1445" y="724"/>
                    </a:lnTo>
                    <a:lnTo>
                      <a:pt x="1443" y="721"/>
                    </a:lnTo>
                    <a:lnTo>
                      <a:pt x="1441" y="718"/>
                    </a:lnTo>
                    <a:lnTo>
                      <a:pt x="1438" y="716"/>
                    </a:lnTo>
                    <a:lnTo>
                      <a:pt x="1435" y="715"/>
                    </a:lnTo>
                    <a:lnTo>
                      <a:pt x="1349" y="715"/>
                    </a:lnTo>
                    <a:close/>
                    <a:moveTo>
                      <a:pt x="1201" y="715"/>
                    </a:moveTo>
                    <a:lnTo>
                      <a:pt x="1197" y="716"/>
                    </a:lnTo>
                    <a:lnTo>
                      <a:pt x="1194" y="718"/>
                    </a:lnTo>
                    <a:lnTo>
                      <a:pt x="1191" y="721"/>
                    </a:lnTo>
                    <a:lnTo>
                      <a:pt x="1190" y="724"/>
                    </a:lnTo>
                    <a:lnTo>
                      <a:pt x="1189" y="727"/>
                    </a:lnTo>
                    <a:lnTo>
                      <a:pt x="1189" y="816"/>
                    </a:lnTo>
                    <a:lnTo>
                      <a:pt x="1190" y="820"/>
                    </a:lnTo>
                    <a:lnTo>
                      <a:pt x="1191" y="823"/>
                    </a:lnTo>
                    <a:lnTo>
                      <a:pt x="1194" y="825"/>
                    </a:lnTo>
                    <a:lnTo>
                      <a:pt x="1197" y="826"/>
                    </a:lnTo>
                    <a:lnTo>
                      <a:pt x="1201" y="827"/>
                    </a:lnTo>
                    <a:lnTo>
                      <a:pt x="1306" y="827"/>
                    </a:lnTo>
                    <a:lnTo>
                      <a:pt x="1310" y="826"/>
                    </a:lnTo>
                    <a:lnTo>
                      <a:pt x="1314" y="825"/>
                    </a:lnTo>
                    <a:lnTo>
                      <a:pt x="1317" y="823"/>
                    </a:lnTo>
                    <a:lnTo>
                      <a:pt x="1318" y="820"/>
                    </a:lnTo>
                    <a:lnTo>
                      <a:pt x="1319" y="816"/>
                    </a:lnTo>
                    <a:lnTo>
                      <a:pt x="1319" y="727"/>
                    </a:lnTo>
                    <a:lnTo>
                      <a:pt x="1318" y="724"/>
                    </a:lnTo>
                    <a:lnTo>
                      <a:pt x="1317" y="721"/>
                    </a:lnTo>
                    <a:lnTo>
                      <a:pt x="1314" y="718"/>
                    </a:lnTo>
                    <a:lnTo>
                      <a:pt x="1310" y="716"/>
                    </a:lnTo>
                    <a:lnTo>
                      <a:pt x="1306" y="715"/>
                    </a:lnTo>
                    <a:lnTo>
                      <a:pt x="1201" y="715"/>
                    </a:lnTo>
                    <a:close/>
                    <a:moveTo>
                      <a:pt x="429" y="715"/>
                    </a:moveTo>
                    <a:lnTo>
                      <a:pt x="424" y="716"/>
                    </a:lnTo>
                    <a:lnTo>
                      <a:pt x="421" y="718"/>
                    </a:lnTo>
                    <a:lnTo>
                      <a:pt x="418" y="721"/>
                    </a:lnTo>
                    <a:lnTo>
                      <a:pt x="416" y="724"/>
                    </a:lnTo>
                    <a:lnTo>
                      <a:pt x="416" y="727"/>
                    </a:lnTo>
                    <a:lnTo>
                      <a:pt x="416" y="816"/>
                    </a:lnTo>
                    <a:lnTo>
                      <a:pt x="416" y="820"/>
                    </a:lnTo>
                    <a:lnTo>
                      <a:pt x="418" y="823"/>
                    </a:lnTo>
                    <a:lnTo>
                      <a:pt x="421" y="825"/>
                    </a:lnTo>
                    <a:lnTo>
                      <a:pt x="424" y="826"/>
                    </a:lnTo>
                    <a:lnTo>
                      <a:pt x="429" y="827"/>
                    </a:lnTo>
                    <a:lnTo>
                      <a:pt x="533" y="827"/>
                    </a:lnTo>
                    <a:lnTo>
                      <a:pt x="536" y="826"/>
                    </a:lnTo>
                    <a:lnTo>
                      <a:pt x="541" y="825"/>
                    </a:lnTo>
                    <a:lnTo>
                      <a:pt x="543" y="823"/>
                    </a:lnTo>
                    <a:lnTo>
                      <a:pt x="545" y="820"/>
                    </a:lnTo>
                    <a:lnTo>
                      <a:pt x="546" y="816"/>
                    </a:lnTo>
                    <a:lnTo>
                      <a:pt x="546" y="727"/>
                    </a:lnTo>
                    <a:lnTo>
                      <a:pt x="545" y="724"/>
                    </a:lnTo>
                    <a:lnTo>
                      <a:pt x="543" y="721"/>
                    </a:lnTo>
                    <a:lnTo>
                      <a:pt x="541" y="718"/>
                    </a:lnTo>
                    <a:lnTo>
                      <a:pt x="536" y="716"/>
                    </a:lnTo>
                    <a:lnTo>
                      <a:pt x="533" y="715"/>
                    </a:lnTo>
                    <a:lnTo>
                      <a:pt x="429" y="715"/>
                    </a:lnTo>
                    <a:close/>
                    <a:moveTo>
                      <a:pt x="297" y="715"/>
                    </a:moveTo>
                    <a:lnTo>
                      <a:pt x="293" y="716"/>
                    </a:lnTo>
                    <a:lnTo>
                      <a:pt x="290" y="718"/>
                    </a:lnTo>
                    <a:lnTo>
                      <a:pt x="288" y="721"/>
                    </a:lnTo>
                    <a:lnTo>
                      <a:pt x="286" y="724"/>
                    </a:lnTo>
                    <a:lnTo>
                      <a:pt x="286" y="727"/>
                    </a:lnTo>
                    <a:lnTo>
                      <a:pt x="286" y="816"/>
                    </a:lnTo>
                    <a:lnTo>
                      <a:pt x="286" y="820"/>
                    </a:lnTo>
                    <a:lnTo>
                      <a:pt x="288" y="823"/>
                    </a:lnTo>
                    <a:lnTo>
                      <a:pt x="290" y="825"/>
                    </a:lnTo>
                    <a:lnTo>
                      <a:pt x="293" y="826"/>
                    </a:lnTo>
                    <a:lnTo>
                      <a:pt x="297" y="827"/>
                    </a:lnTo>
                    <a:lnTo>
                      <a:pt x="383" y="827"/>
                    </a:lnTo>
                    <a:lnTo>
                      <a:pt x="386" y="826"/>
                    </a:lnTo>
                    <a:lnTo>
                      <a:pt x="388" y="825"/>
                    </a:lnTo>
                    <a:lnTo>
                      <a:pt x="391" y="823"/>
                    </a:lnTo>
                    <a:lnTo>
                      <a:pt x="392" y="820"/>
                    </a:lnTo>
                    <a:lnTo>
                      <a:pt x="392" y="816"/>
                    </a:lnTo>
                    <a:lnTo>
                      <a:pt x="392" y="727"/>
                    </a:lnTo>
                    <a:lnTo>
                      <a:pt x="392" y="724"/>
                    </a:lnTo>
                    <a:lnTo>
                      <a:pt x="391" y="721"/>
                    </a:lnTo>
                    <a:lnTo>
                      <a:pt x="388" y="718"/>
                    </a:lnTo>
                    <a:lnTo>
                      <a:pt x="386" y="716"/>
                    </a:lnTo>
                    <a:lnTo>
                      <a:pt x="383" y="715"/>
                    </a:lnTo>
                    <a:lnTo>
                      <a:pt x="297" y="715"/>
                    </a:lnTo>
                    <a:close/>
                    <a:moveTo>
                      <a:pt x="172" y="715"/>
                    </a:moveTo>
                    <a:lnTo>
                      <a:pt x="169" y="716"/>
                    </a:lnTo>
                    <a:lnTo>
                      <a:pt x="166" y="718"/>
                    </a:lnTo>
                    <a:lnTo>
                      <a:pt x="164" y="721"/>
                    </a:lnTo>
                    <a:lnTo>
                      <a:pt x="162" y="724"/>
                    </a:lnTo>
                    <a:lnTo>
                      <a:pt x="162" y="727"/>
                    </a:lnTo>
                    <a:lnTo>
                      <a:pt x="162" y="816"/>
                    </a:lnTo>
                    <a:lnTo>
                      <a:pt x="162" y="820"/>
                    </a:lnTo>
                    <a:lnTo>
                      <a:pt x="164" y="823"/>
                    </a:lnTo>
                    <a:lnTo>
                      <a:pt x="166" y="825"/>
                    </a:lnTo>
                    <a:lnTo>
                      <a:pt x="169" y="826"/>
                    </a:lnTo>
                    <a:lnTo>
                      <a:pt x="172" y="827"/>
                    </a:lnTo>
                    <a:lnTo>
                      <a:pt x="258" y="827"/>
                    </a:lnTo>
                    <a:lnTo>
                      <a:pt x="261" y="826"/>
                    </a:lnTo>
                    <a:lnTo>
                      <a:pt x="263" y="825"/>
                    </a:lnTo>
                    <a:lnTo>
                      <a:pt x="266" y="823"/>
                    </a:lnTo>
                    <a:lnTo>
                      <a:pt x="267" y="820"/>
                    </a:lnTo>
                    <a:lnTo>
                      <a:pt x="267" y="816"/>
                    </a:lnTo>
                    <a:lnTo>
                      <a:pt x="267" y="727"/>
                    </a:lnTo>
                    <a:lnTo>
                      <a:pt x="267" y="724"/>
                    </a:lnTo>
                    <a:lnTo>
                      <a:pt x="266" y="721"/>
                    </a:lnTo>
                    <a:lnTo>
                      <a:pt x="263" y="718"/>
                    </a:lnTo>
                    <a:lnTo>
                      <a:pt x="261" y="716"/>
                    </a:lnTo>
                    <a:lnTo>
                      <a:pt x="258" y="715"/>
                    </a:lnTo>
                    <a:lnTo>
                      <a:pt x="172" y="715"/>
                    </a:lnTo>
                    <a:close/>
                    <a:moveTo>
                      <a:pt x="47" y="715"/>
                    </a:moveTo>
                    <a:lnTo>
                      <a:pt x="44" y="716"/>
                    </a:lnTo>
                    <a:lnTo>
                      <a:pt x="41" y="718"/>
                    </a:lnTo>
                    <a:lnTo>
                      <a:pt x="39" y="721"/>
                    </a:lnTo>
                    <a:lnTo>
                      <a:pt x="38" y="724"/>
                    </a:lnTo>
                    <a:lnTo>
                      <a:pt x="37" y="727"/>
                    </a:lnTo>
                    <a:lnTo>
                      <a:pt x="37" y="816"/>
                    </a:lnTo>
                    <a:lnTo>
                      <a:pt x="38" y="820"/>
                    </a:lnTo>
                    <a:lnTo>
                      <a:pt x="39" y="823"/>
                    </a:lnTo>
                    <a:lnTo>
                      <a:pt x="41" y="825"/>
                    </a:lnTo>
                    <a:lnTo>
                      <a:pt x="44" y="826"/>
                    </a:lnTo>
                    <a:lnTo>
                      <a:pt x="47" y="827"/>
                    </a:lnTo>
                    <a:lnTo>
                      <a:pt x="133" y="827"/>
                    </a:lnTo>
                    <a:lnTo>
                      <a:pt x="136" y="826"/>
                    </a:lnTo>
                    <a:lnTo>
                      <a:pt x="140" y="825"/>
                    </a:lnTo>
                    <a:lnTo>
                      <a:pt x="142" y="823"/>
                    </a:lnTo>
                    <a:lnTo>
                      <a:pt x="143" y="820"/>
                    </a:lnTo>
                    <a:lnTo>
                      <a:pt x="144" y="816"/>
                    </a:lnTo>
                    <a:lnTo>
                      <a:pt x="144" y="727"/>
                    </a:lnTo>
                    <a:lnTo>
                      <a:pt x="143" y="724"/>
                    </a:lnTo>
                    <a:lnTo>
                      <a:pt x="142" y="721"/>
                    </a:lnTo>
                    <a:lnTo>
                      <a:pt x="140" y="718"/>
                    </a:lnTo>
                    <a:lnTo>
                      <a:pt x="136" y="716"/>
                    </a:lnTo>
                    <a:lnTo>
                      <a:pt x="133" y="715"/>
                    </a:lnTo>
                    <a:lnTo>
                      <a:pt x="47" y="715"/>
                    </a:lnTo>
                    <a:close/>
                    <a:moveTo>
                      <a:pt x="1589" y="594"/>
                    </a:moveTo>
                    <a:lnTo>
                      <a:pt x="1577" y="595"/>
                    </a:lnTo>
                    <a:lnTo>
                      <a:pt x="1568" y="599"/>
                    </a:lnTo>
                    <a:lnTo>
                      <a:pt x="1565" y="604"/>
                    </a:lnTo>
                    <a:lnTo>
                      <a:pt x="1565" y="687"/>
                    </a:lnTo>
                    <a:lnTo>
                      <a:pt x="1568" y="692"/>
                    </a:lnTo>
                    <a:lnTo>
                      <a:pt x="1577" y="696"/>
                    </a:lnTo>
                    <a:lnTo>
                      <a:pt x="1589" y="697"/>
                    </a:lnTo>
                    <a:lnTo>
                      <a:pt x="1790" y="697"/>
                    </a:lnTo>
                    <a:lnTo>
                      <a:pt x="1803" y="696"/>
                    </a:lnTo>
                    <a:lnTo>
                      <a:pt x="1811" y="692"/>
                    </a:lnTo>
                    <a:lnTo>
                      <a:pt x="1814" y="687"/>
                    </a:lnTo>
                    <a:lnTo>
                      <a:pt x="1814" y="604"/>
                    </a:lnTo>
                    <a:lnTo>
                      <a:pt x="1811" y="599"/>
                    </a:lnTo>
                    <a:lnTo>
                      <a:pt x="1803" y="595"/>
                    </a:lnTo>
                    <a:lnTo>
                      <a:pt x="1790" y="594"/>
                    </a:lnTo>
                    <a:lnTo>
                      <a:pt x="1589" y="594"/>
                    </a:lnTo>
                    <a:close/>
                    <a:moveTo>
                      <a:pt x="1451" y="594"/>
                    </a:moveTo>
                    <a:lnTo>
                      <a:pt x="1448" y="594"/>
                    </a:lnTo>
                    <a:lnTo>
                      <a:pt x="1444" y="596"/>
                    </a:lnTo>
                    <a:lnTo>
                      <a:pt x="1442" y="598"/>
                    </a:lnTo>
                    <a:lnTo>
                      <a:pt x="1441" y="601"/>
                    </a:lnTo>
                    <a:lnTo>
                      <a:pt x="1440" y="604"/>
                    </a:lnTo>
                    <a:lnTo>
                      <a:pt x="1440" y="687"/>
                    </a:lnTo>
                    <a:lnTo>
                      <a:pt x="1441" y="690"/>
                    </a:lnTo>
                    <a:lnTo>
                      <a:pt x="1442" y="693"/>
                    </a:lnTo>
                    <a:lnTo>
                      <a:pt x="1444" y="695"/>
                    </a:lnTo>
                    <a:lnTo>
                      <a:pt x="1448" y="697"/>
                    </a:lnTo>
                    <a:lnTo>
                      <a:pt x="1451" y="697"/>
                    </a:lnTo>
                    <a:lnTo>
                      <a:pt x="1537" y="697"/>
                    </a:lnTo>
                    <a:lnTo>
                      <a:pt x="1540" y="697"/>
                    </a:lnTo>
                    <a:lnTo>
                      <a:pt x="1543" y="695"/>
                    </a:lnTo>
                    <a:lnTo>
                      <a:pt x="1545" y="693"/>
                    </a:lnTo>
                    <a:lnTo>
                      <a:pt x="1547" y="690"/>
                    </a:lnTo>
                    <a:lnTo>
                      <a:pt x="1547" y="687"/>
                    </a:lnTo>
                    <a:lnTo>
                      <a:pt x="1547" y="604"/>
                    </a:lnTo>
                    <a:lnTo>
                      <a:pt x="1547" y="601"/>
                    </a:lnTo>
                    <a:lnTo>
                      <a:pt x="1545" y="598"/>
                    </a:lnTo>
                    <a:lnTo>
                      <a:pt x="1543" y="596"/>
                    </a:lnTo>
                    <a:lnTo>
                      <a:pt x="1540" y="594"/>
                    </a:lnTo>
                    <a:lnTo>
                      <a:pt x="1537" y="594"/>
                    </a:lnTo>
                    <a:lnTo>
                      <a:pt x="1451" y="594"/>
                    </a:lnTo>
                    <a:close/>
                    <a:moveTo>
                      <a:pt x="1326" y="594"/>
                    </a:moveTo>
                    <a:lnTo>
                      <a:pt x="1323" y="594"/>
                    </a:lnTo>
                    <a:lnTo>
                      <a:pt x="1320" y="596"/>
                    </a:lnTo>
                    <a:lnTo>
                      <a:pt x="1318" y="598"/>
                    </a:lnTo>
                    <a:lnTo>
                      <a:pt x="1317" y="601"/>
                    </a:lnTo>
                    <a:lnTo>
                      <a:pt x="1316" y="604"/>
                    </a:lnTo>
                    <a:lnTo>
                      <a:pt x="1316" y="687"/>
                    </a:lnTo>
                    <a:lnTo>
                      <a:pt x="1317" y="690"/>
                    </a:lnTo>
                    <a:lnTo>
                      <a:pt x="1318" y="693"/>
                    </a:lnTo>
                    <a:lnTo>
                      <a:pt x="1320" y="695"/>
                    </a:lnTo>
                    <a:lnTo>
                      <a:pt x="1323" y="697"/>
                    </a:lnTo>
                    <a:lnTo>
                      <a:pt x="1326" y="697"/>
                    </a:lnTo>
                    <a:lnTo>
                      <a:pt x="1412" y="697"/>
                    </a:lnTo>
                    <a:lnTo>
                      <a:pt x="1415" y="697"/>
                    </a:lnTo>
                    <a:lnTo>
                      <a:pt x="1418" y="695"/>
                    </a:lnTo>
                    <a:lnTo>
                      <a:pt x="1420" y="693"/>
                    </a:lnTo>
                    <a:lnTo>
                      <a:pt x="1421" y="690"/>
                    </a:lnTo>
                    <a:lnTo>
                      <a:pt x="1422" y="687"/>
                    </a:lnTo>
                    <a:lnTo>
                      <a:pt x="1422" y="604"/>
                    </a:lnTo>
                    <a:lnTo>
                      <a:pt x="1421" y="601"/>
                    </a:lnTo>
                    <a:lnTo>
                      <a:pt x="1420" y="598"/>
                    </a:lnTo>
                    <a:lnTo>
                      <a:pt x="1418" y="596"/>
                    </a:lnTo>
                    <a:lnTo>
                      <a:pt x="1415" y="594"/>
                    </a:lnTo>
                    <a:lnTo>
                      <a:pt x="1412" y="594"/>
                    </a:lnTo>
                    <a:lnTo>
                      <a:pt x="1326" y="594"/>
                    </a:lnTo>
                    <a:close/>
                    <a:moveTo>
                      <a:pt x="1201" y="594"/>
                    </a:moveTo>
                    <a:lnTo>
                      <a:pt x="1198" y="594"/>
                    </a:lnTo>
                    <a:lnTo>
                      <a:pt x="1196" y="596"/>
                    </a:lnTo>
                    <a:lnTo>
                      <a:pt x="1193" y="598"/>
                    </a:lnTo>
                    <a:lnTo>
                      <a:pt x="1192" y="601"/>
                    </a:lnTo>
                    <a:lnTo>
                      <a:pt x="1192" y="604"/>
                    </a:lnTo>
                    <a:lnTo>
                      <a:pt x="1192" y="687"/>
                    </a:lnTo>
                    <a:lnTo>
                      <a:pt x="1192" y="690"/>
                    </a:lnTo>
                    <a:lnTo>
                      <a:pt x="1193" y="693"/>
                    </a:lnTo>
                    <a:lnTo>
                      <a:pt x="1196" y="695"/>
                    </a:lnTo>
                    <a:lnTo>
                      <a:pt x="1198" y="697"/>
                    </a:lnTo>
                    <a:lnTo>
                      <a:pt x="1201" y="697"/>
                    </a:lnTo>
                    <a:lnTo>
                      <a:pt x="1287" y="697"/>
                    </a:lnTo>
                    <a:lnTo>
                      <a:pt x="1291" y="697"/>
                    </a:lnTo>
                    <a:lnTo>
                      <a:pt x="1294" y="695"/>
                    </a:lnTo>
                    <a:lnTo>
                      <a:pt x="1296" y="693"/>
                    </a:lnTo>
                    <a:lnTo>
                      <a:pt x="1298" y="690"/>
                    </a:lnTo>
                    <a:lnTo>
                      <a:pt x="1298" y="687"/>
                    </a:lnTo>
                    <a:lnTo>
                      <a:pt x="1298" y="604"/>
                    </a:lnTo>
                    <a:lnTo>
                      <a:pt x="1298" y="601"/>
                    </a:lnTo>
                    <a:lnTo>
                      <a:pt x="1296" y="598"/>
                    </a:lnTo>
                    <a:lnTo>
                      <a:pt x="1294" y="596"/>
                    </a:lnTo>
                    <a:lnTo>
                      <a:pt x="1291" y="594"/>
                    </a:lnTo>
                    <a:lnTo>
                      <a:pt x="1287" y="594"/>
                    </a:lnTo>
                    <a:lnTo>
                      <a:pt x="1201" y="594"/>
                    </a:lnTo>
                    <a:close/>
                    <a:moveTo>
                      <a:pt x="1077" y="594"/>
                    </a:moveTo>
                    <a:lnTo>
                      <a:pt x="1074" y="594"/>
                    </a:lnTo>
                    <a:lnTo>
                      <a:pt x="1072" y="596"/>
                    </a:lnTo>
                    <a:lnTo>
                      <a:pt x="1068" y="598"/>
                    </a:lnTo>
                    <a:lnTo>
                      <a:pt x="1067" y="601"/>
                    </a:lnTo>
                    <a:lnTo>
                      <a:pt x="1067" y="604"/>
                    </a:lnTo>
                    <a:lnTo>
                      <a:pt x="1067" y="687"/>
                    </a:lnTo>
                    <a:lnTo>
                      <a:pt x="1067" y="690"/>
                    </a:lnTo>
                    <a:lnTo>
                      <a:pt x="1068" y="693"/>
                    </a:lnTo>
                    <a:lnTo>
                      <a:pt x="1072" y="695"/>
                    </a:lnTo>
                    <a:lnTo>
                      <a:pt x="1074" y="697"/>
                    </a:lnTo>
                    <a:lnTo>
                      <a:pt x="1077" y="697"/>
                    </a:lnTo>
                    <a:lnTo>
                      <a:pt x="1163" y="697"/>
                    </a:lnTo>
                    <a:lnTo>
                      <a:pt x="1166" y="697"/>
                    </a:lnTo>
                    <a:lnTo>
                      <a:pt x="1169" y="695"/>
                    </a:lnTo>
                    <a:lnTo>
                      <a:pt x="1171" y="693"/>
                    </a:lnTo>
                    <a:lnTo>
                      <a:pt x="1173" y="690"/>
                    </a:lnTo>
                    <a:lnTo>
                      <a:pt x="1173" y="687"/>
                    </a:lnTo>
                    <a:lnTo>
                      <a:pt x="1173" y="604"/>
                    </a:lnTo>
                    <a:lnTo>
                      <a:pt x="1173" y="601"/>
                    </a:lnTo>
                    <a:lnTo>
                      <a:pt x="1171" y="598"/>
                    </a:lnTo>
                    <a:lnTo>
                      <a:pt x="1169" y="596"/>
                    </a:lnTo>
                    <a:lnTo>
                      <a:pt x="1166" y="594"/>
                    </a:lnTo>
                    <a:lnTo>
                      <a:pt x="1163" y="594"/>
                    </a:lnTo>
                    <a:lnTo>
                      <a:pt x="1077" y="594"/>
                    </a:lnTo>
                    <a:close/>
                    <a:moveTo>
                      <a:pt x="953" y="594"/>
                    </a:moveTo>
                    <a:lnTo>
                      <a:pt x="949" y="594"/>
                    </a:lnTo>
                    <a:lnTo>
                      <a:pt x="947" y="596"/>
                    </a:lnTo>
                    <a:lnTo>
                      <a:pt x="945" y="598"/>
                    </a:lnTo>
                    <a:lnTo>
                      <a:pt x="943" y="601"/>
                    </a:lnTo>
                    <a:lnTo>
                      <a:pt x="943" y="604"/>
                    </a:lnTo>
                    <a:lnTo>
                      <a:pt x="943" y="687"/>
                    </a:lnTo>
                    <a:lnTo>
                      <a:pt x="943" y="690"/>
                    </a:lnTo>
                    <a:lnTo>
                      <a:pt x="945" y="693"/>
                    </a:lnTo>
                    <a:lnTo>
                      <a:pt x="947" y="695"/>
                    </a:lnTo>
                    <a:lnTo>
                      <a:pt x="949" y="697"/>
                    </a:lnTo>
                    <a:lnTo>
                      <a:pt x="953" y="697"/>
                    </a:lnTo>
                    <a:lnTo>
                      <a:pt x="1038" y="697"/>
                    </a:lnTo>
                    <a:lnTo>
                      <a:pt x="1041" y="697"/>
                    </a:lnTo>
                    <a:lnTo>
                      <a:pt x="1044" y="695"/>
                    </a:lnTo>
                    <a:lnTo>
                      <a:pt x="1046" y="693"/>
                    </a:lnTo>
                    <a:lnTo>
                      <a:pt x="1049" y="690"/>
                    </a:lnTo>
                    <a:lnTo>
                      <a:pt x="1049" y="687"/>
                    </a:lnTo>
                    <a:lnTo>
                      <a:pt x="1049" y="604"/>
                    </a:lnTo>
                    <a:lnTo>
                      <a:pt x="1049" y="601"/>
                    </a:lnTo>
                    <a:lnTo>
                      <a:pt x="1046" y="598"/>
                    </a:lnTo>
                    <a:lnTo>
                      <a:pt x="1044" y="596"/>
                    </a:lnTo>
                    <a:lnTo>
                      <a:pt x="1041" y="594"/>
                    </a:lnTo>
                    <a:lnTo>
                      <a:pt x="1038" y="594"/>
                    </a:lnTo>
                    <a:lnTo>
                      <a:pt x="953" y="594"/>
                    </a:lnTo>
                    <a:close/>
                    <a:moveTo>
                      <a:pt x="829" y="594"/>
                    </a:moveTo>
                    <a:lnTo>
                      <a:pt x="824" y="594"/>
                    </a:lnTo>
                    <a:lnTo>
                      <a:pt x="822" y="596"/>
                    </a:lnTo>
                    <a:lnTo>
                      <a:pt x="820" y="598"/>
                    </a:lnTo>
                    <a:lnTo>
                      <a:pt x="818" y="601"/>
                    </a:lnTo>
                    <a:lnTo>
                      <a:pt x="818" y="604"/>
                    </a:lnTo>
                    <a:lnTo>
                      <a:pt x="818" y="687"/>
                    </a:lnTo>
                    <a:lnTo>
                      <a:pt x="818" y="690"/>
                    </a:lnTo>
                    <a:lnTo>
                      <a:pt x="820" y="693"/>
                    </a:lnTo>
                    <a:lnTo>
                      <a:pt x="822" y="695"/>
                    </a:lnTo>
                    <a:lnTo>
                      <a:pt x="824" y="697"/>
                    </a:lnTo>
                    <a:lnTo>
                      <a:pt x="829" y="697"/>
                    </a:lnTo>
                    <a:lnTo>
                      <a:pt x="913" y="697"/>
                    </a:lnTo>
                    <a:lnTo>
                      <a:pt x="918" y="697"/>
                    </a:lnTo>
                    <a:lnTo>
                      <a:pt x="920" y="695"/>
                    </a:lnTo>
                    <a:lnTo>
                      <a:pt x="922" y="693"/>
                    </a:lnTo>
                    <a:lnTo>
                      <a:pt x="924" y="690"/>
                    </a:lnTo>
                    <a:lnTo>
                      <a:pt x="924" y="687"/>
                    </a:lnTo>
                    <a:lnTo>
                      <a:pt x="924" y="604"/>
                    </a:lnTo>
                    <a:lnTo>
                      <a:pt x="924" y="601"/>
                    </a:lnTo>
                    <a:lnTo>
                      <a:pt x="922" y="598"/>
                    </a:lnTo>
                    <a:lnTo>
                      <a:pt x="920" y="596"/>
                    </a:lnTo>
                    <a:lnTo>
                      <a:pt x="918" y="594"/>
                    </a:lnTo>
                    <a:lnTo>
                      <a:pt x="913" y="594"/>
                    </a:lnTo>
                    <a:lnTo>
                      <a:pt x="829" y="594"/>
                    </a:lnTo>
                    <a:close/>
                    <a:moveTo>
                      <a:pt x="704" y="594"/>
                    </a:moveTo>
                    <a:lnTo>
                      <a:pt x="701" y="594"/>
                    </a:lnTo>
                    <a:lnTo>
                      <a:pt x="698" y="596"/>
                    </a:lnTo>
                    <a:lnTo>
                      <a:pt x="696" y="598"/>
                    </a:lnTo>
                    <a:lnTo>
                      <a:pt x="694" y="601"/>
                    </a:lnTo>
                    <a:lnTo>
                      <a:pt x="694" y="604"/>
                    </a:lnTo>
                    <a:lnTo>
                      <a:pt x="694" y="687"/>
                    </a:lnTo>
                    <a:lnTo>
                      <a:pt x="694" y="690"/>
                    </a:lnTo>
                    <a:lnTo>
                      <a:pt x="696" y="693"/>
                    </a:lnTo>
                    <a:lnTo>
                      <a:pt x="698" y="695"/>
                    </a:lnTo>
                    <a:lnTo>
                      <a:pt x="701" y="697"/>
                    </a:lnTo>
                    <a:lnTo>
                      <a:pt x="704" y="697"/>
                    </a:lnTo>
                    <a:lnTo>
                      <a:pt x="790" y="697"/>
                    </a:lnTo>
                    <a:lnTo>
                      <a:pt x="793" y="697"/>
                    </a:lnTo>
                    <a:lnTo>
                      <a:pt x="795" y="695"/>
                    </a:lnTo>
                    <a:lnTo>
                      <a:pt x="797" y="693"/>
                    </a:lnTo>
                    <a:lnTo>
                      <a:pt x="799" y="690"/>
                    </a:lnTo>
                    <a:lnTo>
                      <a:pt x="799" y="687"/>
                    </a:lnTo>
                    <a:lnTo>
                      <a:pt x="799" y="604"/>
                    </a:lnTo>
                    <a:lnTo>
                      <a:pt x="799" y="601"/>
                    </a:lnTo>
                    <a:lnTo>
                      <a:pt x="797" y="598"/>
                    </a:lnTo>
                    <a:lnTo>
                      <a:pt x="795" y="596"/>
                    </a:lnTo>
                    <a:lnTo>
                      <a:pt x="793" y="594"/>
                    </a:lnTo>
                    <a:lnTo>
                      <a:pt x="790" y="594"/>
                    </a:lnTo>
                    <a:lnTo>
                      <a:pt x="704" y="594"/>
                    </a:lnTo>
                    <a:close/>
                    <a:moveTo>
                      <a:pt x="579" y="594"/>
                    </a:moveTo>
                    <a:lnTo>
                      <a:pt x="576" y="594"/>
                    </a:lnTo>
                    <a:lnTo>
                      <a:pt x="573" y="596"/>
                    </a:lnTo>
                    <a:lnTo>
                      <a:pt x="571" y="598"/>
                    </a:lnTo>
                    <a:lnTo>
                      <a:pt x="569" y="601"/>
                    </a:lnTo>
                    <a:lnTo>
                      <a:pt x="569" y="604"/>
                    </a:lnTo>
                    <a:lnTo>
                      <a:pt x="569" y="687"/>
                    </a:lnTo>
                    <a:lnTo>
                      <a:pt x="569" y="690"/>
                    </a:lnTo>
                    <a:lnTo>
                      <a:pt x="571" y="693"/>
                    </a:lnTo>
                    <a:lnTo>
                      <a:pt x="573" y="695"/>
                    </a:lnTo>
                    <a:lnTo>
                      <a:pt x="576" y="697"/>
                    </a:lnTo>
                    <a:lnTo>
                      <a:pt x="579" y="697"/>
                    </a:lnTo>
                    <a:lnTo>
                      <a:pt x="665" y="697"/>
                    </a:lnTo>
                    <a:lnTo>
                      <a:pt x="668" y="697"/>
                    </a:lnTo>
                    <a:lnTo>
                      <a:pt x="671" y="695"/>
                    </a:lnTo>
                    <a:lnTo>
                      <a:pt x="674" y="693"/>
                    </a:lnTo>
                    <a:lnTo>
                      <a:pt x="675" y="690"/>
                    </a:lnTo>
                    <a:lnTo>
                      <a:pt x="675" y="687"/>
                    </a:lnTo>
                    <a:lnTo>
                      <a:pt x="675" y="604"/>
                    </a:lnTo>
                    <a:lnTo>
                      <a:pt x="675" y="601"/>
                    </a:lnTo>
                    <a:lnTo>
                      <a:pt x="674" y="598"/>
                    </a:lnTo>
                    <a:lnTo>
                      <a:pt x="671" y="596"/>
                    </a:lnTo>
                    <a:lnTo>
                      <a:pt x="668" y="594"/>
                    </a:lnTo>
                    <a:lnTo>
                      <a:pt x="665" y="594"/>
                    </a:lnTo>
                    <a:lnTo>
                      <a:pt x="579" y="594"/>
                    </a:lnTo>
                    <a:close/>
                    <a:moveTo>
                      <a:pt x="455" y="594"/>
                    </a:moveTo>
                    <a:lnTo>
                      <a:pt x="452" y="594"/>
                    </a:lnTo>
                    <a:lnTo>
                      <a:pt x="448" y="596"/>
                    </a:lnTo>
                    <a:lnTo>
                      <a:pt x="446" y="598"/>
                    </a:lnTo>
                    <a:lnTo>
                      <a:pt x="445" y="601"/>
                    </a:lnTo>
                    <a:lnTo>
                      <a:pt x="444" y="604"/>
                    </a:lnTo>
                    <a:lnTo>
                      <a:pt x="444" y="687"/>
                    </a:lnTo>
                    <a:lnTo>
                      <a:pt x="445" y="690"/>
                    </a:lnTo>
                    <a:lnTo>
                      <a:pt x="446" y="693"/>
                    </a:lnTo>
                    <a:lnTo>
                      <a:pt x="448" y="695"/>
                    </a:lnTo>
                    <a:lnTo>
                      <a:pt x="452" y="697"/>
                    </a:lnTo>
                    <a:lnTo>
                      <a:pt x="455" y="697"/>
                    </a:lnTo>
                    <a:lnTo>
                      <a:pt x="541" y="697"/>
                    </a:lnTo>
                    <a:lnTo>
                      <a:pt x="544" y="697"/>
                    </a:lnTo>
                    <a:lnTo>
                      <a:pt x="547" y="695"/>
                    </a:lnTo>
                    <a:lnTo>
                      <a:pt x="549" y="693"/>
                    </a:lnTo>
                    <a:lnTo>
                      <a:pt x="550" y="690"/>
                    </a:lnTo>
                    <a:lnTo>
                      <a:pt x="551" y="687"/>
                    </a:lnTo>
                    <a:lnTo>
                      <a:pt x="551" y="604"/>
                    </a:lnTo>
                    <a:lnTo>
                      <a:pt x="550" y="601"/>
                    </a:lnTo>
                    <a:lnTo>
                      <a:pt x="549" y="598"/>
                    </a:lnTo>
                    <a:lnTo>
                      <a:pt x="547" y="596"/>
                    </a:lnTo>
                    <a:lnTo>
                      <a:pt x="544" y="594"/>
                    </a:lnTo>
                    <a:lnTo>
                      <a:pt x="541" y="594"/>
                    </a:lnTo>
                    <a:lnTo>
                      <a:pt x="455" y="594"/>
                    </a:lnTo>
                    <a:close/>
                    <a:moveTo>
                      <a:pt x="330" y="594"/>
                    </a:moveTo>
                    <a:lnTo>
                      <a:pt x="327" y="594"/>
                    </a:lnTo>
                    <a:lnTo>
                      <a:pt x="324" y="596"/>
                    </a:lnTo>
                    <a:lnTo>
                      <a:pt x="322" y="598"/>
                    </a:lnTo>
                    <a:lnTo>
                      <a:pt x="321" y="601"/>
                    </a:lnTo>
                    <a:lnTo>
                      <a:pt x="320" y="604"/>
                    </a:lnTo>
                    <a:lnTo>
                      <a:pt x="320" y="687"/>
                    </a:lnTo>
                    <a:lnTo>
                      <a:pt x="321" y="690"/>
                    </a:lnTo>
                    <a:lnTo>
                      <a:pt x="322" y="693"/>
                    </a:lnTo>
                    <a:lnTo>
                      <a:pt x="324" y="695"/>
                    </a:lnTo>
                    <a:lnTo>
                      <a:pt x="327" y="697"/>
                    </a:lnTo>
                    <a:lnTo>
                      <a:pt x="330" y="697"/>
                    </a:lnTo>
                    <a:lnTo>
                      <a:pt x="416" y="697"/>
                    </a:lnTo>
                    <a:lnTo>
                      <a:pt x="419" y="697"/>
                    </a:lnTo>
                    <a:lnTo>
                      <a:pt x="422" y="695"/>
                    </a:lnTo>
                    <a:lnTo>
                      <a:pt x="424" y="693"/>
                    </a:lnTo>
                    <a:lnTo>
                      <a:pt x="425" y="690"/>
                    </a:lnTo>
                    <a:lnTo>
                      <a:pt x="427" y="687"/>
                    </a:lnTo>
                    <a:lnTo>
                      <a:pt x="427" y="604"/>
                    </a:lnTo>
                    <a:lnTo>
                      <a:pt x="425" y="601"/>
                    </a:lnTo>
                    <a:lnTo>
                      <a:pt x="424" y="598"/>
                    </a:lnTo>
                    <a:lnTo>
                      <a:pt x="422" y="596"/>
                    </a:lnTo>
                    <a:lnTo>
                      <a:pt x="419" y="594"/>
                    </a:lnTo>
                    <a:lnTo>
                      <a:pt x="416" y="594"/>
                    </a:lnTo>
                    <a:lnTo>
                      <a:pt x="330" y="594"/>
                    </a:lnTo>
                    <a:close/>
                    <a:moveTo>
                      <a:pt x="67" y="594"/>
                    </a:moveTo>
                    <a:lnTo>
                      <a:pt x="55" y="595"/>
                    </a:lnTo>
                    <a:lnTo>
                      <a:pt x="45" y="599"/>
                    </a:lnTo>
                    <a:lnTo>
                      <a:pt x="42" y="604"/>
                    </a:lnTo>
                    <a:lnTo>
                      <a:pt x="42" y="687"/>
                    </a:lnTo>
                    <a:lnTo>
                      <a:pt x="45" y="692"/>
                    </a:lnTo>
                    <a:lnTo>
                      <a:pt x="55" y="696"/>
                    </a:lnTo>
                    <a:lnTo>
                      <a:pt x="67" y="697"/>
                    </a:lnTo>
                    <a:lnTo>
                      <a:pt x="274" y="697"/>
                    </a:lnTo>
                    <a:lnTo>
                      <a:pt x="286" y="696"/>
                    </a:lnTo>
                    <a:lnTo>
                      <a:pt x="296" y="692"/>
                    </a:lnTo>
                    <a:lnTo>
                      <a:pt x="299" y="687"/>
                    </a:lnTo>
                    <a:lnTo>
                      <a:pt x="299" y="604"/>
                    </a:lnTo>
                    <a:lnTo>
                      <a:pt x="296" y="599"/>
                    </a:lnTo>
                    <a:lnTo>
                      <a:pt x="286" y="595"/>
                    </a:lnTo>
                    <a:lnTo>
                      <a:pt x="274" y="594"/>
                    </a:lnTo>
                    <a:lnTo>
                      <a:pt x="67" y="594"/>
                    </a:lnTo>
                    <a:close/>
                    <a:moveTo>
                      <a:pt x="1643" y="477"/>
                    </a:moveTo>
                    <a:lnTo>
                      <a:pt x="1634" y="479"/>
                    </a:lnTo>
                    <a:lnTo>
                      <a:pt x="1628" y="482"/>
                    </a:lnTo>
                    <a:lnTo>
                      <a:pt x="1625" y="487"/>
                    </a:lnTo>
                    <a:lnTo>
                      <a:pt x="1625" y="571"/>
                    </a:lnTo>
                    <a:lnTo>
                      <a:pt x="1628" y="576"/>
                    </a:lnTo>
                    <a:lnTo>
                      <a:pt x="1634" y="579"/>
                    </a:lnTo>
                    <a:lnTo>
                      <a:pt x="1643" y="581"/>
                    </a:lnTo>
                    <a:lnTo>
                      <a:pt x="1798" y="581"/>
                    </a:lnTo>
                    <a:lnTo>
                      <a:pt x="1808" y="579"/>
                    </a:lnTo>
                    <a:lnTo>
                      <a:pt x="1814" y="576"/>
                    </a:lnTo>
                    <a:lnTo>
                      <a:pt x="1817" y="571"/>
                    </a:lnTo>
                    <a:lnTo>
                      <a:pt x="1817" y="487"/>
                    </a:lnTo>
                    <a:lnTo>
                      <a:pt x="1814" y="482"/>
                    </a:lnTo>
                    <a:lnTo>
                      <a:pt x="1808" y="479"/>
                    </a:lnTo>
                    <a:lnTo>
                      <a:pt x="1798" y="477"/>
                    </a:lnTo>
                    <a:lnTo>
                      <a:pt x="1643" y="477"/>
                    </a:lnTo>
                    <a:close/>
                    <a:moveTo>
                      <a:pt x="1510" y="477"/>
                    </a:moveTo>
                    <a:lnTo>
                      <a:pt x="1507" y="478"/>
                    </a:lnTo>
                    <a:lnTo>
                      <a:pt x="1504" y="479"/>
                    </a:lnTo>
                    <a:lnTo>
                      <a:pt x="1502" y="482"/>
                    </a:lnTo>
                    <a:lnTo>
                      <a:pt x="1501" y="484"/>
                    </a:lnTo>
                    <a:lnTo>
                      <a:pt x="1500" y="487"/>
                    </a:lnTo>
                    <a:lnTo>
                      <a:pt x="1500" y="571"/>
                    </a:lnTo>
                    <a:lnTo>
                      <a:pt x="1501" y="574"/>
                    </a:lnTo>
                    <a:lnTo>
                      <a:pt x="1502" y="577"/>
                    </a:lnTo>
                    <a:lnTo>
                      <a:pt x="1504" y="579"/>
                    </a:lnTo>
                    <a:lnTo>
                      <a:pt x="1507" y="580"/>
                    </a:lnTo>
                    <a:lnTo>
                      <a:pt x="1510" y="581"/>
                    </a:lnTo>
                    <a:lnTo>
                      <a:pt x="1596" y="581"/>
                    </a:lnTo>
                    <a:lnTo>
                      <a:pt x="1599" y="580"/>
                    </a:lnTo>
                    <a:lnTo>
                      <a:pt x="1603" y="579"/>
                    </a:lnTo>
                    <a:lnTo>
                      <a:pt x="1605" y="577"/>
                    </a:lnTo>
                    <a:lnTo>
                      <a:pt x="1606" y="574"/>
                    </a:lnTo>
                    <a:lnTo>
                      <a:pt x="1607" y="571"/>
                    </a:lnTo>
                    <a:lnTo>
                      <a:pt x="1607" y="487"/>
                    </a:lnTo>
                    <a:lnTo>
                      <a:pt x="1606" y="484"/>
                    </a:lnTo>
                    <a:lnTo>
                      <a:pt x="1605" y="482"/>
                    </a:lnTo>
                    <a:lnTo>
                      <a:pt x="1603" y="479"/>
                    </a:lnTo>
                    <a:lnTo>
                      <a:pt x="1599" y="478"/>
                    </a:lnTo>
                    <a:lnTo>
                      <a:pt x="1596" y="477"/>
                    </a:lnTo>
                    <a:lnTo>
                      <a:pt x="1510" y="477"/>
                    </a:lnTo>
                    <a:close/>
                    <a:moveTo>
                      <a:pt x="1386" y="477"/>
                    </a:moveTo>
                    <a:lnTo>
                      <a:pt x="1383" y="478"/>
                    </a:lnTo>
                    <a:lnTo>
                      <a:pt x="1380" y="479"/>
                    </a:lnTo>
                    <a:lnTo>
                      <a:pt x="1377" y="482"/>
                    </a:lnTo>
                    <a:lnTo>
                      <a:pt x="1376" y="484"/>
                    </a:lnTo>
                    <a:lnTo>
                      <a:pt x="1375" y="487"/>
                    </a:lnTo>
                    <a:lnTo>
                      <a:pt x="1375" y="571"/>
                    </a:lnTo>
                    <a:lnTo>
                      <a:pt x="1376" y="574"/>
                    </a:lnTo>
                    <a:lnTo>
                      <a:pt x="1377" y="577"/>
                    </a:lnTo>
                    <a:lnTo>
                      <a:pt x="1380" y="579"/>
                    </a:lnTo>
                    <a:lnTo>
                      <a:pt x="1383" y="580"/>
                    </a:lnTo>
                    <a:lnTo>
                      <a:pt x="1386" y="581"/>
                    </a:lnTo>
                    <a:lnTo>
                      <a:pt x="1472" y="581"/>
                    </a:lnTo>
                    <a:lnTo>
                      <a:pt x="1475" y="580"/>
                    </a:lnTo>
                    <a:lnTo>
                      <a:pt x="1478" y="579"/>
                    </a:lnTo>
                    <a:lnTo>
                      <a:pt x="1480" y="577"/>
                    </a:lnTo>
                    <a:lnTo>
                      <a:pt x="1481" y="574"/>
                    </a:lnTo>
                    <a:lnTo>
                      <a:pt x="1482" y="571"/>
                    </a:lnTo>
                    <a:lnTo>
                      <a:pt x="1482" y="487"/>
                    </a:lnTo>
                    <a:lnTo>
                      <a:pt x="1481" y="484"/>
                    </a:lnTo>
                    <a:lnTo>
                      <a:pt x="1480" y="482"/>
                    </a:lnTo>
                    <a:lnTo>
                      <a:pt x="1478" y="479"/>
                    </a:lnTo>
                    <a:lnTo>
                      <a:pt x="1475" y="478"/>
                    </a:lnTo>
                    <a:lnTo>
                      <a:pt x="1472" y="477"/>
                    </a:lnTo>
                    <a:lnTo>
                      <a:pt x="1386" y="477"/>
                    </a:lnTo>
                    <a:close/>
                    <a:moveTo>
                      <a:pt x="1261" y="477"/>
                    </a:moveTo>
                    <a:lnTo>
                      <a:pt x="1258" y="478"/>
                    </a:lnTo>
                    <a:lnTo>
                      <a:pt x="1256" y="479"/>
                    </a:lnTo>
                    <a:lnTo>
                      <a:pt x="1253" y="482"/>
                    </a:lnTo>
                    <a:lnTo>
                      <a:pt x="1252" y="484"/>
                    </a:lnTo>
                    <a:lnTo>
                      <a:pt x="1252" y="487"/>
                    </a:lnTo>
                    <a:lnTo>
                      <a:pt x="1252" y="571"/>
                    </a:lnTo>
                    <a:lnTo>
                      <a:pt x="1252" y="574"/>
                    </a:lnTo>
                    <a:lnTo>
                      <a:pt x="1253" y="577"/>
                    </a:lnTo>
                    <a:lnTo>
                      <a:pt x="1256" y="579"/>
                    </a:lnTo>
                    <a:lnTo>
                      <a:pt x="1258" y="580"/>
                    </a:lnTo>
                    <a:lnTo>
                      <a:pt x="1261" y="581"/>
                    </a:lnTo>
                    <a:lnTo>
                      <a:pt x="1347" y="581"/>
                    </a:lnTo>
                    <a:lnTo>
                      <a:pt x="1350" y="580"/>
                    </a:lnTo>
                    <a:lnTo>
                      <a:pt x="1353" y="579"/>
                    </a:lnTo>
                    <a:lnTo>
                      <a:pt x="1355" y="577"/>
                    </a:lnTo>
                    <a:lnTo>
                      <a:pt x="1358" y="574"/>
                    </a:lnTo>
                    <a:lnTo>
                      <a:pt x="1358" y="571"/>
                    </a:lnTo>
                    <a:lnTo>
                      <a:pt x="1358" y="487"/>
                    </a:lnTo>
                    <a:lnTo>
                      <a:pt x="1358" y="484"/>
                    </a:lnTo>
                    <a:lnTo>
                      <a:pt x="1355" y="482"/>
                    </a:lnTo>
                    <a:lnTo>
                      <a:pt x="1353" y="479"/>
                    </a:lnTo>
                    <a:lnTo>
                      <a:pt x="1350" y="478"/>
                    </a:lnTo>
                    <a:lnTo>
                      <a:pt x="1347" y="477"/>
                    </a:lnTo>
                    <a:lnTo>
                      <a:pt x="1261" y="477"/>
                    </a:lnTo>
                    <a:close/>
                    <a:moveTo>
                      <a:pt x="1137" y="477"/>
                    </a:moveTo>
                    <a:lnTo>
                      <a:pt x="1133" y="478"/>
                    </a:lnTo>
                    <a:lnTo>
                      <a:pt x="1131" y="479"/>
                    </a:lnTo>
                    <a:lnTo>
                      <a:pt x="1129" y="482"/>
                    </a:lnTo>
                    <a:lnTo>
                      <a:pt x="1127" y="484"/>
                    </a:lnTo>
                    <a:lnTo>
                      <a:pt x="1127" y="487"/>
                    </a:lnTo>
                    <a:lnTo>
                      <a:pt x="1127" y="571"/>
                    </a:lnTo>
                    <a:lnTo>
                      <a:pt x="1127" y="574"/>
                    </a:lnTo>
                    <a:lnTo>
                      <a:pt x="1129" y="577"/>
                    </a:lnTo>
                    <a:lnTo>
                      <a:pt x="1131" y="579"/>
                    </a:lnTo>
                    <a:lnTo>
                      <a:pt x="1133" y="580"/>
                    </a:lnTo>
                    <a:lnTo>
                      <a:pt x="1137" y="581"/>
                    </a:lnTo>
                    <a:lnTo>
                      <a:pt x="1222" y="581"/>
                    </a:lnTo>
                    <a:lnTo>
                      <a:pt x="1226" y="580"/>
                    </a:lnTo>
                    <a:lnTo>
                      <a:pt x="1229" y="579"/>
                    </a:lnTo>
                    <a:lnTo>
                      <a:pt x="1231" y="577"/>
                    </a:lnTo>
                    <a:lnTo>
                      <a:pt x="1233" y="574"/>
                    </a:lnTo>
                    <a:lnTo>
                      <a:pt x="1233" y="571"/>
                    </a:lnTo>
                    <a:lnTo>
                      <a:pt x="1233" y="487"/>
                    </a:lnTo>
                    <a:lnTo>
                      <a:pt x="1233" y="484"/>
                    </a:lnTo>
                    <a:lnTo>
                      <a:pt x="1231" y="482"/>
                    </a:lnTo>
                    <a:lnTo>
                      <a:pt x="1229" y="479"/>
                    </a:lnTo>
                    <a:lnTo>
                      <a:pt x="1226" y="478"/>
                    </a:lnTo>
                    <a:lnTo>
                      <a:pt x="1222" y="477"/>
                    </a:lnTo>
                    <a:lnTo>
                      <a:pt x="1137" y="477"/>
                    </a:lnTo>
                    <a:close/>
                    <a:moveTo>
                      <a:pt x="1013" y="477"/>
                    </a:moveTo>
                    <a:lnTo>
                      <a:pt x="1009" y="478"/>
                    </a:lnTo>
                    <a:lnTo>
                      <a:pt x="1007" y="479"/>
                    </a:lnTo>
                    <a:lnTo>
                      <a:pt x="1005" y="482"/>
                    </a:lnTo>
                    <a:lnTo>
                      <a:pt x="1003" y="484"/>
                    </a:lnTo>
                    <a:lnTo>
                      <a:pt x="1003" y="487"/>
                    </a:lnTo>
                    <a:lnTo>
                      <a:pt x="1003" y="571"/>
                    </a:lnTo>
                    <a:lnTo>
                      <a:pt x="1003" y="574"/>
                    </a:lnTo>
                    <a:lnTo>
                      <a:pt x="1005" y="577"/>
                    </a:lnTo>
                    <a:lnTo>
                      <a:pt x="1007" y="579"/>
                    </a:lnTo>
                    <a:lnTo>
                      <a:pt x="1009" y="580"/>
                    </a:lnTo>
                    <a:lnTo>
                      <a:pt x="1013" y="581"/>
                    </a:lnTo>
                    <a:lnTo>
                      <a:pt x="1098" y="581"/>
                    </a:lnTo>
                    <a:lnTo>
                      <a:pt x="1101" y="580"/>
                    </a:lnTo>
                    <a:lnTo>
                      <a:pt x="1104" y="579"/>
                    </a:lnTo>
                    <a:lnTo>
                      <a:pt x="1106" y="577"/>
                    </a:lnTo>
                    <a:lnTo>
                      <a:pt x="1108" y="574"/>
                    </a:lnTo>
                    <a:lnTo>
                      <a:pt x="1108" y="571"/>
                    </a:lnTo>
                    <a:lnTo>
                      <a:pt x="1108" y="487"/>
                    </a:lnTo>
                    <a:lnTo>
                      <a:pt x="1108" y="484"/>
                    </a:lnTo>
                    <a:lnTo>
                      <a:pt x="1106" y="482"/>
                    </a:lnTo>
                    <a:lnTo>
                      <a:pt x="1104" y="479"/>
                    </a:lnTo>
                    <a:lnTo>
                      <a:pt x="1101" y="478"/>
                    </a:lnTo>
                    <a:lnTo>
                      <a:pt x="1098" y="477"/>
                    </a:lnTo>
                    <a:lnTo>
                      <a:pt x="1013" y="477"/>
                    </a:lnTo>
                    <a:close/>
                    <a:moveTo>
                      <a:pt x="888" y="477"/>
                    </a:moveTo>
                    <a:lnTo>
                      <a:pt x="884" y="478"/>
                    </a:lnTo>
                    <a:lnTo>
                      <a:pt x="882" y="479"/>
                    </a:lnTo>
                    <a:lnTo>
                      <a:pt x="880" y="482"/>
                    </a:lnTo>
                    <a:lnTo>
                      <a:pt x="878" y="484"/>
                    </a:lnTo>
                    <a:lnTo>
                      <a:pt x="878" y="487"/>
                    </a:lnTo>
                    <a:lnTo>
                      <a:pt x="878" y="571"/>
                    </a:lnTo>
                    <a:lnTo>
                      <a:pt x="878" y="574"/>
                    </a:lnTo>
                    <a:lnTo>
                      <a:pt x="880" y="577"/>
                    </a:lnTo>
                    <a:lnTo>
                      <a:pt x="882" y="579"/>
                    </a:lnTo>
                    <a:lnTo>
                      <a:pt x="884" y="580"/>
                    </a:lnTo>
                    <a:lnTo>
                      <a:pt x="888" y="581"/>
                    </a:lnTo>
                    <a:lnTo>
                      <a:pt x="973" y="581"/>
                    </a:lnTo>
                    <a:lnTo>
                      <a:pt x="977" y="580"/>
                    </a:lnTo>
                    <a:lnTo>
                      <a:pt x="979" y="579"/>
                    </a:lnTo>
                    <a:lnTo>
                      <a:pt x="982" y="577"/>
                    </a:lnTo>
                    <a:lnTo>
                      <a:pt x="984" y="574"/>
                    </a:lnTo>
                    <a:lnTo>
                      <a:pt x="984" y="571"/>
                    </a:lnTo>
                    <a:lnTo>
                      <a:pt x="984" y="487"/>
                    </a:lnTo>
                    <a:lnTo>
                      <a:pt x="984" y="484"/>
                    </a:lnTo>
                    <a:lnTo>
                      <a:pt x="982" y="482"/>
                    </a:lnTo>
                    <a:lnTo>
                      <a:pt x="979" y="479"/>
                    </a:lnTo>
                    <a:lnTo>
                      <a:pt x="977" y="478"/>
                    </a:lnTo>
                    <a:lnTo>
                      <a:pt x="973" y="477"/>
                    </a:lnTo>
                    <a:lnTo>
                      <a:pt x="888" y="477"/>
                    </a:lnTo>
                    <a:close/>
                    <a:moveTo>
                      <a:pt x="764" y="477"/>
                    </a:moveTo>
                    <a:lnTo>
                      <a:pt x="761" y="478"/>
                    </a:lnTo>
                    <a:lnTo>
                      <a:pt x="757" y="479"/>
                    </a:lnTo>
                    <a:lnTo>
                      <a:pt x="755" y="482"/>
                    </a:lnTo>
                    <a:lnTo>
                      <a:pt x="753" y="484"/>
                    </a:lnTo>
                    <a:lnTo>
                      <a:pt x="753" y="487"/>
                    </a:lnTo>
                    <a:lnTo>
                      <a:pt x="753" y="571"/>
                    </a:lnTo>
                    <a:lnTo>
                      <a:pt x="753" y="574"/>
                    </a:lnTo>
                    <a:lnTo>
                      <a:pt x="755" y="577"/>
                    </a:lnTo>
                    <a:lnTo>
                      <a:pt x="757" y="579"/>
                    </a:lnTo>
                    <a:lnTo>
                      <a:pt x="761" y="580"/>
                    </a:lnTo>
                    <a:lnTo>
                      <a:pt x="764" y="581"/>
                    </a:lnTo>
                    <a:lnTo>
                      <a:pt x="849" y="581"/>
                    </a:lnTo>
                    <a:lnTo>
                      <a:pt x="853" y="580"/>
                    </a:lnTo>
                    <a:lnTo>
                      <a:pt x="855" y="579"/>
                    </a:lnTo>
                    <a:lnTo>
                      <a:pt x="857" y="577"/>
                    </a:lnTo>
                    <a:lnTo>
                      <a:pt x="859" y="574"/>
                    </a:lnTo>
                    <a:lnTo>
                      <a:pt x="859" y="571"/>
                    </a:lnTo>
                    <a:lnTo>
                      <a:pt x="859" y="487"/>
                    </a:lnTo>
                    <a:lnTo>
                      <a:pt x="859" y="484"/>
                    </a:lnTo>
                    <a:lnTo>
                      <a:pt x="857" y="482"/>
                    </a:lnTo>
                    <a:lnTo>
                      <a:pt x="855" y="479"/>
                    </a:lnTo>
                    <a:lnTo>
                      <a:pt x="853" y="478"/>
                    </a:lnTo>
                    <a:lnTo>
                      <a:pt x="849" y="477"/>
                    </a:lnTo>
                    <a:lnTo>
                      <a:pt x="764" y="477"/>
                    </a:lnTo>
                    <a:close/>
                    <a:moveTo>
                      <a:pt x="639" y="477"/>
                    </a:moveTo>
                    <a:lnTo>
                      <a:pt x="636" y="478"/>
                    </a:lnTo>
                    <a:lnTo>
                      <a:pt x="633" y="479"/>
                    </a:lnTo>
                    <a:lnTo>
                      <a:pt x="631" y="482"/>
                    </a:lnTo>
                    <a:lnTo>
                      <a:pt x="629" y="484"/>
                    </a:lnTo>
                    <a:lnTo>
                      <a:pt x="629" y="487"/>
                    </a:lnTo>
                    <a:lnTo>
                      <a:pt x="629" y="571"/>
                    </a:lnTo>
                    <a:lnTo>
                      <a:pt x="629" y="574"/>
                    </a:lnTo>
                    <a:lnTo>
                      <a:pt x="631" y="577"/>
                    </a:lnTo>
                    <a:lnTo>
                      <a:pt x="633" y="579"/>
                    </a:lnTo>
                    <a:lnTo>
                      <a:pt x="636" y="580"/>
                    </a:lnTo>
                    <a:lnTo>
                      <a:pt x="639" y="581"/>
                    </a:lnTo>
                    <a:lnTo>
                      <a:pt x="725" y="581"/>
                    </a:lnTo>
                    <a:lnTo>
                      <a:pt x="728" y="580"/>
                    </a:lnTo>
                    <a:lnTo>
                      <a:pt x="730" y="579"/>
                    </a:lnTo>
                    <a:lnTo>
                      <a:pt x="733" y="577"/>
                    </a:lnTo>
                    <a:lnTo>
                      <a:pt x="734" y="574"/>
                    </a:lnTo>
                    <a:lnTo>
                      <a:pt x="734" y="571"/>
                    </a:lnTo>
                    <a:lnTo>
                      <a:pt x="734" y="487"/>
                    </a:lnTo>
                    <a:lnTo>
                      <a:pt x="734" y="484"/>
                    </a:lnTo>
                    <a:lnTo>
                      <a:pt x="733" y="482"/>
                    </a:lnTo>
                    <a:lnTo>
                      <a:pt x="730" y="479"/>
                    </a:lnTo>
                    <a:lnTo>
                      <a:pt x="728" y="478"/>
                    </a:lnTo>
                    <a:lnTo>
                      <a:pt x="725" y="477"/>
                    </a:lnTo>
                    <a:lnTo>
                      <a:pt x="639" y="477"/>
                    </a:lnTo>
                    <a:close/>
                    <a:moveTo>
                      <a:pt x="514" y="477"/>
                    </a:moveTo>
                    <a:lnTo>
                      <a:pt x="511" y="478"/>
                    </a:lnTo>
                    <a:lnTo>
                      <a:pt x="508" y="479"/>
                    </a:lnTo>
                    <a:lnTo>
                      <a:pt x="506" y="482"/>
                    </a:lnTo>
                    <a:lnTo>
                      <a:pt x="504" y="484"/>
                    </a:lnTo>
                    <a:lnTo>
                      <a:pt x="504" y="487"/>
                    </a:lnTo>
                    <a:lnTo>
                      <a:pt x="504" y="571"/>
                    </a:lnTo>
                    <a:lnTo>
                      <a:pt x="504" y="574"/>
                    </a:lnTo>
                    <a:lnTo>
                      <a:pt x="506" y="577"/>
                    </a:lnTo>
                    <a:lnTo>
                      <a:pt x="508" y="579"/>
                    </a:lnTo>
                    <a:lnTo>
                      <a:pt x="511" y="580"/>
                    </a:lnTo>
                    <a:lnTo>
                      <a:pt x="514" y="581"/>
                    </a:lnTo>
                    <a:lnTo>
                      <a:pt x="600" y="581"/>
                    </a:lnTo>
                    <a:lnTo>
                      <a:pt x="603" y="580"/>
                    </a:lnTo>
                    <a:lnTo>
                      <a:pt x="606" y="579"/>
                    </a:lnTo>
                    <a:lnTo>
                      <a:pt x="609" y="577"/>
                    </a:lnTo>
                    <a:lnTo>
                      <a:pt x="610" y="574"/>
                    </a:lnTo>
                    <a:lnTo>
                      <a:pt x="611" y="571"/>
                    </a:lnTo>
                    <a:lnTo>
                      <a:pt x="611" y="487"/>
                    </a:lnTo>
                    <a:lnTo>
                      <a:pt x="610" y="484"/>
                    </a:lnTo>
                    <a:lnTo>
                      <a:pt x="609" y="482"/>
                    </a:lnTo>
                    <a:lnTo>
                      <a:pt x="606" y="479"/>
                    </a:lnTo>
                    <a:lnTo>
                      <a:pt x="603" y="478"/>
                    </a:lnTo>
                    <a:lnTo>
                      <a:pt x="600" y="477"/>
                    </a:lnTo>
                    <a:lnTo>
                      <a:pt x="514" y="477"/>
                    </a:lnTo>
                    <a:close/>
                    <a:moveTo>
                      <a:pt x="390" y="477"/>
                    </a:moveTo>
                    <a:lnTo>
                      <a:pt x="387" y="478"/>
                    </a:lnTo>
                    <a:lnTo>
                      <a:pt x="384" y="479"/>
                    </a:lnTo>
                    <a:lnTo>
                      <a:pt x="381" y="482"/>
                    </a:lnTo>
                    <a:lnTo>
                      <a:pt x="380" y="484"/>
                    </a:lnTo>
                    <a:lnTo>
                      <a:pt x="379" y="487"/>
                    </a:lnTo>
                    <a:lnTo>
                      <a:pt x="379" y="571"/>
                    </a:lnTo>
                    <a:lnTo>
                      <a:pt x="380" y="574"/>
                    </a:lnTo>
                    <a:lnTo>
                      <a:pt x="381" y="577"/>
                    </a:lnTo>
                    <a:lnTo>
                      <a:pt x="384" y="579"/>
                    </a:lnTo>
                    <a:lnTo>
                      <a:pt x="387" y="580"/>
                    </a:lnTo>
                    <a:lnTo>
                      <a:pt x="390" y="581"/>
                    </a:lnTo>
                    <a:lnTo>
                      <a:pt x="476" y="581"/>
                    </a:lnTo>
                    <a:lnTo>
                      <a:pt x="479" y="580"/>
                    </a:lnTo>
                    <a:lnTo>
                      <a:pt x="482" y="579"/>
                    </a:lnTo>
                    <a:lnTo>
                      <a:pt x="484" y="577"/>
                    </a:lnTo>
                    <a:lnTo>
                      <a:pt x="485" y="574"/>
                    </a:lnTo>
                    <a:lnTo>
                      <a:pt x="486" y="571"/>
                    </a:lnTo>
                    <a:lnTo>
                      <a:pt x="486" y="487"/>
                    </a:lnTo>
                    <a:lnTo>
                      <a:pt x="485" y="484"/>
                    </a:lnTo>
                    <a:lnTo>
                      <a:pt x="484" y="482"/>
                    </a:lnTo>
                    <a:lnTo>
                      <a:pt x="482" y="479"/>
                    </a:lnTo>
                    <a:lnTo>
                      <a:pt x="479" y="478"/>
                    </a:lnTo>
                    <a:lnTo>
                      <a:pt x="476" y="477"/>
                    </a:lnTo>
                    <a:lnTo>
                      <a:pt x="390" y="477"/>
                    </a:lnTo>
                    <a:close/>
                    <a:moveTo>
                      <a:pt x="267" y="477"/>
                    </a:moveTo>
                    <a:lnTo>
                      <a:pt x="264" y="478"/>
                    </a:lnTo>
                    <a:lnTo>
                      <a:pt x="262" y="479"/>
                    </a:lnTo>
                    <a:lnTo>
                      <a:pt x="260" y="482"/>
                    </a:lnTo>
                    <a:lnTo>
                      <a:pt x="258" y="484"/>
                    </a:lnTo>
                    <a:lnTo>
                      <a:pt x="258" y="487"/>
                    </a:lnTo>
                    <a:lnTo>
                      <a:pt x="258" y="571"/>
                    </a:lnTo>
                    <a:lnTo>
                      <a:pt x="258" y="574"/>
                    </a:lnTo>
                    <a:lnTo>
                      <a:pt x="260" y="577"/>
                    </a:lnTo>
                    <a:lnTo>
                      <a:pt x="262" y="579"/>
                    </a:lnTo>
                    <a:lnTo>
                      <a:pt x="264" y="580"/>
                    </a:lnTo>
                    <a:lnTo>
                      <a:pt x="267" y="581"/>
                    </a:lnTo>
                    <a:lnTo>
                      <a:pt x="353" y="581"/>
                    </a:lnTo>
                    <a:lnTo>
                      <a:pt x="356" y="580"/>
                    </a:lnTo>
                    <a:lnTo>
                      <a:pt x="359" y="579"/>
                    </a:lnTo>
                    <a:lnTo>
                      <a:pt x="362" y="577"/>
                    </a:lnTo>
                    <a:lnTo>
                      <a:pt x="364" y="574"/>
                    </a:lnTo>
                    <a:lnTo>
                      <a:pt x="364" y="571"/>
                    </a:lnTo>
                    <a:lnTo>
                      <a:pt x="364" y="487"/>
                    </a:lnTo>
                    <a:lnTo>
                      <a:pt x="364" y="484"/>
                    </a:lnTo>
                    <a:lnTo>
                      <a:pt x="362" y="482"/>
                    </a:lnTo>
                    <a:lnTo>
                      <a:pt x="359" y="479"/>
                    </a:lnTo>
                    <a:lnTo>
                      <a:pt x="356" y="478"/>
                    </a:lnTo>
                    <a:lnTo>
                      <a:pt x="353" y="477"/>
                    </a:lnTo>
                    <a:lnTo>
                      <a:pt x="267" y="477"/>
                    </a:lnTo>
                    <a:close/>
                    <a:moveTo>
                      <a:pt x="62" y="477"/>
                    </a:moveTo>
                    <a:lnTo>
                      <a:pt x="52" y="479"/>
                    </a:lnTo>
                    <a:lnTo>
                      <a:pt x="45" y="482"/>
                    </a:lnTo>
                    <a:lnTo>
                      <a:pt x="42" y="487"/>
                    </a:lnTo>
                    <a:lnTo>
                      <a:pt x="42" y="571"/>
                    </a:lnTo>
                    <a:lnTo>
                      <a:pt x="45" y="576"/>
                    </a:lnTo>
                    <a:lnTo>
                      <a:pt x="52" y="579"/>
                    </a:lnTo>
                    <a:lnTo>
                      <a:pt x="62" y="581"/>
                    </a:lnTo>
                    <a:lnTo>
                      <a:pt x="222" y="581"/>
                    </a:lnTo>
                    <a:lnTo>
                      <a:pt x="233" y="579"/>
                    </a:lnTo>
                    <a:lnTo>
                      <a:pt x="239" y="576"/>
                    </a:lnTo>
                    <a:lnTo>
                      <a:pt x="242" y="571"/>
                    </a:lnTo>
                    <a:lnTo>
                      <a:pt x="242" y="487"/>
                    </a:lnTo>
                    <a:lnTo>
                      <a:pt x="239" y="482"/>
                    </a:lnTo>
                    <a:lnTo>
                      <a:pt x="233" y="479"/>
                    </a:lnTo>
                    <a:lnTo>
                      <a:pt x="222" y="477"/>
                    </a:lnTo>
                    <a:lnTo>
                      <a:pt x="62" y="477"/>
                    </a:lnTo>
                    <a:close/>
                    <a:moveTo>
                      <a:pt x="1228" y="355"/>
                    </a:moveTo>
                    <a:lnTo>
                      <a:pt x="1225" y="356"/>
                    </a:lnTo>
                    <a:lnTo>
                      <a:pt x="1221" y="357"/>
                    </a:lnTo>
                    <a:lnTo>
                      <a:pt x="1219" y="359"/>
                    </a:lnTo>
                    <a:lnTo>
                      <a:pt x="1218" y="362"/>
                    </a:lnTo>
                    <a:lnTo>
                      <a:pt x="1217" y="366"/>
                    </a:lnTo>
                    <a:lnTo>
                      <a:pt x="1217" y="448"/>
                    </a:lnTo>
                    <a:lnTo>
                      <a:pt x="1218" y="451"/>
                    </a:lnTo>
                    <a:lnTo>
                      <a:pt x="1219" y="455"/>
                    </a:lnTo>
                    <a:lnTo>
                      <a:pt x="1221" y="457"/>
                    </a:lnTo>
                    <a:lnTo>
                      <a:pt x="1225" y="459"/>
                    </a:lnTo>
                    <a:lnTo>
                      <a:pt x="1228" y="459"/>
                    </a:lnTo>
                    <a:lnTo>
                      <a:pt x="1314" y="459"/>
                    </a:lnTo>
                    <a:lnTo>
                      <a:pt x="1317" y="459"/>
                    </a:lnTo>
                    <a:lnTo>
                      <a:pt x="1320" y="457"/>
                    </a:lnTo>
                    <a:lnTo>
                      <a:pt x="1322" y="455"/>
                    </a:lnTo>
                    <a:lnTo>
                      <a:pt x="1323" y="451"/>
                    </a:lnTo>
                    <a:lnTo>
                      <a:pt x="1324" y="448"/>
                    </a:lnTo>
                    <a:lnTo>
                      <a:pt x="1324" y="366"/>
                    </a:lnTo>
                    <a:lnTo>
                      <a:pt x="1323" y="362"/>
                    </a:lnTo>
                    <a:lnTo>
                      <a:pt x="1322" y="359"/>
                    </a:lnTo>
                    <a:lnTo>
                      <a:pt x="1320" y="357"/>
                    </a:lnTo>
                    <a:lnTo>
                      <a:pt x="1317" y="356"/>
                    </a:lnTo>
                    <a:lnTo>
                      <a:pt x="1314" y="355"/>
                    </a:lnTo>
                    <a:lnTo>
                      <a:pt x="1228" y="355"/>
                    </a:lnTo>
                    <a:close/>
                    <a:moveTo>
                      <a:pt x="978" y="355"/>
                    </a:moveTo>
                    <a:lnTo>
                      <a:pt x="975" y="356"/>
                    </a:lnTo>
                    <a:lnTo>
                      <a:pt x="972" y="357"/>
                    </a:lnTo>
                    <a:lnTo>
                      <a:pt x="970" y="359"/>
                    </a:lnTo>
                    <a:lnTo>
                      <a:pt x="969" y="362"/>
                    </a:lnTo>
                    <a:lnTo>
                      <a:pt x="968" y="366"/>
                    </a:lnTo>
                    <a:lnTo>
                      <a:pt x="968" y="448"/>
                    </a:lnTo>
                    <a:lnTo>
                      <a:pt x="969" y="451"/>
                    </a:lnTo>
                    <a:lnTo>
                      <a:pt x="970" y="455"/>
                    </a:lnTo>
                    <a:lnTo>
                      <a:pt x="972" y="457"/>
                    </a:lnTo>
                    <a:lnTo>
                      <a:pt x="975" y="459"/>
                    </a:lnTo>
                    <a:lnTo>
                      <a:pt x="978" y="459"/>
                    </a:lnTo>
                    <a:lnTo>
                      <a:pt x="1064" y="459"/>
                    </a:lnTo>
                    <a:lnTo>
                      <a:pt x="1067" y="459"/>
                    </a:lnTo>
                    <a:lnTo>
                      <a:pt x="1071" y="457"/>
                    </a:lnTo>
                    <a:lnTo>
                      <a:pt x="1073" y="455"/>
                    </a:lnTo>
                    <a:lnTo>
                      <a:pt x="1075" y="451"/>
                    </a:lnTo>
                    <a:lnTo>
                      <a:pt x="1075" y="448"/>
                    </a:lnTo>
                    <a:lnTo>
                      <a:pt x="1075" y="366"/>
                    </a:lnTo>
                    <a:lnTo>
                      <a:pt x="1075" y="362"/>
                    </a:lnTo>
                    <a:lnTo>
                      <a:pt x="1073" y="359"/>
                    </a:lnTo>
                    <a:lnTo>
                      <a:pt x="1071" y="357"/>
                    </a:lnTo>
                    <a:lnTo>
                      <a:pt x="1067" y="356"/>
                    </a:lnTo>
                    <a:lnTo>
                      <a:pt x="1064" y="355"/>
                    </a:lnTo>
                    <a:lnTo>
                      <a:pt x="978" y="355"/>
                    </a:lnTo>
                    <a:close/>
                    <a:moveTo>
                      <a:pt x="1726" y="355"/>
                    </a:moveTo>
                    <a:lnTo>
                      <a:pt x="1723" y="355"/>
                    </a:lnTo>
                    <a:lnTo>
                      <a:pt x="1720" y="357"/>
                    </a:lnTo>
                    <a:lnTo>
                      <a:pt x="1718" y="359"/>
                    </a:lnTo>
                    <a:lnTo>
                      <a:pt x="1716" y="362"/>
                    </a:lnTo>
                    <a:lnTo>
                      <a:pt x="1716" y="366"/>
                    </a:lnTo>
                    <a:lnTo>
                      <a:pt x="1716" y="448"/>
                    </a:lnTo>
                    <a:lnTo>
                      <a:pt x="1716" y="451"/>
                    </a:lnTo>
                    <a:lnTo>
                      <a:pt x="1718" y="455"/>
                    </a:lnTo>
                    <a:lnTo>
                      <a:pt x="1720" y="457"/>
                    </a:lnTo>
                    <a:lnTo>
                      <a:pt x="1723" y="459"/>
                    </a:lnTo>
                    <a:lnTo>
                      <a:pt x="1726" y="459"/>
                    </a:lnTo>
                    <a:lnTo>
                      <a:pt x="1812" y="459"/>
                    </a:lnTo>
                    <a:lnTo>
                      <a:pt x="1815" y="459"/>
                    </a:lnTo>
                    <a:lnTo>
                      <a:pt x="1818" y="457"/>
                    </a:lnTo>
                    <a:lnTo>
                      <a:pt x="1820" y="455"/>
                    </a:lnTo>
                    <a:lnTo>
                      <a:pt x="1821" y="451"/>
                    </a:lnTo>
                    <a:lnTo>
                      <a:pt x="1823" y="448"/>
                    </a:lnTo>
                    <a:lnTo>
                      <a:pt x="1823" y="366"/>
                    </a:lnTo>
                    <a:lnTo>
                      <a:pt x="1821" y="362"/>
                    </a:lnTo>
                    <a:lnTo>
                      <a:pt x="1820" y="359"/>
                    </a:lnTo>
                    <a:lnTo>
                      <a:pt x="1818" y="357"/>
                    </a:lnTo>
                    <a:lnTo>
                      <a:pt x="1815" y="355"/>
                    </a:lnTo>
                    <a:lnTo>
                      <a:pt x="1812" y="355"/>
                    </a:lnTo>
                    <a:lnTo>
                      <a:pt x="1726" y="355"/>
                    </a:lnTo>
                    <a:close/>
                    <a:moveTo>
                      <a:pt x="1602" y="355"/>
                    </a:moveTo>
                    <a:lnTo>
                      <a:pt x="1598" y="355"/>
                    </a:lnTo>
                    <a:lnTo>
                      <a:pt x="1595" y="357"/>
                    </a:lnTo>
                    <a:lnTo>
                      <a:pt x="1593" y="359"/>
                    </a:lnTo>
                    <a:lnTo>
                      <a:pt x="1592" y="362"/>
                    </a:lnTo>
                    <a:lnTo>
                      <a:pt x="1591" y="366"/>
                    </a:lnTo>
                    <a:lnTo>
                      <a:pt x="1591" y="448"/>
                    </a:lnTo>
                    <a:lnTo>
                      <a:pt x="1592" y="451"/>
                    </a:lnTo>
                    <a:lnTo>
                      <a:pt x="1593" y="455"/>
                    </a:lnTo>
                    <a:lnTo>
                      <a:pt x="1595" y="457"/>
                    </a:lnTo>
                    <a:lnTo>
                      <a:pt x="1598" y="459"/>
                    </a:lnTo>
                    <a:lnTo>
                      <a:pt x="1602" y="459"/>
                    </a:lnTo>
                    <a:lnTo>
                      <a:pt x="1687" y="459"/>
                    </a:lnTo>
                    <a:lnTo>
                      <a:pt x="1691" y="459"/>
                    </a:lnTo>
                    <a:lnTo>
                      <a:pt x="1694" y="457"/>
                    </a:lnTo>
                    <a:lnTo>
                      <a:pt x="1696" y="455"/>
                    </a:lnTo>
                    <a:lnTo>
                      <a:pt x="1697" y="451"/>
                    </a:lnTo>
                    <a:lnTo>
                      <a:pt x="1698" y="448"/>
                    </a:lnTo>
                    <a:lnTo>
                      <a:pt x="1698" y="366"/>
                    </a:lnTo>
                    <a:lnTo>
                      <a:pt x="1697" y="362"/>
                    </a:lnTo>
                    <a:lnTo>
                      <a:pt x="1696" y="359"/>
                    </a:lnTo>
                    <a:lnTo>
                      <a:pt x="1694" y="357"/>
                    </a:lnTo>
                    <a:lnTo>
                      <a:pt x="1691" y="355"/>
                    </a:lnTo>
                    <a:lnTo>
                      <a:pt x="1687" y="355"/>
                    </a:lnTo>
                    <a:lnTo>
                      <a:pt x="1602" y="355"/>
                    </a:lnTo>
                    <a:close/>
                    <a:moveTo>
                      <a:pt x="1477" y="355"/>
                    </a:moveTo>
                    <a:lnTo>
                      <a:pt x="1474" y="355"/>
                    </a:lnTo>
                    <a:lnTo>
                      <a:pt x="1471" y="357"/>
                    </a:lnTo>
                    <a:lnTo>
                      <a:pt x="1469" y="359"/>
                    </a:lnTo>
                    <a:lnTo>
                      <a:pt x="1467" y="362"/>
                    </a:lnTo>
                    <a:lnTo>
                      <a:pt x="1466" y="366"/>
                    </a:lnTo>
                    <a:lnTo>
                      <a:pt x="1466" y="448"/>
                    </a:lnTo>
                    <a:lnTo>
                      <a:pt x="1467" y="451"/>
                    </a:lnTo>
                    <a:lnTo>
                      <a:pt x="1469" y="455"/>
                    </a:lnTo>
                    <a:lnTo>
                      <a:pt x="1471" y="457"/>
                    </a:lnTo>
                    <a:lnTo>
                      <a:pt x="1474" y="459"/>
                    </a:lnTo>
                    <a:lnTo>
                      <a:pt x="1477" y="459"/>
                    </a:lnTo>
                    <a:lnTo>
                      <a:pt x="1563" y="459"/>
                    </a:lnTo>
                    <a:lnTo>
                      <a:pt x="1566" y="459"/>
                    </a:lnTo>
                    <a:lnTo>
                      <a:pt x="1569" y="457"/>
                    </a:lnTo>
                    <a:lnTo>
                      <a:pt x="1571" y="455"/>
                    </a:lnTo>
                    <a:lnTo>
                      <a:pt x="1572" y="451"/>
                    </a:lnTo>
                    <a:lnTo>
                      <a:pt x="1573" y="448"/>
                    </a:lnTo>
                    <a:lnTo>
                      <a:pt x="1573" y="366"/>
                    </a:lnTo>
                    <a:lnTo>
                      <a:pt x="1572" y="362"/>
                    </a:lnTo>
                    <a:lnTo>
                      <a:pt x="1571" y="359"/>
                    </a:lnTo>
                    <a:lnTo>
                      <a:pt x="1569" y="357"/>
                    </a:lnTo>
                    <a:lnTo>
                      <a:pt x="1566" y="355"/>
                    </a:lnTo>
                    <a:lnTo>
                      <a:pt x="1563" y="355"/>
                    </a:lnTo>
                    <a:lnTo>
                      <a:pt x="1477" y="355"/>
                    </a:lnTo>
                    <a:close/>
                    <a:moveTo>
                      <a:pt x="1352" y="355"/>
                    </a:moveTo>
                    <a:lnTo>
                      <a:pt x="1349" y="355"/>
                    </a:lnTo>
                    <a:lnTo>
                      <a:pt x="1346" y="357"/>
                    </a:lnTo>
                    <a:lnTo>
                      <a:pt x="1344" y="359"/>
                    </a:lnTo>
                    <a:lnTo>
                      <a:pt x="1343" y="362"/>
                    </a:lnTo>
                    <a:lnTo>
                      <a:pt x="1342" y="366"/>
                    </a:lnTo>
                    <a:lnTo>
                      <a:pt x="1342" y="448"/>
                    </a:lnTo>
                    <a:lnTo>
                      <a:pt x="1343" y="451"/>
                    </a:lnTo>
                    <a:lnTo>
                      <a:pt x="1344" y="455"/>
                    </a:lnTo>
                    <a:lnTo>
                      <a:pt x="1346" y="457"/>
                    </a:lnTo>
                    <a:lnTo>
                      <a:pt x="1349" y="459"/>
                    </a:lnTo>
                    <a:lnTo>
                      <a:pt x="1352" y="459"/>
                    </a:lnTo>
                    <a:lnTo>
                      <a:pt x="1438" y="459"/>
                    </a:lnTo>
                    <a:lnTo>
                      <a:pt x="1441" y="459"/>
                    </a:lnTo>
                    <a:lnTo>
                      <a:pt x="1444" y="457"/>
                    </a:lnTo>
                    <a:lnTo>
                      <a:pt x="1447" y="455"/>
                    </a:lnTo>
                    <a:lnTo>
                      <a:pt x="1448" y="451"/>
                    </a:lnTo>
                    <a:lnTo>
                      <a:pt x="1449" y="448"/>
                    </a:lnTo>
                    <a:lnTo>
                      <a:pt x="1449" y="366"/>
                    </a:lnTo>
                    <a:lnTo>
                      <a:pt x="1448" y="362"/>
                    </a:lnTo>
                    <a:lnTo>
                      <a:pt x="1447" y="359"/>
                    </a:lnTo>
                    <a:lnTo>
                      <a:pt x="1444" y="357"/>
                    </a:lnTo>
                    <a:lnTo>
                      <a:pt x="1441" y="355"/>
                    </a:lnTo>
                    <a:lnTo>
                      <a:pt x="1438" y="355"/>
                    </a:lnTo>
                    <a:lnTo>
                      <a:pt x="1352" y="355"/>
                    </a:lnTo>
                    <a:close/>
                    <a:moveTo>
                      <a:pt x="1103" y="355"/>
                    </a:moveTo>
                    <a:lnTo>
                      <a:pt x="1100" y="355"/>
                    </a:lnTo>
                    <a:lnTo>
                      <a:pt x="1097" y="357"/>
                    </a:lnTo>
                    <a:lnTo>
                      <a:pt x="1095" y="359"/>
                    </a:lnTo>
                    <a:lnTo>
                      <a:pt x="1094" y="362"/>
                    </a:lnTo>
                    <a:lnTo>
                      <a:pt x="1093" y="366"/>
                    </a:lnTo>
                    <a:lnTo>
                      <a:pt x="1093" y="448"/>
                    </a:lnTo>
                    <a:lnTo>
                      <a:pt x="1094" y="451"/>
                    </a:lnTo>
                    <a:lnTo>
                      <a:pt x="1095" y="455"/>
                    </a:lnTo>
                    <a:lnTo>
                      <a:pt x="1097" y="457"/>
                    </a:lnTo>
                    <a:lnTo>
                      <a:pt x="1100" y="459"/>
                    </a:lnTo>
                    <a:lnTo>
                      <a:pt x="1103" y="459"/>
                    </a:lnTo>
                    <a:lnTo>
                      <a:pt x="1189" y="459"/>
                    </a:lnTo>
                    <a:lnTo>
                      <a:pt x="1192" y="459"/>
                    </a:lnTo>
                    <a:lnTo>
                      <a:pt x="1195" y="457"/>
                    </a:lnTo>
                    <a:lnTo>
                      <a:pt x="1197" y="455"/>
                    </a:lnTo>
                    <a:lnTo>
                      <a:pt x="1198" y="451"/>
                    </a:lnTo>
                    <a:lnTo>
                      <a:pt x="1199" y="448"/>
                    </a:lnTo>
                    <a:lnTo>
                      <a:pt x="1199" y="366"/>
                    </a:lnTo>
                    <a:lnTo>
                      <a:pt x="1198" y="362"/>
                    </a:lnTo>
                    <a:lnTo>
                      <a:pt x="1197" y="359"/>
                    </a:lnTo>
                    <a:lnTo>
                      <a:pt x="1195" y="357"/>
                    </a:lnTo>
                    <a:lnTo>
                      <a:pt x="1192" y="355"/>
                    </a:lnTo>
                    <a:lnTo>
                      <a:pt x="1189" y="355"/>
                    </a:lnTo>
                    <a:lnTo>
                      <a:pt x="1103" y="355"/>
                    </a:lnTo>
                    <a:close/>
                    <a:moveTo>
                      <a:pt x="854" y="355"/>
                    </a:moveTo>
                    <a:lnTo>
                      <a:pt x="851" y="355"/>
                    </a:lnTo>
                    <a:lnTo>
                      <a:pt x="849" y="357"/>
                    </a:lnTo>
                    <a:lnTo>
                      <a:pt x="845" y="359"/>
                    </a:lnTo>
                    <a:lnTo>
                      <a:pt x="844" y="362"/>
                    </a:lnTo>
                    <a:lnTo>
                      <a:pt x="844" y="366"/>
                    </a:lnTo>
                    <a:lnTo>
                      <a:pt x="844" y="448"/>
                    </a:lnTo>
                    <a:lnTo>
                      <a:pt x="844" y="451"/>
                    </a:lnTo>
                    <a:lnTo>
                      <a:pt x="845" y="455"/>
                    </a:lnTo>
                    <a:lnTo>
                      <a:pt x="849" y="457"/>
                    </a:lnTo>
                    <a:lnTo>
                      <a:pt x="851" y="459"/>
                    </a:lnTo>
                    <a:lnTo>
                      <a:pt x="854" y="459"/>
                    </a:lnTo>
                    <a:lnTo>
                      <a:pt x="940" y="459"/>
                    </a:lnTo>
                    <a:lnTo>
                      <a:pt x="943" y="459"/>
                    </a:lnTo>
                    <a:lnTo>
                      <a:pt x="946" y="457"/>
                    </a:lnTo>
                    <a:lnTo>
                      <a:pt x="948" y="455"/>
                    </a:lnTo>
                    <a:lnTo>
                      <a:pt x="950" y="451"/>
                    </a:lnTo>
                    <a:lnTo>
                      <a:pt x="950" y="448"/>
                    </a:lnTo>
                    <a:lnTo>
                      <a:pt x="950" y="366"/>
                    </a:lnTo>
                    <a:lnTo>
                      <a:pt x="950" y="362"/>
                    </a:lnTo>
                    <a:lnTo>
                      <a:pt x="948" y="359"/>
                    </a:lnTo>
                    <a:lnTo>
                      <a:pt x="946" y="357"/>
                    </a:lnTo>
                    <a:lnTo>
                      <a:pt x="943" y="355"/>
                    </a:lnTo>
                    <a:lnTo>
                      <a:pt x="940" y="355"/>
                    </a:lnTo>
                    <a:lnTo>
                      <a:pt x="854" y="355"/>
                    </a:lnTo>
                    <a:close/>
                    <a:moveTo>
                      <a:pt x="730" y="355"/>
                    </a:moveTo>
                    <a:lnTo>
                      <a:pt x="726" y="355"/>
                    </a:lnTo>
                    <a:lnTo>
                      <a:pt x="724" y="357"/>
                    </a:lnTo>
                    <a:lnTo>
                      <a:pt x="722" y="359"/>
                    </a:lnTo>
                    <a:lnTo>
                      <a:pt x="720" y="362"/>
                    </a:lnTo>
                    <a:lnTo>
                      <a:pt x="720" y="366"/>
                    </a:lnTo>
                    <a:lnTo>
                      <a:pt x="720" y="448"/>
                    </a:lnTo>
                    <a:lnTo>
                      <a:pt x="720" y="451"/>
                    </a:lnTo>
                    <a:lnTo>
                      <a:pt x="722" y="455"/>
                    </a:lnTo>
                    <a:lnTo>
                      <a:pt x="724" y="457"/>
                    </a:lnTo>
                    <a:lnTo>
                      <a:pt x="726" y="459"/>
                    </a:lnTo>
                    <a:lnTo>
                      <a:pt x="730" y="459"/>
                    </a:lnTo>
                    <a:lnTo>
                      <a:pt x="815" y="459"/>
                    </a:lnTo>
                    <a:lnTo>
                      <a:pt x="818" y="459"/>
                    </a:lnTo>
                    <a:lnTo>
                      <a:pt x="821" y="457"/>
                    </a:lnTo>
                    <a:lnTo>
                      <a:pt x="823" y="455"/>
                    </a:lnTo>
                    <a:lnTo>
                      <a:pt x="826" y="451"/>
                    </a:lnTo>
                    <a:lnTo>
                      <a:pt x="826" y="448"/>
                    </a:lnTo>
                    <a:lnTo>
                      <a:pt x="826" y="366"/>
                    </a:lnTo>
                    <a:lnTo>
                      <a:pt x="826" y="362"/>
                    </a:lnTo>
                    <a:lnTo>
                      <a:pt x="823" y="359"/>
                    </a:lnTo>
                    <a:lnTo>
                      <a:pt x="821" y="357"/>
                    </a:lnTo>
                    <a:lnTo>
                      <a:pt x="818" y="355"/>
                    </a:lnTo>
                    <a:lnTo>
                      <a:pt x="815" y="355"/>
                    </a:lnTo>
                    <a:lnTo>
                      <a:pt x="730" y="355"/>
                    </a:lnTo>
                    <a:close/>
                    <a:moveTo>
                      <a:pt x="606" y="355"/>
                    </a:moveTo>
                    <a:lnTo>
                      <a:pt x="601" y="355"/>
                    </a:lnTo>
                    <a:lnTo>
                      <a:pt x="599" y="357"/>
                    </a:lnTo>
                    <a:lnTo>
                      <a:pt x="597" y="359"/>
                    </a:lnTo>
                    <a:lnTo>
                      <a:pt x="595" y="362"/>
                    </a:lnTo>
                    <a:lnTo>
                      <a:pt x="595" y="366"/>
                    </a:lnTo>
                    <a:lnTo>
                      <a:pt x="595" y="448"/>
                    </a:lnTo>
                    <a:lnTo>
                      <a:pt x="595" y="451"/>
                    </a:lnTo>
                    <a:lnTo>
                      <a:pt x="597" y="455"/>
                    </a:lnTo>
                    <a:lnTo>
                      <a:pt x="599" y="457"/>
                    </a:lnTo>
                    <a:lnTo>
                      <a:pt x="601" y="459"/>
                    </a:lnTo>
                    <a:lnTo>
                      <a:pt x="606" y="459"/>
                    </a:lnTo>
                    <a:lnTo>
                      <a:pt x="690" y="459"/>
                    </a:lnTo>
                    <a:lnTo>
                      <a:pt x="694" y="459"/>
                    </a:lnTo>
                    <a:lnTo>
                      <a:pt x="697" y="457"/>
                    </a:lnTo>
                    <a:lnTo>
                      <a:pt x="699" y="455"/>
                    </a:lnTo>
                    <a:lnTo>
                      <a:pt x="701" y="451"/>
                    </a:lnTo>
                    <a:lnTo>
                      <a:pt x="701" y="448"/>
                    </a:lnTo>
                    <a:lnTo>
                      <a:pt x="701" y="366"/>
                    </a:lnTo>
                    <a:lnTo>
                      <a:pt x="701" y="362"/>
                    </a:lnTo>
                    <a:lnTo>
                      <a:pt x="699" y="359"/>
                    </a:lnTo>
                    <a:lnTo>
                      <a:pt x="697" y="357"/>
                    </a:lnTo>
                    <a:lnTo>
                      <a:pt x="694" y="355"/>
                    </a:lnTo>
                    <a:lnTo>
                      <a:pt x="690" y="355"/>
                    </a:lnTo>
                    <a:lnTo>
                      <a:pt x="606" y="355"/>
                    </a:lnTo>
                    <a:close/>
                    <a:moveTo>
                      <a:pt x="481" y="355"/>
                    </a:moveTo>
                    <a:lnTo>
                      <a:pt x="478" y="355"/>
                    </a:lnTo>
                    <a:lnTo>
                      <a:pt x="475" y="357"/>
                    </a:lnTo>
                    <a:lnTo>
                      <a:pt x="473" y="359"/>
                    </a:lnTo>
                    <a:lnTo>
                      <a:pt x="470" y="362"/>
                    </a:lnTo>
                    <a:lnTo>
                      <a:pt x="470" y="366"/>
                    </a:lnTo>
                    <a:lnTo>
                      <a:pt x="470" y="448"/>
                    </a:lnTo>
                    <a:lnTo>
                      <a:pt x="470" y="451"/>
                    </a:lnTo>
                    <a:lnTo>
                      <a:pt x="473" y="455"/>
                    </a:lnTo>
                    <a:lnTo>
                      <a:pt x="475" y="457"/>
                    </a:lnTo>
                    <a:lnTo>
                      <a:pt x="478" y="459"/>
                    </a:lnTo>
                    <a:lnTo>
                      <a:pt x="481" y="459"/>
                    </a:lnTo>
                    <a:lnTo>
                      <a:pt x="566" y="459"/>
                    </a:lnTo>
                    <a:lnTo>
                      <a:pt x="570" y="459"/>
                    </a:lnTo>
                    <a:lnTo>
                      <a:pt x="572" y="457"/>
                    </a:lnTo>
                    <a:lnTo>
                      <a:pt x="574" y="455"/>
                    </a:lnTo>
                    <a:lnTo>
                      <a:pt x="576" y="451"/>
                    </a:lnTo>
                    <a:lnTo>
                      <a:pt x="576" y="448"/>
                    </a:lnTo>
                    <a:lnTo>
                      <a:pt x="576" y="366"/>
                    </a:lnTo>
                    <a:lnTo>
                      <a:pt x="576" y="362"/>
                    </a:lnTo>
                    <a:lnTo>
                      <a:pt x="574" y="359"/>
                    </a:lnTo>
                    <a:lnTo>
                      <a:pt x="572" y="357"/>
                    </a:lnTo>
                    <a:lnTo>
                      <a:pt x="570" y="355"/>
                    </a:lnTo>
                    <a:lnTo>
                      <a:pt x="566" y="355"/>
                    </a:lnTo>
                    <a:lnTo>
                      <a:pt x="481" y="355"/>
                    </a:lnTo>
                    <a:close/>
                    <a:moveTo>
                      <a:pt x="356" y="355"/>
                    </a:moveTo>
                    <a:lnTo>
                      <a:pt x="353" y="355"/>
                    </a:lnTo>
                    <a:lnTo>
                      <a:pt x="350" y="357"/>
                    </a:lnTo>
                    <a:lnTo>
                      <a:pt x="348" y="359"/>
                    </a:lnTo>
                    <a:lnTo>
                      <a:pt x="346" y="362"/>
                    </a:lnTo>
                    <a:lnTo>
                      <a:pt x="346" y="366"/>
                    </a:lnTo>
                    <a:lnTo>
                      <a:pt x="346" y="448"/>
                    </a:lnTo>
                    <a:lnTo>
                      <a:pt x="346" y="451"/>
                    </a:lnTo>
                    <a:lnTo>
                      <a:pt x="348" y="455"/>
                    </a:lnTo>
                    <a:lnTo>
                      <a:pt x="350" y="457"/>
                    </a:lnTo>
                    <a:lnTo>
                      <a:pt x="353" y="459"/>
                    </a:lnTo>
                    <a:lnTo>
                      <a:pt x="356" y="459"/>
                    </a:lnTo>
                    <a:lnTo>
                      <a:pt x="442" y="459"/>
                    </a:lnTo>
                    <a:lnTo>
                      <a:pt x="445" y="459"/>
                    </a:lnTo>
                    <a:lnTo>
                      <a:pt x="447" y="457"/>
                    </a:lnTo>
                    <a:lnTo>
                      <a:pt x="451" y="455"/>
                    </a:lnTo>
                    <a:lnTo>
                      <a:pt x="452" y="451"/>
                    </a:lnTo>
                    <a:lnTo>
                      <a:pt x="452" y="448"/>
                    </a:lnTo>
                    <a:lnTo>
                      <a:pt x="452" y="366"/>
                    </a:lnTo>
                    <a:lnTo>
                      <a:pt x="452" y="362"/>
                    </a:lnTo>
                    <a:lnTo>
                      <a:pt x="451" y="359"/>
                    </a:lnTo>
                    <a:lnTo>
                      <a:pt x="447" y="357"/>
                    </a:lnTo>
                    <a:lnTo>
                      <a:pt x="445" y="355"/>
                    </a:lnTo>
                    <a:lnTo>
                      <a:pt x="442" y="355"/>
                    </a:lnTo>
                    <a:lnTo>
                      <a:pt x="356" y="355"/>
                    </a:lnTo>
                    <a:close/>
                    <a:moveTo>
                      <a:pt x="232" y="355"/>
                    </a:moveTo>
                    <a:lnTo>
                      <a:pt x="229" y="355"/>
                    </a:lnTo>
                    <a:lnTo>
                      <a:pt x="225" y="357"/>
                    </a:lnTo>
                    <a:lnTo>
                      <a:pt x="223" y="359"/>
                    </a:lnTo>
                    <a:lnTo>
                      <a:pt x="221" y="362"/>
                    </a:lnTo>
                    <a:lnTo>
                      <a:pt x="221" y="366"/>
                    </a:lnTo>
                    <a:lnTo>
                      <a:pt x="221" y="448"/>
                    </a:lnTo>
                    <a:lnTo>
                      <a:pt x="221" y="451"/>
                    </a:lnTo>
                    <a:lnTo>
                      <a:pt x="223" y="455"/>
                    </a:lnTo>
                    <a:lnTo>
                      <a:pt x="225" y="457"/>
                    </a:lnTo>
                    <a:lnTo>
                      <a:pt x="229" y="459"/>
                    </a:lnTo>
                    <a:lnTo>
                      <a:pt x="232" y="459"/>
                    </a:lnTo>
                    <a:lnTo>
                      <a:pt x="318" y="459"/>
                    </a:lnTo>
                    <a:lnTo>
                      <a:pt x="321" y="459"/>
                    </a:lnTo>
                    <a:lnTo>
                      <a:pt x="323" y="457"/>
                    </a:lnTo>
                    <a:lnTo>
                      <a:pt x="326" y="455"/>
                    </a:lnTo>
                    <a:lnTo>
                      <a:pt x="327" y="451"/>
                    </a:lnTo>
                    <a:lnTo>
                      <a:pt x="328" y="448"/>
                    </a:lnTo>
                    <a:lnTo>
                      <a:pt x="328" y="366"/>
                    </a:lnTo>
                    <a:lnTo>
                      <a:pt x="327" y="362"/>
                    </a:lnTo>
                    <a:lnTo>
                      <a:pt x="326" y="359"/>
                    </a:lnTo>
                    <a:lnTo>
                      <a:pt x="323" y="357"/>
                    </a:lnTo>
                    <a:lnTo>
                      <a:pt x="321" y="355"/>
                    </a:lnTo>
                    <a:lnTo>
                      <a:pt x="318" y="355"/>
                    </a:lnTo>
                    <a:lnTo>
                      <a:pt x="232" y="355"/>
                    </a:lnTo>
                    <a:close/>
                    <a:moveTo>
                      <a:pt x="56" y="355"/>
                    </a:moveTo>
                    <a:lnTo>
                      <a:pt x="51" y="355"/>
                    </a:lnTo>
                    <a:lnTo>
                      <a:pt x="46" y="357"/>
                    </a:lnTo>
                    <a:lnTo>
                      <a:pt x="42" y="359"/>
                    </a:lnTo>
                    <a:lnTo>
                      <a:pt x="40" y="362"/>
                    </a:lnTo>
                    <a:lnTo>
                      <a:pt x="39" y="366"/>
                    </a:lnTo>
                    <a:lnTo>
                      <a:pt x="39" y="448"/>
                    </a:lnTo>
                    <a:lnTo>
                      <a:pt x="40" y="451"/>
                    </a:lnTo>
                    <a:lnTo>
                      <a:pt x="42" y="455"/>
                    </a:lnTo>
                    <a:lnTo>
                      <a:pt x="46" y="457"/>
                    </a:lnTo>
                    <a:lnTo>
                      <a:pt x="51" y="459"/>
                    </a:lnTo>
                    <a:lnTo>
                      <a:pt x="56" y="459"/>
                    </a:lnTo>
                    <a:lnTo>
                      <a:pt x="190" y="459"/>
                    </a:lnTo>
                    <a:lnTo>
                      <a:pt x="194" y="459"/>
                    </a:lnTo>
                    <a:lnTo>
                      <a:pt x="199" y="457"/>
                    </a:lnTo>
                    <a:lnTo>
                      <a:pt x="202" y="455"/>
                    </a:lnTo>
                    <a:lnTo>
                      <a:pt x="204" y="451"/>
                    </a:lnTo>
                    <a:lnTo>
                      <a:pt x="206" y="448"/>
                    </a:lnTo>
                    <a:lnTo>
                      <a:pt x="206" y="366"/>
                    </a:lnTo>
                    <a:lnTo>
                      <a:pt x="204" y="362"/>
                    </a:lnTo>
                    <a:lnTo>
                      <a:pt x="202" y="359"/>
                    </a:lnTo>
                    <a:lnTo>
                      <a:pt x="199" y="357"/>
                    </a:lnTo>
                    <a:lnTo>
                      <a:pt x="194" y="355"/>
                    </a:lnTo>
                    <a:lnTo>
                      <a:pt x="190" y="355"/>
                    </a:lnTo>
                    <a:lnTo>
                      <a:pt x="56" y="355"/>
                    </a:lnTo>
                    <a:close/>
                    <a:moveTo>
                      <a:pt x="1664" y="234"/>
                    </a:moveTo>
                    <a:lnTo>
                      <a:pt x="1659" y="234"/>
                    </a:lnTo>
                    <a:lnTo>
                      <a:pt x="1655" y="236"/>
                    </a:lnTo>
                    <a:lnTo>
                      <a:pt x="1652" y="238"/>
                    </a:lnTo>
                    <a:lnTo>
                      <a:pt x="1649" y="240"/>
                    </a:lnTo>
                    <a:lnTo>
                      <a:pt x="1649" y="244"/>
                    </a:lnTo>
                    <a:lnTo>
                      <a:pt x="1649" y="327"/>
                    </a:lnTo>
                    <a:lnTo>
                      <a:pt x="1649" y="330"/>
                    </a:lnTo>
                    <a:lnTo>
                      <a:pt x="1652" y="333"/>
                    </a:lnTo>
                    <a:lnTo>
                      <a:pt x="1655" y="335"/>
                    </a:lnTo>
                    <a:lnTo>
                      <a:pt x="1659" y="336"/>
                    </a:lnTo>
                    <a:lnTo>
                      <a:pt x="1664" y="337"/>
                    </a:lnTo>
                    <a:lnTo>
                      <a:pt x="1801" y="337"/>
                    </a:lnTo>
                    <a:lnTo>
                      <a:pt x="1806" y="336"/>
                    </a:lnTo>
                    <a:lnTo>
                      <a:pt x="1810" y="335"/>
                    </a:lnTo>
                    <a:lnTo>
                      <a:pt x="1814" y="333"/>
                    </a:lnTo>
                    <a:lnTo>
                      <a:pt x="1816" y="330"/>
                    </a:lnTo>
                    <a:lnTo>
                      <a:pt x="1817" y="327"/>
                    </a:lnTo>
                    <a:lnTo>
                      <a:pt x="1817" y="244"/>
                    </a:lnTo>
                    <a:lnTo>
                      <a:pt x="1816" y="240"/>
                    </a:lnTo>
                    <a:lnTo>
                      <a:pt x="1814" y="238"/>
                    </a:lnTo>
                    <a:lnTo>
                      <a:pt x="1810" y="236"/>
                    </a:lnTo>
                    <a:lnTo>
                      <a:pt x="1806" y="234"/>
                    </a:lnTo>
                    <a:lnTo>
                      <a:pt x="1801" y="234"/>
                    </a:lnTo>
                    <a:lnTo>
                      <a:pt x="1664" y="234"/>
                    </a:lnTo>
                    <a:close/>
                    <a:moveTo>
                      <a:pt x="1542" y="234"/>
                    </a:moveTo>
                    <a:lnTo>
                      <a:pt x="1539" y="234"/>
                    </a:lnTo>
                    <a:lnTo>
                      <a:pt x="1536" y="235"/>
                    </a:lnTo>
                    <a:lnTo>
                      <a:pt x="1533" y="238"/>
                    </a:lnTo>
                    <a:lnTo>
                      <a:pt x="1532" y="240"/>
                    </a:lnTo>
                    <a:lnTo>
                      <a:pt x="1531" y="243"/>
                    </a:lnTo>
                    <a:lnTo>
                      <a:pt x="1531" y="327"/>
                    </a:lnTo>
                    <a:lnTo>
                      <a:pt x="1532" y="330"/>
                    </a:lnTo>
                    <a:lnTo>
                      <a:pt x="1533" y="333"/>
                    </a:lnTo>
                    <a:lnTo>
                      <a:pt x="1536" y="335"/>
                    </a:lnTo>
                    <a:lnTo>
                      <a:pt x="1539" y="336"/>
                    </a:lnTo>
                    <a:lnTo>
                      <a:pt x="1542" y="337"/>
                    </a:lnTo>
                    <a:lnTo>
                      <a:pt x="1628" y="337"/>
                    </a:lnTo>
                    <a:lnTo>
                      <a:pt x="1631" y="336"/>
                    </a:lnTo>
                    <a:lnTo>
                      <a:pt x="1634" y="335"/>
                    </a:lnTo>
                    <a:lnTo>
                      <a:pt x="1636" y="333"/>
                    </a:lnTo>
                    <a:lnTo>
                      <a:pt x="1637" y="330"/>
                    </a:lnTo>
                    <a:lnTo>
                      <a:pt x="1638" y="327"/>
                    </a:lnTo>
                    <a:lnTo>
                      <a:pt x="1638" y="243"/>
                    </a:lnTo>
                    <a:lnTo>
                      <a:pt x="1637" y="240"/>
                    </a:lnTo>
                    <a:lnTo>
                      <a:pt x="1636" y="238"/>
                    </a:lnTo>
                    <a:lnTo>
                      <a:pt x="1634" y="235"/>
                    </a:lnTo>
                    <a:lnTo>
                      <a:pt x="1631" y="234"/>
                    </a:lnTo>
                    <a:lnTo>
                      <a:pt x="1628" y="234"/>
                    </a:lnTo>
                    <a:lnTo>
                      <a:pt x="1542" y="234"/>
                    </a:lnTo>
                    <a:close/>
                    <a:moveTo>
                      <a:pt x="1417" y="234"/>
                    </a:moveTo>
                    <a:lnTo>
                      <a:pt x="1414" y="234"/>
                    </a:lnTo>
                    <a:lnTo>
                      <a:pt x="1411" y="235"/>
                    </a:lnTo>
                    <a:lnTo>
                      <a:pt x="1409" y="238"/>
                    </a:lnTo>
                    <a:lnTo>
                      <a:pt x="1408" y="240"/>
                    </a:lnTo>
                    <a:lnTo>
                      <a:pt x="1407" y="243"/>
                    </a:lnTo>
                    <a:lnTo>
                      <a:pt x="1407" y="327"/>
                    </a:lnTo>
                    <a:lnTo>
                      <a:pt x="1408" y="330"/>
                    </a:lnTo>
                    <a:lnTo>
                      <a:pt x="1409" y="333"/>
                    </a:lnTo>
                    <a:lnTo>
                      <a:pt x="1411" y="335"/>
                    </a:lnTo>
                    <a:lnTo>
                      <a:pt x="1414" y="336"/>
                    </a:lnTo>
                    <a:lnTo>
                      <a:pt x="1417" y="337"/>
                    </a:lnTo>
                    <a:lnTo>
                      <a:pt x="1503" y="337"/>
                    </a:lnTo>
                    <a:lnTo>
                      <a:pt x="1506" y="336"/>
                    </a:lnTo>
                    <a:lnTo>
                      <a:pt x="1509" y="335"/>
                    </a:lnTo>
                    <a:lnTo>
                      <a:pt x="1511" y="333"/>
                    </a:lnTo>
                    <a:lnTo>
                      <a:pt x="1513" y="330"/>
                    </a:lnTo>
                    <a:lnTo>
                      <a:pt x="1514" y="327"/>
                    </a:lnTo>
                    <a:lnTo>
                      <a:pt x="1514" y="243"/>
                    </a:lnTo>
                    <a:lnTo>
                      <a:pt x="1513" y="240"/>
                    </a:lnTo>
                    <a:lnTo>
                      <a:pt x="1511" y="238"/>
                    </a:lnTo>
                    <a:lnTo>
                      <a:pt x="1509" y="235"/>
                    </a:lnTo>
                    <a:lnTo>
                      <a:pt x="1506" y="234"/>
                    </a:lnTo>
                    <a:lnTo>
                      <a:pt x="1503" y="234"/>
                    </a:lnTo>
                    <a:lnTo>
                      <a:pt x="1417" y="234"/>
                    </a:lnTo>
                    <a:close/>
                    <a:moveTo>
                      <a:pt x="1293" y="234"/>
                    </a:moveTo>
                    <a:lnTo>
                      <a:pt x="1289" y="234"/>
                    </a:lnTo>
                    <a:lnTo>
                      <a:pt x="1286" y="235"/>
                    </a:lnTo>
                    <a:lnTo>
                      <a:pt x="1284" y="238"/>
                    </a:lnTo>
                    <a:lnTo>
                      <a:pt x="1283" y="240"/>
                    </a:lnTo>
                    <a:lnTo>
                      <a:pt x="1282" y="243"/>
                    </a:lnTo>
                    <a:lnTo>
                      <a:pt x="1282" y="327"/>
                    </a:lnTo>
                    <a:lnTo>
                      <a:pt x="1283" y="330"/>
                    </a:lnTo>
                    <a:lnTo>
                      <a:pt x="1284" y="333"/>
                    </a:lnTo>
                    <a:lnTo>
                      <a:pt x="1286" y="335"/>
                    </a:lnTo>
                    <a:lnTo>
                      <a:pt x="1289" y="336"/>
                    </a:lnTo>
                    <a:lnTo>
                      <a:pt x="1293" y="337"/>
                    </a:lnTo>
                    <a:lnTo>
                      <a:pt x="1378" y="337"/>
                    </a:lnTo>
                    <a:lnTo>
                      <a:pt x="1382" y="336"/>
                    </a:lnTo>
                    <a:lnTo>
                      <a:pt x="1385" y="335"/>
                    </a:lnTo>
                    <a:lnTo>
                      <a:pt x="1387" y="333"/>
                    </a:lnTo>
                    <a:lnTo>
                      <a:pt x="1388" y="330"/>
                    </a:lnTo>
                    <a:lnTo>
                      <a:pt x="1389" y="327"/>
                    </a:lnTo>
                    <a:lnTo>
                      <a:pt x="1389" y="243"/>
                    </a:lnTo>
                    <a:lnTo>
                      <a:pt x="1388" y="240"/>
                    </a:lnTo>
                    <a:lnTo>
                      <a:pt x="1387" y="238"/>
                    </a:lnTo>
                    <a:lnTo>
                      <a:pt x="1385" y="235"/>
                    </a:lnTo>
                    <a:lnTo>
                      <a:pt x="1382" y="234"/>
                    </a:lnTo>
                    <a:lnTo>
                      <a:pt x="1378" y="234"/>
                    </a:lnTo>
                    <a:lnTo>
                      <a:pt x="1293" y="234"/>
                    </a:lnTo>
                    <a:close/>
                    <a:moveTo>
                      <a:pt x="1168" y="234"/>
                    </a:moveTo>
                    <a:lnTo>
                      <a:pt x="1165" y="234"/>
                    </a:lnTo>
                    <a:lnTo>
                      <a:pt x="1162" y="235"/>
                    </a:lnTo>
                    <a:lnTo>
                      <a:pt x="1160" y="238"/>
                    </a:lnTo>
                    <a:lnTo>
                      <a:pt x="1159" y="240"/>
                    </a:lnTo>
                    <a:lnTo>
                      <a:pt x="1157" y="243"/>
                    </a:lnTo>
                    <a:lnTo>
                      <a:pt x="1157" y="327"/>
                    </a:lnTo>
                    <a:lnTo>
                      <a:pt x="1159" y="330"/>
                    </a:lnTo>
                    <a:lnTo>
                      <a:pt x="1160" y="333"/>
                    </a:lnTo>
                    <a:lnTo>
                      <a:pt x="1162" y="335"/>
                    </a:lnTo>
                    <a:lnTo>
                      <a:pt x="1165" y="336"/>
                    </a:lnTo>
                    <a:lnTo>
                      <a:pt x="1168" y="337"/>
                    </a:lnTo>
                    <a:lnTo>
                      <a:pt x="1254" y="337"/>
                    </a:lnTo>
                    <a:lnTo>
                      <a:pt x="1257" y="336"/>
                    </a:lnTo>
                    <a:lnTo>
                      <a:pt x="1260" y="335"/>
                    </a:lnTo>
                    <a:lnTo>
                      <a:pt x="1262" y="333"/>
                    </a:lnTo>
                    <a:lnTo>
                      <a:pt x="1263" y="330"/>
                    </a:lnTo>
                    <a:lnTo>
                      <a:pt x="1264" y="327"/>
                    </a:lnTo>
                    <a:lnTo>
                      <a:pt x="1264" y="243"/>
                    </a:lnTo>
                    <a:lnTo>
                      <a:pt x="1263" y="240"/>
                    </a:lnTo>
                    <a:lnTo>
                      <a:pt x="1262" y="238"/>
                    </a:lnTo>
                    <a:lnTo>
                      <a:pt x="1260" y="235"/>
                    </a:lnTo>
                    <a:lnTo>
                      <a:pt x="1257" y="234"/>
                    </a:lnTo>
                    <a:lnTo>
                      <a:pt x="1254" y="234"/>
                    </a:lnTo>
                    <a:lnTo>
                      <a:pt x="1168" y="234"/>
                    </a:lnTo>
                    <a:close/>
                    <a:moveTo>
                      <a:pt x="1043" y="234"/>
                    </a:moveTo>
                    <a:lnTo>
                      <a:pt x="1040" y="234"/>
                    </a:lnTo>
                    <a:lnTo>
                      <a:pt x="1037" y="235"/>
                    </a:lnTo>
                    <a:lnTo>
                      <a:pt x="1035" y="238"/>
                    </a:lnTo>
                    <a:lnTo>
                      <a:pt x="1034" y="240"/>
                    </a:lnTo>
                    <a:lnTo>
                      <a:pt x="1033" y="243"/>
                    </a:lnTo>
                    <a:lnTo>
                      <a:pt x="1033" y="327"/>
                    </a:lnTo>
                    <a:lnTo>
                      <a:pt x="1034" y="330"/>
                    </a:lnTo>
                    <a:lnTo>
                      <a:pt x="1035" y="333"/>
                    </a:lnTo>
                    <a:lnTo>
                      <a:pt x="1037" y="335"/>
                    </a:lnTo>
                    <a:lnTo>
                      <a:pt x="1040" y="336"/>
                    </a:lnTo>
                    <a:lnTo>
                      <a:pt x="1043" y="337"/>
                    </a:lnTo>
                    <a:lnTo>
                      <a:pt x="1129" y="337"/>
                    </a:lnTo>
                    <a:lnTo>
                      <a:pt x="1132" y="336"/>
                    </a:lnTo>
                    <a:lnTo>
                      <a:pt x="1136" y="335"/>
                    </a:lnTo>
                    <a:lnTo>
                      <a:pt x="1138" y="333"/>
                    </a:lnTo>
                    <a:lnTo>
                      <a:pt x="1140" y="330"/>
                    </a:lnTo>
                    <a:lnTo>
                      <a:pt x="1140" y="327"/>
                    </a:lnTo>
                    <a:lnTo>
                      <a:pt x="1140" y="243"/>
                    </a:lnTo>
                    <a:lnTo>
                      <a:pt x="1140" y="240"/>
                    </a:lnTo>
                    <a:lnTo>
                      <a:pt x="1138" y="238"/>
                    </a:lnTo>
                    <a:lnTo>
                      <a:pt x="1136" y="235"/>
                    </a:lnTo>
                    <a:lnTo>
                      <a:pt x="1132" y="234"/>
                    </a:lnTo>
                    <a:lnTo>
                      <a:pt x="1129" y="234"/>
                    </a:lnTo>
                    <a:lnTo>
                      <a:pt x="1043" y="234"/>
                    </a:lnTo>
                    <a:close/>
                    <a:moveTo>
                      <a:pt x="919" y="234"/>
                    </a:moveTo>
                    <a:lnTo>
                      <a:pt x="916" y="234"/>
                    </a:lnTo>
                    <a:lnTo>
                      <a:pt x="913" y="236"/>
                    </a:lnTo>
                    <a:lnTo>
                      <a:pt x="910" y="238"/>
                    </a:lnTo>
                    <a:lnTo>
                      <a:pt x="909" y="240"/>
                    </a:lnTo>
                    <a:lnTo>
                      <a:pt x="908" y="244"/>
                    </a:lnTo>
                    <a:lnTo>
                      <a:pt x="908" y="327"/>
                    </a:lnTo>
                    <a:lnTo>
                      <a:pt x="909" y="330"/>
                    </a:lnTo>
                    <a:lnTo>
                      <a:pt x="910" y="333"/>
                    </a:lnTo>
                    <a:lnTo>
                      <a:pt x="913" y="335"/>
                    </a:lnTo>
                    <a:lnTo>
                      <a:pt x="916" y="336"/>
                    </a:lnTo>
                    <a:lnTo>
                      <a:pt x="919" y="337"/>
                    </a:lnTo>
                    <a:lnTo>
                      <a:pt x="1005" y="337"/>
                    </a:lnTo>
                    <a:lnTo>
                      <a:pt x="1008" y="336"/>
                    </a:lnTo>
                    <a:lnTo>
                      <a:pt x="1011" y="335"/>
                    </a:lnTo>
                    <a:lnTo>
                      <a:pt x="1013" y="333"/>
                    </a:lnTo>
                    <a:lnTo>
                      <a:pt x="1014" y="330"/>
                    </a:lnTo>
                    <a:lnTo>
                      <a:pt x="1015" y="327"/>
                    </a:lnTo>
                    <a:lnTo>
                      <a:pt x="1015" y="244"/>
                    </a:lnTo>
                    <a:lnTo>
                      <a:pt x="1014" y="240"/>
                    </a:lnTo>
                    <a:lnTo>
                      <a:pt x="1013" y="238"/>
                    </a:lnTo>
                    <a:lnTo>
                      <a:pt x="1011" y="236"/>
                    </a:lnTo>
                    <a:lnTo>
                      <a:pt x="1008" y="234"/>
                    </a:lnTo>
                    <a:lnTo>
                      <a:pt x="1005" y="234"/>
                    </a:lnTo>
                    <a:lnTo>
                      <a:pt x="919" y="234"/>
                    </a:lnTo>
                    <a:close/>
                    <a:moveTo>
                      <a:pt x="795" y="234"/>
                    </a:moveTo>
                    <a:lnTo>
                      <a:pt x="791" y="234"/>
                    </a:lnTo>
                    <a:lnTo>
                      <a:pt x="789" y="236"/>
                    </a:lnTo>
                    <a:lnTo>
                      <a:pt x="786" y="238"/>
                    </a:lnTo>
                    <a:lnTo>
                      <a:pt x="785" y="240"/>
                    </a:lnTo>
                    <a:lnTo>
                      <a:pt x="785" y="244"/>
                    </a:lnTo>
                    <a:lnTo>
                      <a:pt x="785" y="327"/>
                    </a:lnTo>
                    <a:lnTo>
                      <a:pt x="785" y="330"/>
                    </a:lnTo>
                    <a:lnTo>
                      <a:pt x="786" y="333"/>
                    </a:lnTo>
                    <a:lnTo>
                      <a:pt x="789" y="335"/>
                    </a:lnTo>
                    <a:lnTo>
                      <a:pt x="791" y="336"/>
                    </a:lnTo>
                    <a:lnTo>
                      <a:pt x="795" y="337"/>
                    </a:lnTo>
                    <a:lnTo>
                      <a:pt x="880" y="337"/>
                    </a:lnTo>
                    <a:lnTo>
                      <a:pt x="883" y="336"/>
                    </a:lnTo>
                    <a:lnTo>
                      <a:pt x="886" y="335"/>
                    </a:lnTo>
                    <a:lnTo>
                      <a:pt x="888" y="333"/>
                    </a:lnTo>
                    <a:lnTo>
                      <a:pt x="890" y="330"/>
                    </a:lnTo>
                    <a:lnTo>
                      <a:pt x="890" y="327"/>
                    </a:lnTo>
                    <a:lnTo>
                      <a:pt x="890" y="244"/>
                    </a:lnTo>
                    <a:lnTo>
                      <a:pt x="890" y="240"/>
                    </a:lnTo>
                    <a:lnTo>
                      <a:pt x="888" y="238"/>
                    </a:lnTo>
                    <a:lnTo>
                      <a:pt x="886" y="236"/>
                    </a:lnTo>
                    <a:lnTo>
                      <a:pt x="883" y="234"/>
                    </a:lnTo>
                    <a:lnTo>
                      <a:pt x="880" y="234"/>
                    </a:lnTo>
                    <a:lnTo>
                      <a:pt x="795" y="234"/>
                    </a:lnTo>
                    <a:close/>
                    <a:moveTo>
                      <a:pt x="669" y="234"/>
                    </a:moveTo>
                    <a:lnTo>
                      <a:pt x="666" y="234"/>
                    </a:lnTo>
                    <a:lnTo>
                      <a:pt x="664" y="236"/>
                    </a:lnTo>
                    <a:lnTo>
                      <a:pt x="662" y="238"/>
                    </a:lnTo>
                    <a:lnTo>
                      <a:pt x="660" y="240"/>
                    </a:lnTo>
                    <a:lnTo>
                      <a:pt x="660" y="244"/>
                    </a:lnTo>
                    <a:lnTo>
                      <a:pt x="660" y="327"/>
                    </a:lnTo>
                    <a:lnTo>
                      <a:pt x="660" y="330"/>
                    </a:lnTo>
                    <a:lnTo>
                      <a:pt x="662" y="333"/>
                    </a:lnTo>
                    <a:lnTo>
                      <a:pt x="664" y="335"/>
                    </a:lnTo>
                    <a:lnTo>
                      <a:pt x="666" y="336"/>
                    </a:lnTo>
                    <a:lnTo>
                      <a:pt x="669" y="337"/>
                    </a:lnTo>
                    <a:lnTo>
                      <a:pt x="755" y="337"/>
                    </a:lnTo>
                    <a:lnTo>
                      <a:pt x="758" y="336"/>
                    </a:lnTo>
                    <a:lnTo>
                      <a:pt x="762" y="335"/>
                    </a:lnTo>
                    <a:lnTo>
                      <a:pt x="764" y="333"/>
                    </a:lnTo>
                    <a:lnTo>
                      <a:pt x="766" y="330"/>
                    </a:lnTo>
                    <a:lnTo>
                      <a:pt x="766" y="327"/>
                    </a:lnTo>
                    <a:lnTo>
                      <a:pt x="766" y="244"/>
                    </a:lnTo>
                    <a:lnTo>
                      <a:pt x="766" y="240"/>
                    </a:lnTo>
                    <a:lnTo>
                      <a:pt x="764" y="238"/>
                    </a:lnTo>
                    <a:lnTo>
                      <a:pt x="762" y="236"/>
                    </a:lnTo>
                    <a:lnTo>
                      <a:pt x="758" y="234"/>
                    </a:lnTo>
                    <a:lnTo>
                      <a:pt x="755" y="234"/>
                    </a:lnTo>
                    <a:lnTo>
                      <a:pt x="669" y="234"/>
                    </a:lnTo>
                    <a:close/>
                    <a:moveTo>
                      <a:pt x="546" y="234"/>
                    </a:moveTo>
                    <a:lnTo>
                      <a:pt x="542" y="234"/>
                    </a:lnTo>
                    <a:lnTo>
                      <a:pt x="540" y="236"/>
                    </a:lnTo>
                    <a:lnTo>
                      <a:pt x="538" y="238"/>
                    </a:lnTo>
                    <a:lnTo>
                      <a:pt x="535" y="240"/>
                    </a:lnTo>
                    <a:lnTo>
                      <a:pt x="535" y="244"/>
                    </a:lnTo>
                    <a:lnTo>
                      <a:pt x="535" y="327"/>
                    </a:lnTo>
                    <a:lnTo>
                      <a:pt x="535" y="330"/>
                    </a:lnTo>
                    <a:lnTo>
                      <a:pt x="538" y="333"/>
                    </a:lnTo>
                    <a:lnTo>
                      <a:pt x="540" y="335"/>
                    </a:lnTo>
                    <a:lnTo>
                      <a:pt x="542" y="336"/>
                    </a:lnTo>
                    <a:lnTo>
                      <a:pt x="546" y="337"/>
                    </a:lnTo>
                    <a:lnTo>
                      <a:pt x="631" y="337"/>
                    </a:lnTo>
                    <a:lnTo>
                      <a:pt x="635" y="336"/>
                    </a:lnTo>
                    <a:lnTo>
                      <a:pt x="637" y="335"/>
                    </a:lnTo>
                    <a:lnTo>
                      <a:pt x="639" y="333"/>
                    </a:lnTo>
                    <a:lnTo>
                      <a:pt x="641" y="330"/>
                    </a:lnTo>
                    <a:lnTo>
                      <a:pt x="641" y="327"/>
                    </a:lnTo>
                    <a:lnTo>
                      <a:pt x="641" y="244"/>
                    </a:lnTo>
                    <a:lnTo>
                      <a:pt x="641" y="240"/>
                    </a:lnTo>
                    <a:lnTo>
                      <a:pt x="639" y="238"/>
                    </a:lnTo>
                    <a:lnTo>
                      <a:pt x="637" y="236"/>
                    </a:lnTo>
                    <a:lnTo>
                      <a:pt x="635" y="234"/>
                    </a:lnTo>
                    <a:lnTo>
                      <a:pt x="631" y="234"/>
                    </a:lnTo>
                    <a:lnTo>
                      <a:pt x="546" y="234"/>
                    </a:lnTo>
                    <a:close/>
                    <a:moveTo>
                      <a:pt x="421" y="234"/>
                    </a:moveTo>
                    <a:lnTo>
                      <a:pt x="418" y="234"/>
                    </a:lnTo>
                    <a:lnTo>
                      <a:pt x="415" y="236"/>
                    </a:lnTo>
                    <a:lnTo>
                      <a:pt x="413" y="238"/>
                    </a:lnTo>
                    <a:lnTo>
                      <a:pt x="411" y="240"/>
                    </a:lnTo>
                    <a:lnTo>
                      <a:pt x="411" y="244"/>
                    </a:lnTo>
                    <a:lnTo>
                      <a:pt x="411" y="327"/>
                    </a:lnTo>
                    <a:lnTo>
                      <a:pt x="411" y="330"/>
                    </a:lnTo>
                    <a:lnTo>
                      <a:pt x="413" y="333"/>
                    </a:lnTo>
                    <a:lnTo>
                      <a:pt x="415" y="335"/>
                    </a:lnTo>
                    <a:lnTo>
                      <a:pt x="418" y="336"/>
                    </a:lnTo>
                    <a:lnTo>
                      <a:pt x="421" y="337"/>
                    </a:lnTo>
                    <a:lnTo>
                      <a:pt x="506" y="337"/>
                    </a:lnTo>
                    <a:lnTo>
                      <a:pt x="510" y="336"/>
                    </a:lnTo>
                    <a:lnTo>
                      <a:pt x="512" y="335"/>
                    </a:lnTo>
                    <a:lnTo>
                      <a:pt x="516" y="333"/>
                    </a:lnTo>
                    <a:lnTo>
                      <a:pt x="517" y="330"/>
                    </a:lnTo>
                    <a:lnTo>
                      <a:pt x="517" y="327"/>
                    </a:lnTo>
                    <a:lnTo>
                      <a:pt x="517" y="244"/>
                    </a:lnTo>
                    <a:lnTo>
                      <a:pt x="517" y="240"/>
                    </a:lnTo>
                    <a:lnTo>
                      <a:pt x="516" y="238"/>
                    </a:lnTo>
                    <a:lnTo>
                      <a:pt x="512" y="236"/>
                    </a:lnTo>
                    <a:lnTo>
                      <a:pt x="510" y="234"/>
                    </a:lnTo>
                    <a:lnTo>
                      <a:pt x="506" y="234"/>
                    </a:lnTo>
                    <a:lnTo>
                      <a:pt x="421" y="234"/>
                    </a:lnTo>
                    <a:close/>
                    <a:moveTo>
                      <a:pt x="297" y="234"/>
                    </a:moveTo>
                    <a:lnTo>
                      <a:pt x="293" y="234"/>
                    </a:lnTo>
                    <a:lnTo>
                      <a:pt x="290" y="236"/>
                    </a:lnTo>
                    <a:lnTo>
                      <a:pt x="288" y="238"/>
                    </a:lnTo>
                    <a:lnTo>
                      <a:pt x="286" y="240"/>
                    </a:lnTo>
                    <a:lnTo>
                      <a:pt x="286" y="244"/>
                    </a:lnTo>
                    <a:lnTo>
                      <a:pt x="286" y="327"/>
                    </a:lnTo>
                    <a:lnTo>
                      <a:pt x="286" y="330"/>
                    </a:lnTo>
                    <a:lnTo>
                      <a:pt x="288" y="333"/>
                    </a:lnTo>
                    <a:lnTo>
                      <a:pt x="290" y="335"/>
                    </a:lnTo>
                    <a:lnTo>
                      <a:pt x="293" y="336"/>
                    </a:lnTo>
                    <a:lnTo>
                      <a:pt x="297" y="337"/>
                    </a:lnTo>
                    <a:lnTo>
                      <a:pt x="383" y="337"/>
                    </a:lnTo>
                    <a:lnTo>
                      <a:pt x="386" y="336"/>
                    </a:lnTo>
                    <a:lnTo>
                      <a:pt x="388" y="335"/>
                    </a:lnTo>
                    <a:lnTo>
                      <a:pt x="391" y="333"/>
                    </a:lnTo>
                    <a:lnTo>
                      <a:pt x="392" y="330"/>
                    </a:lnTo>
                    <a:lnTo>
                      <a:pt x="392" y="327"/>
                    </a:lnTo>
                    <a:lnTo>
                      <a:pt x="392" y="244"/>
                    </a:lnTo>
                    <a:lnTo>
                      <a:pt x="392" y="240"/>
                    </a:lnTo>
                    <a:lnTo>
                      <a:pt x="391" y="238"/>
                    </a:lnTo>
                    <a:lnTo>
                      <a:pt x="388" y="236"/>
                    </a:lnTo>
                    <a:lnTo>
                      <a:pt x="386" y="234"/>
                    </a:lnTo>
                    <a:lnTo>
                      <a:pt x="383" y="234"/>
                    </a:lnTo>
                    <a:lnTo>
                      <a:pt x="297" y="234"/>
                    </a:lnTo>
                    <a:close/>
                    <a:moveTo>
                      <a:pt x="172" y="234"/>
                    </a:moveTo>
                    <a:lnTo>
                      <a:pt x="169" y="234"/>
                    </a:lnTo>
                    <a:lnTo>
                      <a:pt x="166" y="236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2" y="244"/>
                    </a:lnTo>
                    <a:lnTo>
                      <a:pt x="162" y="327"/>
                    </a:lnTo>
                    <a:lnTo>
                      <a:pt x="162" y="330"/>
                    </a:lnTo>
                    <a:lnTo>
                      <a:pt x="164" y="333"/>
                    </a:lnTo>
                    <a:lnTo>
                      <a:pt x="166" y="335"/>
                    </a:lnTo>
                    <a:lnTo>
                      <a:pt x="169" y="336"/>
                    </a:lnTo>
                    <a:lnTo>
                      <a:pt x="172" y="337"/>
                    </a:lnTo>
                    <a:lnTo>
                      <a:pt x="258" y="337"/>
                    </a:lnTo>
                    <a:lnTo>
                      <a:pt x="261" y="336"/>
                    </a:lnTo>
                    <a:lnTo>
                      <a:pt x="263" y="335"/>
                    </a:lnTo>
                    <a:lnTo>
                      <a:pt x="266" y="333"/>
                    </a:lnTo>
                    <a:lnTo>
                      <a:pt x="267" y="330"/>
                    </a:lnTo>
                    <a:lnTo>
                      <a:pt x="267" y="327"/>
                    </a:lnTo>
                    <a:lnTo>
                      <a:pt x="267" y="244"/>
                    </a:lnTo>
                    <a:lnTo>
                      <a:pt x="267" y="240"/>
                    </a:lnTo>
                    <a:lnTo>
                      <a:pt x="266" y="238"/>
                    </a:lnTo>
                    <a:lnTo>
                      <a:pt x="263" y="236"/>
                    </a:lnTo>
                    <a:lnTo>
                      <a:pt x="261" y="234"/>
                    </a:lnTo>
                    <a:lnTo>
                      <a:pt x="258" y="234"/>
                    </a:lnTo>
                    <a:lnTo>
                      <a:pt x="172" y="234"/>
                    </a:lnTo>
                    <a:close/>
                    <a:moveTo>
                      <a:pt x="47" y="234"/>
                    </a:moveTo>
                    <a:lnTo>
                      <a:pt x="44" y="234"/>
                    </a:lnTo>
                    <a:lnTo>
                      <a:pt x="41" y="236"/>
                    </a:lnTo>
                    <a:lnTo>
                      <a:pt x="39" y="238"/>
                    </a:lnTo>
                    <a:lnTo>
                      <a:pt x="38" y="240"/>
                    </a:lnTo>
                    <a:lnTo>
                      <a:pt x="37" y="244"/>
                    </a:lnTo>
                    <a:lnTo>
                      <a:pt x="37" y="327"/>
                    </a:lnTo>
                    <a:lnTo>
                      <a:pt x="38" y="330"/>
                    </a:lnTo>
                    <a:lnTo>
                      <a:pt x="39" y="333"/>
                    </a:lnTo>
                    <a:lnTo>
                      <a:pt x="41" y="335"/>
                    </a:lnTo>
                    <a:lnTo>
                      <a:pt x="44" y="336"/>
                    </a:lnTo>
                    <a:lnTo>
                      <a:pt x="47" y="337"/>
                    </a:lnTo>
                    <a:lnTo>
                      <a:pt x="133" y="337"/>
                    </a:lnTo>
                    <a:lnTo>
                      <a:pt x="136" y="336"/>
                    </a:lnTo>
                    <a:lnTo>
                      <a:pt x="140" y="335"/>
                    </a:lnTo>
                    <a:lnTo>
                      <a:pt x="142" y="333"/>
                    </a:lnTo>
                    <a:lnTo>
                      <a:pt x="143" y="330"/>
                    </a:lnTo>
                    <a:lnTo>
                      <a:pt x="144" y="327"/>
                    </a:lnTo>
                    <a:lnTo>
                      <a:pt x="144" y="244"/>
                    </a:lnTo>
                    <a:lnTo>
                      <a:pt x="143" y="240"/>
                    </a:lnTo>
                    <a:lnTo>
                      <a:pt x="142" y="238"/>
                    </a:lnTo>
                    <a:lnTo>
                      <a:pt x="140" y="236"/>
                    </a:lnTo>
                    <a:lnTo>
                      <a:pt x="136" y="234"/>
                    </a:lnTo>
                    <a:lnTo>
                      <a:pt x="133" y="234"/>
                    </a:lnTo>
                    <a:lnTo>
                      <a:pt x="47" y="234"/>
                    </a:lnTo>
                    <a:close/>
                    <a:moveTo>
                      <a:pt x="1718" y="158"/>
                    </a:moveTo>
                    <a:lnTo>
                      <a:pt x="1714" y="158"/>
                    </a:lnTo>
                    <a:lnTo>
                      <a:pt x="1710" y="159"/>
                    </a:lnTo>
                    <a:lnTo>
                      <a:pt x="1708" y="161"/>
                    </a:lnTo>
                    <a:lnTo>
                      <a:pt x="1707" y="164"/>
                    </a:lnTo>
                    <a:lnTo>
                      <a:pt x="1707" y="207"/>
                    </a:lnTo>
                    <a:lnTo>
                      <a:pt x="1708" y="209"/>
                    </a:lnTo>
                    <a:lnTo>
                      <a:pt x="1710" y="211"/>
                    </a:lnTo>
                    <a:lnTo>
                      <a:pt x="1714" y="212"/>
                    </a:lnTo>
                    <a:lnTo>
                      <a:pt x="1718" y="212"/>
                    </a:lnTo>
                    <a:lnTo>
                      <a:pt x="1804" y="212"/>
                    </a:lnTo>
                    <a:lnTo>
                      <a:pt x="1808" y="212"/>
                    </a:lnTo>
                    <a:lnTo>
                      <a:pt x="1811" y="211"/>
                    </a:lnTo>
                    <a:lnTo>
                      <a:pt x="1813" y="209"/>
                    </a:lnTo>
                    <a:lnTo>
                      <a:pt x="1814" y="207"/>
                    </a:lnTo>
                    <a:lnTo>
                      <a:pt x="1814" y="164"/>
                    </a:lnTo>
                    <a:lnTo>
                      <a:pt x="1813" y="161"/>
                    </a:lnTo>
                    <a:lnTo>
                      <a:pt x="1811" y="159"/>
                    </a:lnTo>
                    <a:lnTo>
                      <a:pt x="1808" y="158"/>
                    </a:lnTo>
                    <a:lnTo>
                      <a:pt x="1804" y="158"/>
                    </a:lnTo>
                    <a:lnTo>
                      <a:pt x="1718" y="158"/>
                    </a:lnTo>
                    <a:close/>
                    <a:moveTo>
                      <a:pt x="1590" y="158"/>
                    </a:moveTo>
                    <a:lnTo>
                      <a:pt x="1586" y="158"/>
                    </a:lnTo>
                    <a:lnTo>
                      <a:pt x="1583" y="159"/>
                    </a:lnTo>
                    <a:lnTo>
                      <a:pt x="1581" y="161"/>
                    </a:lnTo>
                    <a:lnTo>
                      <a:pt x="1580" y="164"/>
                    </a:lnTo>
                    <a:lnTo>
                      <a:pt x="1580" y="207"/>
                    </a:lnTo>
                    <a:lnTo>
                      <a:pt x="1581" y="209"/>
                    </a:lnTo>
                    <a:lnTo>
                      <a:pt x="1583" y="211"/>
                    </a:lnTo>
                    <a:lnTo>
                      <a:pt x="1586" y="212"/>
                    </a:lnTo>
                    <a:lnTo>
                      <a:pt x="1590" y="212"/>
                    </a:lnTo>
                    <a:lnTo>
                      <a:pt x="1675" y="212"/>
                    </a:lnTo>
                    <a:lnTo>
                      <a:pt x="1679" y="212"/>
                    </a:lnTo>
                    <a:lnTo>
                      <a:pt x="1683" y="211"/>
                    </a:lnTo>
                    <a:lnTo>
                      <a:pt x="1685" y="209"/>
                    </a:lnTo>
                    <a:lnTo>
                      <a:pt x="1685" y="207"/>
                    </a:lnTo>
                    <a:lnTo>
                      <a:pt x="1685" y="164"/>
                    </a:lnTo>
                    <a:lnTo>
                      <a:pt x="1685" y="161"/>
                    </a:lnTo>
                    <a:lnTo>
                      <a:pt x="1683" y="159"/>
                    </a:lnTo>
                    <a:lnTo>
                      <a:pt x="1679" y="158"/>
                    </a:lnTo>
                    <a:lnTo>
                      <a:pt x="1675" y="158"/>
                    </a:lnTo>
                    <a:lnTo>
                      <a:pt x="1590" y="158"/>
                    </a:lnTo>
                    <a:close/>
                    <a:moveTo>
                      <a:pt x="1462" y="158"/>
                    </a:moveTo>
                    <a:lnTo>
                      <a:pt x="1458" y="158"/>
                    </a:lnTo>
                    <a:lnTo>
                      <a:pt x="1455" y="159"/>
                    </a:lnTo>
                    <a:lnTo>
                      <a:pt x="1452" y="161"/>
                    </a:lnTo>
                    <a:lnTo>
                      <a:pt x="1452" y="164"/>
                    </a:lnTo>
                    <a:lnTo>
                      <a:pt x="1452" y="207"/>
                    </a:lnTo>
                    <a:lnTo>
                      <a:pt x="1452" y="209"/>
                    </a:lnTo>
                    <a:lnTo>
                      <a:pt x="1455" y="211"/>
                    </a:lnTo>
                    <a:lnTo>
                      <a:pt x="1458" y="212"/>
                    </a:lnTo>
                    <a:lnTo>
                      <a:pt x="1462" y="212"/>
                    </a:lnTo>
                    <a:lnTo>
                      <a:pt x="1547" y="212"/>
                    </a:lnTo>
                    <a:lnTo>
                      <a:pt x="1551" y="212"/>
                    </a:lnTo>
                    <a:lnTo>
                      <a:pt x="1554" y="211"/>
                    </a:lnTo>
                    <a:lnTo>
                      <a:pt x="1557" y="209"/>
                    </a:lnTo>
                    <a:lnTo>
                      <a:pt x="1558" y="207"/>
                    </a:lnTo>
                    <a:lnTo>
                      <a:pt x="1558" y="164"/>
                    </a:lnTo>
                    <a:lnTo>
                      <a:pt x="1557" y="161"/>
                    </a:lnTo>
                    <a:lnTo>
                      <a:pt x="1554" y="159"/>
                    </a:lnTo>
                    <a:lnTo>
                      <a:pt x="1551" y="158"/>
                    </a:lnTo>
                    <a:lnTo>
                      <a:pt x="1547" y="158"/>
                    </a:lnTo>
                    <a:lnTo>
                      <a:pt x="1462" y="158"/>
                    </a:lnTo>
                    <a:close/>
                    <a:moveTo>
                      <a:pt x="1333" y="158"/>
                    </a:moveTo>
                    <a:lnTo>
                      <a:pt x="1329" y="158"/>
                    </a:lnTo>
                    <a:lnTo>
                      <a:pt x="1326" y="159"/>
                    </a:lnTo>
                    <a:lnTo>
                      <a:pt x="1324" y="161"/>
                    </a:lnTo>
                    <a:lnTo>
                      <a:pt x="1324" y="164"/>
                    </a:lnTo>
                    <a:lnTo>
                      <a:pt x="1324" y="207"/>
                    </a:lnTo>
                    <a:lnTo>
                      <a:pt x="1324" y="209"/>
                    </a:lnTo>
                    <a:lnTo>
                      <a:pt x="1326" y="211"/>
                    </a:lnTo>
                    <a:lnTo>
                      <a:pt x="1329" y="212"/>
                    </a:lnTo>
                    <a:lnTo>
                      <a:pt x="1333" y="212"/>
                    </a:lnTo>
                    <a:lnTo>
                      <a:pt x="1419" y="212"/>
                    </a:lnTo>
                    <a:lnTo>
                      <a:pt x="1424" y="212"/>
                    </a:lnTo>
                    <a:lnTo>
                      <a:pt x="1427" y="211"/>
                    </a:lnTo>
                    <a:lnTo>
                      <a:pt x="1429" y="209"/>
                    </a:lnTo>
                    <a:lnTo>
                      <a:pt x="1430" y="207"/>
                    </a:lnTo>
                    <a:lnTo>
                      <a:pt x="1430" y="164"/>
                    </a:lnTo>
                    <a:lnTo>
                      <a:pt x="1429" y="161"/>
                    </a:lnTo>
                    <a:lnTo>
                      <a:pt x="1427" y="159"/>
                    </a:lnTo>
                    <a:lnTo>
                      <a:pt x="1424" y="158"/>
                    </a:lnTo>
                    <a:lnTo>
                      <a:pt x="1419" y="158"/>
                    </a:lnTo>
                    <a:lnTo>
                      <a:pt x="1333" y="158"/>
                    </a:lnTo>
                    <a:close/>
                    <a:moveTo>
                      <a:pt x="1206" y="158"/>
                    </a:moveTo>
                    <a:lnTo>
                      <a:pt x="1201" y="158"/>
                    </a:lnTo>
                    <a:lnTo>
                      <a:pt x="1198" y="159"/>
                    </a:lnTo>
                    <a:lnTo>
                      <a:pt x="1196" y="161"/>
                    </a:lnTo>
                    <a:lnTo>
                      <a:pt x="1195" y="164"/>
                    </a:lnTo>
                    <a:lnTo>
                      <a:pt x="1195" y="207"/>
                    </a:lnTo>
                    <a:lnTo>
                      <a:pt x="1196" y="209"/>
                    </a:lnTo>
                    <a:lnTo>
                      <a:pt x="1198" y="211"/>
                    </a:lnTo>
                    <a:lnTo>
                      <a:pt x="1201" y="212"/>
                    </a:lnTo>
                    <a:lnTo>
                      <a:pt x="1206" y="212"/>
                    </a:lnTo>
                    <a:lnTo>
                      <a:pt x="1292" y="212"/>
                    </a:lnTo>
                    <a:lnTo>
                      <a:pt x="1296" y="212"/>
                    </a:lnTo>
                    <a:lnTo>
                      <a:pt x="1299" y="211"/>
                    </a:lnTo>
                    <a:lnTo>
                      <a:pt x="1301" y="209"/>
                    </a:lnTo>
                    <a:lnTo>
                      <a:pt x="1302" y="207"/>
                    </a:lnTo>
                    <a:lnTo>
                      <a:pt x="1302" y="164"/>
                    </a:lnTo>
                    <a:lnTo>
                      <a:pt x="1301" y="161"/>
                    </a:lnTo>
                    <a:lnTo>
                      <a:pt x="1299" y="159"/>
                    </a:lnTo>
                    <a:lnTo>
                      <a:pt x="1296" y="158"/>
                    </a:lnTo>
                    <a:lnTo>
                      <a:pt x="1292" y="158"/>
                    </a:lnTo>
                    <a:lnTo>
                      <a:pt x="1206" y="158"/>
                    </a:lnTo>
                    <a:close/>
                    <a:moveTo>
                      <a:pt x="1078" y="158"/>
                    </a:moveTo>
                    <a:lnTo>
                      <a:pt x="1074" y="158"/>
                    </a:lnTo>
                    <a:lnTo>
                      <a:pt x="1071" y="159"/>
                    </a:lnTo>
                    <a:lnTo>
                      <a:pt x="1068" y="161"/>
                    </a:lnTo>
                    <a:lnTo>
                      <a:pt x="1067" y="164"/>
                    </a:lnTo>
                    <a:lnTo>
                      <a:pt x="1067" y="207"/>
                    </a:lnTo>
                    <a:lnTo>
                      <a:pt x="1068" y="209"/>
                    </a:lnTo>
                    <a:lnTo>
                      <a:pt x="1071" y="211"/>
                    </a:lnTo>
                    <a:lnTo>
                      <a:pt x="1074" y="212"/>
                    </a:lnTo>
                    <a:lnTo>
                      <a:pt x="1078" y="212"/>
                    </a:lnTo>
                    <a:lnTo>
                      <a:pt x="1164" y="212"/>
                    </a:lnTo>
                    <a:lnTo>
                      <a:pt x="1168" y="212"/>
                    </a:lnTo>
                    <a:lnTo>
                      <a:pt x="1171" y="211"/>
                    </a:lnTo>
                    <a:lnTo>
                      <a:pt x="1173" y="209"/>
                    </a:lnTo>
                    <a:lnTo>
                      <a:pt x="1174" y="207"/>
                    </a:lnTo>
                    <a:lnTo>
                      <a:pt x="1174" y="164"/>
                    </a:lnTo>
                    <a:lnTo>
                      <a:pt x="1173" y="161"/>
                    </a:lnTo>
                    <a:lnTo>
                      <a:pt x="1171" y="159"/>
                    </a:lnTo>
                    <a:lnTo>
                      <a:pt x="1168" y="158"/>
                    </a:lnTo>
                    <a:lnTo>
                      <a:pt x="1164" y="158"/>
                    </a:lnTo>
                    <a:lnTo>
                      <a:pt x="1078" y="158"/>
                    </a:lnTo>
                    <a:close/>
                    <a:moveTo>
                      <a:pt x="950" y="158"/>
                    </a:moveTo>
                    <a:lnTo>
                      <a:pt x="946" y="158"/>
                    </a:lnTo>
                    <a:lnTo>
                      <a:pt x="943" y="159"/>
                    </a:lnTo>
                    <a:lnTo>
                      <a:pt x="941" y="161"/>
                    </a:lnTo>
                    <a:lnTo>
                      <a:pt x="940" y="164"/>
                    </a:lnTo>
                    <a:lnTo>
                      <a:pt x="940" y="207"/>
                    </a:lnTo>
                    <a:lnTo>
                      <a:pt x="941" y="209"/>
                    </a:lnTo>
                    <a:lnTo>
                      <a:pt x="943" y="211"/>
                    </a:lnTo>
                    <a:lnTo>
                      <a:pt x="946" y="212"/>
                    </a:lnTo>
                    <a:lnTo>
                      <a:pt x="950" y="212"/>
                    </a:lnTo>
                    <a:lnTo>
                      <a:pt x="1035" y="212"/>
                    </a:lnTo>
                    <a:lnTo>
                      <a:pt x="1039" y="212"/>
                    </a:lnTo>
                    <a:lnTo>
                      <a:pt x="1042" y="211"/>
                    </a:lnTo>
                    <a:lnTo>
                      <a:pt x="1045" y="209"/>
                    </a:lnTo>
                    <a:lnTo>
                      <a:pt x="1045" y="207"/>
                    </a:lnTo>
                    <a:lnTo>
                      <a:pt x="1045" y="164"/>
                    </a:lnTo>
                    <a:lnTo>
                      <a:pt x="1045" y="161"/>
                    </a:lnTo>
                    <a:lnTo>
                      <a:pt x="1042" y="159"/>
                    </a:lnTo>
                    <a:lnTo>
                      <a:pt x="1039" y="158"/>
                    </a:lnTo>
                    <a:lnTo>
                      <a:pt x="1035" y="158"/>
                    </a:lnTo>
                    <a:lnTo>
                      <a:pt x="950" y="158"/>
                    </a:lnTo>
                    <a:close/>
                    <a:moveTo>
                      <a:pt x="821" y="158"/>
                    </a:moveTo>
                    <a:lnTo>
                      <a:pt x="818" y="158"/>
                    </a:lnTo>
                    <a:lnTo>
                      <a:pt x="814" y="159"/>
                    </a:lnTo>
                    <a:lnTo>
                      <a:pt x="812" y="161"/>
                    </a:lnTo>
                    <a:lnTo>
                      <a:pt x="811" y="164"/>
                    </a:lnTo>
                    <a:lnTo>
                      <a:pt x="811" y="207"/>
                    </a:lnTo>
                    <a:lnTo>
                      <a:pt x="812" y="209"/>
                    </a:lnTo>
                    <a:lnTo>
                      <a:pt x="814" y="211"/>
                    </a:lnTo>
                    <a:lnTo>
                      <a:pt x="818" y="212"/>
                    </a:lnTo>
                    <a:lnTo>
                      <a:pt x="821" y="212"/>
                    </a:lnTo>
                    <a:lnTo>
                      <a:pt x="907" y="212"/>
                    </a:lnTo>
                    <a:lnTo>
                      <a:pt x="911" y="212"/>
                    </a:lnTo>
                    <a:lnTo>
                      <a:pt x="915" y="211"/>
                    </a:lnTo>
                    <a:lnTo>
                      <a:pt x="917" y="209"/>
                    </a:lnTo>
                    <a:lnTo>
                      <a:pt x="918" y="207"/>
                    </a:lnTo>
                    <a:lnTo>
                      <a:pt x="918" y="164"/>
                    </a:lnTo>
                    <a:lnTo>
                      <a:pt x="917" y="161"/>
                    </a:lnTo>
                    <a:lnTo>
                      <a:pt x="915" y="159"/>
                    </a:lnTo>
                    <a:lnTo>
                      <a:pt x="911" y="158"/>
                    </a:lnTo>
                    <a:lnTo>
                      <a:pt x="907" y="158"/>
                    </a:lnTo>
                    <a:lnTo>
                      <a:pt x="821" y="158"/>
                    </a:lnTo>
                    <a:close/>
                    <a:moveTo>
                      <a:pt x="694" y="158"/>
                    </a:moveTo>
                    <a:lnTo>
                      <a:pt x="689" y="158"/>
                    </a:lnTo>
                    <a:lnTo>
                      <a:pt x="686" y="159"/>
                    </a:lnTo>
                    <a:lnTo>
                      <a:pt x="684" y="161"/>
                    </a:lnTo>
                    <a:lnTo>
                      <a:pt x="683" y="164"/>
                    </a:lnTo>
                    <a:lnTo>
                      <a:pt x="683" y="207"/>
                    </a:lnTo>
                    <a:lnTo>
                      <a:pt x="684" y="209"/>
                    </a:lnTo>
                    <a:lnTo>
                      <a:pt x="686" y="211"/>
                    </a:lnTo>
                    <a:lnTo>
                      <a:pt x="689" y="212"/>
                    </a:lnTo>
                    <a:lnTo>
                      <a:pt x="694" y="212"/>
                    </a:lnTo>
                    <a:lnTo>
                      <a:pt x="779" y="212"/>
                    </a:lnTo>
                    <a:lnTo>
                      <a:pt x="784" y="212"/>
                    </a:lnTo>
                    <a:lnTo>
                      <a:pt x="787" y="211"/>
                    </a:lnTo>
                    <a:lnTo>
                      <a:pt x="789" y="209"/>
                    </a:lnTo>
                    <a:lnTo>
                      <a:pt x="790" y="207"/>
                    </a:lnTo>
                    <a:lnTo>
                      <a:pt x="790" y="164"/>
                    </a:lnTo>
                    <a:lnTo>
                      <a:pt x="789" y="161"/>
                    </a:lnTo>
                    <a:lnTo>
                      <a:pt x="787" y="159"/>
                    </a:lnTo>
                    <a:lnTo>
                      <a:pt x="784" y="158"/>
                    </a:lnTo>
                    <a:lnTo>
                      <a:pt x="779" y="158"/>
                    </a:lnTo>
                    <a:lnTo>
                      <a:pt x="694" y="158"/>
                    </a:lnTo>
                    <a:close/>
                    <a:moveTo>
                      <a:pt x="573" y="158"/>
                    </a:moveTo>
                    <a:lnTo>
                      <a:pt x="569" y="158"/>
                    </a:lnTo>
                    <a:lnTo>
                      <a:pt x="566" y="159"/>
                    </a:lnTo>
                    <a:lnTo>
                      <a:pt x="563" y="161"/>
                    </a:lnTo>
                    <a:lnTo>
                      <a:pt x="563" y="164"/>
                    </a:lnTo>
                    <a:lnTo>
                      <a:pt x="563" y="207"/>
                    </a:lnTo>
                    <a:lnTo>
                      <a:pt x="563" y="209"/>
                    </a:lnTo>
                    <a:lnTo>
                      <a:pt x="566" y="211"/>
                    </a:lnTo>
                    <a:lnTo>
                      <a:pt x="569" y="212"/>
                    </a:lnTo>
                    <a:lnTo>
                      <a:pt x="573" y="212"/>
                    </a:lnTo>
                    <a:lnTo>
                      <a:pt x="658" y="212"/>
                    </a:lnTo>
                    <a:lnTo>
                      <a:pt x="662" y="212"/>
                    </a:lnTo>
                    <a:lnTo>
                      <a:pt x="665" y="211"/>
                    </a:lnTo>
                    <a:lnTo>
                      <a:pt x="668" y="209"/>
                    </a:lnTo>
                    <a:lnTo>
                      <a:pt x="668" y="207"/>
                    </a:lnTo>
                    <a:lnTo>
                      <a:pt x="668" y="164"/>
                    </a:lnTo>
                    <a:lnTo>
                      <a:pt x="668" y="161"/>
                    </a:lnTo>
                    <a:lnTo>
                      <a:pt x="665" y="159"/>
                    </a:lnTo>
                    <a:lnTo>
                      <a:pt x="662" y="158"/>
                    </a:lnTo>
                    <a:lnTo>
                      <a:pt x="658" y="158"/>
                    </a:lnTo>
                    <a:lnTo>
                      <a:pt x="573" y="158"/>
                    </a:lnTo>
                    <a:close/>
                    <a:moveTo>
                      <a:pt x="443" y="158"/>
                    </a:moveTo>
                    <a:lnTo>
                      <a:pt x="439" y="158"/>
                    </a:lnTo>
                    <a:lnTo>
                      <a:pt x="436" y="159"/>
                    </a:lnTo>
                    <a:lnTo>
                      <a:pt x="434" y="161"/>
                    </a:lnTo>
                    <a:lnTo>
                      <a:pt x="433" y="164"/>
                    </a:lnTo>
                    <a:lnTo>
                      <a:pt x="433" y="207"/>
                    </a:lnTo>
                    <a:lnTo>
                      <a:pt x="434" y="209"/>
                    </a:lnTo>
                    <a:lnTo>
                      <a:pt x="436" y="211"/>
                    </a:lnTo>
                    <a:lnTo>
                      <a:pt x="439" y="212"/>
                    </a:lnTo>
                    <a:lnTo>
                      <a:pt x="443" y="212"/>
                    </a:lnTo>
                    <a:lnTo>
                      <a:pt x="529" y="212"/>
                    </a:lnTo>
                    <a:lnTo>
                      <a:pt x="532" y="212"/>
                    </a:lnTo>
                    <a:lnTo>
                      <a:pt x="536" y="211"/>
                    </a:lnTo>
                    <a:lnTo>
                      <a:pt x="539" y="209"/>
                    </a:lnTo>
                    <a:lnTo>
                      <a:pt x="539" y="207"/>
                    </a:lnTo>
                    <a:lnTo>
                      <a:pt x="539" y="164"/>
                    </a:lnTo>
                    <a:lnTo>
                      <a:pt x="539" y="161"/>
                    </a:lnTo>
                    <a:lnTo>
                      <a:pt x="535" y="159"/>
                    </a:lnTo>
                    <a:lnTo>
                      <a:pt x="532" y="158"/>
                    </a:lnTo>
                    <a:lnTo>
                      <a:pt x="529" y="158"/>
                    </a:lnTo>
                    <a:lnTo>
                      <a:pt x="443" y="158"/>
                    </a:lnTo>
                    <a:close/>
                    <a:moveTo>
                      <a:pt x="313" y="158"/>
                    </a:moveTo>
                    <a:lnTo>
                      <a:pt x="309" y="158"/>
                    </a:lnTo>
                    <a:lnTo>
                      <a:pt x="306" y="159"/>
                    </a:lnTo>
                    <a:lnTo>
                      <a:pt x="304" y="161"/>
                    </a:lnTo>
                    <a:lnTo>
                      <a:pt x="303" y="164"/>
                    </a:lnTo>
                    <a:lnTo>
                      <a:pt x="303" y="207"/>
                    </a:lnTo>
                    <a:lnTo>
                      <a:pt x="304" y="209"/>
                    </a:lnTo>
                    <a:lnTo>
                      <a:pt x="306" y="211"/>
                    </a:lnTo>
                    <a:lnTo>
                      <a:pt x="309" y="212"/>
                    </a:lnTo>
                    <a:lnTo>
                      <a:pt x="313" y="212"/>
                    </a:lnTo>
                    <a:lnTo>
                      <a:pt x="399" y="212"/>
                    </a:lnTo>
                    <a:lnTo>
                      <a:pt x="403" y="212"/>
                    </a:lnTo>
                    <a:lnTo>
                      <a:pt x="407" y="211"/>
                    </a:lnTo>
                    <a:lnTo>
                      <a:pt x="409" y="209"/>
                    </a:lnTo>
                    <a:lnTo>
                      <a:pt x="410" y="207"/>
                    </a:lnTo>
                    <a:lnTo>
                      <a:pt x="410" y="164"/>
                    </a:lnTo>
                    <a:lnTo>
                      <a:pt x="409" y="161"/>
                    </a:lnTo>
                    <a:lnTo>
                      <a:pt x="407" y="159"/>
                    </a:lnTo>
                    <a:lnTo>
                      <a:pt x="403" y="158"/>
                    </a:lnTo>
                    <a:lnTo>
                      <a:pt x="399" y="158"/>
                    </a:lnTo>
                    <a:lnTo>
                      <a:pt x="313" y="158"/>
                    </a:lnTo>
                    <a:close/>
                    <a:moveTo>
                      <a:pt x="184" y="158"/>
                    </a:moveTo>
                    <a:lnTo>
                      <a:pt x="179" y="158"/>
                    </a:lnTo>
                    <a:lnTo>
                      <a:pt x="176" y="159"/>
                    </a:lnTo>
                    <a:lnTo>
                      <a:pt x="174" y="161"/>
                    </a:lnTo>
                    <a:lnTo>
                      <a:pt x="173" y="164"/>
                    </a:lnTo>
                    <a:lnTo>
                      <a:pt x="173" y="207"/>
                    </a:lnTo>
                    <a:lnTo>
                      <a:pt x="174" y="209"/>
                    </a:lnTo>
                    <a:lnTo>
                      <a:pt x="176" y="211"/>
                    </a:lnTo>
                    <a:lnTo>
                      <a:pt x="179" y="212"/>
                    </a:lnTo>
                    <a:lnTo>
                      <a:pt x="184" y="212"/>
                    </a:lnTo>
                    <a:lnTo>
                      <a:pt x="269" y="212"/>
                    </a:lnTo>
                    <a:lnTo>
                      <a:pt x="274" y="212"/>
                    </a:lnTo>
                    <a:lnTo>
                      <a:pt x="277" y="211"/>
                    </a:lnTo>
                    <a:lnTo>
                      <a:pt x="279" y="209"/>
                    </a:lnTo>
                    <a:lnTo>
                      <a:pt x="280" y="207"/>
                    </a:lnTo>
                    <a:lnTo>
                      <a:pt x="280" y="164"/>
                    </a:lnTo>
                    <a:lnTo>
                      <a:pt x="279" y="161"/>
                    </a:lnTo>
                    <a:lnTo>
                      <a:pt x="277" y="159"/>
                    </a:lnTo>
                    <a:lnTo>
                      <a:pt x="274" y="158"/>
                    </a:lnTo>
                    <a:lnTo>
                      <a:pt x="269" y="158"/>
                    </a:lnTo>
                    <a:lnTo>
                      <a:pt x="184" y="158"/>
                    </a:lnTo>
                    <a:close/>
                    <a:moveTo>
                      <a:pt x="54" y="158"/>
                    </a:moveTo>
                    <a:lnTo>
                      <a:pt x="49" y="158"/>
                    </a:lnTo>
                    <a:lnTo>
                      <a:pt x="46" y="159"/>
                    </a:lnTo>
                    <a:lnTo>
                      <a:pt x="44" y="161"/>
                    </a:lnTo>
                    <a:lnTo>
                      <a:pt x="43" y="164"/>
                    </a:lnTo>
                    <a:lnTo>
                      <a:pt x="43" y="207"/>
                    </a:lnTo>
                    <a:lnTo>
                      <a:pt x="44" y="209"/>
                    </a:lnTo>
                    <a:lnTo>
                      <a:pt x="46" y="211"/>
                    </a:lnTo>
                    <a:lnTo>
                      <a:pt x="49" y="212"/>
                    </a:lnTo>
                    <a:lnTo>
                      <a:pt x="54" y="212"/>
                    </a:lnTo>
                    <a:lnTo>
                      <a:pt x="140" y="212"/>
                    </a:lnTo>
                    <a:lnTo>
                      <a:pt x="144" y="212"/>
                    </a:lnTo>
                    <a:lnTo>
                      <a:pt x="147" y="211"/>
                    </a:lnTo>
                    <a:lnTo>
                      <a:pt x="149" y="209"/>
                    </a:lnTo>
                    <a:lnTo>
                      <a:pt x="150" y="207"/>
                    </a:lnTo>
                    <a:lnTo>
                      <a:pt x="150" y="164"/>
                    </a:lnTo>
                    <a:lnTo>
                      <a:pt x="149" y="161"/>
                    </a:lnTo>
                    <a:lnTo>
                      <a:pt x="147" y="159"/>
                    </a:lnTo>
                    <a:lnTo>
                      <a:pt x="144" y="158"/>
                    </a:lnTo>
                    <a:lnTo>
                      <a:pt x="140" y="158"/>
                    </a:lnTo>
                    <a:lnTo>
                      <a:pt x="54" y="158"/>
                    </a:lnTo>
                    <a:close/>
                    <a:moveTo>
                      <a:pt x="58" y="0"/>
                    </a:moveTo>
                    <a:lnTo>
                      <a:pt x="1802" y="0"/>
                    </a:lnTo>
                    <a:lnTo>
                      <a:pt x="1819" y="3"/>
                    </a:lnTo>
                    <a:lnTo>
                      <a:pt x="1835" y="11"/>
                    </a:lnTo>
                    <a:lnTo>
                      <a:pt x="1848" y="23"/>
                    </a:lnTo>
                    <a:lnTo>
                      <a:pt x="1855" y="39"/>
                    </a:lnTo>
                    <a:lnTo>
                      <a:pt x="1858" y="57"/>
                    </a:lnTo>
                    <a:lnTo>
                      <a:pt x="1858" y="810"/>
                    </a:lnTo>
                    <a:lnTo>
                      <a:pt x="1855" y="827"/>
                    </a:lnTo>
                    <a:lnTo>
                      <a:pt x="1848" y="843"/>
                    </a:lnTo>
                    <a:lnTo>
                      <a:pt x="1835" y="856"/>
                    </a:lnTo>
                    <a:lnTo>
                      <a:pt x="1819" y="863"/>
                    </a:lnTo>
                    <a:lnTo>
                      <a:pt x="1802" y="866"/>
                    </a:lnTo>
                    <a:lnTo>
                      <a:pt x="58" y="866"/>
                    </a:lnTo>
                    <a:lnTo>
                      <a:pt x="40" y="863"/>
                    </a:lnTo>
                    <a:lnTo>
                      <a:pt x="24" y="856"/>
                    </a:lnTo>
                    <a:lnTo>
                      <a:pt x="12" y="843"/>
                    </a:lnTo>
                    <a:lnTo>
                      <a:pt x="3" y="827"/>
                    </a:lnTo>
                    <a:lnTo>
                      <a:pt x="0" y="810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40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85"/>
              <p:cNvSpPr>
                <a:spLocks noEditPoints="1"/>
              </p:cNvSpPr>
              <p:nvPr/>
            </p:nvSpPr>
            <p:spPr bwMode="auto">
              <a:xfrm>
                <a:off x="5234190" y="4081109"/>
                <a:ext cx="593764" cy="335927"/>
              </a:xfrm>
              <a:custGeom>
                <a:avLst/>
                <a:gdLst>
                  <a:gd name="T0" fmla="*/ 22 w 3134"/>
                  <a:gd name="T1" fmla="*/ 23 h 1975"/>
                  <a:gd name="T2" fmla="*/ 22 w 3134"/>
                  <a:gd name="T3" fmla="*/ 196 h 1975"/>
                  <a:gd name="T4" fmla="*/ 326 w 3134"/>
                  <a:gd name="T5" fmla="*/ 196 h 1975"/>
                  <a:gd name="T6" fmla="*/ 326 w 3134"/>
                  <a:gd name="T7" fmla="*/ 23 h 1975"/>
                  <a:gd name="T8" fmla="*/ 22 w 3134"/>
                  <a:gd name="T9" fmla="*/ 23 h 1975"/>
                  <a:gd name="T10" fmla="*/ 12 w 3134"/>
                  <a:gd name="T11" fmla="*/ 0 h 1975"/>
                  <a:gd name="T12" fmla="*/ 337 w 3134"/>
                  <a:gd name="T13" fmla="*/ 0 h 1975"/>
                  <a:gd name="T14" fmla="*/ 339 w 3134"/>
                  <a:gd name="T15" fmla="*/ 0 h 1975"/>
                  <a:gd name="T16" fmla="*/ 342 w 3134"/>
                  <a:gd name="T17" fmla="*/ 1 h 1975"/>
                  <a:gd name="T18" fmla="*/ 344 w 3134"/>
                  <a:gd name="T19" fmla="*/ 2 h 1975"/>
                  <a:gd name="T20" fmla="*/ 345 w 3134"/>
                  <a:gd name="T21" fmla="*/ 4 h 1975"/>
                  <a:gd name="T22" fmla="*/ 347 w 3134"/>
                  <a:gd name="T23" fmla="*/ 6 h 1975"/>
                  <a:gd name="T24" fmla="*/ 348 w 3134"/>
                  <a:gd name="T25" fmla="*/ 9 h 1975"/>
                  <a:gd name="T26" fmla="*/ 348 w 3134"/>
                  <a:gd name="T27" fmla="*/ 11 h 1975"/>
                  <a:gd name="T28" fmla="*/ 348 w 3134"/>
                  <a:gd name="T29" fmla="*/ 207 h 1975"/>
                  <a:gd name="T30" fmla="*/ 348 w 3134"/>
                  <a:gd name="T31" fmla="*/ 210 h 1975"/>
                  <a:gd name="T32" fmla="*/ 347 w 3134"/>
                  <a:gd name="T33" fmla="*/ 213 h 1975"/>
                  <a:gd name="T34" fmla="*/ 345 w 3134"/>
                  <a:gd name="T35" fmla="*/ 215 h 1975"/>
                  <a:gd name="T36" fmla="*/ 344 w 3134"/>
                  <a:gd name="T37" fmla="*/ 217 h 1975"/>
                  <a:gd name="T38" fmla="*/ 342 w 3134"/>
                  <a:gd name="T39" fmla="*/ 218 h 1975"/>
                  <a:gd name="T40" fmla="*/ 339 w 3134"/>
                  <a:gd name="T41" fmla="*/ 219 h 1975"/>
                  <a:gd name="T42" fmla="*/ 337 w 3134"/>
                  <a:gd name="T43" fmla="*/ 219 h 1975"/>
                  <a:gd name="T44" fmla="*/ 12 w 3134"/>
                  <a:gd name="T45" fmla="*/ 219 h 1975"/>
                  <a:gd name="T46" fmla="*/ 9 w 3134"/>
                  <a:gd name="T47" fmla="*/ 219 h 1975"/>
                  <a:gd name="T48" fmla="*/ 6 w 3134"/>
                  <a:gd name="T49" fmla="*/ 218 h 1975"/>
                  <a:gd name="T50" fmla="*/ 4 w 3134"/>
                  <a:gd name="T51" fmla="*/ 217 h 1975"/>
                  <a:gd name="T52" fmla="*/ 3 w 3134"/>
                  <a:gd name="T53" fmla="*/ 215 h 1975"/>
                  <a:gd name="T54" fmla="*/ 1 w 3134"/>
                  <a:gd name="T55" fmla="*/ 213 h 1975"/>
                  <a:gd name="T56" fmla="*/ 0 w 3134"/>
                  <a:gd name="T57" fmla="*/ 210 h 1975"/>
                  <a:gd name="T58" fmla="*/ 0 w 3134"/>
                  <a:gd name="T59" fmla="*/ 207 h 1975"/>
                  <a:gd name="T60" fmla="*/ 0 w 3134"/>
                  <a:gd name="T61" fmla="*/ 11 h 1975"/>
                  <a:gd name="T62" fmla="*/ 0 w 3134"/>
                  <a:gd name="T63" fmla="*/ 9 h 1975"/>
                  <a:gd name="T64" fmla="*/ 1 w 3134"/>
                  <a:gd name="T65" fmla="*/ 6 h 1975"/>
                  <a:gd name="T66" fmla="*/ 3 w 3134"/>
                  <a:gd name="T67" fmla="*/ 4 h 1975"/>
                  <a:gd name="T68" fmla="*/ 4 w 3134"/>
                  <a:gd name="T69" fmla="*/ 2 h 1975"/>
                  <a:gd name="T70" fmla="*/ 6 w 3134"/>
                  <a:gd name="T71" fmla="*/ 1 h 1975"/>
                  <a:gd name="T72" fmla="*/ 9 w 3134"/>
                  <a:gd name="T73" fmla="*/ 0 h 1975"/>
                  <a:gd name="T74" fmla="*/ 12 w 3134"/>
                  <a:gd name="T75" fmla="*/ 0 h 19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34" h="1975">
                    <a:moveTo>
                      <a:pt x="201" y="211"/>
                    </a:moveTo>
                    <a:lnTo>
                      <a:pt x="201" y="1764"/>
                    </a:lnTo>
                    <a:lnTo>
                      <a:pt x="2933" y="1764"/>
                    </a:lnTo>
                    <a:lnTo>
                      <a:pt x="2933" y="211"/>
                    </a:lnTo>
                    <a:lnTo>
                      <a:pt x="201" y="211"/>
                    </a:lnTo>
                    <a:close/>
                    <a:moveTo>
                      <a:pt x="104" y="0"/>
                    </a:moveTo>
                    <a:lnTo>
                      <a:pt x="3031" y="0"/>
                    </a:lnTo>
                    <a:lnTo>
                      <a:pt x="3054" y="2"/>
                    </a:lnTo>
                    <a:lnTo>
                      <a:pt x="3076" y="10"/>
                    </a:lnTo>
                    <a:lnTo>
                      <a:pt x="3096" y="22"/>
                    </a:lnTo>
                    <a:lnTo>
                      <a:pt x="3111" y="38"/>
                    </a:lnTo>
                    <a:lnTo>
                      <a:pt x="3124" y="57"/>
                    </a:lnTo>
                    <a:lnTo>
                      <a:pt x="3131" y="79"/>
                    </a:lnTo>
                    <a:lnTo>
                      <a:pt x="3134" y="103"/>
                    </a:lnTo>
                    <a:lnTo>
                      <a:pt x="3134" y="1871"/>
                    </a:lnTo>
                    <a:lnTo>
                      <a:pt x="3131" y="1896"/>
                    </a:lnTo>
                    <a:lnTo>
                      <a:pt x="3124" y="1918"/>
                    </a:lnTo>
                    <a:lnTo>
                      <a:pt x="3111" y="1936"/>
                    </a:lnTo>
                    <a:lnTo>
                      <a:pt x="3096" y="1953"/>
                    </a:lnTo>
                    <a:lnTo>
                      <a:pt x="3076" y="1965"/>
                    </a:lnTo>
                    <a:lnTo>
                      <a:pt x="3054" y="1973"/>
                    </a:lnTo>
                    <a:lnTo>
                      <a:pt x="3031" y="1975"/>
                    </a:lnTo>
                    <a:lnTo>
                      <a:pt x="104" y="1975"/>
                    </a:lnTo>
                    <a:lnTo>
                      <a:pt x="80" y="1973"/>
                    </a:lnTo>
                    <a:lnTo>
                      <a:pt x="58" y="1965"/>
                    </a:lnTo>
                    <a:lnTo>
                      <a:pt x="39" y="1953"/>
                    </a:lnTo>
                    <a:lnTo>
                      <a:pt x="23" y="1936"/>
                    </a:lnTo>
                    <a:lnTo>
                      <a:pt x="10" y="1918"/>
                    </a:lnTo>
                    <a:lnTo>
                      <a:pt x="3" y="1896"/>
                    </a:lnTo>
                    <a:lnTo>
                      <a:pt x="0" y="1871"/>
                    </a:lnTo>
                    <a:lnTo>
                      <a:pt x="0" y="103"/>
                    </a:lnTo>
                    <a:lnTo>
                      <a:pt x="3" y="79"/>
                    </a:lnTo>
                    <a:lnTo>
                      <a:pt x="10" y="57"/>
                    </a:lnTo>
                    <a:lnTo>
                      <a:pt x="23" y="38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2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86"/>
              <p:cNvSpPr>
                <a:spLocks/>
              </p:cNvSpPr>
              <p:nvPr/>
            </p:nvSpPr>
            <p:spPr bwMode="auto">
              <a:xfrm>
                <a:off x="5469648" y="4424706"/>
                <a:ext cx="122848" cy="33746"/>
              </a:xfrm>
              <a:custGeom>
                <a:avLst/>
                <a:gdLst>
                  <a:gd name="T0" fmla="*/ 0 w 644"/>
                  <a:gd name="T1" fmla="*/ 0 h 194"/>
                  <a:gd name="T2" fmla="*/ 72 w 644"/>
                  <a:gd name="T3" fmla="*/ 0 h 194"/>
                  <a:gd name="T4" fmla="*/ 72 w 644"/>
                  <a:gd name="T5" fmla="*/ 16 h 194"/>
                  <a:gd name="T6" fmla="*/ 72 w 644"/>
                  <a:gd name="T7" fmla="*/ 17 h 194"/>
                  <a:gd name="T8" fmla="*/ 71 w 644"/>
                  <a:gd name="T9" fmla="*/ 19 h 194"/>
                  <a:gd name="T10" fmla="*/ 69 w 644"/>
                  <a:gd name="T11" fmla="*/ 20 h 194"/>
                  <a:gd name="T12" fmla="*/ 68 w 644"/>
                  <a:gd name="T13" fmla="*/ 21 h 194"/>
                  <a:gd name="T14" fmla="*/ 66 w 644"/>
                  <a:gd name="T15" fmla="*/ 22 h 194"/>
                  <a:gd name="T16" fmla="*/ 63 w 644"/>
                  <a:gd name="T17" fmla="*/ 22 h 194"/>
                  <a:gd name="T18" fmla="*/ 9 w 644"/>
                  <a:gd name="T19" fmla="*/ 22 h 194"/>
                  <a:gd name="T20" fmla="*/ 6 w 644"/>
                  <a:gd name="T21" fmla="*/ 22 h 194"/>
                  <a:gd name="T22" fmla="*/ 4 w 644"/>
                  <a:gd name="T23" fmla="*/ 21 h 194"/>
                  <a:gd name="T24" fmla="*/ 3 w 644"/>
                  <a:gd name="T25" fmla="*/ 20 h 194"/>
                  <a:gd name="T26" fmla="*/ 1 w 644"/>
                  <a:gd name="T27" fmla="*/ 19 h 194"/>
                  <a:gd name="T28" fmla="*/ 0 w 644"/>
                  <a:gd name="T29" fmla="*/ 17 h 194"/>
                  <a:gd name="T30" fmla="*/ 0 w 644"/>
                  <a:gd name="T31" fmla="*/ 16 h 194"/>
                  <a:gd name="T32" fmla="*/ 0 w 644"/>
                  <a:gd name="T33" fmla="*/ 0 h 1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4" h="194">
                    <a:moveTo>
                      <a:pt x="0" y="0"/>
                    </a:moveTo>
                    <a:lnTo>
                      <a:pt x="644" y="0"/>
                    </a:lnTo>
                    <a:lnTo>
                      <a:pt x="644" y="139"/>
                    </a:lnTo>
                    <a:lnTo>
                      <a:pt x="641" y="154"/>
                    </a:lnTo>
                    <a:lnTo>
                      <a:pt x="633" y="167"/>
                    </a:lnTo>
                    <a:lnTo>
                      <a:pt x="621" y="178"/>
                    </a:lnTo>
                    <a:lnTo>
                      <a:pt x="606" y="186"/>
                    </a:lnTo>
                    <a:lnTo>
                      <a:pt x="587" y="192"/>
                    </a:lnTo>
                    <a:lnTo>
                      <a:pt x="566" y="194"/>
                    </a:lnTo>
                    <a:lnTo>
                      <a:pt x="78" y="194"/>
                    </a:lnTo>
                    <a:lnTo>
                      <a:pt x="58" y="192"/>
                    </a:lnTo>
                    <a:lnTo>
                      <a:pt x="39" y="186"/>
                    </a:lnTo>
                    <a:lnTo>
                      <a:pt x="23" y="178"/>
                    </a:lnTo>
                    <a:lnTo>
                      <a:pt x="11" y="167"/>
                    </a:lnTo>
                    <a:lnTo>
                      <a:pt x="3" y="154"/>
                    </a:lnTo>
                    <a:lnTo>
                      <a:pt x="0" y="13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87"/>
              <p:cNvSpPr>
                <a:spLocks/>
              </p:cNvSpPr>
              <p:nvPr/>
            </p:nvSpPr>
            <p:spPr bwMode="auto">
              <a:xfrm>
                <a:off x="5537897" y="4340340"/>
                <a:ext cx="351481" cy="145722"/>
              </a:xfrm>
              <a:custGeom>
                <a:avLst/>
                <a:gdLst>
                  <a:gd name="T0" fmla="*/ 160 w 1852"/>
                  <a:gd name="T1" fmla="*/ 0 h 854"/>
                  <a:gd name="T2" fmla="*/ 162 w 1852"/>
                  <a:gd name="T3" fmla="*/ 1 h 854"/>
                  <a:gd name="T4" fmla="*/ 165 w 1852"/>
                  <a:gd name="T5" fmla="*/ 3 h 854"/>
                  <a:gd name="T6" fmla="*/ 170 w 1852"/>
                  <a:gd name="T7" fmla="*/ 8 h 854"/>
                  <a:gd name="T8" fmla="*/ 177 w 1852"/>
                  <a:gd name="T9" fmla="*/ 15 h 854"/>
                  <a:gd name="T10" fmla="*/ 187 w 1852"/>
                  <a:gd name="T11" fmla="*/ 26 h 854"/>
                  <a:gd name="T12" fmla="*/ 199 w 1852"/>
                  <a:gd name="T13" fmla="*/ 42 h 854"/>
                  <a:gd name="T14" fmla="*/ 204 w 1852"/>
                  <a:gd name="T15" fmla="*/ 51 h 854"/>
                  <a:gd name="T16" fmla="*/ 206 w 1852"/>
                  <a:gd name="T17" fmla="*/ 59 h 854"/>
                  <a:gd name="T18" fmla="*/ 204 w 1852"/>
                  <a:gd name="T19" fmla="*/ 66 h 854"/>
                  <a:gd name="T20" fmla="*/ 199 w 1852"/>
                  <a:gd name="T21" fmla="*/ 71 h 854"/>
                  <a:gd name="T22" fmla="*/ 189 w 1852"/>
                  <a:gd name="T23" fmla="*/ 74 h 854"/>
                  <a:gd name="T24" fmla="*/ 175 w 1852"/>
                  <a:gd name="T25" fmla="*/ 77 h 854"/>
                  <a:gd name="T26" fmla="*/ 156 w 1852"/>
                  <a:gd name="T27" fmla="*/ 77 h 854"/>
                  <a:gd name="T28" fmla="*/ 130 w 1852"/>
                  <a:gd name="T29" fmla="*/ 75 h 854"/>
                  <a:gd name="T30" fmla="*/ 105 w 1852"/>
                  <a:gd name="T31" fmla="*/ 72 h 854"/>
                  <a:gd name="T32" fmla="*/ 83 w 1852"/>
                  <a:gd name="T33" fmla="*/ 72 h 854"/>
                  <a:gd name="T34" fmla="*/ 61 w 1852"/>
                  <a:gd name="T35" fmla="*/ 76 h 854"/>
                  <a:gd name="T36" fmla="*/ 40 w 1852"/>
                  <a:gd name="T37" fmla="*/ 81 h 854"/>
                  <a:gd name="T38" fmla="*/ 23 w 1852"/>
                  <a:gd name="T39" fmla="*/ 86 h 854"/>
                  <a:gd name="T40" fmla="*/ 9 w 1852"/>
                  <a:gd name="T41" fmla="*/ 91 h 854"/>
                  <a:gd name="T42" fmla="*/ 3 w 1852"/>
                  <a:gd name="T43" fmla="*/ 94 h 854"/>
                  <a:gd name="T44" fmla="*/ 1 w 1852"/>
                  <a:gd name="T45" fmla="*/ 95 h 854"/>
                  <a:gd name="T46" fmla="*/ 1 w 1852"/>
                  <a:gd name="T47" fmla="*/ 93 h 854"/>
                  <a:gd name="T48" fmla="*/ 7 w 1852"/>
                  <a:gd name="T49" fmla="*/ 90 h 854"/>
                  <a:gd name="T50" fmla="*/ 18 w 1852"/>
                  <a:gd name="T51" fmla="*/ 86 h 854"/>
                  <a:gd name="T52" fmla="*/ 31 w 1852"/>
                  <a:gd name="T53" fmla="*/ 82 h 854"/>
                  <a:gd name="T54" fmla="*/ 48 w 1852"/>
                  <a:gd name="T55" fmla="*/ 77 h 854"/>
                  <a:gd name="T56" fmla="*/ 66 w 1852"/>
                  <a:gd name="T57" fmla="*/ 73 h 854"/>
                  <a:gd name="T58" fmla="*/ 85 w 1852"/>
                  <a:gd name="T59" fmla="*/ 70 h 854"/>
                  <a:gd name="T60" fmla="*/ 105 w 1852"/>
                  <a:gd name="T61" fmla="*/ 70 h 854"/>
                  <a:gd name="T62" fmla="*/ 130 w 1852"/>
                  <a:gd name="T63" fmla="*/ 73 h 854"/>
                  <a:gd name="T64" fmla="*/ 156 w 1852"/>
                  <a:gd name="T65" fmla="*/ 75 h 854"/>
                  <a:gd name="T66" fmla="*/ 175 w 1852"/>
                  <a:gd name="T67" fmla="*/ 75 h 854"/>
                  <a:gd name="T68" fmla="*/ 189 w 1852"/>
                  <a:gd name="T69" fmla="*/ 73 h 854"/>
                  <a:gd name="T70" fmla="*/ 199 w 1852"/>
                  <a:gd name="T71" fmla="*/ 69 h 854"/>
                  <a:gd name="T72" fmla="*/ 204 w 1852"/>
                  <a:gd name="T73" fmla="*/ 63 h 854"/>
                  <a:gd name="T74" fmla="*/ 204 w 1852"/>
                  <a:gd name="T75" fmla="*/ 57 h 854"/>
                  <a:gd name="T76" fmla="*/ 201 w 1852"/>
                  <a:gd name="T77" fmla="*/ 49 h 854"/>
                  <a:gd name="T78" fmla="*/ 193 w 1852"/>
                  <a:gd name="T79" fmla="*/ 37 h 854"/>
                  <a:gd name="T80" fmla="*/ 182 w 1852"/>
                  <a:gd name="T81" fmla="*/ 23 h 854"/>
                  <a:gd name="T82" fmla="*/ 174 w 1852"/>
                  <a:gd name="T83" fmla="*/ 14 h 854"/>
                  <a:gd name="T84" fmla="*/ 167 w 1852"/>
                  <a:gd name="T85" fmla="*/ 7 h 854"/>
                  <a:gd name="T86" fmla="*/ 163 w 1852"/>
                  <a:gd name="T87" fmla="*/ 4 h 854"/>
                  <a:gd name="T88" fmla="*/ 161 w 1852"/>
                  <a:gd name="T89" fmla="*/ 2 h 854"/>
                  <a:gd name="T90" fmla="*/ 160 w 1852"/>
                  <a:gd name="T91" fmla="*/ 2 h 854"/>
                  <a:gd name="T92" fmla="*/ 160 w 1852"/>
                  <a:gd name="T93" fmla="*/ 0 h 85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852" h="854">
                    <a:moveTo>
                      <a:pt x="1437" y="0"/>
                    </a:moveTo>
                    <a:lnTo>
                      <a:pt x="1438" y="0"/>
                    </a:lnTo>
                    <a:lnTo>
                      <a:pt x="1441" y="1"/>
                    </a:lnTo>
                    <a:lnTo>
                      <a:pt x="1445" y="2"/>
                    </a:lnTo>
                    <a:lnTo>
                      <a:pt x="1450" y="5"/>
                    </a:lnTo>
                    <a:lnTo>
                      <a:pt x="1456" y="8"/>
                    </a:lnTo>
                    <a:lnTo>
                      <a:pt x="1465" y="13"/>
                    </a:lnTo>
                    <a:lnTo>
                      <a:pt x="1474" y="21"/>
                    </a:lnTo>
                    <a:lnTo>
                      <a:pt x="1485" y="29"/>
                    </a:lnTo>
                    <a:lnTo>
                      <a:pt x="1498" y="41"/>
                    </a:lnTo>
                    <a:lnTo>
                      <a:pt x="1514" y="54"/>
                    </a:lnTo>
                    <a:lnTo>
                      <a:pt x="1530" y="70"/>
                    </a:lnTo>
                    <a:lnTo>
                      <a:pt x="1549" y="89"/>
                    </a:lnTo>
                    <a:lnTo>
                      <a:pt x="1570" y="111"/>
                    </a:lnTo>
                    <a:lnTo>
                      <a:pt x="1593" y="137"/>
                    </a:lnTo>
                    <a:lnTo>
                      <a:pt x="1620" y="166"/>
                    </a:lnTo>
                    <a:lnTo>
                      <a:pt x="1647" y="200"/>
                    </a:lnTo>
                    <a:lnTo>
                      <a:pt x="1677" y="236"/>
                    </a:lnTo>
                    <a:lnTo>
                      <a:pt x="1711" y="278"/>
                    </a:lnTo>
                    <a:lnTo>
                      <a:pt x="1746" y="324"/>
                    </a:lnTo>
                    <a:lnTo>
                      <a:pt x="1785" y="376"/>
                    </a:lnTo>
                    <a:lnTo>
                      <a:pt x="1806" y="406"/>
                    </a:lnTo>
                    <a:lnTo>
                      <a:pt x="1823" y="434"/>
                    </a:lnTo>
                    <a:lnTo>
                      <a:pt x="1835" y="461"/>
                    </a:lnTo>
                    <a:lnTo>
                      <a:pt x="1845" y="487"/>
                    </a:lnTo>
                    <a:lnTo>
                      <a:pt x="1850" y="511"/>
                    </a:lnTo>
                    <a:lnTo>
                      <a:pt x="1852" y="533"/>
                    </a:lnTo>
                    <a:lnTo>
                      <a:pt x="1850" y="555"/>
                    </a:lnTo>
                    <a:lnTo>
                      <a:pt x="1844" y="575"/>
                    </a:lnTo>
                    <a:lnTo>
                      <a:pt x="1834" y="593"/>
                    </a:lnTo>
                    <a:lnTo>
                      <a:pt x="1822" y="610"/>
                    </a:lnTo>
                    <a:lnTo>
                      <a:pt x="1805" y="625"/>
                    </a:lnTo>
                    <a:lnTo>
                      <a:pt x="1786" y="637"/>
                    </a:lnTo>
                    <a:lnTo>
                      <a:pt x="1764" y="649"/>
                    </a:lnTo>
                    <a:lnTo>
                      <a:pt x="1739" y="658"/>
                    </a:lnTo>
                    <a:lnTo>
                      <a:pt x="1703" y="669"/>
                    </a:lnTo>
                    <a:lnTo>
                      <a:pt x="1663" y="678"/>
                    </a:lnTo>
                    <a:lnTo>
                      <a:pt x="1620" y="684"/>
                    </a:lnTo>
                    <a:lnTo>
                      <a:pt x="1573" y="689"/>
                    </a:lnTo>
                    <a:lnTo>
                      <a:pt x="1524" y="691"/>
                    </a:lnTo>
                    <a:lnTo>
                      <a:pt x="1473" y="692"/>
                    </a:lnTo>
                    <a:lnTo>
                      <a:pt x="1400" y="690"/>
                    </a:lnTo>
                    <a:lnTo>
                      <a:pt x="1323" y="687"/>
                    </a:lnTo>
                    <a:lnTo>
                      <a:pt x="1246" y="680"/>
                    </a:lnTo>
                    <a:lnTo>
                      <a:pt x="1167" y="672"/>
                    </a:lnTo>
                    <a:lnTo>
                      <a:pt x="1090" y="662"/>
                    </a:lnTo>
                    <a:lnTo>
                      <a:pt x="1014" y="653"/>
                    </a:lnTo>
                    <a:lnTo>
                      <a:pt x="945" y="646"/>
                    </a:lnTo>
                    <a:lnTo>
                      <a:pt x="874" y="644"/>
                    </a:lnTo>
                    <a:lnTo>
                      <a:pt x="808" y="645"/>
                    </a:lnTo>
                    <a:lnTo>
                      <a:pt x="742" y="650"/>
                    </a:lnTo>
                    <a:lnTo>
                      <a:pt x="676" y="658"/>
                    </a:lnTo>
                    <a:lnTo>
                      <a:pt x="610" y="669"/>
                    </a:lnTo>
                    <a:lnTo>
                      <a:pt x="545" y="680"/>
                    </a:lnTo>
                    <a:lnTo>
                      <a:pt x="482" y="695"/>
                    </a:lnTo>
                    <a:lnTo>
                      <a:pt x="420" y="711"/>
                    </a:lnTo>
                    <a:lnTo>
                      <a:pt x="362" y="726"/>
                    </a:lnTo>
                    <a:lnTo>
                      <a:pt x="305" y="743"/>
                    </a:lnTo>
                    <a:lnTo>
                      <a:pt x="253" y="760"/>
                    </a:lnTo>
                    <a:lnTo>
                      <a:pt x="204" y="777"/>
                    </a:lnTo>
                    <a:lnTo>
                      <a:pt x="160" y="793"/>
                    </a:lnTo>
                    <a:lnTo>
                      <a:pt x="120" y="808"/>
                    </a:lnTo>
                    <a:lnTo>
                      <a:pt x="85" y="822"/>
                    </a:lnTo>
                    <a:lnTo>
                      <a:pt x="62" y="831"/>
                    </a:lnTo>
                    <a:lnTo>
                      <a:pt x="42" y="839"/>
                    </a:lnTo>
                    <a:lnTo>
                      <a:pt x="28" y="846"/>
                    </a:lnTo>
                    <a:lnTo>
                      <a:pt x="16" y="850"/>
                    </a:lnTo>
                    <a:lnTo>
                      <a:pt x="9" y="853"/>
                    </a:lnTo>
                    <a:lnTo>
                      <a:pt x="7" y="854"/>
                    </a:lnTo>
                    <a:lnTo>
                      <a:pt x="0" y="840"/>
                    </a:lnTo>
                    <a:lnTo>
                      <a:pt x="4" y="839"/>
                    </a:lnTo>
                    <a:lnTo>
                      <a:pt x="12" y="835"/>
                    </a:lnTo>
                    <a:lnTo>
                      <a:pt x="26" y="830"/>
                    </a:lnTo>
                    <a:lnTo>
                      <a:pt x="43" y="822"/>
                    </a:lnTo>
                    <a:lnTo>
                      <a:pt x="66" y="812"/>
                    </a:lnTo>
                    <a:lnTo>
                      <a:pt x="94" y="802"/>
                    </a:lnTo>
                    <a:lnTo>
                      <a:pt x="124" y="789"/>
                    </a:lnTo>
                    <a:lnTo>
                      <a:pt x="160" y="777"/>
                    </a:lnTo>
                    <a:lnTo>
                      <a:pt x="197" y="763"/>
                    </a:lnTo>
                    <a:lnTo>
                      <a:pt x="239" y="748"/>
                    </a:lnTo>
                    <a:lnTo>
                      <a:pt x="283" y="735"/>
                    </a:lnTo>
                    <a:lnTo>
                      <a:pt x="330" y="720"/>
                    </a:lnTo>
                    <a:lnTo>
                      <a:pt x="378" y="705"/>
                    </a:lnTo>
                    <a:lnTo>
                      <a:pt x="430" y="692"/>
                    </a:lnTo>
                    <a:lnTo>
                      <a:pt x="482" y="679"/>
                    </a:lnTo>
                    <a:lnTo>
                      <a:pt x="537" y="667"/>
                    </a:lnTo>
                    <a:lnTo>
                      <a:pt x="592" y="656"/>
                    </a:lnTo>
                    <a:lnTo>
                      <a:pt x="648" y="647"/>
                    </a:lnTo>
                    <a:lnTo>
                      <a:pt x="704" y="638"/>
                    </a:lnTo>
                    <a:lnTo>
                      <a:pt x="761" y="633"/>
                    </a:lnTo>
                    <a:lnTo>
                      <a:pt x="818" y="629"/>
                    </a:lnTo>
                    <a:lnTo>
                      <a:pt x="874" y="628"/>
                    </a:lnTo>
                    <a:lnTo>
                      <a:pt x="946" y="630"/>
                    </a:lnTo>
                    <a:lnTo>
                      <a:pt x="1017" y="637"/>
                    </a:lnTo>
                    <a:lnTo>
                      <a:pt x="1092" y="648"/>
                    </a:lnTo>
                    <a:lnTo>
                      <a:pt x="1169" y="657"/>
                    </a:lnTo>
                    <a:lnTo>
                      <a:pt x="1247" y="665"/>
                    </a:lnTo>
                    <a:lnTo>
                      <a:pt x="1324" y="671"/>
                    </a:lnTo>
                    <a:lnTo>
                      <a:pt x="1400" y="675"/>
                    </a:lnTo>
                    <a:lnTo>
                      <a:pt x="1473" y="676"/>
                    </a:lnTo>
                    <a:lnTo>
                      <a:pt x="1524" y="675"/>
                    </a:lnTo>
                    <a:lnTo>
                      <a:pt x="1572" y="673"/>
                    </a:lnTo>
                    <a:lnTo>
                      <a:pt x="1618" y="669"/>
                    </a:lnTo>
                    <a:lnTo>
                      <a:pt x="1660" y="662"/>
                    </a:lnTo>
                    <a:lnTo>
                      <a:pt x="1699" y="654"/>
                    </a:lnTo>
                    <a:lnTo>
                      <a:pt x="1734" y="644"/>
                    </a:lnTo>
                    <a:lnTo>
                      <a:pt x="1764" y="631"/>
                    </a:lnTo>
                    <a:lnTo>
                      <a:pt x="1790" y="616"/>
                    </a:lnTo>
                    <a:lnTo>
                      <a:pt x="1810" y="600"/>
                    </a:lnTo>
                    <a:lnTo>
                      <a:pt x="1822" y="585"/>
                    </a:lnTo>
                    <a:lnTo>
                      <a:pt x="1830" y="569"/>
                    </a:lnTo>
                    <a:lnTo>
                      <a:pt x="1835" y="552"/>
                    </a:lnTo>
                    <a:lnTo>
                      <a:pt x="1836" y="533"/>
                    </a:lnTo>
                    <a:lnTo>
                      <a:pt x="1835" y="513"/>
                    </a:lnTo>
                    <a:lnTo>
                      <a:pt x="1830" y="491"/>
                    </a:lnTo>
                    <a:lnTo>
                      <a:pt x="1822" y="468"/>
                    </a:lnTo>
                    <a:lnTo>
                      <a:pt x="1809" y="442"/>
                    </a:lnTo>
                    <a:lnTo>
                      <a:pt x="1792" y="414"/>
                    </a:lnTo>
                    <a:lnTo>
                      <a:pt x="1772" y="385"/>
                    </a:lnTo>
                    <a:lnTo>
                      <a:pt x="1735" y="335"/>
                    </a:lnTo>
                    <a:lnTo>
                      <a:pt x="1699" y="289"/>
                    </a:lnTo>
                    <a:lnTo>
                      <a:pt x="1667" y="247"/>
                    </a:lnTo>
                    <a:lnTo>
                      <a:pt x="1636" y="210"/>
                    </a:lnTo>
                    <a:lnTo>
                      <a:pt x="1608" y="177"/>
                    </a:lnTo>
                    <a:lnTo>
                      <a:pt x="1583" y="147"/>
                    </a:lnTo>
                    <a:lnTo>
                      <a:pt x="1560" y="122"/>
                    </a:lnTo>
                    <a:lnTo>
                      <a:pt x="1539" y="100"/>
                    </a:lnTo>
                    <a:lnTo>
                      <a:pt x="1520" y="81"/>
                    </a:lnTo>
                    <a:lnTo>
                      <a:pt x="1503" y="66"/>
                    </a:lnTo>
                    <a:lnTo>
                      <a:pt x="1489" y="53"/>
                    </a:lnTo>
                    <a:lnTo>
                      <a:pt x="1476" y="42"/>
                    </a:lnTo>
                    <a:lnTo>
                      <a:pt x="1466" y="33"/>
                    </a:lnTo>
                    <a:lnTo>
                      <a:pt x="1456" y="27"/>
                    </a:lnTo>
                    <a:lnTo>
                      <a:pt x="1449" y="22"/>
                    </a:lnTo>
                    <a:lnTo>
                      <a:pt x="1443" y="19"/>
                    </a:lnTo>
                    <a:lnTo>
                      <a:pt x="1438" y="17"/>
                    </a:lnTo>
                    <a:lnTo>
                      <a:pt x="1436" y="16"/>
                    </a:lnTo>
                    <a:lnTo>
                      <a:pt x="1434" y="14"/>
                    </a:lnTo>
                    <a:lnTo>
                      <a:pt x="1435" y="11"/>
                    </a:lnTo>
                    <a:lnTo>
                      <a:pt x="14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88"/>
              <p:cNvSpPr>
                <a:spLocks noEditPoints="1"/>
              </p:cNvSpPr>
              <p:nvPr/>
            </p:nvSpPr>
            <p:spPr bwMode="auto">
              <a:xfrm>
                <a:off x="5751174" y="4496800"/>
                <a:ext cx="63130" cy="95103"/>
              </a:xfrm>
              <a:custGeom>
                <a:avLst/>
                <a:gdLst>
                  <a:gd name="T0" fmla="*/ 19 w 337"/>
                  <a:gd name="T1" fmla="*/ 16 h 558"/>
                  <a:gd name="T2" fmla="*/ 17 w 337"/>
                  <a:gd name="T3" fmla="*/ 16 h 558"/>
                  <a:gd name="T4" fmla="*/ 17 w 337"/>
                  <a:gd name="T5" fmla="*/ 17 h 558"/>
                  <a:gd name="T6" fmla="*/ 17 w 337"/>
                  <a:gd name="T7" fmla="*/ 18 h 558"/>
                  <a:gd name="T8" fmla="*/ 17 w 337"/>
                  <a:gd name="T9" fmla="*/ 19 h 558"/>
                  <a:gd name="T10" fmla="*/ 17 w 337"/>
                  <a:gd name="T11" fmla="*/ 20 h 558"/>
                  <a:gd name="T12" fmla="*/ 19 w 337"/>
                  <a:gd name="T13" fmla="*/ 20 h 558"/>
                  <a:gd name="T14" fmla="*/ 20 w 337"/>
                  <a:gd name="T15" fmla="*/ 20 h 558"/>
                  <a:gd name="T16" fmla="*/ 20 w 337"/>
                  <a:gd name="T17" fmla="*/ 19 h 558"/>
                  <a:gd name="T18" fmla="*/ 21 w 337"/>
                  <a:gd name="T19" fmla="*/ 18 h 558"/>
                  <a:gd name="T20" fmla="*/ 20 w 337"/>
                  <a:gd name="T21" fmla="*/ 17 h 558"/>
                  <a:gd name="T22" fmla="*/ 20 w 337"/>
                  <a:gd name="T23" fmla="*/ 16 h 558"/>
                  <a:gd name="T24" fmla="*/ 19 w 337"/>
                  <a:gd name="T25" fmla="*/ 16 h 558"/>
                  <a:gd name="T26" fmla="*/ 17 w 337"/>
                  <a:gd name="T27" fmla="*/ 0 h 558"/>
                  <a:gd name="T28" fmla="*/ 20 w 337"/>
                  <a:gd name="T29" fmla="*/ 0 h 558"/>
                  <a:gd name="T30" fmla="*/ 23 w 337"/>
                  <a:gd name="T31" fmla="*/ 0 h 558"/>
                  <a:gd name="T32" fmla="*/ 27 w 337"/>
                  <a:gd name="T33" fmla="*/ 1 h 558"/>
                  <a:gd name="T34" fmla="*/ 29 w 337"/>
                  <a:gd name="T35" fmla="*/ 3 h 558"/>
                  <a:gd name="T36" fmla="*/ 32 w 337"/>
                  <a:gd name="T37" fmla="*/ 5 h 558"/>
                  <a:gd name="T38" fmla="*/ 34 w 337"/>
                  <a:gd name="T39" fmla="*/ 8 h 558"/>
                  <a:gd name="T40" fmla="*/ 36 w 337"/>
                  <a:gd name="T41" fmla="*/ 11 h 558"/>
                  <a:gd name="T42" fmla="*/ 37 w 337"/>
                  <a:gd name="T43" fmla="*/ 14 h 558"/>
                  <a:gd name="T44" fmla="*/ 37 w 337"/>
                  <a:gd name="T45" fmla="*/ 17 h 558"/>
                  <a:gd name="T46" fmla="*/ 37 w 337"/>
                  <a:gd name="T47" fmla="*/ 45 h 558"/>
                  <a:gd name="T48" fmla="*/ 37 w 337"/>
                  <a:gd name="T49" fmla="*/ 48 h 558"/>
                  <a:gd name="T50" fmla="*/ 36 w 337"/>
                  <a:gd name="T51" fmla="*/ 51 h 558"/>
                  <a:gd name="T52" fmla="*/ 34 w 337"/>
                  <a:gd name="T53" fmla="*/ 54 h 558"/>
                  <a:gd name="T54" fmla="*/ 32 w 337"/>
                  <a:gd name="T55" fmla="*/ 57 h 558"/>
                  <a:gd name="T56" fmla="*/ 29 w 337"/>
                  <a:gd name="T57" fmla="*/ 59 h 558"/>
                  <a:gd name="T58" fmla="*/ 27 w 337"/>
                  <a:gd name="T59" fmla="*/ 61 h 558"/>
                  <a:gd name="T60" fmla="*/ 23 w 337"/>
                  <a:gd name="T61" fmla="*/ 62 h 558"/>
                  <a:gd name="T62" fmla="*/ 20 w 337"/>
                  <a:gd name="T63" fmla="*/ 62 h 558"/>
                  <a:gd name="T64" fmla="*/ 17 w 337"/>
                  <a:gd name="T65" fmla="*/ 62 h 558"/>
                  <a:gd name="T66" fmla="*/ 14 w 337"/>
                  <a:gd name="T67" fmla="*/ 62 h 558"/>
                  <a:gd name="T68" fmla="*/ 10 w 337"/>
                  <a:gd name="T69" fmla="*/ 61 h 558"/>
                  <a:gd name="T70" fmla="*/ 8 w 337"/>
                  <a:gd name="T71" fmla="*/ 59 h 558"/>
                  <a:gd name="T72" fmla="*/ 5 w 337"/>
                  <a:gd name="T73" fmla="*/ 57 h 558"/>
                  <a:gd name="T74" fmla="*/ 3 w 337"/>
                  <a:gd name="T75" fmla="*/ 54 h 558"/>
                  <a:gd name="T76" fmla="*/ 1 w 337"/>
                  <a:gd name="T77" fmla="*/ 51 h 558"/>
                  <a:gd name="T78" fmla="*/ 0 w 337"/>
                  <a:gd name="T79" fmla="*/ 48 h 558"/>
                  <a:gd name="T80" fmla="*/ 0 w 337"/>
                  <a:gd name="T81" fmla="*/ 45 h 558"/>
                  <a:gd name="T82" fmla="*/ 0 w 337"/>
                  <a:gd name="T83" fmla="*/ 17 h 558"/>
                  <a:gd name="T84" fmla="*/ 0 w 337"/>
                  <a:gd name="T85" fmla="*/ 14 h 558"/>
                  <a:gd name="T86" fmla="*/ 1 w 337"/>
                  <a:gd name="T87" fmla="*/ 11 h 558"/>
                  <a:gd name="T88" fmla="*/ 3 w 337"/>
                  <a:gd name="T89" fmla="*/ 8 h 558"/>
                  <a:gd name="T90" fmla="*/ 5 w 337"/>
                  <a:gd name="T91" fmla="*/ 5 h 558"/>
                  <a:gd name="T92" fmla="*/ 8 w 337"/>
                  <a:gd name="T93" fmla="*/ 3 h 558"/>
                  <a:gd name="T94" fmla="*/ 10 w 337"/>
                  <a:gd name="T95" fmla="*/ 1 h 558"/>
                  <a:gd name="T96" fmla="*/ 14 w 337"/>
                  <a:gd name="T97" fmla="*/ 0 h 558"/>
                  <a:gd name="T98" fmla="*/ 17 w 337"/>
                  <a:gd name="T99" fmla="*/ 0 h 5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37" h="558">
                    <a:moveTo>
                      <a:pt x="169" y="141"/>
                    </a:moveTo>
                    <a:lnTo>
                      <a:pt x="159" y="143"/>
                    </a:lnTo>
                    <a:lnTo>
                      <a:pt x="153" y="151"/>
                    </a:lnTo>
                    <a:lnTo>
                      <a:pt x="151" y="159"/>
                    </a:lnTo>
                    <a:lnTo>
                      <a:pt x="153" y="168"/>
                    </a:lnTo>
                    <a:lnTo>
                      <a:pt x="159" y="176"/>
                    </a:lnTo>
                    <a:lnTo>
                      <a:pt x="169" y="178"/>
                    </a:lnTo>
                    <a:lnTo>
                      <a:pt x="178" y="176"/>
                    </a:lnTo>
                    <a:lnTo>
                      <a:pt x="184" y="168"/>
                    </a:lnTo>
                    <a:lnTo>
                      <a:pt x="188" y="159"/>
                    </a:lnTo>
                    <a:lnTo>
                      <a:pt x="184" y="151"/>
                    </a:lnTo>
                    <a:lnTo>
                      <a:pt x="178" y="143"/>
                    </a:lnTo>
                    <a:lnTo>
                      <a:pt x="169" y="141"/>
                    </a:lnTo>
                    <a:close/>
                    <a:moveTo>
                      <a:pt x="157" y="0"/>
                    </a:moveTo>
                    <a:lnTo>
                      <a:pt x="180" y="0"/>
                    </a:lnTo>
                    <a:lnTo>
                      <a:pt x="213" y="3"/>
                    </a:lnTo>
                    <a:lnTo>
                      <a:pt x="242" y="12"/>
                    </a:lnTo>
                    <a:lnTo>
                      <a:pt x="268" y="26"/>
                    </a:lnTo>
                    <a:lnTo>
                      <a:pt x="291" y="46"/>
                    </a:lnTo>
                    <a:lnTo>
                      <a:pt x="311" y="69"/>
                    </a:lnTo>
                    <a:lnTo>
                      <a:pt x="326" y="96"/>
                    </a:lnTo>
                    <a:lnTo>
                      <a:pt x="334" y="126"/>
                    </a:lnTo>
                    <a:lnTo>
                      <a:pt x="337" y="157"/>
                    </a:lnTo>
                    <a:lnTo>
                      <a:pt x="337" y="401"/>
                    </a:lnTo>
                    <a:lnTo>
                      <a:pt x="334" y="432"/>
                    </a:lnTo>
                    <a:lnTo>
                      <a:pt x="326" y="462"/>
                    </a:lnTo>
                    <a:lnTo>
                      <a:pt x="311" y="489"/>
                    </a:lnTo>
                    <a:lnTo>
                      <a:pt x="291" y="512"/>
                    </a:lnTo>
                    <a:lnTo>
                      <a:pt x="268" y="531"/>
                    </a:lnTo>
                    <a:lnTo>
                      <a:pt x="242" y="545"/>
                    </a:lnTo>
                    <a:lnTo>
                      <a:pt x="213" y="555"/>
                    </a:lnTo>
                    <a:lnTo>
                      <a:pt x="180" y="558"/>
                    </a:lnTo>
                    <a:lnTo>
                      <a:pt x="157" y="558"/>
                    </a:lnTo>
                    <a:lnTo>
                      <a:pt x="126" y="555"/>
                    </a:lnTo>
                    <a:lnTo>
                      <a:pt x="95" y="545"/>
                    </a:lnTo>
                    <a:lnTo>
                      <a:pt x="69" y="531"/>
                    </a:lnTo>
                    <a:lnTo>
                      <a:pt x="46" y="512"/>
                    </a:lnTo>
                    <a:lnTo>
                      <a:pt x="26" y="489"/>
                    </a:lnTo>
                    <a:lnTo>
                      <a:pt x="12" y="462"/>
                    </a:lnTo>
                    <a:lnTo>
                      <a:pt x="3" y="432"/>
                    </a:lnTo>
                    <a:lnTo>
                      <a:pt x="0" y="401"/>
                    </a:lnTo>
                    <a:lnTo>
                      <a:pt x="0" y="157"/>
                    </a:lnTo>
                    <a:lnTo>
                      <a:pt x="3" y="126"/>
                    </a:lnTo>
                    <a:lnTo>
                      <a:pt x="12" y="96"/>
                    </a:lnTo>
                    <a:lnTo>
                      <a:pt x="26" y="69"/>
                    </a:lnTo>
                    <a:lnTo>
                      <a:pt x="46" y="46"/>
                    </a:lnTo>
                    <a:lnTo>
                      <a:pt x="69" y="26"/>
                    </a:lnTo>
                    <a:lnTo>
                      <a:pt x="95" y="12"/>
                    </a:lnTo>
                    <a:lnTo>
                      <a:pt x="126" y="3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0" name="noun_project_0417.svg.eps"/>
          <p:cNvSpPr>
            <a:spLocks noChangeAspect="1" noEditPoints="1"/>
          </p:cNvSpPr>
          <p:nvPr/>
        </p:nvSpPr>
        <p:spPr bwMode="auto">
          <a:xfrm rot="5400000">
            <a:off x="10644552" y="5251185"/>
            <a:ext cx="360000" cy="489747"/>
          </a:xfrm>
          <a:custGeom>
            <a:avLst/>
            <a:gdLst>
              <a:gd name="T0" fmla="*/ 233189 w 2693"/>
              <a:gd name="T1" fmla="*/ 570442 h 3456"/>
              <a:gd name="T2" fmla="*/ 226491 w 2693"/>
              <a:gd name="T3" fmla="*/ 574499 h 3456"/>
              <a:gd name="T4" fmla="*/ 222613 w 2693"/>
              <a:gd name="T5" fmla="*/ 581201 h 3456"/>
              <a:gd name="T6" fmla="*/ 222613 w 2693"/>
              <a:gd name="T7" fmla="*/ 589315 h 3456"/>
              <a:gd name="T8" fmla="*/ 226491 w 2693"/>
              <a:gd name="T9" fmla="*/ 596018 h 3456"/>
              <a:gd name="T10" fmla="*/ 233189 w 2693"/>
              <a:gd name="T11" fmla="*/ 600075 h 3456"/>
              <a:gd name="T12" fmla="*/ 241297 w 2693"/>
              <a:gd name="T13" fmla="*/ 600075 h 3456"/>
              <a:gd name="T14" fmla="*/ 247995 w 2693"/>
              <a:gd name="T15" fmla="*/ 596018 h 3456"/>
              <a:gd name="T16" fmla="*/ 251872 w 2693"/>
              <a:gd name="T17" fmla="*/ 589315 h 3456"/>
              <a:gd name="T18" fmla="*/ 251872 w 2693"/>
              <a:gd name="T19" fmla="*/ 581201 h 3456"/>
              <a:gd name="T20" fmla="*/ 247995 w 2693"/>
              <a:gd name="T21" fmla="*/ 574499 h 3456"/>
              <a:gd name="T22" fmla="*/ 241297 w 2693"/>
              <a:gd name="T23" fmla="*/ 570442 h 3456"/>
              <a:gd name="T24" fmla="*/ 54992 w 2693"/>
              <a:gd name="T25" fmla="*/ 48683 h 3456"/>
              <a:gd name="T26" fmla="*/ 50586 w 2693"/>
              <a:gd name="T27" fmla="*/ 50624 h 3456"/>
              <a:gd name="T28" fmla="*/ 48647 w 2693"/>
              <a:gd name="T29" fmla="*/ 55033 h 3456"/>
              <a:gd name="T30" fmla="*/ 49000 w 2693"/>
              <a:gd name="T31" fmla="*/ 557036 h 3456"/>
              <a:gd name="T32" fmla="*/ 52525 w 2693"/>
              <a:gd name="T33" fmla="*/ 560211 h 3456"/>
              <a:gd name="T34" fmla="*/ 419670 w 2693"/>
              <a:gd name="T35" fmla="*/ 560917 h 3456"/>
              <a:gd name="T36" fmla="*/ 424076 w 2693"/>
              <a:gd name="T37" fmla="*/ 558976 h 3456"/>
              <a:gd name="T38" fmla="*/ 426015 w 2693"/>
              <a:gd name="T39" fmla="*/ 554567 h 3456"/>
              <a:gd name="T40" fmla="*/ 425486 w 2693"/>
              <a:gd name="T41" fmla="*/ 52564 h 3456"/>
              <a:gd name="T42" fmla="*/ 422137 w 2693"/>
              <a:gd name="T43" fmla="*/ 49389 h 3456"/>
              <a:gd name="T44" fmla="*/ 54992 w 2693"/>
              <a:gd name="T45" fmla="*/ 48683 h 3456"/>
              <a:gd name="T46" fmla="*/ 444169 w 2693"/>
              <a:gd name="T47" fmla="*/ 0 h 3456"/>
              <a:gd name="T48" fmla="*/ 454745 w 2693"/>
              <a:gd name="T49" fmla="*/ 1764 h 3456"/>
              <a:gd name="T50" fmla="*/ 463734 w 2693"/>
              <a:gd name="T51" fmla="*/ 7232 h 3456"/>
              <a:gd name="T52" fmla="*/ 470432 w 2693"/>
              <a:gd name="T53" fmla="*/ 15169 h 3456"/>
              <a:gd name="T54" fmla="*/ 474133 w 2693"/>
              <a:gd name="T55" fmla="*/ 24871 h 3456"/>
              <a:gd name="T56" fmla="*/ 474662 w 2693"/>
              <a:gd name="T57" fmla="*/ 579085 h 3456"/>
              <a:gd name="T58" fmla="*/ 472547 w 2693"/>
              <a:gd name="T59" fmla="*/ 589844 h 3456"/>
              <a:gd name="T60" fmla="*/ 467435 w 2693"/>
              <a:gd name="T61" fmla="*/ 598664 h 3456"/>
              <a:gd name="T62" fmla="*/ 459504 w 2693"/>
              <a:gd name="T63" fmla="*/ 605367 h 3456"/>
              <a:gd name="T64" fmla="*/ 449633 w 2693"/>
              <a:gd name="T65" fmla="*/ 609071 h 3456"/>
              <a:gd name="T66" fmla="*/ 30493 w 2693"/>
              <a:gd name="T67" fmla="*/ 609600 h 3456"/>
              <a:gd name="T68" fmla="*/ 19741 w 2693"/>
              <a:gd name="T69" fmla="*/ 607836 h 3456"/>
              <a:gd name="T70" fmla="*/ 10752 w 2693"/>
              <a:gd name="T71" fmla="*/ 602368 h 3456"/>
              <a:gd name="T72" fmla="*/ 4054 w 2693"/>
              <a:gd name="T73" fmla="*/ 594431 h 3456"/>
              <a:gd name="T74" fmla="*/ 353 w 2693"/>
              <a:gd name="T75" fmla="*/ 584729 h 3456"/>
              <a:gd name="T76" fmla="*/ 0 w 2693"/>
              <a:gd name="T77" fmla="*/ 30515 h 3456"/>
              <a:gd name="T78" fmla="*/ 1763 w 2693"/>
              <a:gd name="T79" fmla="*/ 19756 h 3456"/>
              <a:gd name="T80" fmla="*/ 7050 w 2693"/>
              <a:gd name="T81" fmla="*/ 10936 h 3456"/>
              <a:gd name="T82" fmla="*/ 14982 w 2693"/>
              <a:gd name="T83" fmla="*/ 4233 h 3456"/>
              <a:gd name="T84" fmla="*/ 24852 w 2693"/>
              <a:gd name="T85" fmla="*/ 529 h 34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93" h="3456">
                <a:moveTo>
                  <a:pt x="1346" y="3232"/>
                </a:moveTo>
                <a:lnTo>
                  <a:pt x="1323" y="3234"/>
                </a:lnTo>
                <a:lnTo>
                  <a:pt x="1303" y="3243"/>
                </a:lnTo>
                <a:lnTo>
                  <a:pt x="1285" y="3257"/>
                </a:lnTo>
                <a:lnTo>
                  <a:pt x="1271" y="3274"/>
                </a:lnTo>
                <a:lnTo>
                  <a:pt x="1263" y="3295"/>
                </a:lnTo>
                <a:lnTo>
                  <a:pt x="1260" y="3318"/>
                </a:lnTo>
                <a:lnTo>
                  <a:pt x="1263" y="3341"/>
                </a:lnTo>
                <a:lnTo>
                  <a:pt x="1271" y="3362"/>
                </a:lnTo>
                <a:lnTo>
                  <a:pt x="1285" y="3379"/>
                </a:lnTo>
                <a:lnTo>
                  <a:pt x="1303" y="3392"/>
                </a:lnTo>
                <a:lnTo>
                  <a:pt x="1323" y="3402"/>
                </a:lnTo>
                <a:lnTo>
                  <a:pt x="1346" y="3405"/>
                </a:lnTo>
                <a:lnTo>
                  <a:pt x="1369" y="3402"/>
                </a:lnTo>
                <a:lnTo>
                  <a:pt x="1389" y="3392"/>
                </a:lnTo>
                <a:lnTo>
                  <a:pt x="1407" y="3379"/>
                </a:lnTo>
                <a:lnTo>
                  <a:pt x="1421" y="3362"/>
                </a:lnTo>
                <a:lnTo>
                  <a:pt x="1429" y="3341"/>
                </a:lnTo>
                <a:lnTo>
                  <a:pt x="1432" y="3318"/>
                </a:lnTo>
                <a:lnTo>
                  <a:pt x="1429" y="3295"/>
                </a:lnTo>
                <a:lnTo>
                  <a:pt x="1421" y="3274"/>
                </a:lnTo>
                <a:lnTo>
                  <a:pt x="1407" y="3257"/>
                </a:lnTo>
                <a:lnTo>
                  <a:pt x="1389" y="3243"/>
                </a:lnTo>
                <a:lnTo>
                  <a:pt x="1369" y="3234"/>
                </a:lnTo>
                <a:lnTo>
                  <a:pt x="1346" y="3232"/>
                </a:lnTo>
                <a:close/>
                <a:moveTo>
                  <a:pt x="312" y="276"/>
                </a:moveTo>
                <a:lnTo>
                  <a:pt x="298" y="280"/>
                </a:lnTo>
                <a:lnTo>
                  <a:pt x="287" y="287"/>
                </a:lnTo>
                <a:lnTo>
                  <a:pt x="278" y="298"/>
                </a:lnTo>
                <a:lnTo>
                  <a:pt x="276" y="312"/>
                </a:lnTo>
                <a:lnTo>
                  <a:pt x="276" y="3144"/>
                </a:lnTo>
                <a:lnTo>
                  <a:pt x="278" y="3158"/>
                </a:lnTo>
                <a:lnTo>
                  <a:pt x="287" y="3169"/>
                </a:lnTo>
                <a:lnTo>
                  <a:pt x="298" y="3176"/>
                </a:lnTo>
                <a:lnTo>
                  <a:pt x="312" y="3180"/>
                </a:lnTo>
                <a:lnTo>
                  <a:pt x="2381" y="3180"/>
                </a:lnTo>
                <a:lnTo>
                  <a:pt x="2395" y="3176"/>
                </a:lnTo>
                <a:lnTo>
                  <a:pt x="2406" y="3169"/>
                </a:lnTo>
                <a:lnTo>
                  <a:pt x="2414" y="3158"/>
                </a:lnTo>
                <a:lnTo>
                  <a:pt x="2417" y="3144"/>
                </a:lnTo>
                <a:lnTo>
                  <a:pt x="2417" y="312"/>
                </a:lnTo>
                <a:lnTo>
                  <a:pt x="2414" y="298"/>
                </a:lnTo>
                <a:lnTo>
                  <a:pt x="2406" y="287"/>
                </a:lnTo>
                <a:lnTo>
                  <a:pt x="2395" y="280"/>
                </a:lnTo>
                <a:lnTo>
                  <a:pt x="2381" y="276"/>
                </a:lnTo>
                <a:lnTo>
                  <a:pt x="312" y="276"/>
                </a:lnTo>
                <a:close/>
                <a:moveTo>
                  <a:pt x="173" y="0"/>
                </a:moveTo>
                <a:lnTo>
                  <a:pt x="2520" y="0"/>
                </a:lnTo>
                <a:lnTo>
                  <a:pt x="2551" y="3"/>
                </a:lnTo>
                <a:lnTo>
                  <a:pt x="2580" y="10"/>
                </a:lnTo>
                <a:lnTo>
                  <a:pt x="2607" y="24"/>
                </a:lnTo>
                <a:lnTo>
                  <a:pt x="2631" y="41"/>
                </a:lnTo>
                <a:lnTo>
                  <a:pt x="2652" y="62"/>
                </a:lnTo>
                <a:lnTo>
                  <a:pt x="2669" y="86"/>
                </a:lnTo>
                <a:lnTo>
                  <a:pt x="2681" y="112"/>
                </a:lnTo>
                <a:lnTo>
                  <a:pt x="2690" y="141"/>
                </a:lnTo>
                <a:lnTo>
                  <a:pt x="2693" y="173"/>
                </a:lnTo>
                <a:lnTo>
                  <a:pt x="2693" y="3283"/>
                </a:lnTo>
                <a:lnTo>
                  <a:pt x="2690" y="3315"/>
                </a:lnTo>
                <a:lnTo>
                  <a:pt x="2681" y="3344"/>
                </a:lnTo>
                <a:lnTo>
                  <a:pt x="2669" y="3370"/>
                </a:lnTo>
                <a:lnTo>
                  <a:pt x="2652" y="3394"/>
                </a:lnTo>
                <a:lnTo>
                  <a:pt x="2631" y="3415"/>
                </a:lnTo>
                <a:lnTo>
                  <a:pt x="2607" y="3432"/>
                </a:lnTo>
                <a:lnTo>
                  <a:pt x="2580" y="3446"/>
                </a:lnTo>
                <a:lnTo>
                  <a:pt x="2551" y="3453"/>
                </a:lnTo>
                <a:lnTo>
                  <a:pt x="2520" y="3456"/>
                </a:lnTo>
                <a:lnTo>
                  <a:pt x="173" y="3456"/>
                </a:lnTo>
                <a:lnTo>
                  <a:pt x="141" y="3453"/>
                </a:lnTo>
                <a:lnTo>
                  <a:pt x="112" y="3446"/>
                </a:lnTo>
                <a:lnTo>
                  <a:pt x="85" y="3432"/>
                </a:lnTo>
                <a:lnTo>
                  <a:pt x="61" y="3415"/>
                </a:lnTo>
                <a:lnTo>
                  <a:pt x="40" y="3394"/>
                </a:lnTo>
                <a:lnTo>
                  <a:pt x="23" y="3370"/>
                </a:lnTo>
                <a:lnTo>
                  <a:pt x="10" y="3344"/>
                </a:lnTo>
                <a:lnTo>
                  <a:pt x="2" y="3315"/>
                </a:lnTo>
                <a:lnTo>
                  <a:pt x="0" y="3283"/>
                </a:lnTo>
                <a:lnTo>
                  <a:pt x="0" y="173"/>
                </a:lnTo>
                <a:lnTo>
                  <a:pt x="2" y="141"/>
                </a:lnTo>
                <a:lnTo>
                  <a:pt x="10" y="112"/>
                </a:lnTo>
                <a:lnTo>
                  <a:pt x="23" y="86"/>
                </a:lnTo>
                <a:lnTo>
                  <a:pt x="40" y="62"/>
                </a:lnTo>
                <a:lnTo>
                  <a:pt x="61" y="41"/>
                </a:lnTo>
                <a:lnTo>
                  <a:pt x="85" y="24"/>
                </a:lnTo>
                <a:lnTo>
                  <a:pt x="112" y="10"/>
                </a:lnTo>
                <a:lnTo>
                  <a:pt x="141" y="3"/>
                </a:lnTo>
                <a:lnTo>
                  <a:pt x="173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/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52" name="Gruppieren 51"/>
          <p:cNvGrpSpPr>
            <a:grpSpLocks noChangeAspect="1"/>
          </p:cNvGrpSpPr>
          <p:nvPr/>
        </p:nvGrpSpPr>
        <p:grpSpPr>
          <a:xfrm>
            <a:off x="5245379" y="5260348"/>
            <a:ext cx="432000" cy="308331"/>
            <a:chOff x="5798506" y="4806158"/>
            <a:chExt cx="728323" cy="519823"/>
          </a:xfrm>
          <a:solidFill>
            <a:srgbClr val="F1F1F1"/>
          </a:solidFill>
        </p:grpSpPr>
        <p:sp>
          <p:nvSpPr>
            <p:cNvPr id="53" name="Freeform 20"/>
            <p:cNvSpPr>
              <a:spLocks noChangeAspect="1" noEditPoints="1"/>
            </p:cNvSpPr>
            <p:nvPr/>
          </p:nvSpPr>
          <p:spPr bwMode="auto">
            <a:xfrm>
              <a:off x="5798506" y="4806158"/>
              <a:ext cx="728323" cy="466383"/>
            </a:xfrm>
            <a:custGeom>
              <a:avLst/>
              <a:gdLst>
                <a:gd name="T0" fmla="*/ 1 w 3384"/>
                <a:gd name="T1" fmla="*/ 0 h 1918"/>
                <a:gd name="T2" fmla="*/ 1 w 3384"/>
                <a:gd name="T3" fmla="*/ 0 h 1918"/>
                <a:gd name="T4" fmla="*/ 0 w 3384"/>
                <a:gd name="T5" fmla="*/ 0 h 1918"/>
                <a:gd name="T6" fmla="*/ 0 w 3384"/>
                <a:gd name="T7" fmla="*/ 1 h 1918"/>
                <a:gd name="T8" fmla="*/ 0 w 3384"/>
                <a:gd name="T9" fmla="*/ 1 h 1918"/>
                <a:gd name="T10" fmla="*/ 0 w 3384"/>
                <a:gd name="T11" fmla="*/ 1 h 1918"/>
                <a:gd name="T12" fmla="*/ 0 w 3384"/>
                <a:gd name="T13" fmla="*/ 4 h 1918"/>
                <a:gd name="T14" fmla="*/ 0 w 3384"/>
                <a:gd name="T15" fmla="*/ 4 h 1918"/>
                <a:gd name="T16" fmla="*/ 0 w 3384"/>
                <a:gd name="T17" fmla="*/ 4 h 1918"/>
                <a:gd name="T18" fmla="*/ 0 w 3384"/>
                <a:gd name="T19" fmla="*/ 4 h 1918"/>
                <a:gd name="T20" fmla="*/ 1 w 3384"/>
                <a:gd name="T21" fmla="*/ 4 h 1918"/>
                <a:gd name="T22" fmla="*/ 1 w 3384"/>
                <a:gd name="T23" fmla="*/ 4 h 1918"/>
                <a:gd name="T24" fmla="*/ 8 w 3384"/>
                <a:gd name="T25" fmla="*/ 4 h 1918"/>
                <a:gd name="T26" fmla="*/ 8 w 3384"/>
                <a:gd name="T27" fmla="*/ 4 h 1918"/>
                <a:gd name="T28" fmla="*/ 8 w 3384"/>
                <a:gd name="T29" fmla="*/ 4 h 1918"/>
                <a:gd name="T30" fmla="*/ 8 w 3384"/>
                <a:gd name="T31" fmla="*/ 4 h 1918"/>
                <a:gd name="T32" fmla="*/ 8 w 3384"/>
                <a:gd name="T33" fmla="*/ 4 h 1918"/>
                <a:gd name="T34" fmla="*/ 8 w 3384"/>
                <a:gd name="T35" fmla="*/ 4 h 1918"/>
                <a:gd name="T36" fmla="*/ 8 w 3384"/>
                <a:gd name="T37" fmla="*/ 1 h 1918"/>
                <a:gd name="T38" fmla="*/ 8 w 3384"/>
                <a:gd name="T39" fmla="*/ 1 h 1918"/>
                <a:gd name="T40" fmla="*/ 8 w 3384"/>
                <a:gd name="T41" fmla="*/ 0 h 1918"/>
                <a:gd name="T42" fmla="*/ 8 w 3384"/>
                <a:gd name="T43" fmla="*/ 0 h 1918"/>
                <a:gd name="T44" fmla="*/ 8 w 3384"/>
                <a:gd name="T45" fmla="*/ 0 h 1918"/>
                <a:gd name="T46" fmla="*/ 8 w 3384"/>
                <a:gd name="T47" fmla="*/ 0 h 1918"/>
                <a:gd name="T48" fmla="*/ 0 w 3384"/>
                <a:gd name="T49" fmla="*/ 0 h 1918"/>
                <a:gd name="T50" fmla="*/ 8 w 3384"/>
                <a:gd name="T51" fmla="*/ 0 h 1918"/>
                <a:gd name="T52" fmla="*/ 8 w 3384"/>
                <a:gd name="T53" fmla="*/ 0 h 1918"/>
                <a:gd name="T54" fmla="*/ 8 w 3384"/>
                <a:gd name="T55" fmla="*/ 0 h 1918"/>
                <a:gd name="T56" fmla="*/ 8 w 3384"/>
                <a:gd name="T57" fmla="*/ 0 h 1918"/>
                <a:gd name="T58" fmla="*/ 8 w 3384"/>
                <a:gd name="T59" fmla="*/ 4 h 1918"/>
                <a:gd name="T60" fmla="*/ 8 w 3384"/>
                <a:gd name="T61" fmla="*/ 5 h 1918"/>
                <a:gd name="T62" fmla="*/ 8 w 3384"/>
                <a:gd name="T63" fmla="*/ 5 h 1918"/>
                <a:gd name="T64" fmla="*/ 8 w 3384"/>
                <a:gd name="T65" fmla="*/ 5 h 1918"/>
                <a:gd name="T66" fmla="*/ 8 w 3384"/>
                <a:gd name="T67" fmla="*/ 5 h 1918"/>
                <a:gd name="T68" fmla="*/ 0 w 3384"/>
                <a:gd name="T69" fmla="*/ 5 h 1918"/>
                <a:gd name="T70" fmla="*/ 0 w 3384"/>
                <a:gd name="T71" fmla="*/ 5 h 1918"/>
                <a:gd name="T72" fmla="*/ 0 w 3384"/>
                <a:gd name="T73" fmla="*/ 5 h 1918"/>
                <a:gd name="T74" fmla="*/ 0 w 3384"/>
                <a:gd name="T75" fmla="*/ 5 h 1918"/>
                <a:gd name="T76" fmla="*/ 0 w 3384"/>
                <a:gd name="T77" fmla="*/ 0 h 1918"/>
                <a:gd name="T78" fmla="*/ 0 w 3384"/>
                <a:gd name="T79" fmla="*/ 0 h 1918"/>
                <a:gd name="T80" fmla="*/ 0 w 3384"/>
                <a:gd name="T81" fmla="*/ 0 h 1918"/>
                <a:gd name="T82" fmla="*/ 0 w 3384"/>
                <a:gd name="T83" fmla="*/ 0 h 1918"/>
                <a:gd name="T84" fmla="*/ 0 w 3384"/>
                <a:gd name="T85" fmla="*/ 0 h 19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84" h="1918">
                  <a:moveTo>
                    <a:pt x="307" y="154"/>
                  </a:moveTo>
                  <a:lnTo>
                    <a:pt x="269" y="154"/>
                  </a:lnTo>
                  <a:lnTo>
                    <a:pt x="238" y="155"/>
                  </a:lnTo>
                  <a:lnTo>
                    <a:pt x="213" y="157"/>
                  </a:lnTo>
                  <a:lnTo>
                    <a:pt x="193" y="161"/>
                  </a:lnTo>
                  <a:lnTo>
                    <a:pt x="178" y="167"/>
                  </a:lnTo>
                  <a:lnTo>
                    <a:pt x="167" y="176"/>
                  </a:lnTo>
                  <a:lnTo>
                    <a:pt x="161" y="190"/>
                  </a:lnTo>
                  <a:lnTo>
                    <a:pt x="157" y="208"/>
                  </a:lnTo>
                  <a:lnTo>
                    <a:pt x="154" y="230"/>
                  </a:lnTo>
                  <a:lnTo>
                    <a:pt x="154" y="258"/>
                  </a:lnTo>
                  <a:lnTo>
                    <a:pt x="154" y="292"/>
                  </a:lnTo>
                  <a:lnTo>
                    <a:pt x="154" y="1397"/>
                  </a:lnTo>
                  <a:lnTo>
                    <a:pt x="154" y="1430"/>
                  </a:lnTo>
                  <a:lnTo>
                    <a:pt x="154" y="1459"/>
                  </a:lnTo>
                  <a:lnTo>
                    <a:pt x="157" y="1482"/>
                  </a:lnTo>
                  <a:lnTo>
                    <a:pt x="161" y="1499"/>
                  </a:lnTo>
                  <a:lnTo>
                    <a:pt x="167" y="1512"/>
                  </a:lnTo>
                  <a:lnTo>
                    <a:pt x="178" y="1521"/>
                  </a:lnTo>
                  <a:lnTo>
                    <a:pt x="193" y="1528"/>
                  </a:lnTo>
                  <a:lnTo>
                    <a:pt x="213" y="1532"/>
                  </a:lnTo>
                  <a:lnTo>
                    <a:pt x="238" y="1534"/>
                  </a:lnTo>
                  <a:lnTo>
                    <a:pt x="269" y="1535"/>
                  </a:lnTo>
                  <a:lnTo>
                    <a:pt x="307" y="1535"/>
                  </a:lnTo>
                  <a:lnTo>
                    <a:pt x="3077" y="1535"/>
                  </a:lnTo>
                  <a:lnTo>
                    <a:pt x="3115" y="1535"/>
                  </a:lnTo>
                  <a:lnTo>
                    <a:pt x="3146" y="1534"/>
                  </a:lnTo>
                  <a:lnTo>
                    <a:pt x="3171" y="1532"/>
                  </a:lnTo>
                  <a:lnTo>
                    <a:pt x="3190" y="1528"/>
                  </a:lnTo>
                  <a:lnTo>
                    <a:pt x="3205" y="1521"/>
                  </a:lnTo>
                  <a:lnTo>
                    <a:pt x="3215" y="1512"/>
                  </a:lnTo>
                  <a:lnTo>
                    <a:pt x="3223" y="1499"/>
                  </a:lnTo>
                  <a:lnTo>
                    <a:pt x="3227" y="1482"/>
                  </a:lnTo>
                  <a:lnTo>
                    <a:pt x="3229" y="1459"/>
                  </a:lnTo>
                  <a:lnTo>
                    <a:pt x="3230" y="1430"/>
                  </a:lnTo>
                  <a:lnTo>
                    <a:pt x="3230" y="1397"/>
                  </a:lnTo>
                  <a:lnTo>
                    <a:pt x="3230" y="292"/>
                  </a:lnTo>
                  <a:lnTo>
                    <a:pt x="3230" y="258"/>
                  </a:lnTo>
                  <a:lnTo>
                    <a:pt x="3229" y="230"/>
                  </a:lnTo>
                  <a:lnTo>
                    <a:pt x="3227" y="208"/>
                  </a:lnTo>
                  <a:lnTo>
                    <a:pt x="3223" y="190"/>
                  </a:lnTo>
                  <a:lnTo>
                    <a:pt x="3215" y="176"/>
                  </a:lnTo>
                  <a:lnTo>
                    <a:pt x="3205" y="167"/>
                  </a:lnTo>
                  <a:lnTo>
                    <a:pt x="3190" y="161"/>
                  </a:lnTo>
                  <a:lnTo>
                    <a:pt x="3171" y="157"/>
                  </a:lnTo>
                  <a:lnTo>
                    <a:pt x="3146" y="155"/>
                  </a:lnTo>
                  <a:lnTo>
                    <a:pt x="3115" y="154"/>
                  </a:lnTo>
                  <a:lnTo>
                    <a:pt x="3077" y="154"/>
                  </a:lnTo>
                  <a:lnTo>
                    <a:pt x="307" y="154"/>
                  </a:lnTo>
                  <a:close/>
                  <a:moveTo>
                    <a:pt x="154" y="0"/>
                  </a:moveTo>
                  <a:lnTo>
                    <a:pt x="3230" y="0"/>
                  </a:lnTo>
                  <a:lnTo>
                    <a:pt x="3260" y="4"/>
                  </a:lnTo>
                  <a:lnTo>
                    <a:pt x="3290" y="13"/>
                  </a:lnTo>
                  <a:lnTo>
                    <a:pt x="3316" y="27"/>
                  </a:lnTo>
                  <a:lnTo>
                    <a:pt x="3339" y="45"/>
                  </a:lnTo>
                  <a:lnTo>
                    <a:pt x="3358" y="68"/>
                  </a:lnTo>
                  <a:lnTo>
                    <a:pt x="3372" y="95"/>
                  </a:lnTo>
                  <a:lnTo>
                    <a:pt x="3381" y="123"/>
                  </a:lnTo>
                  <a:lnTo>
                    <a:pt x="3384" y="154"/>
                  </a:lnTo>
                  <a:lnTo>
                    <a:pt x="3384" y="1764"/>
                  </a:lnTo>
                  <a:lnTo>
                    <a:pt x="3381" y="1795"/>
                  </a:lnTo>
                  <a:lnTo>
                    <a:pt x="3372" y="1825"/>
                  </a:lnTo>
                  <a:lnTo>
                    <a:pt x="3358" y="1851"/>
                  </a:lnTo>
                  <a:lnTo>
                    <a:pt x="3339" y="1873"/>
                  </a:lnTo>
                  <a:lnTo>
                    <a:pt x="3316" y="1892"/>
                  </a:lnTo>
                  <a:lnTo>
                    <a:pt x="3290" y="1906"/>
                  </a:lnTo>
                  <a:lnTo>
                    <a:pt x="3260" y="1915"/>
                  </a:lnTo>
                  <a:lnTo>
                    <a:pt x="3230" y="1918"/>
                  </a:lnTo>
                  <a:lnTo>
                    <a:pt x="154" y="1918"/>
                  </a:lnTo>
                  <a:lnTo>
                    <a:pt x="122" y="1915"/>
                  </a:lnTo>
                  <a:lnTo>
                    <a:pt x="94" y="1906"/>
                  </a:lnTo>
                  <a:lnTo>
                    <a:pt x="68" y="1892"/>
                  </a:lnTo>
                  <a:lnTo>
                    <a:pt x="45" y="1873"/>
                  </a:lnTo>
                  <a:lnTo>
                    <a:pt x="26" y="1851"/>
                  </a:lnTo>
                  <a:lnTo>
                    <a:pt x="12" y="1825"/>
                  </a:lnTo>
                  <a:lnTo>
                    <a:pt x="3" y="1795"/>
                  </a:lnTo>
                  <a:lnTo>
                    <a:pt x="0" y="1764"/>
                  </a:lnTo>
                  <a:lnTo>
                    <a:pt x="0" y="154"/>
                  </a:lnTo>
                  <a:lnTo>
                    <a:pt x="3" y="123"/>
                  </a:lnTo>
                  <a:lnTo>
                    <a:pt x="12" y="95"/>
                  </a:lnTo>
                  <a:lnTo>
                    <a:pt x="26" y="68"/>
                  </a:lnTo>
                  <a:lnTo>
                    <a:pt x="45" y="45"/>
                  </a:lnTo>
                  <a:lnTo>
                    <a:pt x="68" y="27"/>
                  </a:lnTo>
                  <a:lnTo>
                    <a:pt x="94" y="13"/>
                  </a:lnTo>
                  <a:lnTo>
                    <a:pt x="122" y="4"/>
                  </a:lnTo>
                  <a:lnTo>
                    <a:pt x="1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4" name="Rectangle 21"/>
            <p:cNvSpPr>
              <a:spLocks noChangeAspect="1" noChangeArrowheads="1"/>
            </p:cNvSpPr>
            <p:nvPr/>
          </p:nvSpPr>
          <p:spPr bwMode="auto">
            <a:xfrm>
              <a:off x="5996748" y="5306548"/>
              <a:ext cx="331840" cy="194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5" name="Rectangle 22"/>
            <p:cNvSpPr>
              <a:spLocks noChangeAspect="1" noChangeArrowheads="1"/>
            </p:cNvSpPr>
            <p:nvPr/>
          </p:nvSpPr>
          <p:spPr bwMode="auto">
            <a:xfrm>
              <a:off x="6147584" y="5272541"/>
              <a:ext cx="30168" cy="340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6031471" y="5064056"/>
              <a:ext cx="71813" cy="72504"/>
            </a:xfrm>
            <a:custGeom>
              <a:avLst/>
              <a:gdLst>
                <a:gd name="T0" fmla="*/ 6 w 937"/>
                <a:gd name="T1" fmla="*/ 0 h 948"/>
                <a:gd name="T2" fmla="*/ 6 w 937"/>
                <a:gd name="T3" fmla="*/ 0 h 948"/>
                <a:gd name="T4" fmla="*/ 7 w 937"/>
                <a:gd name="T5" fmla="*/ 0 h 948"/>
                <a:gd name="T6" fmla="*/ 8 w 937"/>
                <a:gd name="T7" fmla="*/ 0 h 948"/>
                <a:gd name="T8" fmla="*/ 8 w 937"/>
                <a:gd name="T9" fmla="*/ 1 h 948"/>
                <a:gd name="T10" fmla="*/ 9 w 937"/>
                <a:gd name="T11" fmla="*/ 1 h 948"/>
                <a:gd name="T12" fmla="*/ 9 w 937"/>
                <a:gd name="T13" fmla="*/ 1 h 948"/>
                <a:gd name="T14" fmla="*/ 10 w 937"/>
                <a:gd name="T15" fmla="*/ 2 h 948"/>
                <a:gd name="T16" fmla="*/ 10 w 937"/>
                <a:gd name="T17" fmla="*/ 2 h 948"/>
                <a:gd name="T18" fmla="*/ 11 w 937"/>
                <a:gd name="T19" fmla="*/ 3 h 948"/>
                <a:gd name="T20" fmla="*/ 11 w 937"/>
                <a:gd name="T21" fmla="*/ 3 h 948"/>
                <a:gd name="T22" fmla="*/ 11 w 937"/>
                <a:gd name="T23" fmla="*/ 4 h 948"/>
                <a:gd name="T24" fmla="*/ 11 w 937"/>
                <a:gd name="T25" fmla="*/ 5 h 948"/>
                <a:gd name="T26" fmla="*/ 12 w 937"/>
                <a:gd name="T27" fmla="*/ 5 h 948"/>
                <a:gd name="T28" fmla="*/ 12 w 937"/>
                <a:gd name="T29" fmla="*/ 6 h 948"/>
                <a:gd name="T30" fmla="*/ 12 w 937"/>
                <a:gd name="T31" fmla="*/ 7 h 948"/>
                <a:gd name="T32" fmla="*/ 11 w 937"/>
                <a:gd name="T33" fmla="*/ 7 h 948"/>
                <a:gd name="T34" fmla="*/ 11 w 937"/>
                <a:gd name="T35" fmla="*/ 8 h 948"/>
                <a:gd name="T36" fmla="*/ 11 w 937"/>
                <a:gd name="T37" fmla="*/ 8 h 948"/>
                <a:gd name="T38" fmla="*/ 11 w 937"/>
                <a:gd name="T39" fmla="*/ 9 h 948"/>
                <a:gd name="T40" fmla="*/ 10 w 937"/>
                <a:gd name="T41" fmla="*/ 9 h 948"/>
                <a:gd name="T42" fmla="*/ 10 w 937"/>
                <a:gd name="T43" fmla="*/ 10 h 948"/>
                <a:gd name="T44" fmla="*/ 9 w 937"/>
                <a:gd name="T45" fmla="*/ 10 h 948"/>
                <a:gd name="T46" fmla="*/ 9 w 937"/>
                <a:gd name="T47" fmla="*/ 11 h 948"/>
                <a:gd name="T48" fmla="*/ 8 w 937"/>
                <a:gd name="T49" fmla="*/ 11 h 948"/>
                <a:gd name="T50" fmla="*/ 8 w 937"/>
                <a:gd name="T51" fmla="*/ 11 h 948"/>
                <a:gd name="T52" fmla="*/ 7 w 937"/>
                <a:gd name="T53" fmla="*/ 12 h 948"/>
                <a:gd name="T54" fmla="*/ 6 w 937"/>
                <a:gd name="T55" fmla="*/ 12 h 948"/>
                <a:gd name="T56" fmla="*/ 6 w 937"/>
                <a:gd name="T57" fmla="*/ 12 h 948"/>
                <a:gd name="T58" fmla="*/ 5 w 937"/>
                <a:gd name="T59" fmla="*/ 12 h 948"/>
                <a:gd name="T60" fmla="*/ 4 w 937"/>
                <a:gd name="T61" fmla="*/ 12 h 948"/>
                <a:gd name="T62" fmla="*/ 4 w 937"/>
                <a:gd name="T63" fmla="*/ 11 h 948"/>
                <a:gd name="T64" fmla="*/ 3 w 937"/>
                <a:gd name="T65" fmla="*/ 11 h 948"/>
                <a:gd name="T66" fmla="*/ 3 w 937"/>
                <a:gd name="T67" fmla="*/ 11 h 948"/>
                <a:gd name="T68" fmla="*/ 2 w 937"/>
                <a:gd name="T69" fmla="*/ 10 h 948"/>
                <a:gd name="T70" fmla="*/ 2 w 937"/>
                <a:gd name="T71" fmla="*/ 10 h 948"/>
                <a:gd name="T72" fmla="*/ 1 w 937"/>
                <a:gd name="T73" fmla="*/ 9 h 948"/>
                <a:gd name="T74" fmla="*/ 1 w 937"/>
                <a:gd name="T75" fmla="*/ 9 h 948"/>
                <a:gd name="T76" fmla="*/ 1 w 937"/>
                <a:gd name="T77" fmla="*/ 8 h 948"/>
                <a:gd name="T78" fmla="*/ 0 w 937"/>
                <a:gd name="T79" fmla="*/ 8 h 948"/>
                <a:gd name="T80" fmla="*/ 0 w 937"/>
                <a:gd name="T81" fmla="*/ 7 h 948"/>
                <a:gd name="T82" fmla="*/ 0 w 937"/>
                <a:gd name="T83" fmla="*/ 7 h 948"/>
                <a:gd name="T84" fmla="*/ 0 w 937"/>
                <a:gd name="T85" fmla="*/ 6 h 948"/>
                <a:gd name="T86" fmla="*/ 0 w 937"/>
                <a:gd name="T87" fmla="*/ 5 h 948"/>
                <a:gd name="T88" fmla="*/ 0 w 937"/>
                <a:gd name="T89" fmla="*/ 5 h 948"/>
                <a:gd name="T90" fmla="*/ 0 w 937"/>
                <a:gd name="T91" fmla="*/ 4 h 948"/>
                <a:gd name="T92" fmla="*/ 1 w 937"/>
                <a:gd name="T93" fmla="*/ 3 h 948"/>
                <a:gd name="T94" fmla="*/ 1 w 937"/>
                <a:gd name="T95" fmla="*/ 3 h 948"/>
                <a:gd name="T96" fmla="*/ 1 w 937"/>
                <a:gd name="T97" fmla="*/ 2 h 948"/>
                <a:gd name="T98" fmla="*/ 2 w 937"/>
                <a:gd name="T99" fmla="*/ 2 h 948"/>
                <a:gd name="T100" fmla="*/ 2 w 937"/>
                <a:gd name="T101" fmla="*/ 1 h 948"/>
                <a:gd name="T102" fmla="*/ 3 w 937"/>
                <a:gd name="T103" fmla="*/ 1 h 948"/>
                <a:gd name="T104" fmla="*/ 3 w 937"/>
                <a:gd name="T105" fmla="*/ 1 h 948"/>
                <a:gd name="T106" fmla="*/ 4 w 937"/>
                <a:gd name="T107" fmla="*/ 0 h 948"/>
                <a:gd name="T108" fmla="*/ 4 w 937"/>
                <a:gd name="T109" fmla="*/ 0 h 948"/>
                <a:gd name="T110" fmla="*/ 5 w 937"/>
                <a:gd name="T111" fmla="*/ 0 h 948"/>
                <a:gd name="T112" fmla="*/ 6 w 937"/>
                <a:gd name="T113" fmla="*/ 0 h 9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7" h="948">
                  <a:moveTo>
                    <a:pt x="469" y="0"/>
                  </a:moveTo>
                  <a:lnTo>
                    <a:pt x="524" y="3"/>
                  </a:lnTo>
                  <a:lnTo>
                    <a:pt x="576" y="13"/>
                  </a:lnTo>
                  <a:lnTo>
                    <a:pt x="627" y="27"/>
                  </a:lnTo>
                  <a:lnTo>
                    <a:pt x="675" y="48"/>
                  </a:lnTo>
                  <a:lnTo>
                    <a:pt x="721" y="74"/>
                  </a:lnTo>
                  <a:lnTo>
                    <a:pt x="762" y="104"/>
                  </a:lnTo>
                  <a:lnTo>
                    <a:pt x="800" y="138"/>
                  </a:lnTo>
                  <a:lnTo>
                    <a:pt x="835" y="177"/>
                  </a:lnTo>
                  <a:lnTo>
                    <a:pt x="865" y="220"/>
                  </a:lnTo>
                  <a:lnTo>
                    <a:pt x="890" y="265"/>
                  </a:lnTo>
                  <a:lnTo>
                    <a:pt x="910" y="314"/>
                  </a:lnTo>
                  <a:lnTo>
                    <a:pt x="926" y="366"/>
                  </a:lnTo>
                  <a:lnTo>
                    <a:pt x="934" y="419"/>
                  </a:lnTo>
                  <a:lnTo>
                    <a:pt x="937" y="474"/>
                  </a:lnTo>
                  <a:lnTo>
                    <a:pt x="934" y="529"/>
                  </a:lnTo>
                  <a:lnTo>
                    <a:pt x="926" y="583"/>
                  </a:lnTo>
                  <a:lnTo>
                    <a:pt x="910" y="634"/>
                  </a:lnTo>
                  <a:lnTo>
                    <a:pt x="890" y="682"/>
                  </a:lnTo>
                  <a:lnTo>
                    <a:pt x="865" y="728"/>
                  </a:lnTo>
                  <a:lnTo>
                    <a:pt x="835" y="771"/>
                  </a:lnTo>
                  <a:lnTo>
                    <a:pt x="800" y="809"/>
                  </a:lnTo>
                  <a:lnTo>
                    <a:pt x="762" y="844"/>
                  </a:lnTo>
                  <a:lnTo>
                    <a:pt x="721" y="875"/>
                  </a:lnTo>
                  <a:lnTo>
                    <a:pt x="675" y="900"/>
                  </a:lnTo>
                  <a:lnTo>
                    <a:pt x="627" y="921"/>
                  </a:lnTo>
                  <a:lnTo>
                    <a:pt x="576" y="935"/>
                  </a:lnTo>
                  <a:lnTo>
                    <a:pt x="524" y="945"/>
                  </a:lnTo>
                  <a:lnTo>
                    <a:pt x="469" y="948"/>
                  </a:lnTo>
                  <a:lnTo>
                    <a:pt x="414" y="945"/>
                  </a:lnTo>
                  <a:lnTo>
                    <a:pt x="361" y="935"/>
                  </a:lnTo>
                  <a:lnTo>
                    <a:pt x="311" y="921"/>
                  </a:lnTo>
                  <a:lnTo>
                    <a:pt x="263" y="900"/>
                  </a:lnTo>
                  <a:lnTo>
                    <a:pt x="218" y="875"/>
                  </a:lnTo>
                  <a:lnTo>
                    <a:pt x="176" y="844"/>
                  </a:lnTo>
                  <a:lnTo>
                    <a:pt x="137" y="809"/>
                  </a:lnTo>
                  <a:lnTo>
                    <a:pt x="103" y="771"/>
                  </a:lnTo>
                  <a:lnTo>
                    <a:pt x="73" y="728"/>
                  </a:lnTo>
                  <a:lnTo>
                    <a:pt x="48" y="682"/>
                  </a:lnTo>
                  <a:lnTo>
                    <a:pt x="27" y="634"/>
                  </a:lnTo>
                  <a:lnTo>
                    <a:pt x="13" y="583"/>
                  </a:lnTo>
                  <a:lnTo>
                    <a:pt x="3" y="529"/>
                  </a:lnTo>
                  <a:lnTo>
                    <a:pt x="0" y="474"/>
                  </a:lnTo>
                  <a:lnTo>
                    <a:pt x="3" y="419"/>
                  </a:lnTo>
                  <a:lnTo>
                    <a:pt x="13" y="366"/>
                  </a:lnTo>
                  <a:lnTo>
                    <a:pt x="27" y="314"/>
                  </a:lnTo>
                  <a:lnTo>
                    <a:pt x="48" y="265"/>
                  </a:lnTo>
                  <a:lnTo>
                    <a:pt x="73" y="220"/>
                  </a:lnTo>
                  <a:lnTo>
                    <a:pt x="103" y="177"/>
                  </a:lnTo>
                  <a:lnTo>
                    <a:pt x="137" y="138"/>
                  </a:lnTo>
                  <a:lnTo>
                    <a:pt x="176" y="104"/>
                  </a:lnTo>
                  <a:lnTo>
                    <a:pt x="218" y="74"/>
                  </a:lnTo>
                  <a:lnTo>
                    <a:pt x="263" y="48"/>
                  </a:lnTo>
                  <a:lnTo>
                    <a:pt x="311" y="27"/>
                  </a:lnTo>
                  <a:lnTo>
                    <a:pt x="361" y="13"/>
                  </a:lnTo>
                  <a:lnTo>
                    <a:pt x="414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6031471" y="4961171"/>
              <a:ext cx="174007" cy="175389"/>
            </a:xfrm>
            <a:custGeom>
              <a:avLst/>
              <a:gdLst>
                <a:gd name="T0" fmla="*/ 0 w 2266"/>
                <a:gd name="T1" fmla="*/ 0 h 2290"/>
                <a:gd name="T2" fmla="*/ 1 w 2266"/>
                <a:gd name="T3" fmla="*/ 0 h 2290"/>
                <a:gd name="T4" fmla="*/ 3 w 2266"/>
                <a:gd name="T5" fmla="*/ 0 h 2290"/>
                <a:gd name="T6" fmla="*/ 4 w 2266"/>
                <a:gd name="T7" fmla="*/ 0 h 2290"/>
                <a:gd name="T8" fmla="*/ 6 w 2266"/>
                <a:gd name="T9" fmla="*/ 1 h 2290"/>
                <a:gd name="T10" fmla="*/ 7 w 2266"/>
                <a:gd name="T11" fmla="*/ 1 h 2290"/>
                <a:gd name="T12" fmla="*/ 9 w 2266"/>
                <a:gd name="T13" fmla="*/ 1 h 2290"/>
                <a:gd name="T14" fmla="*/ 10 w 2266"/>
                <a:gd name="T15" fmla="*/ 2 h 2290"/>
                <a:gd name="T16" fmla="*/ 11 w 2266"/>
                <a:gd name="T17" fmla="*/ 2 h 2290"/>
                <a:gd name="T18" fmla="*/ 13 w 2266"/>
                <a:gd name="T19" fmla="*/ 3 h 2290"/>
                <a:gd name="T20" fmla="*/ 14 w 2266"/>
                <a:gd name="T21" fmla="*/ 4 h 2290"/>
                <a:gd name="T22" fmla="*/ 15 w 2266"/>
                <a:gd name="T23" fmla="*/ 4 h 2290"/>
                <a:gd name="T24" fmla="*/ 16 w 2266"/>
                <a:gd name="T25" fmla="*/ 5 h 2290"/>
                <a:gd name="T26" fmla="*/ 17 w 2266"/>
                <a:gd name="T27" fmla="*/ 6 h 2290"/>
                <a:gd name="T28" fmla="*/ 18 w 2266"/>
                <a:gd name="T29" fmla="*/ 7 h 2290"/>
                <a:gd name="T30" fmla="*/ 19 w 2266"/>
                <a:gd name="T31" fmla="*/ 8 h 2290"/>
                <a:gd name="T32" fmla="*/ 20 w 2266"/>
                <a:gd name="T33" fmla="*/ 9 h 2290"/>
                <a:gd name="T34" fmla="*/ 21 w 2266"/>
                <a:gd name="T35" fmla="*/ 10 h 2290"/>
                <a:gd name="T36" fmla="*/ 22 w 2266"/>
                <a:gd name="T37" fmla="*/ 11 h 2290"/>
                <a:gd name="T38" fmla="*/ 23 w 2266"/>
                <a:gd name="T39" fmla="*/ 12 h 2290"/>
                <a:gd name="T40" fmla="*/ 24 w 2266"/>
                <a:gd name="T41" fmla="*/ 13 h 2290"/>
                <a:gd name="T42" fmla="*/ 24 w 2266"/>
                <a:gd name="T43" fmla="*/ 14 h 2290"/>
                <a:gd name="T44" fmla="*/ 25 w 2266"/>
                <a:gd name="T45" fmla="*/ 16 h 2290"/>
                <a:gd name="T46" fmla="*/ 26 w 2266"/>
                <a:gd name="T47" fmla="*/ 17 h 2290"/>
                <a:gd name="T48" fmla="*/ 26 w 2266"/>
                <a:gd name="T49" fmla="*/ 18 h 2290"/>
                <a:gd name="T50" fmla="*/ 27 w 2266"/>
                <a:gd name="T51" fmla="*/ 20 h 2290"/>
                <a:gd name="T52" fmla="*/ 27 w 2266"/>
                <a:gd name="T53" fmla="*/ 21 h 2290"/>
                <a:gd name="T54" fmla="*/ 27 w 2266"/>
                <a:gd name="T55" fmla="*/ 22 h 2290"/>
                <a:gd name="T56" fmla="*/ 28 w 2266"/>
                <a:gd name="T57" fmla="*/ 24 h 2290"/>
                <a:gd name="T58" fmla="*/ 28 w 2266"/>
                <a:gd name="T59" fmla="*/ 25 h 2290"/>
                <a:gd name="T60" fmla="*/ 28 w 2266"/>
                <a:gd name="T61" fmla="*/ 27 h 2290"/>
                <a:gd name="T62" fmla="*/ 28 w 2266"/>
                <a:gd name="T63" fmla="*/ 28 h 2290"/>
                <a:gd name="T64" fmla="*/ 20 w 2266"/>
                <a:gd name="T65" fmla="*/ 28 h 2290"/>
                <a:gd name="T66" fmla="*/ 20 w 2266"/>
                <a:gd name="T67" fmla="*/ 27 h 2290"/>
                <a:gd name="T68" fmla="*/ 20 w 2266"/>
                <a:gd name="T69" fmla="*/ 26 h 2290"/>
                <a:gd name="T70" fmla="*/ 19 w 2266"/>
                <a:gd name="T71" fmla="*/ 25 h 2290"/>
                <a:gd name="T72" fmla="*/ 19 w 2266"/>
                <a:gd name="T73" fmla="*/ 23 h 2290"/>
                <a:gd name="T74" fmla="*/ 19 w 2266"/>
                <a:gd name="T75" fmla="*/ 22 h 2290"/>
                <a:gd name="T76" fmla="*/ 18 w 2266"/>
                <a:gd name="T77" fmla="*/ 21 h 2290"/>
                <a:gd name="T78" fmla="*/ 18 w 2266"/>
                <a:gd name="T79" fmla="*/ 20 h 2290"/>
                <a:gd name="T80" fmla="*/ 17 w 2266"/>
                <a:gd name="T81" fmla="*/ 19 h 2290"/>
                <a:gd name="T82" fmla="*/ 17 w 2266"/>
                <a:gd name="T83" fmla="*/ 18 h 2290"/>
                <a:gd name="T84" fmla="*/ 16 w 2266"/>
                <a:gd name="T85" fmla="*/ 17 h 2290"/>
                <a:gd name="T86" fmla="*/ 16 w 2266"/>
                <a:gd name="T87" fmla="*/ 16 h 2290"/>
                <a:gd name="T88" fmla="*/ 15 w 2266"/>
                <a:gd name="T89" fmla="*/ 15 h 2290"/>
                <a:gd name="T90" fmla="*/ 14 w 2266"/>
                <a:gd name="T91" fmla="*/ 14 h 2290"/>
                <a:gd name="T92" fmla="*/ 13 w 2266"/>
                <a:gd name="T93" fmla="*/ 13 h 2290"/>
                <a:gd name="T94" fmla="*/ 12 w 2266"/>
                <a:gd name="T95" fmla="*/ 13 h 2290"/>
                <a:gd name="T96" fmla="*/ 11 w 2266"/>
                <a:gd name="T97" fmla="*/ 12 h 2290"/>
                <a:gd name="T98" fmla="*/ 10 w 2266"/>
                <a:gd name="T99" fmla="*/ 11 h 2290"/>
                <a:gd name="T100" fmla="*/ 9 w 2266"/>
                <a:gd name="T101" fmla="*/ 11 h 2290"/>
                <a:gd name="T102" fmla="*/ 8 w 2266"/>
                <a:gd name="T103" fmla="*/ 10 h 2290"/>
                <a:gd name="T104" fmla="*/ 7 w 2266"/>
                <a:gd name="T105" fmla="*/ 10 h 2290"/>
                <a:gd name="T106" fmla="*/ 6 w 2266"/>
                <a:gd name="T107" fmla="*/ 9 h 2290"/>
                <a:gd name="T108" fmla="*/ 5 w 2266"/>
                <a:gd name="T109" fmla="*/ 9 h 2290"/>
                <a:gd name="T110" fmla="*/ 4 w 2266"/>
                <a:gd name="T111" fmla="*/ 9 h 2290"/>
                <a:gd name="T112" fmla="*/ 2 w 2266"/>
                <a:gd name="T113" fmla="*/ 8 h 2290"/>
                <a:gd name="T114" fmla="*/ 1 w 2266"/>
                <a:gd name="T115" fmla="*/ 8 h 2290"/>
                <a:gd name="T116" fmla="*/ 0 w 2266"/>
                <a:gd name="T117" fmla="*/ 8 h 2290"/>
                <a:gd name="T118" fmla="*/ 0 w 2266"/>
                <a:gd name="T119" fmla="*/ 0 h 22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66" h="2290">
                  <a:moveTo>
                    <a:pt x="0" y="0"/>
                  </a:moveTo>
                  <a:lnTo>
                    <a:pt x="120" y="3"/>
                  </a:lnTo>
                  <a:lnTo>
                    <a:pt x="239" y="12"/>
                  </a:lnTo>
                  <a:lnTo>
                    <a:pt x="356" y="27"/>
                  </a:lnTo>
                  <a:lnTo>
                    <a:pt x="471" y="49"/>
                  </a:lnTo>
                  <a:lnTo>
                    <a:pt x="584" y="76"/>
                  </a:lnTo>
                  <a:lnTo>
                    <a:pt x="694" y="109"/>
                  </a:lnTo>
                  <a:lnTo>
                    <a:pt x="802" y="147"/>
                  </a:lnTo>
                  <a:lnTo>
                    <a:pt x="908" y="190"/>
                  </a:lnTo>
                  <a:lnTo>
                    <a:pt x="1012" y="239"/>
                  </a:lnTo>
                  <a:lnTo>
                    <a:pt x="1111" y="293"/>
                  </a:lnTo>
                  <a:lnTo>
                    <a:pt x="1209" y="351"/>
                  </a:lnTo>
                  <a:lnTo>
                    <a:pt x="1302" y="414"/>
                  </a:lnTo>
                  <a:lnTo>
                    <a:pt x="1392" y="482"/>
                  </a:lnTo>
                  <a:lnTo>
                    <a:pt x="1479" y="555"/>
                  </a:lnTo>
                  <a:lnTo>
                    <a:pt x="1563" y="630"/>
                  </a:lnTo>
                  <a:lnTo>
                    <a:pt x="1642" y="711"/>
                  </a:lnTo>
                  <a:lnTo>
                    <a:pt x="1718" y="794"/>
                  </a:lnTo>
                  <a:lnTo>
                    <a:pt x="1789" y="882"/>
                  </a:lnTo>
                  <a:lnTo>
                    <a:pt x="1855" y="974"/>
                  </a:lnTo>
                  <a:lnTo>
                    <a:pt x="1918" y="1069"/>
                  </a:lnTo>
                  <a:lnTo>
                    <a:pt x="1975" y="1166"/>
                  </a:lnTo>
                  <a:lnTo>
                    <a:pt x="2029" y="1268"/>
                  </a:lnTo>
                  <a:lnTo>
                    <a:pt x="2077" y="1372"/>
                  </a:lnTo>
                  <a:lnTo>
                    <a:pt x="2120" y="1478"/>
                  </a:lnTo>
                  <a:lnTo>
                    <a:pt x="2157" y="1588"/>
                  </a:lnTo>
                  <a:lnTo>
                    <a:pt x="2190" y="1699"/>
                  </a:lnTo>
                  <a:lnTo>
                    <a:pt x="2217" y="1813"/>
                  </a:lnTo>
                  <a:lnTo>
                    <a:pt x="2238" y="1930"/>
                  </a:lnTo>
                  <a:lnTo>
                    <a:pt x="2254" y="2048"/>
                  </a:lnTo>
                  <a:lnTo>
                    <a:pt x="2263" y="2169"/>
                  </a:lnTo>
                  <a:lnTo>
                    <a:pt x="2266" y="2290"/>
                  </a:lnTo>
                  <a:lnTo>
                    <a:pt x="1601" y="2290"/>
                  </a:lnTo>
                  <a:lnTo>
                    <a:pt x="1598" y="2187"/>
                  </a:lnTo>
                  <a:lnTo>
                    <a:pt x="1590" y="2087"/>
                  </a:lnTo>
                  <a:lnTo>
                    <a:pt x="1574" y="1988"/>
                  </a:lnTo>
                  <a:lnTo>
                    <a:pt x="1553" y="1891"/>
                  </a:lnTo>
                  <a:lnTo>
                    <a:pt x="1526" y="1797"/>
                  </a:lnTo>
                  <a:lnTo>
                    <a:pt x="1494" y="1705"/>
                  </a:lnTo>
                  <a:lnTo>
                    <a:pt x="1457" y="1616"/>
                  </a:lnTo>
                  <a:lnTo>
                    <a:pt x="1414" y="1529"/>
                  </a:lnTo>
                  <a:lnTo>
                    <a:pt x="1367" y="1445"/>
                  </a:lnTo>
                  <a:lnTo>
                    <a:pt x="1314" y="1365"/>
                  </a:lnTo>
                  <a:lnTo>
                    <a:pt x="1258" y="1288"/>
                  </a:lnTo>
                  <a:lnTo>
                    <a:pt x="1197" y="1214"/>
                  </a:lnTo>
                  <a:lnTo>
                    <a:pt x="1132" y="1145"/>
                  </a:lnTo>
                  <a:lnTo>
                    <a:pt x="1064" y="1079"/>
                  </a:lnTo>
                  <a:lnTo>
                    <a:pt x="991" y="1018"/>
                  </a:lnTo>
                  <a:lnTo>
                    <a:pt x="915" y="961"/>
                  </a:lnTo>
                  <a:lnTo>
                    <a:pt x="836" y="908"/>
                  </a:lnTo>
                  <a:lnTo>
                    <a:pt x="753" y="860"/>
                  </a:lnTo>
                  <a:lnTo>
                    <a:pt x="667" y="818"/>
                  </a:lnTo>
                  <a:lnTo>
                    <a:pt x="579" y="780"/>
                  </a:lnTo>
                  <a:lnTo>
                    <a:pt x="488" y="747"/>
                  </a:lnTo>
                  <a:lnTo>
                    <a:pt x="395" y="720"/>
                  </a:lnTo>
                  <a:lnTo>
                    <a:pt x="298" y="698"/>
                  </a:lnTo>
                  <a:lnTo>
                    <a:pt x="201" y="683"/>
                  </a:lnTo>
                  <a:lnTo>
                    <a:pt x="102" y="674"/>
                  </a:lnTo>
                  <a:lnTo>
                    <a:pt x="0" y="6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6031471" y="4871405"/>
              <a:ext cx="262392" cy="265154"/>
            </a:xfrm>
            <a:custGeom>
              <a:avLst/>
              <a:gdLst>
                <a:gd name="T0" fmla="*/ 2 w 3418"/>
                <a:gd name="T1" fmla="*/ 0 h 3456"/>
                <a:gd name="T2" fmla="*/ 6 w 3418"/>
                <a:gd name="T3" fmla="*/ 0 h 3456"/>
                <a:gd name="T4" fmla="*/ 9 w 3418"/>
                <a:gd name="T5" fmla="*/ 1 h 3456"/>
                <a:gd name="T6" fmla="*/ 13 w 3418"/>
                <a:gd name="T7" fmla="*/ 2 h 3456"/>
                <a:gd name="T8" fmla="*/ 16 w 3418"/>
                <a:gd name="T9" fmla="*/ 3 h 3456"/>
                <a:gd name="T10" fmla="*/ 19 w 3418"/>
                <a:gd name="T11" fmla="*/ 5 h 3456"/>
                <a:gd name="T12" fmla="*/ 22 w 3418"/>
                <a:gd name="T13" fmla="*/ 6 h 3456"/>
                <a:gd name="T14" fmla="*/ 25 w 3418"/>
                <a:gd name="T15" fmla="*/ 8 h 3456"/>
                <a:gd name="T16" fmla="*/ 28 w 3418"/>
                <a:gd name="T17" fmla="*/ 11 h 3456"/>
                <a:gd name="T18" fmla="*/ 30 w 3418"/>
                <a:gd name="T19" fmla="*/ 13 h 3456"/>
                <a:gd name="T20" fmla="*/ 33 w 3418"/>
                <a:gd name="T21" fmla="*/ 16 h 3456"/>
                <a:gd name="T22" fmla="*/ 35 w 3418"/>
                <a:gd name="T23" fmla="*/ 19 h 3456"/>
                <a:gd name="T24" fmla="*/ 37 w 3418"/>
                <a:gd name="T25" fmla="*/ 22 h 3456"/>
                <a:gd name="T26" fmla="*/ 38 w 3418"/>
                <a:gd name="T27" fmla="*/ 25 h 3456"/>
                <a:gd name="T28" fmla="*/ 40 w 3418"/>
                <a:gd name="T29" fmla="*/ 28 h 3456"/>
                <a:gd name="T30" fmla="*/ 41 w 3418"/>
                <a:gd name="T31" fmla="*/ 32 h 3456"/>
                <a:gd name="T32" fmla="*/ 42 w 3418"/>
                <a:gd name="T33" fmla="*/ 35 h 3456"/>
                <a:gd name="T34" fmla="*/ 42 w 3418"/>
                <a:gd name="T35" fmla="*/ 39 h 3456"/>
                <a:gd name="T36" fmla="*/ 42 w 3418"/>
                <a:gd name="T37" fmla="*/ 43 h 3456"/>
                <a:gd name="T38" fmla="*/ 34 w 3418"/>
                <a:gd name="T39" fmla="*/ 41 h 3456"/>
                <a:gd name="T40" fmla="*/ 33 w 3418"/>
                <a:gd name="T41" fmla="*/ 38 h 3456"/>
                <a:gd name="T42" fmla="*/ 33 w 3418"/>
                <a:gd name="T43" fmla="*/ 35 h 3456"/>
                <a:gd name="T44" fmla="*/ 32 w 3418"/>
                <a:gd name="T45" fmla="*/ 32 h 3456"/>
                <a:gd name="T46" fmla="*/ 31 w 3418"/>
                <a:gd name="T47" fmla="*/ 29 h 3456"/>
                <a:gd name="T48" fmla="*/ 29 w 3418"/>
                <a:gd name="T49" fmla="*/ 26 h 3456"/>
                <a:gd name="T50" fmla="*/ 28 w 3418"/>
                <a:gd name="T51" fmla="*/ 23 h 3456"/>
                <a:gd name="T52" fmla="*/ 26 w 3418"/>
                <a:gd name="T53" fmla="*/ 21 h 3456"/>
                <a:gd name="T54" fmla="*/ 24 w 3418"/>
                <a:gd name="T55" fmla="*/ 19 h 3456"/>
                <a:gd name="T56" fmla="*/ 22 w 3418"/>
                <a:gd name="T57" fmla="*/ 16 h 3456"/>
                <a:gd name="T58" fmla="*/ 19 w 3418"/>
                <a:gd name="T59" fmla="*/ 15 h 3456"/>
                <a:gd name="T60" fmla="*/ 17 w 3418"/>
                <a:gd name="T61" fmla="*/ 13 h 3456"/>
                <a:gd name="T62" fmla="*/ 14 w 3418"/>
                <a:gd name="T63" fmla="*/ 12 h 3456"/>
                <a:gd name="T64" fmla="*/ 11 w 3418"/>
                <a:gd name="T65" fmla="*/ 10 h 3456"/>
                <a:gd name="T66" fmla="*/ 8 w 3418"/>
                <a:gd name="T67" fmla="*/ 9 h 3456"/>
                <a:gd name="T68" fmla="*/ 5 w 3418"/>
                <a:gd name="T69" fmla="*/ 9 h 3456"/>
                <a:gd name="T70" fmla="*/ 2 w 3418"/>
                <a:gd name="T71" fmla="*/ 9 h 3456"/>
                <a:gd name="T72" fmla="*/ 0 w 3418"/>
                <a:gd name="T73" fmla="*/ 0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18" h="3456">
                  <a:moveTo>
                    <a:pt x="0" y="0"/>
                  </a:moveTo>
                  <a:lnTo>
                    <a:pt x="152" y="3"/>
                  </a:lnTo>
                  <a:lnTo>
                    <a:pt x="303" y="14"/>
                  </a:lnTo>
                  <a:lnTo>
                    <a:pt x="451" y="30"/>
                  </a:lnTo>
                  <a:lnTo>
                    <a:pt x="598" y="52"/>
                  </a:lnTo>
                  <a:lnTo>
                    <a:pt x="743" y="82"/>
                  </a:lnTo>
                  <a:lnTo>
                    <a:pt x="885" y="117"/>
                  </a:lnTo>
                  <a:lnTo>
                    <a:pt x="1025" y="158"/>
                  </a:lnTo>
                  <a:lnTo>
                    <a:pt x="1162" y="205"/>
                  </a:lnTo>
                  <a:lnTo>
                    <a:pt x="1298" y="258"/>
                  </a:lnTo>
                  <a:lnTo>
                    <a:pt x="1430" y="315"/>
                  </a:lnTo>
                  <a:lnTo>
                    <a:pt x="1558" y="379"/>
                  </a:lnTo>
                  <a:lnTo>
                    <a:pt x="1684" y="448"/>
                  </a:lnTo>
                  <a:lnTo>
                    <a:pt x="1807" y="522"/>
                  </a:lnTo>
                  <a:lnTo>
                    <a:pt x="1926" y="600"/>
                  </a:lnTo>
                  <a:lnTo>
                    <a:pt x="2042" y="684"/>
                  </a:lnTo>
                  <a:lnTo>
                    <a:pt x="2154" y="772"/>
                  </a:lnTo>
                  <a:lnTo>
                    <a:pt x="2262" y="865"/>
                  </a:lnTo>
                  <a:lnTo>
                    <a:pt x="2367" y="962"/>
                  </a:lnTo>
                  <a:lnTo>
                    <a:pt x="2467" y="1063"/>
                  </a:lnTo>
                  <a:lnTo>
                    <a:pt x="2563" y="1169"/>
                  </a:lnTo>
                  <a:lnTo>
                    <a:pt x="2655" y="1279"/>
                  </a:lnTo>
                  <a:lnTo>
                    <a:pt x="2742" y="1392"/>
                  </a:lnTo>
                  <a:lnTo>
                    <a:pt x="2824" y="1509"/>
                  </a:lnTo>
                  <a:lnTo>
                    <a:pt x="2903" y="1630"/>
                  </a:lnTo>
                  <a:lnTo>
                    <a:pt x="2975" y="1753"/>
                  </a:lnTo>
                  <a:lnTo>
                    <a:pt x="3043" y="1881"/>
                  </a:lnTo>
                  <a:lnTo>
                    <a:pt x="3106" y="2011"/>
                  </a:lnTo>
                  <a:lnTo>
                    <a:pt x="3164" y="2145"/>
                  </a:lnTo>
                  <a:lnTo>
                    <a:pt x="3216" y="2281"/>
                  </a:lnTo>
                  <a:lnTo>
                    <a:pt x="3262" y="2419"/>
                  </a:lnTo>
                  <a:lnTo>
                    <a:pt x="3303" y="2561"/>
                  </a:lnTo>
                  <a:lnTo>
                    <a:pt x="3338" y="2705"/>
                  </a:lnTo>
                  <a:lnTo>
                    <a:pt x="3366" y="2851"/>
                  </a:lnTo>
                  <a:lnTo>
                    <a:pt x="3389" y="2999"/>
                  </a:lnTo>
                  <a:lnTo>
                    <a:pt x="3406" y="3150"/>
                  </a:lnTo>
                  <a:lnTo>
                    <a:pt x="3415" y="3302"/>
                  </a:lnTo>
                  <a:lnTo>
                    <a:pt x="3418" y="3456"/>
                  </a:lnTo>
                  <a:lnTo>
                    <a:pt x="2734" y="3456"/>
                  </a:lnTo>
                  <a:lnTo>
                    <a:pt x="2731" y="3322"/>
                  </a:lnTo>
                  <a:lnTo>
                    <a:pt x="2723" y="3190"/>
                  </a:lnTo>
                  <a:lnTo>
                    <a:pt x="2707" y="3059"/>
                  </a:lnTo>
                  <a:lnTo>
                    <a:pt x="2685" y="2930"/>
                  </a:lnTo>
                  <a:lnTo>
                    <a:pt x="2658" y="2805"/>
                  </a:lnTo>
                  <a:lnTo>
                    <a:pt x="2626" y="2680"/>
                  </a:lnTo>
                  <a:lnTo>
                    <a:pt x="2588" y="2557"/>
                  </a:lnTo>
                  <a:lnTo>
                    <a:pt x="2544" y="2438"/>
                  </a:lnTo>
                  <a:lnTo>
                    <a:pt x="2495" y="2322"/>
                  </a:lnTo>
                  <a:lnTo>
                    <a:pt x="2441" y="2208"/>
                  </a:lnTo>
                  <a:lnTo>
                    <a:pt x="2383" y="2097"/>
                  </a:lnTo>
                  <a:lnTo>
                    <a:pt x="2319" y="1989"/>
                  </a:lnTo>
                  <a:lnTo>
                    <a:pt x="2251" y="1884"/>
                  </a:lnTo>
                  <a:lnTo>
                    <a:pt x="2177" y="1784"/>
                  </a:lnTo>
                  <a:lnTo>
                    <a:pt x="2101" y="1685"/>
                  </a:lnTo>
                  <a:lnTo>
                    <a:pt x="2019" y="1591"/>
                  </a:lnTo>
                  <a:lnTo>
                    <a:pt x="1934" y="1501"/>
                  </a:lnTo>
                  <a:lnTo>
                    <a:pt x="1844" y="1415"/>
                  </a:lnTo>
                  <a:lnTo>
                    <a:pt x="1752" y="1332"/>
                  </a:lnTo>
                  <a:lnTo>
                    <a:pt x="1655" y="1255"/>
                  </a:lnTo>
                  <a:lnTo>
                    <a:pt x="1555" y="1181"/>
                  </a:lnTo>
                  <a:lnTo>
                    <a:pt x="1452" y="1112"/>
                  </a:lnTo>
                  <a:lnTo>
                    <a:pt x="1345" y="1047"/>
                  </a:lnTo>
                  <a:lnTo>
                    <a:pt x="1235" y="989"/>
                  </a:lnTo>
                  <a:lnTo>
                    <a:pt x="1122" y="934"/>
                  </a:lnTo>
                  <a:lnTo>
                    <a:pt x="1006" y="885"/>
                  </a:lnTo>
                  <a:lnTo>
                    <a:pt x="888" y="840"/>
                  </a:lnTo>
                  <a:lnTo>
                    <a:pt x="768" y="801"/>
                  </a:lnTo>
                  <a:lnTo>
                    <a:pt x="645" y="769"/>
                  </a:lnTo>
                  <a:lnTo>
                    <a:pt x="519" y="741"/>
                  </a:lnTo>
                  <a:lnTo>
                    <a:pt x="393" y="719"/>
                  </a:lnTo>
                  <a:lnTo>
                    <a:pt x="264" y="704"/>
                  </a:lnTo>
                  <a:lnTo>
                    <a:pt x="133" y="694"/>
                  </a:lnTo>
                  <a:lnTo>
                    <a:pt x="0" y="69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accent2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62" name="Gruppieren 61"/>
          <p:cNvGrpSpPr>
            <a:grpSpLocks noChangeAspect="1"/>
          </p:cNvGrpSpPr>
          <p:nvPr/>
        </p:nvGrpSpPr>
        <p:grpSpPr>
          <a:xfrm>
            <a:off x="7943077" y="5318744"/>
            <a:ext cx="396000" cy="346526"/>
            <a:chOff x="5973468" y="6016772"/>
            <a:chExt cx="592038" cy="518070"/>
          </a:xfrm>
        </p:grpSpPr>
        <p:sp>
          <p:nvSpPr>
            <p:cNvPr id="51" name="noun_project_0414.svg.eps"/>
            <p:cNvSpPr>
              <a:spLocks noEditPoints="1"/>
            </p:cNvSpPr>
            <p:nvPr/>
          </p:nvSpPr>
          <p:spPr bwMode="auto">
            <a:xfrm>
              <a:off x="6269354" y="6016772"/>
              <a:ext cx="296152" cy="518070"/>
            </a:xfrm>
            <a:custGeom>
              <a:avLst/>
              <a:gdLst>
                <a:gd name="T0" fmla="*/ 145156 w 1762"/>
                <a:gd name="T1" fmla="*/ 525992 h 3456"/>
                <a:gd name="T2" fmla="*/ 132795 w 1762"/>
                <a:gd name="T3" fmla="*/ 534811 h 3456"/>
                <a:gd name="T4" fmla="*/ 126261 w 1762"/>
                <a:gd name="T5" fmla="*/ 548569 h 3456"/>
                <a:gd name="T6" fmla="*/ 127497 w 1762"/>
                <a:gd name="T7" fmla="*/ 564268 h 3456"/>
                <a:gd name="T8" fmla="*/ 136503 w 1762"/>
                <a:gd name="T9" fmla="*/ 576792 h 3456"/>
                <a:gd name="T10" fmla="*/ 150277 w 1762"/>
                <a:gd name="T11" fmla="*/ 583318 h 3456"/>
                <a:gd name="T12" fmla="*/ 165994 w 1762"/>
                <a:gd name="T13" fmla="*/ 581907 h 3456"/>
                <a:gd name="T14" fmla="*/ 178532 w 1762"/>
                <a:gd name="T15" fmla="*/ 573264 h 3456"/>
                <a:gd name="T16" fmla="*/ 185065 w 1762"/>
                <a:gd name="T17" fmla="*/ 559329 h 3456"/>
                <a:gd name="T18" fmla="*/ 183653 w 1762"/>
                <a:gd name="T19" fmla="*/ 543454 h 3456"/>
                <a:gd name="T20" fmla="*/ 175000 w 1762"/>
                <a:gd name="T21" fmla="*/ 531107 h 3456"/>
                <a:gd name="T22" fmla="*/ 161049 w 1762"/>
                <a:gd name="T23" fmla="*/ 524581 h 3456"/>
                <a:gd name="T24" fmla="*/ 24016 w 1762"/>
                <a:gd name="T25" fmla="*/ 502885 h 3456"/>
                <a:gd name="T26" fmla="*/ 24016 w 1762"/>
                <a:gd name="T27" fmla="*/ 106715 h 3456"/>
                <a:gd name="T28" fmla="*/ 127497 w 1762"/>
                <a:gd name="T29" fmla="*/ 52564 h 3456"/>
                <a:gd name="T30" fmla="*/ 126261 w 1762"/>
                <a:gd name="T31" fmla="*/ 59443 h 3456"/>
                <a:gd name="T32" fmla="*/ 132265 w 1762"/>
                <a:gd name="T33" fmla="*/ 63324 h 3456"/>
                <a:gd name="T34" fmla="*/ 183653 w 1762"/>
                <a:gd name="T35" fmla="*/ 61560 h 3456"/>
                <a:gd name="T36" fmla="*/ 185065 w 1762"/>
                <a:gd name="T37" fmla="*/ 54504 h 3456"/>
                <a:gd name="T38" fmla="*/ 179238 w 1762"/>
                <a:gd name="T39" fmla="*/ 50624 h 3456"/>
                <a:gd name="T40" fmla="*/ 102245 w 1762"/>
                <a:gd name="T41" fmla="*/ 48507 h 3456"/>
                <a:gd name="T42" fmla="*/ 97301 w 1762"/>
                <a:gd name="T43" fmla="*/ 53446 h 3456"/>
                <a:gd name="T44" fmla="*/ 98537 w 1762"/>
                <a:gd name="T45" fmla="*/ 60149 h 3456"/>
                <a:gd name="T46" fmla="*/ 104541 w 1762"/>
                <a:gd name="T47" fmla="*/ 63324 h 3456"/>
                <a:gd name="T48" fmla="*/ 110898 w 1762"/>
                <a:gd name="T49" fmla="*/ 60149 h 3456"/>
                <a:gd name="T50" fmla="*/ 111781 w 1762"/>
                <a:gd name="T51" fmla="*/ 53446 h 3456"/>
                <a:gd name="T52" fmla="*/ 107013 w 1762"/>
                <a:gd name="T53" fmla="*/ 48507 h 3456"/>
                <a:gd name="T54" fmla="*/ 263471 w 1762"/>
                <a:gd name="T55" fmla="*/ 0 h 3456"/>
                <a:gd name="T56" fmla="*/ 283602 w 1762"/>
                <a:gd name="T57" fmla="*/ 4410 h 3456"/>
                <a:gd name="T58" fmla="*/ 299495 w 1762"/>
                <a:gd name="T59" fmla="*/ 16404 h 3456"/>
                <a:gd name="T60" fmla="*/ 309208 w 1762"/>
                <a:gd name="T61" fmla="*/ 34043 h 3456"/>
                <a:gd name="T62" fmla="*/ 311150 w 1762"/>
                <a:gd name="T63" fmla="*/ 561799 h 3456"/>
                <a:gd name="T64" fmla="*/ 306735 w 1762"/>
                <a:gd name="T65" fmla="*/ 581907 h 3456"/>
                <a:gd name="T66" fmla="*/ 294727 w 1762"/>
                <a:gd name="T67" fmla="*/ 597958 h 3456"/>
                <a:gd name="T68" fmla="*/ 277245 w 1762"/>
                <a:gd name="T69" fmla="*/ 607483 h 3456"/>
                <a:gd name="T70" fmla="*/ 48032 w 1762"/>
                <a:gd name="T71" fmla="*/ 609600 h 3456"/>
                <a:gd name="T72" fmla="*/ 27724 w 1762"/>
                <a:gd name="T73" fmla="*/ 605190 h 3456"/>
                <a:gd name="T74" fmla="*/ 11831 w 1762"/>
                <a:gd name="T75" fmla="*/ 593196 h 3456"/>
                <a:gd name="T76" fmla="*/ 1942 w 1762"/>
                <a:gd name="T77" fmla="*/ 575557 h 3456"/>
                <a:gd name="T78" fmla="*/ 0 w 1762"/>
                <a:gd name="T79" fmla="*/ 47801 h 3456"/>
                <a:gd name="T80" fmla="*/ 4415 w 1762"/>
                <a:gd name="T81" fmla="*/ 27693 h 3456"/>
                <a:gd name="T82" fmla="*/ 16423 w 1762"/>
                <a:gd name="T83" fmla="*/ 11642 h 3456"/>
                <a:gd name="T84" fmla="*/ 34082 w 1762"/>
                <a:gd name="T85" fmla="*/ 2117 h 3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62" h="3456">
                  <a:moveTo>
                    <a:pt x="882" y="2971"/>
                  </a:moveTo>
                  <a:lnTo>
                    <a:pt x="851" y="2974"/>
                  </a:lnTo>
                  <a:lnTo>
                    <a:pt x="822" y="2982"/>
                  </a:lnTo>
                  <a:lnTo>
                    <a:pt x="796" y="2994"/>
                  </a:lnTo>
                  <a:lnTo>
                    <a:pt x="773" y="3011"/>
                  </a:lnTo>
                  <a:lnTo>
                    <a:pt x="752" y="3032"/>
                  </a:lnTo>
                  <a:lnTo>
                    <a:pt x="735" y="3055"/>
                  </a:lnTo>
                  <a:lnTo>
                    <a:pt x="722" y="3081"/>
                  </a:lnTo>
                  <a:lnTo>
                    <a:pt x="715" y="3110"/>
                  </a:lnTo>
                  <a:lnTo>
                    <a:pt x="712" y="3141"/>
                  </a:lnTo>
                  <a:lnTo>
                    <a:pt x="715" y="3171"/>
                  </a:lnTo>
                  <a:lnTo>
                    <a:pt x="722" y="3199"/>
                  </a:lnTo>
                  <a:lnTo>
                    <a:pt x="735" y="3226"/>
                  </a:lnTo>
                  <a:lnTo>
                    <a:pt x="752" y="3250"/>
                  </a:lnTo>
                  <a:lnTo>
                    <a:pt x="773" y="3270"/>
                  </a:lnTo>
                  <a:lnTo>
                    <a:pt x="796" y="3286"/>
                  </a:lnTo>
                  <a:lnTo>
                    <a:pt x="822" y="3299"/>
                  </a:lnTo>
                  <a:lnTo>
                    <a:pt x="851" y="3307"/>
                  </a:lnTo>
                  <a:lnTo>
                    <a:pt x="882" y="3309"/>
                  </a:lnTo>
                  <a:lnTo>
                    <a:pt x="912" y="3307"/>
                  </a:lnTo>
                  <a:lnTo>
                    <a:pt x="940" y="3299"/>
                  </a:lnTo>
                  <a:lnTo>
                    <a:pt x="967" y="3286"/>
                  </a:lnTo>
                  <a:lnTo>
                    <a:pt x="991" y="3270"/>
                  </a:lnTo>
                  <a:lnTo>
                    <a:pt x="1011" y="3250"/>
                  </a:lnTo>
                  <a:lnTo>
                    <a:pt x="1027" y="3226"/>
                  </a:lnTo>
                  <a:lnTo>
                    <a:pt x="1040" y="3199"/>
                  </a:lnTo>
                  <a:lnTo>
                    <a:pt x="1048" y="3171"/>
                  </a:lnTo>
                  <a:lnTo>
                    <a:pt x="1051" y="3141"/>
                  </a:lnTo>
                  <a:lnTo>
                    <a:pt x="1048" y="3110"/>
                  </a:lnTo>
                  <a:lnTo>
                    <a:pt x="1040" y="3081"/>
                  </a:lnTo>
                  <a:lnTo>
                    <a:pt x="1027" y="3055"/>
                  </a:lnTo>
                  <a:lnTo>
                    <a:pt x="1011" y="3032"/>
                  </a:lnTo>
                  <a:lnTo>
                    <a:pt x="991" y="3011"/>
                  </a:lnTo>
                  <a:lnTo>
                    <a:pt x="967" y="2994"/>
                  </a:lnTo>
                  <a:lnTo>
                    <a:pt x="940" y="2982"/>
                  </a:lnTo>
                  <a:lnTo>
                    <a:pt x="912" y="2974"/>
                  </a:lnTo>
                  <a:lnTo>
                    <a:pt x="882" y="2971"/>
                  </a:lnTo>
                  <a:close/>
                  <a:moveTo>
                    <a:pt x="136" y="605"/>
                  </a:moveTo>
                  <a:lnTo>
                    <a:pt x="136" y="2851"/>
                  </a:lnTo>
                  <a:lnTo>
                    <a:pt x="1627" y="2851"/>
                  </a:lnTo>
                  <a:lnTo>
                    <a:pt x="1627" y="605"/>
                  </a:lnTo>
                  <a:lnTo>
                    <a:pt x="136" y="605"/>
                  </a:lnTo>
                  <a:close/>
                  <a:moveTo>
                    <a:pt x="749" y="287"/>
                  </a:moveTo>
                  <a:lnTo>
                    <a:pt x="734" y="290"/>
                  </a:lnTo>
                  <a:lnTo>
                    <a:pt x="722" y="298"/>
                  </a:lnTo>
                  <a:lnTo>
                    <a:pt x="715" y="309"/>
                  </a:lnTo>
                  <a:lnTo>
                    <a:pt x="712" y="324"/>
                  </a:lnTo>
                  <a:lnTo>
                    <a:pt x="715" y="337"/>
                  </a:lnTo>
                  <a:lnTo>
                    <a:pt x="722" y="349"/>
                  </a:lnTo>
                  <a:lnTo>
                    <a:pt x="734" y="357"/>
                  </a:lnTo>
                  <a:lnTo>
                    <a:pt x="749" y="359"/>
                  </a:lnTo>
                  <a:lnTo>
                    <a:pt x="1015" y="359"/>
                  </a:lnTo>
                  <a:lnTo>
                    <a:pt x="1029" y="357"/>
                  </a:lnTo>
                  <a:lnTo>
                    <a:pt x="1040" y="349"/>
                  </a:lnTo>
                  <a:lnTo>
                    <a:pt x="1048" y="337"/>
                  </a:lnTo>
                  <a:lnTo>
                    <a:pt x="1051" y="324"/>
                  </a:lnTo>
                  <a:lnTo>
                    <a:pt x="1048" y="309"/>
                  </a:lnTo>
                  <a:lnTo>
                    <a:pt x="1040" y="298"/>
                  </a:lnTo>
                  <a:lnTo>
                    <a:pt x="1029" y="290"/>
                  </a:lnTo>
                  <a:lnTo>
                    <a:pt x="1015" y="287"/>
                  </a:lnTo>
                  <a:lnTo>
                    <a:pt x="749" y="287"/>
                  </a:lnTo>
                  <a:close/>
                  <a:moveTo>
                    <a:pt x="592" y="273"/>
                  </a:moveTo>
                  <a:lnTo>
                    <a:pt x="579" y="275"/>
                  </a:lnTo>
                  <a:lnTo>
                    <a:pt x="567" y="282"/>
                  </a:lnTo>
                  <a:lnTo>
                    <a:pt x="558" y="291"/>
                  </a:lnTo>
                  <a:lnTo>
                    <a:pt x="551" y="303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8" y="341"/>
                  </a:lnTo>
                  <a:lnTo>
                    <a:pt x="567" y="351"/>
                  </a:lnTo>
                  <a:lnTo>
                    <a:pt x="579" y="357"/>
                  </a:lnTo>
                  <a:lnTo>
                    <a:pt x="592" y="359"/>
                  </a:lnTo>
                  <a:lnTo>
                    <a:pt x="606" y="357"/>
                  </a:lnTo>
                  <a:lnTo>
                    <a:pt x="619" y="351"/>
                  </a:lnTo>
                  <a:lnTo>
                    <a:pt x="628" y="341"/>
                  </a:lnTo>
                  <a:lnTo>
                    <a:pt x="633" y="330"/>
                  </a:lnTo>
                  <a:lnTo>
                    <a:pt x="636" y="316"/>
                  </a:lnTo>
                  <a:lnTo>
                    <a:pt x="633" y="303"/>
                  </a:lnTo>
                  <a:lnTo>
                    <a:pt x="628" y="291"/>
                  </a:lnTo>
                  <a:lnTo>
                    <a:pt x="619" y="282"/>
                  </a:lnTo>
                  <a:lnTo>
                    <a:pt x="606" y="275"/>
                  </a:lnTo>
                  <a:lnTo>
                    <a:pt x="592" y="273"/>
                  </a:lnTo>
                  <a:close/>
                  <a:moveTo>
                    <a:pt x="272" y="0"/>
                  </a:moveTo>
                  <a:lnTo>
                    <a:pt x="1492" y="0"/>
                  </a:lnTo>
                  <a:lnTo>
                    <a:pt x="1532" y="3"/>
                  </a:lnTo>
                  <a:lnTo>
                    <a:pt x="1570" y="12"/>
                  </a:lnTo>
                  <a:lnTo>
                    <a:pt x="1606" y="25"/>
                  </a:lnTo>
                  <a:lnTo>
                    <a:pt x="1639" y="44"/>
                  </a:lnTo>
                  <a:lnTo>
                    <a:pt x="1669" y="66"/>
                  </a:lnTo>
                  <a:lnTo>
                    <a:pt x="1696" y="93"/>
                  </a:lnTo>
                  <a:lnTo>
                    <a:pt x="1719" y="124"/>
                  </a:lnTo>
                  <a:lnTo>
                    <a:pt x="1737" y="157"/>
                  </a:lnTo>
                  <a:lnTo>
                    <a:pt x="1751" y="193"/>
                  </a:lnTo>
                  <a:lnTo>
                    <a:pt x="1760" y="230"/>
                  </a:lnTo>
                  <a:lnTo>
                    <a:pt x="1762" y="271"/>
                  </a:lnTo>
                  <a:lnTo>
                    <a:pt x="1762" y="3185"/>
                  </a:lnTo>
                  <a:lnTo>
                    <a:pt x="1760" y="3226"/>
                  </a:lnTo>
                  <a:lnTo>
                    <a:pt x="1751" y="3263"/>
                  </a:lnTo>
                  <a:lnTo>
                    <a:pt x="1737" y="3299"/>
                  </a:lnTo>
                  <a:lnTo>
                    <a:pt x="1719" y="3332"/>
                  </a:lnTo>
                  <a:lnTo>
                    <a:pt x="1696" y="3363"/>
                  </a:lnTo>
                  <a:lnTo>
                    <a:pt x="1669" y="3390"/>
                  </a:lnTo>
                  <a:lnTo>
                    <a:pt x="1639" y="3412"/>
                  </a:lnTo>
                  <a:lnTo>
                    <a:pt x="1606" y="3431"/>
                  </a:lnTo>
                  <a:lnTo>
                    <a:pt x="1570" y="3444"/>
                  </a:lnTo>
                  <a:lnTo>
                    <a:pt x="1532" y="3453"/>
                  </a:lnTo>
                  <a:lnTo>
                    <a:pt x="1492" y="3456"/>
                  </a:lnTo>
                  <a:lnTo>
                    <a:pt x="272" y="3456"/>
                  </a:lnTo>
                  <a:lnTo>
                    <a:pt x="232" y="3453"/>
                  </a:lnTo>
                  <a:lnTo>
                    <a:pt x="193" y="3444"/>
                  </a:lnTo>
                  <a:lnTo>
                    <a:pt x="157" y="3431"/>
                  </a:lnTo>
                  <a:lnTo>
                    <a:pt x="124" y="3412"/>
                  </a:lnTo>
                  <a:lnTo>
                    <a:pt x="93" y="3390"/>
                  </a:lnTo>
                  <a:lnTo>
                    <a:pt x="67" y="3363"/>
                  </a:lnTo>
                  <a:lnTo>
                    <a:pt x="44" y="3332"/>
                  </a:lnTo>
                  <a:lnTo>
                    <a:pt x="25" y="3299"/>
                  </a:lnTo>
                  <a:lnTo>
                    <a:pt x="11" y="3263"/>
                  </a:lnTo>
                  <a:lnTo>
                    <a:pt x="3" y="3226"/>
                  </a:lnTo>
                  <a:lnTo>
                    <a:pt x="0" y="3185"/>
                  </a:lnTo>
                  <a:lnTo>
                    <a:pt x="0" y="271"/>
                  </a:lnTo>
                  <a:lnTo>
                    <a:pt x="3" y="230"/>
                  </a:lnTo>
                  <a:lnTo>
                    <a:pt x="11" y="193"/>
                  </a:lnTo>
                  <a:lnTo>
                    <a:pt x="25" y="157"/>
                  </a:lnTo>
                  <a:lnTo>
                    <a:pt x="44" y="124"/>
                  </a:lnTo>
                  <a:lnTo>
                    <a:pt x="67" y="93"/>
                  </a:lnTo>
                  <a:lnTo>
                    <a:pt x="93" y="66"/>
                  </a:lnTo>
                  <a:lnTo>
                    <a:pt x="124" y="44"/>
                  </a:lnTo>
                  <a:lnTo>
                    <a:pt x="157" y="25"/>
                  </a:lnTo>
                  <a:lnTo>
                    <a:pt x="193" y="12"/>
                  </a:lnTo>
                  <a:lnTo>
                    <a:pt x="232" y="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/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59" name="noun_project_1506.svg.eps"/>
            <p:cNvSpPr>
              <a:spLocks noEditPoints="1"/>
            </p:cNvSpPr>
            <p:nvPr/>
          </p:nvSpPr>
          <p:spPr bwMode="auto">
            <a:xfrm>
              <a:off x="5973468" y="6030538"/>
              <a:ext cx="282575" cy="490538"/>
            </a:xfrm>
            <a:custGeom>
              <a:avLst/>
              <a:gdLst>
                <a:gd name="T0" fmla="*/ 19679165 w 1954"/>
                <a:gd name="T1" fmla="*/ 57706925 h 3409"/>
                <a:gd name="T2" fmla="*/ 18319942 w 1954"/>
                <a:gd name="T3" fmla="*/ 58183217 h 3409"/>
                <a:gd name="T4" fmla="*/ 17211478 w 1954"/>
                <a:gd name="T5" fmla="*/ 59094216 h 3409"/>
                <a:gd name="T6" fmla="*/ 16479589 w 1954"/>
                <a:gd name="T7" fmla="*/ 60336606 h 3409"/>
                <a:gd name="T8" fmla="*/ 16228540 w 1954"/>
                <a:gd name="T9" fmla="*/ 61786060 h 3409"/>
                <a:gd name="T10" fmla="*/ 16479589 w 1954"/>
                <a:gd name="T11" fmla="*/ 63256091 h 3409"/>
                <a:gd name="T12" fmla="*/ 17211478 w 1954"/>
                <a:gd name="T13" fmla="*/ 64477759 h 3409"/>
                <a:gd name="T14" fmla="*/ 18319942 w 1954"/>
                <a:gd name="T15" fmla="*/ 65388759 h 3409"/>
                <a:gd name="T16" fmla="*/ 19679165 w 1954"/>
                <a:gd name="T17" fmla="*/ 65906493 h 3409"/>
                <a:gd name="T18" fmla="*/ 21185027 w 1954"/>
                <a:gd name="T19" fmla="*/ 65906493 h 3409"/>
                <a:gd name="T20" fmla="*/ 22544250 w 1954"/>
                <a:gd name="T21" fmla="*/ 65388759 h 3409"/>
                <a:gd name="T22" fmla="*/ 23652713 w 1954"/>
                <a:gd name="T23" fmla="*/ 64477759 h 3409"/>
                <a:gd name="T24" fmla="*/ 24384603 w 1954"/>
                <a:gd name="T25" fmla="*/ 63256091 h 3409"/>
                <a:gd name="T26" fmla="*/ 24635652 w 1954"/>
                <a:gd name="T27" fmla="*/ 61786060 h 3409"/>
                <a:gd name="T28" fmla="*/ 24384603 w 1954"/>
                <a:gd name="T29" fmla="*/ 60336606 h 3409"/>
                <a:gd name="T30" fmla="*/ 23652713 w 1954"/>
                <a:gd name="T31" fmla="*/ 59094216 h 3409"/>
                <a:gd name="T32" fmla="*/ 22544250 w 1954"/>
                <a:gd name="T33" fmla="*/ 58183217 h 3409"/>
                <a:gd name="T34" fmla="*/ 21185027 w 1954"/>
                <a:gd name="T35" fmla="*/ 57706925 h 3409"/>
                <a:gd name="T36" fmla="*/ 5332772 w 1954"/>
                <a:gd name="T37" fmla="*/ 9711041 h 3409"/>
                <a:gd name="T38" fmla="*/ 35531420 w 1954"/>
                <a:gd name="T39" fmla="*/ 54124803 h 3409"/>
                <a:gd name="T40" fmla="*/ 5332772 w 1954"/>
                <a:gd name="T41" fmla="*/ 9711041 h 3409"/>
                <a:gd name="T42" fmla="*/ 32227144 w 1954"/>
                <a:gd name="T43" fmla="*/ 0 h 3409"/>
                <a:gd name="T44" fmla="*/ 34360194 w 1954"/>
                <a:gd name="T45" fmla="*/ 289948 h 3409"/>
                <a:gd name="T46" fmla="*/ 36284279 w 1954"/>
                <a:gd name="T47" fmla="*/ 1035324 h 3409"/>
                <a:gd name="T48" fmla="*/ 37957313 w 1954"/>
                <a:gd name="T49" fmla="*/ 2215551 h 3409"/>
                <a:gd name="T50" fmla="*/ 39316681 w 1954"/>
                <a:gd name="T51" fmla="*/ 3747745 h 3409"/>
                <a:gd name="T52" fmla="*/ 40278651 w 1954"/>
                <a:gd name="T53" fmla="*/ 5590608 h 3409"/>
                <a:gd name="T54" fmla="*/ 40801429 w 1954"/>
                <a:gd name="T55" fmla="*/ 7640392 h 3409"/>
                <a:gd name="T56" fmla="*/ 40864192 w 1954"/>
                <a:gd name="T57" fmla="*/ 61848079 h 3409"/>
                <a:gd name="T58" fmla="*/ 40592318 w 1954"/>
                <a:gd name="T59" fmla="*/ 64001467 h 3409"/>
                <a:gd name="T60" fmla="*/ 39839460 w 1954"/>
                <a:gd name="T61" fmla="*/ 65947934 h 3409"/>
                <a:gd name="T62" fmla="*/ 38668379 w 1954"/>
                <a:gd name="T63" fmla="*/ 67645751 h 3409"/>
                <a:gd name="T64" fmla="*/ 37162517 w 1954"/>
                <a:gd name="T65" fmla="*/ 69012322 h 3409"/>
                <a:gd name="T66" fmla="*/ 35343133 w 1954"/>
                <a:gd name="T67" fmla="*/ 69985484 h 3409"/>
                <a:gd name="T68" fmla="*/ 33293669 w 1954"/>
                <a:gd name="T69" fmla="*/ 70503074 h 3409"/>
                <a:gd name="T70" fmla="*/ 8637048 w 1954"/>
                <a:gd name="T71" fmla="*/ 70585958 h 3409"/>
                <a:gd name="T72" fmla="*/ 6503997 w 1954"/>
                <a:gd name="T73" fmla="*/ 70296009 h 3409"/>
                <a:gd name="T74" fmla="*/ 4579913 w 1954"/>
                <a:gd name="T75" fmla="*/ 69550633 h 3409"/>
                <a:gd name="T76" fmla="*/ 2906878 w 1954"/>
                <a:gd name="T77" fmla="*/ 68370407 h 3409"/>
                <a:gd name="T78" fmla="*/ 1547510 w 1954"/>
                <a:gd name="T79" fmla="*/ 66838213 h 3409"/>
                <a:gd name="T80" fmla="*/ 606509 w 1954"/>
                <a:gd name="T81" fmla="*/ 64995350 h 3409"/>
                <a:gd name="T82" fmla="*/ 62762 w 1954"/>
                <a:gd name="T83" fmla="*/ 62945566 h 3409"/>
                <a:gd name="T84" fmla="*/ 0 w 1954"/>
                <a:gd name="T85" fmla="*/ 8737879 h 3409"/>
                <a:gd name="T86" fmla="*/ 271874 w 1954"/>
                <a:gd name="T87" fmla="*/ 6584491 h 3409"/>
                <a:gd name="T88" fmla="*/ 1024732 w 1954"/>
                <a:gd name="T89" fmla="*/ 4638023 h 3409"/>
                <a:gd name="T90" fmla="*/ 2195813 w 1954"/>
                <a:gd name="T91" fmla="*/ 2940206 h 3409"/>
                <a:gd name="T92" fmla="*/ 3701675 w 1954"/>
                <a:gd name="T93" fmla="*/ 1573636 h 3409"/>
                <a:gd name="T94" fmla="*/ 5521059 w 1954"/>
                <a:gd name="T95" fmla="*/ 600474 h 3409"/>
                <a:gd name="T96" fmla="*/ 7570523 w 1954"/>
                <a:gd name="T97" fmla="*/ 82884 h 34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4" h="3409">
                  <a:moveTo>
                    <a:pt x="977" y="2783"/>
                  </a:moveTo>
                  <a:lnTo>
                    <a:pt x="941" y="2787"/>
                  </a:lnTo>
                  <a:lnTo>
                    <a:pt x="907" y="2795"/>
                  </a:lnTo>
                  <a:lnTo>
                    <a:pt x="876" y="2810"/>
                  </a:lnTo>
                  <a:lnTo>
                    <a:pt x="847" y="2830"/>
                  </a:lnTo>
                  <a:lnTo>
                    <a:pt x="823" y="2854"/>
                  </a:lnTo>
                  <a:lnTo>
                    <a:pt x="803" y="2883"/>
                  </a:lnTo>
                  <a:lnTo>
                    <a:pt x="788" y="2914"/>
                  </a:lnTo>
                  <a:lnTo>
                    <a:pt x="779" y="2948"/>
                  </a:lnTo>
                  <a:lnTo>
                    <a:pt x="776" y="2984"/>
                  </a:lnTo>
                  <a:lnTo>
                    <a:pt x="779" y="3020"/>
                  </a:lnTo>
                  <a:lnTo>
                    <a:pt x="788" y="3055"/>
                  </a:lnTo>
                  <a:lnTo>
                    <a:pt x="803" y="3086"/>
                  </a:lnTo>
                  <a:lnTo>
                    <a:pt x="823" y="3114"/>
                  </a:lnTo>
                  <a:lnTo>
                    <a:pt x="847" y="3138"/>
                  </a:lnTo>
                  <a:lnTo>
                    <a:pt x="876" y="3158"/>
                  </a:lnTo>
                  <a:lnTo>
                    <a:pt x="907" y="3173"/>
                  </a:lnTo>
                  <a:lnTo>
                    <a:pt x="941" y="3183"/>
                  </a:lnTo>
                  <a:lnTo>
                    <a:pt x="977" y="3186"/>
                  </a:lnTo>
                  <a:lnTo>
                    <a:pt x="1013" y="3183"/>
                  </a:lnTo>
                  <a:lnTo>
                    <a:pt x="1048" y="3173"/>
                  </a:lnTo>
                  <a:lnTo>
                    <a:pt x="1078" y="3158"/>
                  </a:lnTo>
                  <a:lnTo>
                    <a:pt x="1107" y="3138"/>
                  </a:lnTo>
                  <a:lnTo>
                    <a:pt x="1131" y="3114"/>
                  </a:lnTo>
                  <a:lnTo>
                    <a:pt x="1151" y="3086"/>
                  </a:lnTo>
                  <a:lnTo>
                    <a:pt x="1166" y="3055"/>
                  </a:lnTo>
                  <a:lnTo>
                    <a:pt x="1175" y="3020"/>
                  </a:lnTo>
                  <a:lnTo>
                    <a:pt x="1178" y="2984"/>
                  </a:lnTo>
                  <a:lnTo>
                    <a:pt x="1175" y="2948"/>
                  </a:lnTo>
                  <a:lnTo>
                    <a:pt x="1166" y="2914"/>
                  </a:lnTo>
                  <a:lnTo>
                    <a:pt x="1151" y="2883"/>
                  </a:lnTo>
                  <a:lnTo>
                    <a:pt x="1131" y="2854"/>
                  </a:lnTo>
                  <a:lnTo>
                    <a:pt x="1107" y="2830"/>
                  </a:lnTo>
                  <a:lnTo>
                    <a:pt x="1078" y="2810"/>
                  </a:lnTo>
                  <a:lnTo>
                    <a:pt x="1048" y="2795"/>
                  </a:lnTo>
                  <a:lnTo>
                    <a:pt x="1013" y="2787"/>
                  </a:lnTo>
                  <a:lnTo>
                    <a:pt x="977" y="2783"/>
                  </a:lnTo>
                  <a:close/>
                  <a:moveTo>
                    <a:pt x="255" y="469"/>
                  </a:moveTo>
                  <a:lnTo>
                    <a:pt x="255" y="2614"/>
                  </a:lnTo>
                  <a:lnTo>
                    <a:pt x="1699" y="2614"/>
                  </a:lnTo>
                  <a:lnTo>
                    <a:pt x="1699" y="469"/>
                  </a:lnTo>
                  <a:lnTo>
                    <a:pt x="255" y="469"/>
                  </a:lnTo>
                  <a:close/>
                  <a:moveTo>
                    <a:pt x="413" y="0"/>
                  </a:moveTo>
                  <a:lnTo>
                    <a:pt x="1541" y="0"/>
                  </a:lnTo>
                  <a:lnTo>
                    <a:pt x="1592" y="4"/>
                  </a:lnTo>
                  <a:lnTo>
                    <a:pt x="1643" y="14"/>
                  </a:lnTo>
                  <a:lnTo>
                    <a:pt x="1690" y="29"/>
                  </a:lnTo>
                  <a:lnTo>
                    <a:pt x="1735" y="50"/>
                  </a:lnTo>
                  <a:lnTo>
                    <a:pt x="1777" y="76"/>
                  </a:lnTo>
                  <a:lnTo>
                    <a:pt x="1815" y="107"/>
                  </a:lnTo>
                  <a:lnTo>
                    <a:pt x="1849" y="142"/>
                  </a:lnTo>
                  <a:lnTo>
                    <a:pt x="1880" y="181"/>
                  </a:lnTo>
                  <a:lnTo>
                    <a:pt x="1905" y="224"/>
                  </a:lnTo>
                  <a:lnTo>
                    <a:pt x="1926" y="270"/>
                  </a:lnTo>
                  <a:lnTo>
                    <a:pt x="1941" y="318"/>
                  </a:lnTo>
                  <a:lnTo>
                    <a:pt x="1951" y="369"/>
                  </a:lnTo>
                  <a:lnTo>
                    <a:pt x="1954" y="422"/>
                  </a:lnTo>
                  <a:lnTo>
                    <a:pt x="1954" y="2987"/>
                  </a:lnTo>
                  <a:lnTo>
                    <a:pt x="1951" y="3040"/>
                  </a:lnTo>
                  <a:lnTo>
                    <a:pt x="1941" y="3091"/>
                  </a:lnTo>
                  <a:lnTo>
                    <a:pt x="1926" y="3139"/>
                  </a:lnTo>
                  <a:lnTo>
                    <a:pt x="1905" y="3185"/>
                  </a:lnTo>
                  <a:lnTo>
                    <a:pt x="1880" y="3228"/>
                  </a:lnTo>
                  <a:lnTo>
                    <a:pt x="1849" y="3267"/>
                  </a:lnTo>
                  <a:lnTo>
                    <a:pt x="1815" y="3302"/>
                  </a:lnTo>
                  <a:lnTo>
                    <a:pt x="1777" y="3333"/>
                  </a:lnTo>
                  <a:lnTo>
                    <a:pt x="1735" y="3359"/>
                  </a:lnTo>
                  <a:lnTo>
                    <a:pt x="1690" y="3380"/>
                  </a:lnTo>
                  <a:lnTo>
                    <a:pt x="1643" y="3395"/>
                  </a:lnTo>
                  <a:lnTo>
                    <a:pt x="1592" y="3405"/>
                  </a:lnTo>
                  <a:lnTo>
                    <a:pt x="1541" y="3409"/>
                  </a:lnTo>
                  <a:lnTo>
                    <a:pt x="413" y="3409"/>
                  </a:lnTo>
                  <a:lnTo>
                    <a:pt x="362" y="3405"/>
                  </a:lnTo>
                  <a:lnTo>
                    <a:pt x="311" y="3395"/>
                  </a:lnTo>
                  <a:lnTo>
                    <a:pt x="264" y="3380"/>
                  </a:lnTo>
                  <a:lnTo>
                    <a:pt x="219" y="3359"/>
                  </a:lnTo>
                  <a:lnTo>
                    <a:pt x="177" y="3333"/>
                  </a:lnTo>
                  <a:lnTo>
                    <a:pt x="139" y="3302"/>
                  </a:lnTo>
                  <a:lnTo>
                    <a:pt x="105" y="3267"/>
                  </a:lnTo>
                  <a:lnTo>
                    <a:pt x="74" y="3228"/>
                  </a:lnTo>
                  <a:lnTo>
                    <a:pt x="49" y="3185"/>
                  </a:lnTo>
                  <a:lnTo>
                    <a:pt x="29" y="3139"/>
                  </a:lnTo>
                  <a:lnTo>
                    <a:pt x="13" y="3091"/>
                  </a:lnTo>
                  <a:lnTo>
                    <a:pt x="3" y="3040"/>
                  </a:lnTo>
                  <a:lnTo>
                    <a:pt x="0" y="2987"/>
                  </a:lnTo>
                  <a:lnTo>
                    <a:pt x="0" y="422"/>
                  </a:lnTo>
                  <a:lnTo>
                    <a:pt x="3" y="369"/>
                  </a:lnTo>
                  <a:lnTo>
                    <a:pt x="13" y="318"/>
                  </a:lnTo>
                  <a:lnTo>
                    <a:pt x="29" y="270"/>
                  </a:lnTo>
                  <a:lnTo>
                    <a:pt x="49" y="224"/>
                  </a:lnTo>
                  <a:lnTo>
                    <a:pt x="74" y="181"/>
                  </a:lnTo>
                  <a:lnTo>
                    <a:pt x="105" y="142"/>
                  </a:lnTo>
                  <a:lnTo>
                    <a:pt x="139" y="107"/>
                  </a:lnTo>
                  <a:lnTo>
                    <a:pt x="177" y="76"/>
                  </a:lnTo>
                  <a:lnTo>
                    <a:pt x="219" y="50"/>
                  </a:lnTo>
                  <a:lnTo>
                    <a:pt x="264" y="29"/>
                  </a:lnTo>
                  <a:lnTo>
                    <a:pt x="311" y="14"/>
                  </a:lnTo>
                  <a:lnTo>
                    <a:pt x="362" y="4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/>
          </p:spPr>
          <p:txBody>
            <a:bodyPr/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8047038" y="2391979"/>
            <a:ext cx="261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5BBB"/>
                </a:solidFill>
              </a:rPr>
              <a:t>Ø </a:t>
            </a:r>
            <a:r>
              <a:rPr lang="de-DE" sz="2400" b="1" dirty="0" smtClean="0">
                <a:solidFill>
                  <a:srgbClr val="005BBB"/>
                </a:solidFill>
              </a:rPr>
              <a:t>40</a:t>
            </a:r>
            <a:r>
              <a:rPr lang="de-DE" sz="1400" b="1" dirty="0" smtClean="0">
                <a:solidFill>
                  <a:srgbClr val="005BBB"/>
                </a:solidFill>
              </a:rPr>
              <a:t> Jahre, </a:t>
            </a:r>
            <a:r>
              <a:rPr lang="de-DE" sz="2400" b="1" dirty="0" smtClean="0">
                <a:solidFill>
                  <a:srgbClr val="005BBB"/>
                </a:solidFill>
              </a:rPr>
              <a:t>71</a:t>
            </a:r>
            <a:r>
              <a:rPr lang="de-DE" sz="1400" b="1" dirty="0" smtClean="0">
                <a:solidFill>
                  <a:srgbClr val="005BBB"/>
                </a:solidFill>
              </a:rPr>
              <a:t>% männlich</a:t>
            </a:r>
          </a:p>
        </p:txBody>
      </p:sp>
      <p:sp>
        <p:nvSpPr>
          <p:cNvPr id="63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/>
              <a:t>Kantar TNS – Digitalisierungsbericht </a:t>
            </a:r>
            <a:r>
              <a:rPr lang="de-DE" dirty="0" smtClean="0"/>
              <a:t>2018</a:t>
            </a:r>
            <a:endParaRPr lang="en-GB" dirty="0"/>
          </a:p>
        </p:txBody>
      </p:sp>
      <p:sp>
        <p:nvSpPr>
          <p:cNvPr id="65" name="Freeform 58"/>
          <p:cNvSpPr>
            <a:spLocks noChangeAspect="1" noEditPoints="1"/>
          </p:cNvSpPr>
          <p:nvPr/>
        </p:nvSpPr>
        <p:spPr bwMode="auto">
          <a:xfrm>
            <a:off x="10320637" y="2162126"/>
            <a:ext cx="837071" cy="732435"/>
          </a:xfrm>
          <a:custGeom>
            <a:avLst/>
            <a:gdLst>
              <a:gd name="T0" fmla="*/ 218 w 218"/>
              <a:gd name="T1" fmla="*/ 0 h 211"/>
              <a:gd name="T2" fmla="*/ 0 w 218"/>
              <a:gd name="T3" fmla="*/ 174 h 211"/>
              <a:gd name="T4" fmla="*/ 72 w 218"/>
              <a:gd name="T5" fmla="*/ 200 h 211"/>
              <a:gd name="T6" fmla="*/ 150 w 218"/>
              <a:gd name="T7" fmla="*/ 200 h 211"/>
              <a:gd name="T8" fmla="*/ 218 w 218"/>
              <a:gd name="T9" fmla="*/ 174 h 211"/>
              <a:gd name="T10" fmla="*/ 218 w 218"/>
              <a:gd name="T11" fmla="*/ 114 h 211"/>
              <a:gd name="T12" fmla="*/ 111 w 218"/>
              <a:gd name="T13" fmla="*/ 169 h 211"/>
              <a:gd name="T14" fmla="*/ 111 w 218"/>
              <a:gd name="T15" fmla="*/ 153 h 211"/>
              <a:gd name="T16" fmla="*/ 111 w 218"/>
              <a:gd name="T17" fmla="*/ 169 h 211"/>
              <a:gd name="T18" fmla="*/ 13 w 218"/>
              <a:gd name="T19" fmla="*/ 143 h 211"/>
              <a:gd name="T20" fmla="*/ 205 w 218"/>
              <a:gd name="T21" fmla="*/ 114 h 211"/>
              <a:gd name="T22" fmla="*/ 76 w 218"/>
              <a:gd name="T23" fmla="*/ 98 h 211"/>
              <a:gd name="T24" fmla="*/ 51 w 218"/>
              <a:gd name="T25" fmla="*/ 104 h 211"/>
              <a:gd name="T26" fmla="*/ 57 w 218"/>
              <a:gd name="T27" fmla="*/ 59 h 211"/>
              <a:gd name="T28" fmla="*/ 76 w 218"/>
              <a:gd name="T29" fmla="*/ 98 h 211"/>
              <a:gd name="T30" fmla="*/ 83 w 218"/>
              <a:gd name="T31" fmla="*/ 59 h 211"/>
              <a:gd name="T32" fmla="*/ 90 w 218"/>
              <a:gd name="T33" fmla="*/ 104 h 211"/>
              <a:gd name="T34" fmla="*/ 96 w 218"/>
              <a:gd name="T35" fmla="*/ 59 h 211"/>
              <a:gd name="T36" fmla="*/ 116 w 218"/>
              <a:gd name="T37" fmla="*/ 98 h 211"/>
              <a:gd name="T38" fmla="*/ 131 w 218"/>
              <a:gd name="T39" fmla="*/ 59 h 211"/>
              <a:gd name="T40" fmla="*/ 120 w 218"/>
              <a:gd name="T41" fmla="*/ 104 h 211"/>
              <a:gd name="T42" fmla="*/ 96 w 218"/>
              <a:gd name="T43" fmla="*/ 59 h 211"/>
              <a:gd name="T44" fmla="*/ 167 w 218"/>
              <a:gd name="T45" fmla="*/ 83 h 211"/>
              <a:gd name="T46" fmla="*/ 150 w 218"/>
              <a:gd name="T47" fmla="*/ 98 h 211"/>
              <a:gd name="T48" fmla="*/ 169 w 218"/>
              <a:gd name="T49" fmla="*/ 104 h 211"/>
              <a:gd name="T50" fmla="*/ 144 w 218"/>
              <a:gd name="T51" fmla="*/ 59 h 211"/>
              <a:gd name="T52" fmla="*/ 169 w 218"/>
              <a:gd name="T53" fmla="*/ 65 h 211"/>
              <a:gd name="T54" fmla="*/ 150 w 218"/>
              <a:gd name="T55" fmla="*/ 78 h 211"/>
              <a:gd name="T56" fmla="*/ 205 w 218"/>
              <a:gd name="T57" fmla="*/ 45 h 211"/>
              <a:gd name="T58" fmla="*/ 13 w 218"/>
              <a:gd name="T59" fmla="*/ 19 h 211"/>
              <a:gd name="T60" fmla="*/ 199 w 218"/>
              <a:gd name="T61" fmla="*/ 12 h 211"/>
              <a:gd name="T62" fmla="*/ 205 w 218"/>
              <a:gd name="T63" fmla="*/ 4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8" h="211">
                <a:moveTo>
                  <a:pt x="218" y="45"/>
                </a:moveTo>
                <a:cubicBezTo>
                  <a:pt x="218" y="0"/>
                  <a:pt x="218" y="0"/>
                  <a:pt x="21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4"/>
                  <a:pt x="0" y="174"/>
                  <a:pt x="0" y="174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50" y="200"/>
                  <a:pt x="150" y="200"/>
                  <a:pt x="150" y="200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218" y="174"/>
                  <a:pt x="218" y="174"/>
                  <a:pt x="218" y="174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45"/>
                  <a:pt x="218" y="45"/>
                  <a:pt x="218" y="45"/>
                </a:cubicBezTo>
                <a:close/>
                <a:moveTo>
                  <a:pt x="111" y="169"/>
                </a:moveTo>
                <a:cubicBezTo>
                  <a:pt x="107" y="169"/>
                  <a:pt x="103" y="166"/>
                  <a:pt x="103" y="161"/>
                </a:cubicBezTo>
                <a:cubicBezTo>
                  <a:pt x="103" y="157"/>
                  <a:pt x="107" y="153"/>
                  <a:pt x="111" y="153"/>
                </a:cubicBezTo>
                <a:cubicBezTo>
                  <a:pt x="116" y="153"/>
                  <a:pt x="119" y="157"/>
                  <a:pt x="119" y="161"/>
                </a:cubicBezTo>
                <a:cubicBezTo>
                  <a:pt x="119" y="166"/>
                  <a:pt x="116" y="169"/>
                  <a:pt x="111" y="169"/>
                </a:cubicBezTo>
                <a:close/>
                <a:moveTo>
                  <a:pt x="205" y="143"/>
                </a:moveTo>
                <a:cubicBezTo>
                  <a:pt x="13" y="143"/>
                  <a:pt x="13" y="143"/>
                  <a:pt x="13" y="143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205" y="114"/>
                  <a:pt x="205" y="114"/>
                  <a:pt x="205" y="114"/>
                </a:cubicBezTo>
                <a:lnTo>
                  <a:pt x="205" y="143"/>
                </a:lnTo>
                <a:close/>
                <a:moveTo>
                  <a:pt x="76" y="98"/>
                </a:moveTo>
                <a:cubicBezTo>
                  <a:pt x="76" y="104"/>
                  <a:pt x="76" y="104"/>
                  <a:pt x="76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59"/>
                  <a:pt x="51" y="59"/>
                  <a:pt x="51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98"/>
                  <a:pt x="57" y="98"/>
                  <a:pt x="57" y="98"/>
                </a:cubicBezTo>
                <a:lnTo>
                  <a:pt x="76" y="98"/>
                </a:lnTo>
                <a:close/>
                <a:moveTo>
                  <a:pt x="83" y="104"/>
                </a:moveTo>
                <a:cubicBezTo>
                  <a:pt x="83" y="59"/>
                  <a:pt x="83" y="59"/>
                  <a:pt x="83" y="59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104"/>
                  <a:pt x="90" y="104"/>
                  <a:pt x="90" y="104"/>
                </a:cubicBezTo>
                <a:lnTo>
                  <a:pt x="83" y="104"/>
                </a:lnTo>
                <a:close/>
                <a:moveTo>
                  <a:pt x="96" y="59"/>
                </a:moveTo>
                <a:cubicBezTo>
                  <a:pt x="103" y="59"/>
                  <a:pt x="103" y="59"/>
                  <a:pt x="103" y="59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12" y="104"/>
                  <a:pt x="112" y="104"/>
                  <a:pt x="112" y="104"/>
                </a:cubicBezTo>
                <a:lnTo>
                  <a:pt x="96" y="59"/>
                </a:lnTo>
                <a:close/>
                <a:moveTo>
                  <a:pt x="167" y="78"/>
                </a:moveTo>
                <a:cubicBezTo>
                  <a:pt x="167" y="83"/>
                  <a:pt x="167" y="83"/>
                  <a:pt x="167" y="83"/>
                </a:cubicBezTo>
                <a:cubicBezTo>
                  <a:pt x="150" y="83"/>
                  <a:pt x="150" y="83"/>
                  <a:pt x="150" y="83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50" y="78"/>
                  <a:pt x="150" y="78"/>
                  <a:pt x="150" y="78"/>
                </a:cubicBezTo>
                <a:lnTo>
                  <a:pt x="167" y="78"/>
                </a:lnTo>
                <a:close/>
                <a:moveTo>
                  <a:pt x="205" y="45"/>
                </a:moveTo>
                <a:cubicBezTo>
                  <a:pt x="13" y="45"/>
                  <a:pt x="13" y="45"/>
                  <a:pt x="13" y="45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5"/>
                  <a:pt x="16" y="12"/>
                  <a:pt x="19" y="12"/>
                </a:cubicBezTo>
                <a:cubicBezTo>
                  <a:pt x="199" y="12"/>
                  <a:pt x="199" y="12"/>
                  <a:pt x="199" y="12"/>
                </a:cubicBezTo>
                <a:cubicBezTo>
                  <a:pt x="203" y="12"/>
                  <a:pt x="205" y="15"/>
                  <a:pt x="205" y="19"/>
                </a:cubicBezTo>
                <a:lnTo>
                  <a:pt x="205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70872" tIns="35436" rIns="70872" bIns="35436" numCol="1" anchor="t" anchorCtr="0" compatLnSpc="1">
            <a:prstTxWarp prst="textNoShape">
              <a:avLst/>
            </a:prstTxWarp>
          </a:bodyPr>
          <a:lstStyle/>
          <a:p>
            <a:endParaRPr lang="en-AU" sz="2015">
              <a:solidFill>
                <a:prstClr val="black"/>
              </a:solidFill>
            </a:endParaRPr>
          </a:p>
        </p:txBody>
      </p:sp>
      <p:sp>
        <p:nvSpPr>
          <p:cNvPr id="66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5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</a:t>
            </a:r>
            <a:r>
              <a:rPr lang="de-DE" dirty="0" smtClean="0"/>
              <a:t>Live-Streaming </a:t>
            </a:r>
            <a:r>
              <a:rPr lang="de-DE" dirty="0"/>
              <a:t>– </a:t>
            </a:r>
            <a:r>
              <a:rPr lang="de-DE" dirty="0" smtClean="0"/>
              <a:t>Geräte: Nutzung mind. einmal im Monat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2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r>
              <a:rPr lang="de-DE" dirty="0" smtClean="0"/>
              <a:t>Bundesländer im Vergleich</a:t>
            </a:r>
            <a:endParaRPr lang="de-DE" dirty="0"/>
          </a:p>
        </p:txBody>
      </p:sp>
      <p:sp>
        <p:nvSpPr>
          <p:cNvPr id="30" name="Textplatzhalter 9"/>
          <p:cNvSpPr txBox="1">
            <a:spLocks/>
          </p:cNvSpPr>
          <p:nvPr/>
        </p:nvSpPr>
        <p:spPr>
          <a:xfrm>
            <a:off x="1103313" y="658894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Angaben in Prozent; Gerät mindestens einmal pro Monat für </a:t>
            </a:r>
            <a:r>
              <a:rPr lang="de-DE" dirty="0" smtClean="0"/>
              <a:t>Live-Stream genutzt; Achtung bei der Interpretation wegen z.T. kleiner Fallzahlen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14,949 </a:t>
            </a:r>
            <a:r>
              <a:rPr lang="de-DE" dirty="0"/>
              <a:t>Mio. Personen ab 14 Jahre in Deutschland, die mind. einmal pro Monat </a:t>
            </a:r>
            <a:r>
              <a:rPr lang="de-DE" dirty="0" smtClean="0"/>
              <a:t>Live-Stream nutzen</a:t>
            </a:r>
            <a:endParaRPr lang="de-DE" dirty="0"/>
          </a:p>
        </p:txBody>
      </p:sp>
      <p:sp>
        <p:nvSpPr>
          <p:cNvPr id="52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33073"/>
              </p:ext>
            </p:extLst>
          </p:nvPr>
        </p:nvGraphicFramePr>
        <p:xfrm>
          <a:off x="1995486" y="2069432"/>
          <a:ext cx="10349532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PC / Laptop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TV-Gerät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Smartphone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Tablet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4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820843"/>
              </p:ext>
            </p:extLst>
          </p:nvPr>
        </p:nvGraphicFramePr>
        <p:xfrm>
          <a:off x="1090040" y="2454279"/>
          <a:ext cx="11344864" cy="3779832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cxnSp>
        <p:nvCxnSpPr>
          <p:cNvPr id="55" name="Gerade Verbindung 54"/>
          <p:cNvCxnSpPr/>
          <p:nvPr/>
        </p:nvCxnSpPr>
        <p:spPr>
          <a:xfrm>
            <a:off x="4600876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720968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>
            <a:off x="982621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Diagramm 57"/>
          <p:cNvGraphicFramePr/>
          <p:nvPr>
            <p:extLst>
              <p:ext uri="{D42A27DB-BD31-4B8C-83A1-F6EECF244321}">
                <p14:modId xmlns:p14="http://schemas.microsoft.com/office/powerpoint/2010/main" val="3117134901"/>
              </p:ext>
            </p:extLst>
          </p:nvPr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0" name="Gruppieren 59"/>
          <p:cNvGrpSpPr/>
          <p:nvPr/>
        </p:nvGrpSpPr>
        <p:grpSpPr>
          <a:xfrm>
            <a:off x="7340768" y="2067976"/>
            <a:ext cx="576064" cy="472345"/>
            <a:chOff x="7340768" y="2067976"/>
            <a:chExt cx="576064" cy="472345"/>
          </a:xfrm>
        </p:grpSpPr>
        <p:sp>
          <p:nvSpPr>
            <p:cNvPr id="61" name="Ellipse 60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2" name="Gruppieren 61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3" name="Textfeld 62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39,1</a:t>
                </a:r>
              </a:p>
            </p:txBody>
          </p:sp>
          <p:cxnSp>
            <p:nvCxnSpPr>
              <p:cNvPr id="64" name="Gerader Verbinder 28"/>
              <p:cNvCxnSpPr/>
              <p:nvPr/>
            </p:nvCxnSpPr>
            <p:spPr>
              <a:xfrm flipH="1" flipV="1">
                <a:off x="7434434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uppieren 67"/>
          <p:cNvGrpSpPr/>
          <p:nvPr/>
        </p:nvGrpSpPr>
        <p:grpSpPr>
          <a:xfrm>
            <a:off x="9936364" y="2067976"/>
            <a:ext cx="576064" cy="472345"/>
            <a:chOff x="7340768" y="2067976"/>
            <a:chExt cx="576064" cy="472345"/>
          </a:xfrm>
        </p:grpSpPr>
        <p:sp>
          <p:nvSpPr>
            <p:cNvPr id="69" name="Ellipse 68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70" name="Gruppieren 69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71" name="Textfeld 70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29,1</a:t>
                </a:r>
              </a:p>
            </p:txBody>
          </p:sp>
          <p:cxnSp>
            <p:nvCxnSpPr>
              <p:cNvPr id="72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uppieren 72"/>
          <p:cNvGrpSpPr/>
          <p:nvPr/>
        </p:nvGrpSpPr>
        <p:grpSpPr>
          <a:xfrm>
            <a:off x="4722913" y="2067976"/>
            <a:ext cx="576064" cy="472345"/>
            <a:chOff x="7340768" y="2067976"/>
            <a:chExt cx="576064" cy="472345"/>
          </a:xfrm>
        </p:grpSpPr>
        <p:sp>
          <p:nvSpPr>
            <p:cNvPr id="74" name="Ellipse 73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75" name="Gruppieren 74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76" name="Textfeld 75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40,1</a:t>
                </a:r>
              </a:p>
            </p:txBody>
          </p:sp>
          <p:cxnSp>
            <p:nvCxnSpPr>
              <p:cNvPr id="77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uppieren 77"/>
          <p:cNvGrpSpPr/>
          <p:nvPr/>
        </p:nvGrpSpPr>
        <p:grpSpPr>
          <a:xfrm>
            <a:off x="2072875" y="2067976"/>
            <a:ext cx="576064" cy="472345"/>
            <a:chOff x="7340768" y="2067976"/>
            <a:chExt cx="576064" cy="472345"/>
          </a:xfrm>
        </p:grpSpPr>
        <p:sp>
          <p:nvSpPr>
            <p:cNvPr id="79" name="Ellipse 78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80" name="Gruppieren 79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81" name="Textfeld 80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57,3</a:t>
                </a:r>
              </a:p>
            </p:txBody>
          </p:sp>
          <p:cxnSp>
            <p:nvCxnSpPr>
              <p:cNvPr id="82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6" name="Diagramm 45"/>
          <p:cNvGraphicFramePr/>
          <p:nvPr>
            <p:extLst>
              <p:ext uri="{D42A27DB-BD31-4B8C-83A1-F6EECF244321}">
                <p14:modId xmlns:p14="http://schemas.microsoft.com/office/powerpoint/2010/main" val="1578136260"/>
              </p:ext>
            </p:extLst>
          </p:nvPr>
        </p:nvGraphicFramePr>
        <p:xfrm>
          <a:off x="7181398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Diagramm 46"/>
          <p:cNvGraphicFramePr/>
          <p:nvPr>
            <p:extLst>
              <p:ext uri="{D42A27DB-BD31-4B8C-83A1-F6EECF244321}">
                <p14:modId xmlns:p14="http://schemas.microsoft.com/office/powerpoint/2010/main" val="2601711876"/>
              </p:ext>
            </p:extLst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Diagramm 47"/>
          <p:cNvGraphicFramePr/>
          <p:nvPr>
            <p:extLst>
              <p:ext uri="{D42A27DB-BD31-4B8C-83A1-F6EECF244321}">
                <p14:modId xmlns:p14="http://schemas.microsoft.com/office/powerpoint/2010/main" val="1902119369"/>
              </p:ext>
            </p:extLst>
          </p:nvPr>
        </p:nvGraphicFramePr>
        <p:xfrm>
          <a:off x="4568553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Diagramm 48"/>
          <p:cNvGraphicFramePr/>
          <p:nvPr>
            <p:extLst>
              <p:ext uri="{D42A27DB-BD31-4B8C-83A1-F6EECF244321}">
                <p14:modId xmlns:p14="http://schemas.microsoft.com/office/powerpoint/2010/main" val="1124127913"/>
              </p:ext>
            </p:extLst>
          </p:nvPr>
        </p:nvGraphicFramePr>
        <p:xfrm>
          <a:off x="979848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1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343"/>
          <p:cNvGraphicFramePr>
            <a:graphicFrameLocks noGrp="1"/>
          </p:cNvGraphicFramePr>
          <p:nvPr>
            <p:extLst/>
          </p:nvPr>
        </p:nvGraphicFramePr>
        <p:xfrm>
          <a:off x="1103313" y="2493183"/>
          <a:ext cx="11241707" cy="3426352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2968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5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8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8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272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de-DE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Live-Stream-Angebote….</a:t>
                      </a:r>
                      <a:endParaRPr lang="de-DE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de-DE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4000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TV-Sender (netto)</a:t>
                      </a:r>
                      <a:endParaRPr lang="de-DE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i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15% 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3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Direkt</a:t>
                      </a:r>
                      <a:endParaRPr lang="de-DE" sz="13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11%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3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OTT-Plattformen, wie z.B. Zattoo, Magine</a:t>
                      </a:r>
                      <a:endParaRPr lang="de-DE" sz="13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9525" marT="9525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44%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YouTube</a:t>
                      </a:r>
                      <a:endParaRPr lang="de-DE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6%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Reine Internet-Sender</a:t>
                      </a:r>
                      <a:endParaRPr lang="de-DE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17%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Soziale Netzwerke wie Facebook, Twitter</a:t>
                      </a:r>
                      <a:endParaRPr lang="de-DE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+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2%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Twitch.tv oder and. Gamer-Videoplattform</a:t>
                      </a:r>
                      <a:endParaRPr lang="de-DE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+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5%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385"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de-DE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Sky, Vodafone, Unitymedia, </a:t>
                      </a:r>
                      <a:r>
                        <a:rPr lang="de-DE" sz="13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Entertain</a:t>
                      </a:r>
                      <a:r>
                        <a:rPr lang="de-DE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de-DE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10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de-DE" sz="11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108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</a:t>
                      </a:r>
                      <a:r>
                        <a:rPr lang="de-DE" sz="1400" b="0" kern="1200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29%</a:t>
                      </a:r>
                      <a:endParaRPr lang="de-DE" sz="1400" b="0" kern="12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400" b="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SimSun"/>
                          <a:cs typeface="Times New Roman"/>
                        </a:rPr>
                        <a:t>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Live-Stream-Angebote – </a:t>
            </a:r>
            <a:r>
              <a:rPr lang="de-DE" dirty="0"/>
              <a:t>Nutzung Personen </a:t>
            </a:r>
            <a:r>
              <a:rPr lang="de-DE" dirty="0" smtClean="0">
                <a:solidFill>
                  <a:schemeClr val="tx2"/>
                </a:solidFill>
              </a:rPr>
              <a:t>ab 14 Jahre </a:t>
            </a:r>
            <a:r>
              <a:rPr lang="de-DE" dirty="0" smtClean="0"/>
              <a:t>im Trend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 nahezu allen Angeboten geht die Nutzung etwas zurück, insbesondere bei (OTT-) Plattformen. Nur soziale Netzwerke und twitch.tv &amp; Co. mit stabilen Anteilen.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Kantar TNS – Digitalisierungsbericht 2018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Angebot schon einmal genutzt; </a:t>
            </a:r>
            <a:r>
              <a:rPr lang="de-DE" dirty="0" smtClean="0"/>
              <a:t>*Angebote eines TV-Plattform-Betreibers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70,094 </a:t>
            </a:r>
            <a:r>
              <a:rPr lang="de-DE" dirty="0"/>
              <a:t>Mio. Personen ab 14 Jahre in </a:t>
            </a:r>
            <a:r>
              <a:rPr lang="de-DE" dirty="0" smtClean="0"/>
              <a:t>Deutschland, davon 14,949 </a:t>
            </a:r>
            <a:r>
              <a:rPr lang="de-DE" dirty="0"/>
              <a:t>Mio. Personen ab 14 Jahre, die mindestens einmal im Monat Live-Stream nutzen</a:t>
            </a:r>
          </a:p>
        </p:txBody>
      </p:sp>
      <p:cxnSp>
        <p:nvCxnSpPr>
          <p:cNvPr id="24" name="Gerade Verbindung 23"/>
          <p:cNvCxnSpPr/>
          <p:nvPr/>
        </p:nvCxnSpPr>
        <p:spPr>
          <a:xfrm flipH="1">
            <a:off x="8277726" y="2514600"/>
            <a:ext cx="0" cy="373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ontent Placeholder 10"/>
          <p:cNvGraphicFramePr>
            <a:graphicFrameLocks/>
          </p:cNvGraphicFramePr>
          <p:nvPr>
            <p:extLst/>
          </p:nvPr>
        </p:nvGraphicFramePr>
        <p:xfrm>
          <a:off x="4071932" y="2261937"/>
          <a:ext cx="5015312" cy="447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Placeholder 10"/>
          <p:cNvGraphicFramePr>
            <a:graphicFrameLocks/>
          </p:cNvGraphicFramePr>
          <p:nvPr>
            <p:extLst/>
          </p:nvPr>
        </p:nvGraphicFramePr>
        <p:xfrm>
          <a:off x="6388363" y="5998980"/>
          <a:ext cx="2079324" cy="43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feld 22"/>
          <p:cNvSpPr txBox="1"/>
          <p:nvPr/>
        </p:nvSpPr>
        <p:spPr>
          <a:xfrm rot="16200000">
            <a:off x="6305466" y="4164415"/>
            <a:ext cx="3559016" cy="43355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Veränderung in Prozent</a:t>
            </a:r>
          </a:p>
        </p:txBody>
      </p:sp>
      <p:cxnSp>
        <p:nvCxnSpPr>
          <p:cNvPr id="25" name="Gerade Verbindung 24"/>
          <p:cNvCxnSpPr/>
          <p:nvPr/>
        </p:nvCxnSpPr>
        <p:spPr>
          <a:xfrm flipH="1">
            <a:off x="10419693" y="2514600"/>
            <a:ext cx="0" cy="373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10418367" y="4383878"/>
            <a:ext cx="468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 rot="16200000">
            <a:off x="8447433" y="4164415"/>
            <a:ext cx="3559016" cy="43355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dirty="0" smtClean="0">
                <a:solidFill>
                  <a:prstClr val="black"/>
                </a:solidFill>
              </a:rPr>
              <a:t>Veränderung in Prozentpunkten</a:t>
            </a:r>
          </a:p>
        </p:txBody>
      </p:sp>
      <p:cxnSp>
        <p:nvCxnSpPr>
          <p:cNvPr id="28" name="Gerade Verbindung 24"/>
          <p:cNvCxnSpPr/>
          <p:nvPr/>
        </p:nvCxnSpPr>
        <p:spPr>
          <a:xfrm flipH="1">
            <a:off x="8276400" y="4383878"/>
            <a:ext cx="468000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5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Diagramm 72"/>
          <p:cNvGraphicFramePr/>
          <p:nvPr>
            <p:extLst>
              <p:ext uri="{D42A27DB-BD31-4B8C-83A1-F6EECF244321}">
                <p14:modId xmlns:p14="http://schemas.microsoft.com/office/powerpoint/2010/main" val="238738063"/>
              </p:ext>
            </p:extLst>
          </p:nvPr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Nutzung Live-Streams von TV-Sendern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103313" y="6588943"/>
            <a:ext cx="10009062" cy="287338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Prozent; Achtung bei der Interpretation wegen z.T. kleiner Fallzahlen</a:t>
            </a:r>
            <a:br>
              <a:rPr lang="de-DE" dirty="0"/>
            </a:br>
            <a:r>
              <a:rPr lang="de-DE" dirty="0" smtClean="0"/>
              <a:t>Basis:70,094 </a:t>
            </a:r>
            <a:r>
              <a:rPr lang="de-DE" dirty="0"/>
              <a:t>Mio. Personen ab 14 Jahre in Deutschland; befragt wurden </a:t>
            </a:r>
            <a:r>
              <a:rPr lang="de-DE" dirty="0" smtClean="0"/>
              <a:t>14,949 Mio</a:t>
            </a:r>
            <a:r>
              <a:rPr lang="de-DE" dirty="0"/>
              <a:t>. Personen ab 14 Jahre, die mindestens einmal im Monat </a:t>
            </a:r>
            <a:r>
              <a:rPr lang="de-DE" dirty="0" smtClean="0"/>
              <a:t>Live-Stream </a:t>
            </a:r>
            <a:r>
              <a:rPr lang="de-DE" dirty="0"/>
              <a:t>nutzen</a:t>
            </a:r>
          </a:p>
        </p:txBody>
      </p:sp>
      <p:sp>
        <p:nvSpPr>
          <p:cNvPr id="19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r>
              <a:rPr lang="de-DE" dirty="0" smtClean="0"/>
              <a:t>Bundesländer im Vergleich</a:t>
            </a:r>
            <a:endParaRPr lang="de-DE" dirty="0"/>
          </a:p>
        </p:txBody>
      </p:sp>
      <p:sp>
        <p:nvSpPr>
          <p:cNvPr id="47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1" name="Tabel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07418"/>
              </p:ext>
            </p:extLst>
          </p:nvPr>
        </p:nvGraphicFramePr>
        <p:xfrm>
          <a:off x="1995486" y="2069432"/>
          <a:ext cx="10451646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TV-Sender (netto)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 Direkt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über Webseite / App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     Über Plattform wie z.B. 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zattoo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2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56130"/>
              </p:ext>
            </p:extLst>
          </p:nvPr>
        </p:nvGraphicFramePr>
        <p:xfrm>
          <a:off x="1090040" y="2454279"/>
          <a:ext cx="11344864" cy="3779832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9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cxnSp>
        <p:nvCxnSpPr>
          <p:cNvPr id="74" name="Gerade Verbindung 73"/>
          <p:cNvCxnSpPr/>
          <p:nvPr/>
        </p:nvCxnSpPr>
        <p:spPr>
          <a:xfrm>
            <a:off x="547718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uppieren 74"/>
          <p:cNvGrpSpPr/>
          <p:nvPr/>
        </p:nvGrpSpPr>
        <p:grpSpPr>
          <a:xfrm>
            <a:off x="5539444" y="2067976"/>
            <a:ext cx="576064" cy="472345"/>
            <a:chOff x="7340768" y="2067976"/>
            <a:chExt cx="576064" cy="472345"/>
          </a:xfrm>
        </p:grpSpPr>
        <p:sp>
          <p:nvSpPr>
            <p:cNvPr id="76" name="Ellipse 7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77" name="Gruppieren 7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78" name="Textfeld 7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12,6</a:t>
                </a:r>
              </a:p>
            </p:txBody>
          </p:sp>
          <p:cxnSp>
            <p:nvCxnSpPr>
              <p:cNvPr id="7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Gerade Verbindung 79"/>
          <p:cNvCxnSpPr/>
          <p:nvPr/>
        </p:nvCxnSpPr>
        <p:spPr>
          <a:xfrm>
            <a:off x="895996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pieren 80"/>
          <p:cNvGrpSpPr/>
          <p:nvPr/>
        </p:nvGrpSpPr>
        <p:grpSpPr>
          <a:xfrm>
            <a:off x="9001290" y="2067976"/>
            <a:ext cx="576064" cy="472345"/>
            <a:chOff x="7340768" y="2067976"/>
            <a:chExt cx="576064" cy="472345"/>
          </a:xfrm>
        </p:grpSpPr>
        <p:sp>
          <p:nvSpPr>
            <p:cNvPr id="82" name="Ellipse 81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83" name="Gruppieren 82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84" name="Textfeld 83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1,5</a:t>
                </a:r>
              </a:p>
            </p:txBody>
          </p:sp>
          <p:cxnSp>
            <p:nvCxnSpPr>
              <p:cNvPr id="85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uppieren 85"/>
          <p:cNvGrpSpPr/>
          <p:nvPr/>
        </p:nvGrpSpPr>
        <p:grpSpPr>
          <a:xfrm>
            <a:off x="2004051" y="2067976"/>
            <a:ext cx="576064" cy="472345"/>
            <a:chOff x="7340768" y="2067976"/>
            <a:chExt cx="576064" cy="472345"/>
          </a:xfrm>
        </p:grpSpPr>
        <p:sp>
          <p:nvSpPr>
            <p:cNvPr id="87" name="Ellipse 86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88" name="Gruppieren 87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89" name="Textfeld 88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11,9</a:t>
                </a:r>
              </a:p>
            </p:txBody>
          </p:sp>
          <p:cxnSp>
            <p:nvCxnSpPr>
              <p:cNvPr id="90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1" name="Diagramm 90"/>
          <p:cNvGraphicFramePr/>
          <p:nvPr>
            <p:extLst>
              <p:ext uri="{D42A27DB-BD31-4B8C-83A1-F6EECF244321}">
                <p14:modId xmlns:p14="http://schemas.microsoft.com/office/powerpoint/2010/main" val="3447473232"/>
              </p:ext>
            </p:extLst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2" name="Diagramm 91"/>
          <p:cNvGraphicFramePr/>
          <p:nvPr>
            <p:extLst>
              <p:ext uri="{D42A27DB-BD31-4B8C-83A1-F6EECF244321}">
                <p14:modId xmlns:p14="http://schemas.microsoft.com/office/powerpoint/2010/main" val="3502926501"/>
              </p:ext>
            </p:extLst>
          </p:nvPr>
        </p:nvGraphicFramePr>
        <p:xfrm>
          <a:off x="5448898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3" name="Diagramm 92"/>
          <p:cNvGraphicFramePr/>
          <p:nvPr>
            <p:extLst>
              <p:ext uri="{D42A27DB-BD31-4B8C-83A1-F6EECF244321}">
                <p14:modId xmlns:p14="http://schemas.microsoft.com/office/powerpoint/2010/main" val="2570423386"/>
              </p:ext>
            </p:extLst>
          </p:nvPr>
        </p:nvGraphicFramePr>
        <p:xfrm>
          <a:off x="893223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7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1257400" y="2110189"/>
            <a:ext cx="681084" cy="385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TV-Haushalte in </a:t>
            </a:r>
            <a:r>
              <a:rPr lang="de-DE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OTT-</a:t>
            </a:r>
            <a:r>
              <a:rPr lang="de-DE" dirty="0" err="1"/>
              <a:t>only</a:t>
            </a:r>
            <a:r>
              <a:rPr lang="de-DE" dirty="0"/>
              <a:t> als Zukunftsszenario?</a:t>
            </a:r>
          </a:p>
        </p:txBody>
      </p:sp>
      <p:sp>
        <p:nvSpPr>
          <p:cNvPr id="50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103313" y="6588943"/>
            <a:ext cx="10009062" cy="287338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Prozent; b</a:t>
            </a:r>
            <a:r>
              <a:rPr lang="de-DE" dirty="0" smtClean="0"/>
              <a:t>efragt wurden alle, die an mindestens einem TV-Gerät OTT nutzen und eine klassische TV-Empfangsart haben.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38,697 Mio. TV-HH in Deutschland</a:t>
            </a:r>
            <a:endParaRPr lang="de-DE" dirty="0"/>
          </a:p>
        </p:txBody>
      </p:sp>
      <p:grpSp>
        <p:nvGrpSpPr>
          <p:cNvPr id="52" name="Gruppieren 51"/>
          <p:cNvGrpSpPr/>
          <p:nvPr/>
        </p:nvGrpSpPr>
        <p:grpSpPr>
          <a:xfrm>
            <a:off x="11538173" y="4074273"/>
            <a:ext cx="1732923" cy="1756992"/>
            <a:chOff x="11231765" y="3768369"/>
            <a:chExt cx="1732923" cy="1756992"/>
          </a:xfrm>
        </p:grpSpPr>
        <p:sp>
          <p:nvSpPr>
            <p:cNvPr id="53" name="Textfeld 52"/>
            <p:cNvSpPr txBox="1"/>
            <p:nvPr/>
          </p:nvSpPr>
          <p:spPr>
            <a:xfrm>
              <a:off x="11385042" y="3768369"/>
              <a:ext cx="1579646" cy="1756992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Ja, aber nicht an allen TV-Geräten</a:t>
              </a:r>
            </a:p>
            <a:p>
              <a:endParaRPr lang="de-DE" sz="8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de-DE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Ja, komplett</a:t>
              </a:r>
            </a:p>
            <a:p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de-DE" sz="1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4" name="Rechteck 53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11547208" y="3864930"/>
            <a:ext cx="1246018" cy="2881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 smtClean="0"/>
              <a:t>Summe</a:t>
            </a:r>
          </a:p>
        </p:txBody>
      </p:sp>
      <p:sp>
        <p:nvSpPr>
          <p:cNvPr id="6" name="Rechteck 5"/>
          <p:cNvSpPr/>
          <p:nvPr/>
        </p:nvSpPr>
        <p:spPr>
          <a:xfrm>
            <a:off x="1257400" y="2110189"/>
            <a:ext cx="5606950" cy="744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i="1" dirty="0" smtClean="0">
                <a:solidFill>
                  <a:srgbClr val="7F7F7F"/>
                </a:solidFill>
              </a:rPr>
              <a:t>„Könnten </a:t>
            </a:r>
            <a:r>
              <a:rPr lang="de-DE" sz="1400" i="1" dirty="0">
                <a:solidFill>
                  <a:srgbClr val="7F7F7F"/>
                </a:solidFill>
              </a:rPr>
              <a:t>Sie sich vorstellen, an Ihren Fernsehern nur noch über das Internet fernzusehen und auf Ihren TV-Empfang über &lt; Satellit, Kabel, IPTV, </a:t>
            </a:r>
            <a:r>
              <a:rPr lang="de-DE" sz="1400" i="1" dirty="0" smtClean="0">
                <a:solidFill>
                  <a:srgbClr val="7F7F7F"/>
                </a:solidFill>
              </a:rPr>
              <a:t>DVB-T/ </a:t>
            </a:r>
            <a:r>
              <a:rPr lang="de-DE" sz="1400" i="1" dirty="0">
                <a:solidFill>
                  <a:srgbClr val="7F7F7F"/>
                </a:solidFill>
              </a:rPr>
              <a:t>(2 HD</a:t>
            </a:r>
            <a:r>
              <a:rPr lang="de-DE" sz="1400" i="1" dirty="0" smtClean="0">
                <a:solidFill>
                  <a:srgbClr val="7F7F7F"/>
                </a:solidFill>
              </a:rPr>
              <a:t>) &gt; </a:t>
            </a:r>
            <a:r>
              <a:rPr lang="de-DE" sz="1400" i="1" dirty="0">
                <a:solidFill>
                  <a:srgbClr val="7F7F7F"/>
                </a:solidFill>
              </a:rPr>
              <a:t>zu verzichten</a:t>
            </a:r>
            <a:r>
              <a:rPr lang="de-DE" sz="1400" i="1" dirty="0" smtClean="0">
                <a:solidFill>
                  <a:srgbClr val="7F7F7F"/>
                </a:solidFill>
              </a:rPr>
              <a:t>?“</a:t>
            </a:r>
          </a:p>
        </p:txBody>
      </p:sp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1027805747"/>
              </p:ext>
            </p:extLst>
          </p:nvPr>
        </p:nvGraphicFramePr>
        <p:xfrm>
          <a:off x="975663" y="1594208"/>
          <a:ext cx="1063474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05701"/>
              </p:ext>
            </p:extLst>
          </p:nvPr>
        </p:nvGraphicFramePr>
        <p:xfrm>
          <a:off x="1247276" y="4848856"/>
          <a:ext cx="10297020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86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646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38,697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1,787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2,841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0,921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3,723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5,724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0,133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0,375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0,715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0,028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0,292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0,158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0,515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1,361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0,356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0,177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0,382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0,275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0,511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43" name="Gruppieren 42"/>
          <p:cNvGrpSpPr/>
          <p:nvPr/>
        </p:nvGrpSpPr>
        <p:grpSpPr>
          <a:xfrm>
            <a:off x="11375340" y="5505248"/>
            <a:ext cx="1708882" cy="563522"/>
            <a:chOff x="11238747" y="6455534"/>
            <a:chExt cx="2204565" cy="726913"/>
          </a:xfrm>
        </p:grpSpPr>
        <p:sp>
          <p:nvSpPr>
            <p:cNvPr id="44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45" name="Rectangle 155"/>
            <p:cNvSpPr>
              <a:spLocks noChangeArrowheads="1"/>
            </p:cNvSpPr>
            <p:nvPr/>
          </p:nvSpPr>
          <p:spPr bwMode="auto">
            <a:xfrm>
              <a:off x="11710350" y="6745731"/>
              <a:ext cx="1732962" cy="4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Verzicht auf klass. </a:t>
              </a:r>
              <a:br>
                <a:rPr lang="de-DE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</a:br>
              <a:r>
                <a:rPr lang="de-DE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TV-Empfang vorstellbar</a:t>
              </a:r>
              <a:endParaRPr lang="de-DE" sz="11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5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Radioempfang und -nutzung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 smtClean="0">
                <a:solidFill>
                  <a:schemeClr val="accent2"/>
                </a:solidFill>
              </a:rPr>
              <a:t>9</a:t>
            </a:r>
            <a:endParaRPr lang="de-DE" sz="11500" dirty="0">
              <a:solidFill>
                <a:schemeClr val="accent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43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Haushaltsausstattung Radiogeräte im Trend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Besitz von DAB+ und IP-Radiogeräten </a:t>
            </a:r>
            <a:r>
              <a:rPr lang="de-DE" dirty="0"/>
              <a:t>steigt weiter an, UKW-Geräte sind dafür auf hohem Niveau leicht rückläufig, so wie Radio-Empfang über Kabel und/oder Satellit.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103313" y="6588125"/>
            <a:ext cx="10009062" cy="287338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Prozent; jeweils mindestens ein Radiogerät der Empfangsart im </a:t>
            </a:r>
            <a:r>
              <a:rPr lang="de-DE" dirty="0" smtClean="0"/>
              <a:t>Haushalt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39,676 / 39,866 / 40,072 / 39,372 / 39,672 </a:t>
            </a:r>
            <a:r>
              <a:rPr lang="de-DE" dirty="0" smtClean="0"/>
              <a:t>/ 40,219 Mio</a:t>
            </a:r>
            <a:r>
              <a:rPr lang="de-DE" dirty="0"/>
              <a:t>. Haushalte in Deutschland</a:t>
            </a:r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3027865098"/>
              </p:ext>
            </p:extLst>
          </p:nvPr>
        </p:nvGraphicFramePr>
        <p:xfrm>
          <a:off x="800101" y="2276476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uppieren 16"/>
          <p:cNvGrpSpPr/>
          <p:nvPr/>
        </p:nvGrpSpPr>
        <p:grpSpPr>
          <a:xfrm>
            <a:off x="4156558" y="4569861"/>
            <a:ext cx="1260000" cy="454941"/>
            <a:chOff x="3848680" y="4107982"/>
            <a:chExt cx="1566260" cy="586848"/>
          </a:xfrm>
        </p:grpSpPr>
        <p:sp>
          <p:nvSpPr>
            <p:cNvPr id="19" name="Textfeld 18"/>
            <p:cNvSpPr txBox="1"/>
            <p:nvPr/>
          </p:nvSpPr>
          <p:spPr>
            <a:xfrm>
              <a:off x="3848680" y="4107982"/>
              <a:ext cx="1566260" cy="41686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DAB+</a:t>
              </a:r>
            </a:p>
          </p:txBody>
        </p:sp>
        <p:cxnSp>
          <p:nvCxnSpPr>
            <p:cNvPr id="20" name="Gerade Verbindung 6"/>
            <p:cNvCxnSpPr>
              <a:stCxn id="19" idx="2"/>
            </p:cNvCxnSpPr>
            <p:nvPr/>
          </p:nvCxnSpPr>
          <p:spPr>
            <a:xfrm>
              <a:off x="4631810" y="4524846"/>
              <a:ext cx="1" cy="16998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6173755" y="4725287"/>
            <a:ext cx="1260000" cy="454941"/>
            <a:chOff x="3848680" y="4107982"/>
            <a:chExt cx="1566260" cy="586848"/>
          </a:xfrm>
        </p:grpSpPr>
        <p:sp>
          <p:nvSpPr>
            <p:cNvPr id="23" name="Textfeld 22"/>
            <p:cNvSpPr txBox="1"/>
            <p:nvPr/>
          </p:nvSpPr>
          <p:spPr>
            <a:xfrm>
              <a:off x="3848680" y="4107982"/>
              <a:ext cx="1566260" cy="41686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IP</a:t>
              </a:r>
            </a:p>
          </p:txBody>
        </p:sp>
        <p:cxnSp>
          <p:nvCxnSpPr>
            <p:cNvPr id="25" name="Gerade Verbindung 41"/>
            <p:cNvCxnSpPr>
              <a:stCxn id="23" idx="2"/>
            </p:cNvCxnSpPr>
            <p:nvPr/>
          </p:nvCxnSpPr>
          <p:spPr>
            <a:xfrm>
              <a:off x="4631810" y="4524846"/>
              <a:ext cx="1" cy="169984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/>
          <p:cNvGrpSpPr/>
          <p:nvPr/>
        </p:nvGrpSpPr>
        <p:grpSpPr>
          <a:xfrm>
            <a:off x="2111929" y="2619705"/>
            <a:ext cx="1368000" cy="454941"/>
            <a:chOff x="3848680" y="4107982"/>
            <a:chExt cx="1566260" cy="586847"/>
          </a:xfrm>
        </p:grpSpPr>
        <p:sp>
          <p:nvSpPr>
            <p:cNvPr id="27" name="Textfeld 26"/>
            <p:cNvSpPr txBox="1"/>
            <p:nvPr/>
          </p:nvSpPr>
          <p:spPr>
            <a:xfrm>
              <a:off x="3848680" y="4107982"/>
              <a:ext cx="1566260" cy="416864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UKW / analog</a:t>
              </a:r>
            </a:p>
          </p:txBody>
        </p:sp>
        <p:cxnSp>
          <p:nvCxnSpPr>
            <p:cNvPr id="28" name="Gerade Verbindung 55"/>
            <p:cNvCxnSpPr>
              <a:stCxn id="27" idx="2"/>
            </p:cNvCxnSpPr>
            <p:nvPr/>
          </p:nvCxnSpPr>
          <p:spPr>
            <a:xfrm>
              <a:off x="4631810" y="4524846"/>
              <a:ext cx="0" cy="16998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ieren 43"/>
          <p:cNvGrpSpPr/>
          <p:nvPr/>
        </p:nvGrpSpPr>
        <p:grpSpPr>
          <a:xfrm>
            <a:off x="8118715" y="4413124"/>
            <a:ext cx="1368000" cy="454941"/>
            <a:chOff x="3848679" y="4107982"/>
            <a:chExt cx="1566260" cy="586848"/>
          </a:xfrm>
        </p:grpSpPr>
        <p:sp>
          <p:nvSpPr>
            <p:cNvPr id="45" name="Textfeld 44"/>
            <p:cNvSpPr txBox="1"/>
            <p:nvPr/>
          </p:nvSpPr>
          <p:spPr>
            <a:xfrm>
              <a:off x="3848679" y="4107982"/>
              <a:ext cx="1566260" cy="416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TV-Kabel / SAT</a:t>
              </a:r>
            </a:p>
          </p:txBody>
        </p:sp>
        <p:cxnSp>
          <p:nvCxnSpPr>
            <p:cNvPr id="46" name="Gerade Verbindung 58"/>
            <p:cNvCxnSpPr>
              <a:stCxn id="45" idx="2"/>
            </p:cNvCxnSpPr>
            <p:nvPr/>
          </p:nvCxnSpPr>
          <p:spPr>
            <a:xfrm>
              <a:off x="4631809" y="4524846"/>
              <a:ext cx="2" cy="16998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en 49"/>
          <p:cNvGrpSpPr/>
          <p:nvPr/>
        </p:nvGrpSpPr>
        <p:grpSpPr>
          <a:xfrm>
            <a:off x="9950503" y="2546950"/>
            <a:ext cx="1775011" cy="466128"/>
            <a:chOff x="9911603" y="2529631"/>
            <a:chExt cx="1775011" cy="466128"/>
          </a:xfrm>
        </p:grpSpPr>
        <p:sp>
          <p:nvSpPr>
            <p:cNvPr id="51" name="Textfeld 50"/>
            <p:cNvSpPr txBox="1"/>
            <p:nvPr/>
          </p:nvSpPr>
          <p:spPr>
            <a:xfrm>
              <a:off x="9911603" y="2529631"/>
              <a:ext cx="1775011" cy="323165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Mind. ein Radiogerät</a:t>
              </a:r>
            </a:p>
          </p:txBody>
        </p:sp>
        <p:cxnSp>
          <p:nvCxnSpPr>
            <p:cNvPr id="52" name="Gerade Verbindung 58"/>
            <p:cNvCxnSpPr/>
            <p:nvPr/>
          </p:nvCxnSpPr>
          <p:spPr>
            <a:xfrm>
              <a:off x="10781806" y="2863983"/>
              <a:ext cx="2" cy="13177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46331"/>
              </p:ext>
            </p:extLst>
          </p:nvPr>
        </p:nvGraphicFramePr>
        <p:xfrm>
          <a:off x="1319288" y="5305425"/>
          <a:ext cx="1584174" cy="537914"/>
        </p:xfrm>
        <a:graphic>
          <a:graphicData uri="http://schemas.openxmlformats.org/drawingml/2006/table">
            <a:tbl>
              <a:tblPr firstRow="1" bandRow="1"/>
              <a:tblGrid>
                <a:gridCol w="2640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64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02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64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40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40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Textfeld 30"/>
          <p:cNvSpPr txBox="1"/>
          <p:nvPr/>
        </p:nvSpPr>
        <p:spPr>
          <a:xfrm>
            <a:off x="11145617" y="4564070"/>
            <a:ext cx="2052000" cy="64899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 smtClean="0">
                <a:solidFill>
                  <a:srgbClr val="7F7F7F"/>
                </a:solidFill>
              </a:rPr>
              <a:t>Veränderung in Prozent </a:t>
            </a:r>
            <a:br>
              <a:rPr lang="de-DE" sz="1400" dirty="0" smtClean="0">
                <a:solidFill>
                  <a:srgbClr val="7F7F7F"/>
                </a:solidFill>
              </a:rPr>
            </a:br>
            <a:r>
              <a:rPr lang="de-DE" sz="1400" dirty="0" smtClean="0">
                <a:solidFill>
                  <a:srgbClr val="7F7F7F"/>
                </a:solidFill>
              </a:rPr>
              <a:t>2017-2018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4792503" y="4272614"/>
            <a:ext cx="0" cy="2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4093668" y="3912903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</a:rPr>
              <a:t>+13%</a:t>
            </a:r>
          </a:p>
        </p:txBody>
      </p:sp>
      <p:cxnSp>
        <p:nvCxnSpPr>
          <p:cNvPr id="35" name="Gerade Verbindung mit Pfeil 34"/>
          <p:cNvCxnSpPr/>
          <p:nvPr/>
        </p:nvCxnSpPr>
        <p:spPr>
          <a:xfrm flipV="1">
            <a:off x="6809870" y="4432962"/>
            <a:ext cx="0" cy="21600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6111035" y="4073251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3"/>
                </a:solidFill>
              </a:rPr>
              <a:t>+12%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 flipV="1">
            <a:off x="8800001" y="4103723"/>
            <a:ext cx="0" cy="216000"/>
          </a:xfrm>
          <a:prstGeom prst="straightConnector1">
            <a:avLst/>
          </a:prstGeom>
          <a:ln w="19050">
            <a:solidFill>
              <a:schemeClr val="accent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8101166" y="3744012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4"/>
                </a:solidFill>
              </a:rPr>
              <a:t>-18%</a:t>
            </a:r>
          </a:p>
        </p:txBody>
      </p:sp>
      <p:cxnSp>
        <p:nvCxnSpPr>
          <p:cNvPr id="42" name="Gerade Verbindung mit Pfeil 41"/>
          <p:cNvCxnSpPr/>
          <p:nvPr/>
        </p:nvCxnSpPr>
        <p:spPr>
          <a:xfrm flipV="1">
            <a:off x="3216476" y="3317558"/>
            <a:ext cx="0" cy="216000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2517641" y="2957847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>
                <a:solidFill>
                  <a:schemeClr val="accent5"/>
                </a:solidFill>
              </a:rPr>
              <a:t>-</a:t>
            </a:r>
            <a:r>
              <a:rPr lang="de-DE" sz="1400" b="1" dirty="0" smtClean="0">
                <a:solidFill>
                  <a:schemeClr val="accent5"/>
                </a:solidFill>
              </a:rPr>
              <a:t>1%</a:t>
            </a:r>
          </a:p>
        </p:txBody>
      </p:sp>
      <p:cxnSp>
        <p:nvCxnSpPr>
          <p:cNvPr id="47" name="Gerade Verbindung mit Pfeil 46"/>
          <p:cNvCxnSpPr/>
          <p:nvPr/>
        </p:nvCxnSpPr>
        <p:spPr>
          <a:xfrm flipV="1">
            <a:off x="11164528" y="4771817"/>
            <a:ext cx="0" cy="216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11082235" y="4771817"/>
            <a:ext cx="0" cy="216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Radio-Digitalisierungsbericht 2018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79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6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Kantar TNS – Digitalisierungsbericht 2018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Stand der Digitalisierung</a:t>
            </a:r>
            <a:endParaRPr lang="de-DE" dirty="0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 smtClean="0">
                <a:solidFill>
                  <a:schemeClr val="accent2"/>
                </a:solidFill>
              </a:rPr>
              <a:t>2</a:t>
            </a:r>
            <a:endParaRPr lang="de-DE" sz="1150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5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Haushaltsausstattung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Radiogeräte in den Bundesländern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Prozent; jeweils mindestens ein Radiogerät der Empfangsart im </a:t>
            </a:r>
            <a:r>
              <a:rPr lang="de-DE" dirty="0" smtClean="0"/>
              <a:t>Haushalt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39,672 Mio. Haushalte in Deutschland</a:t>
            </a:r>
          </a:p>
        </p:txBody>
      </p:sp>
      <p:sp>
        <p:nvSpPr>
          <p:cNvPr id="4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aphicFrame>
        <p:nvGraphicFramePr>
          <p:cNvPr id="50" name="Tabelle 49"/>
          <p:cNvGraphicFramePr>
            <a:graphicFrameLocks noGrp="1"/>
          </p:cNvGraphicFramePr>
          <p:nvPr>
            <p:extLst/>
          </p:nvPr>
        </p:nvGraphicFramePr>
        <p:xfrm>
          <a:off x="1995486" y="2069432"/>
          <a:ext cx="10349532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UKW / analog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28800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TV-Kabel / SAT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288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DAB+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288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IP-Radiogerät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288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1" name="Group 343"/>
          <p:cNvGraphicFramePr>
            <a:graphicFrameLocks noGrp="1"/>
          </p:cNvGraphicFramePr>
          <p:nvPr>
            <p:extLst/>
          </p:nvPr>
        </p:nvGraphicFramePr>
        <p:xfrm>
          <a:off x="1090040" y="2454279"/>
          <a:ext cx="11344864" cy="3794420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cxnSp>
        <p:nvCxnSpPr>
          <p:cNvPr id="52" name="Gerade Verbindung 51"/>
          <p:cNvCxnSpPr/>
          <p:nvPr/>
        </p:nvCxnSpPr>
        <p:spPr>
          <a:xfrm>
            <a:off x="4600876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720968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982621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Diagramm 54"/>
          <p:cNvGraphicFramePr/>
          <p:nvPr>
            <p:extLst/>
          </p:nvPr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Diagramm 55"/>
          <p:cNvGraphicFramePr/>
          <p:nvPr>
            <p:extLst/>
          </p:nvPr>
        </p:nvGraphicFramePr>
        <p:xfrm>
          <a:off x="7181398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Gruppieren 56"/>
          <p:cNvGrpSpPr/>
          <p:nvPr/>
        </p:nvGrpSpPr>
        <p:grpSpPr>
          <a:xfrm>
            <a:off x="7340768" y="2067976"/>
            <a:ext cx="576064" cy="472345"/>
            <a:chOff x="7340768" y="2067976"/>
            <a:chExt cx="576064" cy="472345"/>
          </a:xfrm>
        </p:grpSpPr>
        <p:sp>
          <p:nvSpPr>
            <p:cNvPr id="58" name="Ellipse 57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59" name="Gruppieren 58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0" name="Textfeld 59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17,0</a:t>
                </a:r>
              </a:p>
            </p:txBody>
          </p:sp>
          <p:cxnSp>
            <p:nvCxnSpPr>
              <p:cNvPr id="61" name="Gerader Verbinder 28"/>
              <p:cNvCxnSpPr/>
              <p:nvPr/>
            </p:nvCxnSpPr>
            <p:spPr>
              <a:xfrm flipH="1" flipV="1">
                <a:off x="7434434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2" name="Diagramm 61"/>
          <p:cNvGraphicFramePr/>
          <p:nvPr>
            <p:extLst/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Diagramm 62"/>
          <p:cNvGraphicFramePr/>
          <p:nvPr>
            <p:extLst/>
          </p:nvPr>
        </p:nvGraphicFramePr>
        <p:xfrm>
          <a:off x="4568553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Diagramm 63"/>
          <p:cNvGraphicFramePr/>
          <p:nvPr>
            <p:extLst/>
          </p:nvPr>
        </p:nvGraphicFramePr>
        <p:xfrm>
          <a:off x="979848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5" name="Gruppieren 64"/>
          <p:cNvGrpSpPr/>
          <p:nvPr/>
        </p:nvGrpSpPr>
        <p:grpSpPr>
          <a:xfrm>
            <a:off x="9936364" y="2067976"/>
            <a:ext cx="576064" cy="472345"/>
            <a:chOff x="7340768" y="2067976"/>
            <a:chExt cx="576064" cy="472345"/>
          </a:xfrm>
        </p:grpSpPr>
        <p:sp>
          <p:nvSpPr>
            <p:cNvPr id="66" name="Ellipse 6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7" name="Gruppieren 6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8" name="Textfeld 6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10,9</a:t>
                </a:r>
              </a:p>
            </p:txBody>
          </p:sp>
          <p:cxnSp>
            <p:nvCxnSpPr>
              <p:cNvPr id="6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uppieren 69"/>
          <p:cNvGrpSpPr/>
          <p:nvPr/>
        </p:nvGrpSpPr>
        <p:grpSpPr>
          <a:xfrm>
            <a:off x="4722913" y="2067976"/>
            <a:ext cx="576064" cy="472345"/>
            <a:chOff x="7340768" y="2067976"/>
            <a:chExt cx="576064" cy="472345"/>
          </a:xfrm>
        </p:grpSpPr>
        <p:sp>
          <p:nvSpPr>
            <p:cNvPr id="71" name="Ellipse 70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72" name="Gruppieren 71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73" name="Textfeld 72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22,8</a:t>
                </a:r>
              </a:p>
            </p:txBody>
          </p:sp>
          <p:cxnSp>
            <p:nvCxnSpPr>
              <p:cNvPr id="74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uppieren 74"/>
          <p:cNvGrpSpPr/>
          <p:nvPr/>
        </p:nvGrpSpPr>
        <p:grpSpPr>
          <a:xfrm>
            <a:off x="2072875" y="2067976"/>
            <a:ext cx="576064" cy="472345"/>
            <a:chOff x="7340768" y="2067976"/>
            <a:chExt cx="576064" cy="472345"/>
          </a:xfrm>
        </p:grpSpPr>
        <p:sp>
          <p:nvSpPr>
            <p:cNvPr id="76" name="Ellipse 7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77" name="Gruppieren 7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78" name="Textfeld 7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92,2</a:t>
                </a:r>
              </a:p>
            </p:txBody>
          </p:sp>
          <p:cxnSp>
            <p:nvCxnSpPr>
              <p:cNvPr id="7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r="20894" b="25626"/>
          <a:stretch/>
        </p:blipFill>
        <p:spPr bwMode="auto">
          <a:xfrm>
            <a:off x="11129208" y="5134480"/>
            <a:ext cx="1323195" cy="68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Radio-Digitalisierungsbericht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2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Zugang zu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Radiogeräten / -empfangsarten – </a:t>
            </a:r>
            <a:r>
              <a:rPr lang="de-DE" dirty="0">
                <a:latin typeface="Calibri" pitchFamily="34" charset="0"/>
                <a:cs typeface="Calibri" pitchFamily="34" charset="0"/>
              </a:rPr>
              <a:t>Personen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UKW bleibt </a:t>
            </a:r>
            <a:r>
              <a:rPr lang="de-DE" dirty="0" smtClean="0"/>
              <a:t>stabil mit </a:t>
            </a:r>
            <a:r>
              <a:rPr lang="de-DE" dirty="0"/>
              <a:t>Abstand vorne. Anteil Personen </a:t>
            </a:r>
            <a:r>
              <a:rPr lang="de-DE" dirty="0" smtClean="0"/>
              <a:t>mit Zugang zu DAB+ oder IP-Radiogerät steigt weiter. Kabel verliert am stärksten, auch SAT weiterhin rückläufig.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49" name="Diagramm 48"/>
          <p:cNvGraphicFramePr/>
          <p:nvPr>
            <p:extLst>
              <p:ext uri="{D42A27DB-BD31-4B8C-83A1-F6EECF244321}">
                <p14:modId xmlns:p14="http://schemas.microsoft.com/office/powerpoint/2010/main" val="1201487087"/>
              </p:ext>
            </p:extLst>
          </p:nvPr>
        </p:nvGraphicFramePr>
        <p:xfrm>
          <a:off x="800101" y="2276476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" name="Tabel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97948"/>
              </p:ext>
            </p:extLst>
          </p:nvPr>
        </p:nvGraphicFramePr>
        <p:xfrm>
          <a:off x="1271911" y="5305425"/>
          <a:ext cx="1343520" cy="537914"/>
        </p:xfrm>
        <a:graphic>
          <a:graphicData uri="http://schemas.openxmlformats.org/drawingml/2006/table">
            <a:tbl>
              <a:tblPr firstRow="1" bandRow="1"/>
              <a:tblGrid>
                <a:gridCol w="2239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1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de-DE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1" name="Gerade Verbindung 50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/>
          <p:nvPr/>
        </p:nvGrpSpPr>
        <p:grpSpPr>
          <a:xfrm>
            <a:off x="8639474" y="4661389"/>
            <a:ext cx="1116000" cy="415592"/>
            <a:chOff x="8639474" y="4619825"/>
            <a:chExt cx="1116000" cy="415592"/>
          </a:xfrm>
        </p:grpSpPr>
        <p:sp>
          <p:nvSpPr>
            <p:cNvPr id="53" name="Textfeld 52"/>
            <p:cNvSpPr txBox="1"/>
            <p:nvPr/>
          </p:nvSpPr>
          <p:spPr>
            <a:xfrm>
              <a:off x="8639474" y="4619825"/>
              <a:ext cx="1116000" cy="3231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SAT</a:t>
              </a:r>
            </a:p>
          </p:txBody>
        </p:sp>
        <p:cxnSp>
          <p:nvCxnSpPr>
            <p:cNvPr id="54" name="Gerade Verbindung 58"/>
            <p:cNvCxnSpPr/>
            <p:nvPr/>
          </p:nvCxnSpPr>
          <p:spPr>
            <a:xfrm>
              <a:off x="9197474" y="4948966"/>
              <a:ext cx="0" cy="8645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ieren 54"/>
          <p:cNvGrpSpPr/>
          <p:nvPr/>
        </p:nvGrpSpPr>
        <p:grpSpPr>
          <a:xfrm>
            <a:off x="1812438" y="2586387"/>
            <a:ext cx="1368000" cy="454941"/>
            <a:chOff x="3848680" y="4107982"/>
            <a:chExt cx="1566260" cy="586847"/>
          </a:xfrm>
        </p:grpSpPr>
        <p:sp>
          <p:nvSpPr>
            <p:cNvPr id="56" name="Textfeld 55"/>
            <p:cNvSpPr txBox="1"/>
            <p:nvPr/>
          </p:nvSpPr>
          <p:spPr>
            <a:xfrm>
              <a:off x="3848680" y="4107982"/>
              <a:ext cx="1566260" cy="416864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UKW / analog</a:t>
              </a:r>
            </a:p>
          </p:txBody>
        </p:sp>
        <p:cxnSp>
          <p:nvCxnSpPr>
            <p:cNvPr id="57" name="Gerade Verbindung 55"/>
            <p:cNvCxnSpPr>
              <a:stCxn id="56" idx="2"/>
            </p:cNvCxnSpPr>
            <p:nvPr/>
          </p:nvCxnSpPr>
          <p:spPr>
            <a:xfrm>
              <a:off x="4631810" y="4524846"/>
              <a:ext cx="0" cy="16998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ieren 62"/>
          <p:cNvGrpSpPr/>
          <p:nvPr/>
        </p:nvGrpSpPr>
        <p:grpSpPr>
          <a:xfrm>
            <a:off x="3579836" y="4565240"/>
            <a:ext cx="1188000" cy="432000"/>
            <a:chOff x="3848680" y="4107982"/>
            <a:chExt cx="1566260" cy="586848"/>
          </a:xfrm>
        </p:grpSpPr>
        <p:sp>
          <p:nvSpPr>
            <p:cNvPr id="64" name="Textfeld 63"/>
            <p:cNvSpPr txBox="1"/>
            <p:nvPr/>
          </p:nvSpPr>
          <p:spPr>
            <a:xfrm>
              <a:off x="3848680" y="4107982"/>
              <a:ext cx="1566260" cy="41686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DAB+</a:t>
              </a:r>
            </a:p>
          </p:txBody>
        </p:sp>
        <p:cxnSp>
          <p:nvCxnSpPr>
            <p:cNvPr id="65" name="Gerade Verbindung 6"/>
            <p:cNvCxnSpPr>
              <a:stCxn id="64" idx="2"/>
            </p:cNvCxnSpPr>
            <p:nvPr/>
          </p:nvCxnSpPr>
          <p:spPr>
            <a:xfrm>
              <a:off x="4631810" y="4524846"/>
              <a:ext cx="1" cy="16998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pieren 65"/>
          <p:cNvGrpSpPr/>
          <p:nvPr/>
        </p:nvGrpSpPr>
        <p:grpSpPr>
          <a:xfrm>
            <a:off x="5134252" y="4702443"/>
            <a:ext cx="1423686" cy="432001"/>
            <a:chOff x="3848680" y="4107981"/>
            <a:chExt cx="1566260" cy="586850"/>
          </a:xfrm>
        </p:grpSpPr>
        <p:sp>
          <p:nvSpPr>
            <p:cNvPr id="67" name="Textfeld 66"/>
            <p:cNvSpPr txBox="1"/>
            <p:nvPr/>
          </p:nvSpPr>
          <p:spPr>
            <a:xfrm>
              <a:off x="3848680" y="4107981"/>
              <a:ext cx="1566260" cy="43900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IP-Radiogeräte</a:t>
              </a:r>
            </a:p>
          </p:txBody>
        </p:sp>
        <p:cxnSp>
          <p:nvCxnSpPr>
            <p:cNvPr id="68" name="Gerade Verbindung 41"/>
            <p:cNvCxnSpPr>
              <a:stCxn id="67" idx="2"/>
            </p:cNvCxnSpPr>
            <p:nvPr/>
          </p:nvCxnSpPr>
          <p:spPr>
            <a:xfrm>
              <a:off x="4631810" y="4546983"/>
              <a:ext cx="1" cy="14784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pieren 90"/>
          <p:cNvGrpSpPr/>
          <p:nvPr/>
        </p:nvGrpSpPr>
        <p:grpSpPr>
          <a:xfrm>
            <a:off x="6930075" y="4672641"/>
            <a:ext cx="1188000" cy="432000"/>
            <a:chOff x="3848679" y="4107982"/>
            <a:chExt cx="1566260" cy="586848"/>
          </a:xfrm>
        </p:grpSpPr>
        <p:sp>
          <p:nvSpPr>
            <p:cNvPr id="92" name="Textfeld 91"/>
            <p:cNvSpPr txBox="1"/>
            <p:nvPr/>
          </p:nvSpPr>
          <p:spPr>
            <a:xfrm>
              <a:off x="3848679" y="4107982"/>
              <a:ext cx="1566260" cy="439002"/>
            </a:xfrm>
            <a:prstGeom prst="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Kabel</a:t>
              </a:r>
            </a:p>
          </p:txBody>
        </p:sp>
        <p:cxnSp>
          <p:nvCxnSpPr>
            <p:cNvPr id="93" name="Gerade Verbindung 58"/>
            <p:cNvCxnSpPr>
              <a:stCxn id="92" idx="2"/>
            </p:cNvCxnSpPr>
            <p:nvPr/>
          </p:nvCxnSpPr>
          <p:spPr>
            <a:xfrm>
              <a:off x="4631809" y="4546984"/>
              <a:ext cx="3" cy="147846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12"/>
          <p:cNvGrpSpPr/>
          <p:nvPr/>
        </p:nvGrpSpPr>
        <p:grpSpPr>
          <a:xfrm>
            <a:off x="9448653" y="2540621"/>
            <a:ext cx="2812301" cy="463089"/>
            <a:chOff x="9736866" y="2458686"/>
            <a:chExt cx="2269258" cy="463089"/>
          </a:xfrm>
        </p:grpSpPr>
        <p:sp>
          <p:nvSpPr>
            <p:cNvPr id="38" name="Textfeld 37"/>
            <p:cNvSpPr txBox="1"/>
            <p:nvPr/>
          </p:nvSpPr>
          <p:spPr>
            <a:xfrm>
              <a:off x="9736866" y="2458686"/>
              <a:ext cx="2269258" cy="324000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lIns="36000" rIns="36000" rtlCol="0" anchor="ctr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Mind. eine Empfangsmöglichkeit</a:t>
              </a:r>
            </a:p>
          </p:txBody>
        </p:sp>
        <p:cxnSp>
          <p:nvCxnSpPr>
            <p:cNvPr id="40" name="Gerade Verbindung 58"/>
            <p:cNvCxnSpPr/>
            <p:nvPr/>
          </p:nvCxnSpPr>
          <p:spPr>
            <a:xfrm>
              <a:off x="10871495" y="2789999"/>
              <a:ext cx="2" cy="13177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Prozent; Personen mit Zugang zu Radioempfangsmöglichkeit im Haushalt; IP-Radiogeräte: </a:t>
            </a:r>
            <a:r>
              <a:rPr lang="de-DE" dirty="0" smtClean="0"/>
              <a:t>Inkl. </a:t>
            </a:r>
            <a:r>
              <a:rPr lang="de-DE" dirty="0"/>
              <a:t>fest installiertes IP-Radiogerät im Auto</a:t>
            </a:r>
            <a:br>
              <a:rPr lang="de-DE" dirty="0"/>
            </a:br>
            <a:r>
              <a:rPr lang="de-DE" dirty="0"/>
              <a:t>Basis: 70,214 / 70,326 / 70,525 / 69,241 / 69,563 </a:t>
            </a:r>
            <a:r>
              <a:rPr lang="de-DE" dirty="0" smtClean="0"/>
              <a:t>/ 70,094 Mio</a:t>
            </a:r>
            <a:r>
              <a:rPr lang="de-DE" dirty="0"/>
              <a:t>. Personen ab 14 Jahre in Deutschland</a:t>
            </a:r>
          </a:p>
        </p:txBody>
      </p:sp>
      <p:sp>
        <p:nvSpPr>
          <p:cNvPr id="35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4160774" y="4266056"/>
            <a:ext cx="0" cy="2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3475587" y="3933641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</a:rPr>
              <a:t>+15%</a:t>
            </a:r>
          </a:p>
        </p:txBody>
      </p:sp>
      <p:cxnSp>
        <p:nvCxnSpPr>
          <p:cNvPr id="42" name="Gerade Verbindung mit Pfeil 41"/>
          <p:cNvCxnSpPr/>
          <p:nvPr/>
        </p:nvCxnSpPr>
        <p:spPr>
          <a:xfrm flipV="1">
            <a:off x="5864473" y="4407653"/>
            <a:ext cx="0" cy="21600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151990" y="4047942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3"/>
                </a:solidFill>
              </a:rPr>
              <a:t>+9%</a:t>
            </a:r>
          </a:p>
        </p:txBody>
      </p:sp>
      <p:cxnSp>
        <p:nvCxnSpPr>
          <p:cNvPr id="44" name="Gerade Verbindung mit Pfeil 43"/>
          <p:cNvCxnSpPr/>
          <p:nvPr/>
        </p:nvCxnSpPr>
        <p:spPr>
          <a:xfrm flipV="1">
            <a:off x="7529144" y="4376480"/>
            <a:ext cx="0" cy="21600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6830309" y="4016769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4">
                    <a:lumMod val="50000"/>
                  </a:schemeClr>
                </a:solidFill>
              </a:rPr>
              <a:t>-22%</a:t>
            </a:r>
          </a:p>
        </p:txBody>
      </p:sp>
      <p:cxnSp>
        <p:nvCxnSpPr>
          <p:cNvPr id="46" name="Gerade Verbindung mit Pfeil 45"/>
          <p:cNvCxnSpPr/>
          <p:nvPr/>
        </p:nvCxnSpPr>
        <p:spPr>
          <a:xfrm flipV="1">
            <a:off x="9193823" y="4376480"/>
            <a:ext cx="0" cy="216000"/>
          </a:xfrm>
          <a:prstGeom prst="straightConnector1">
            <a:avLst/>
          </a:prstGeom>
          <a:ln w="19050">
            <a:solidFill>
              <a:schemeClr val="accent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8494988" y="4016769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4"/>
                </a:solidFill>
              </a:rPr>
              <a:t>-11%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1145617" y="4564070"/>
            <a:ext cx="2052000" cy="64899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 smtClean="0">
                <a:solidFill>
                  <a:srgbClr val="7F7F7F"/>
                </a:solidFill>
              </a:rPr>
              <a:t>Veränderung in Prozent </a:t>
            </a:r>
            <a:br>
              <a:rPr lang="de-DE" sz="1400" dirty="0" smtClean="0">
                <a:solidFill>
                  <a:srgbClr val="7F7F7F"/>
                </a:solidFill>
              </a:rPr>
            </a:br>
            <a:r>
              <a:rPr lang="de-DE" sz="1400" dirty="0" smtClean="0">
                <a:solidFill>
                  <a:srgbClr val="7F7F7F"/>
                </a:solidFill>
              </a:rPr>
              <a:t>2017-2018</a:t>
            </a:r>
          </a:p>
        </p:txBody>
      </p:sp>
      <p:cxnSp>
        <p:nvCxnSpPr>
          <p:cNvPr id="60" name="Gerade Verbindung mit Pfeil 59"/>
          <p:cNvCxnSpPr/>
          <p:nvPr/>
        </p:nvCxnSpPr>
        <p:spPr>
          <a:xfrm flipV="1">
            <a:off x="11164528" y="4771817"/>
            <a:ext cx="0" cy="216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V="1">
            <a:off x="11082235" y="4771817"/>
            <a:ext cx="0" cy="216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Radio-Digitalisierungsbericht 2018</a:t>
            </a:r>
          </a:p>
        </p:txBody>
      </p:sp>
      <p:cxnSp>
        <p:nvCxnSpPr>
          <p:cNvPr id="52" name="Gerade Verbindung mit Pfeil 51"/>
          <p:cNvCxnSpPr/>
          <p:nvPr/>
        </p:nvCxnSpPr>
        <p:spPr>
          <a:xfrm flipV="1">
            <a:off x="11414261" y="3086660"/>
            <a:ext cx="0" cy="21600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10715426" y="2726949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6"/>
                </a:solidFill>
              </a:rPr>
              <a:t>+1%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3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abelle 120"/>
          <p:cNvGraphicFramePr>
            <a:graphicFrameLocks noGrp="1"/>
          </p:cNvGraphicFramePr>
          <p:nvPr>
            <p:extLst/>
          </p:nvPr>
        </p:nvGraphicFramePr>
        <p:xfrm>
          <a:off x="1099811" y="2755045"/>
          <a:ext cx="100573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143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Netto-summe</a:t>
                      </a:r>
                    </a:p>
                    <a:p>
                      <a:pPr algn="ctr"/>
                      <a:endParaRPr lang="de-DE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9" name="Diagramm 48"/>
          <p:cNvGraphicFramePr/>
          <p:nvPr>
            <p:extLst>
              <p:ext uri="{D42A27DB-BD31-4B8C-83A1-F6EECF244321}">
                <p14:modId xmlns:p14="http://schemas.microsoft.com/office/powerpoint/2010/main" val="3231468584"/>
              </p:ext>
            </p:extLst>
          </p:nvPr>
        </p:nvGraphicFramePr>
        <p:xfrm>
          <a:off x="800101" y="2276476"/>
          <a:ext cx="10544658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Nutzung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Internetradio im Trend </a:t>
            </a:r>
            <a:r>
              <a:rPr lang="de-DE" dirty="0">
                <a:latin typeface="Calibri" pitchFamily="34" charset="0"/>
                <a:cs typeface="Calibri" pitchFamily="34" charset="0"/>
              </a:rPr>
              <a:t>– Personen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467364" cy="721221"/>
          </a:xfrm>
        </p:spPr>
        <p:txBody>
          <a:bodyPr/>
          <a:lstStyle/>
          <a:p>
            <a:r>
              <a:rPr lang="de-DE" dirty="0" smtClean="0"/>
              <a:t>Mit Ausnahme des PC steigt die Nutzung an allen Geräten, Smartphone dominiert. </a:t>
            </a:r>
            <a:br>
              <a:rPr lang="de-DE" dirty="0" smtClean="0"/>
            </a:br>
            <a:r>
              <a:rPr lang="de-DE" dirty="0" smtClean="0"/>
              <a:t>Rund 3% hören </a:t>
            </a:r>
            <a:r>
              <a:rPr lang="de-DE" dirty="0"/>
              <a:t>W</a:t>
            </a:r>
            <a:r>
              <a:rPr lang="de-DE" dirty="0" smtClean="0"/>
              <a:t>ebradio bereits über Alexa oder einen anderen </a:t>
            </a:r>
            <a:r>
              <a:rPr lang="de-DE" dirty="0" err="1" smtClean="0"/>
              <a:t>Smartspeaker</a:t>
            </a:r>
            <a:r>
              <a:rPr lang="de-DE" dirty="0" smtClean="0"/>
              <a:t>. </a:t>
            </a:r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Prozent; *über Smartphone, Tablet oder fest installiertes IP-Radiogerät im Auto; ** 2018 zum ersten Mal berücksichtigt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70,094 </a:t>
            </a:r>
            <a:r>
              <a:rPr lang="de-DE" dirty="0"/>
              <a:t>Mio. Personen ab 14 Jahre in </a:t>
            </a:r>
            <a:r>
              <a:rPr lang="de-DE" dirty="0" smtClean="0"/>
              <a:t>Deutschland</a:t>
            </a:r>
            <a:endParaRPr lang="de-DE" dirty="0"/>
          </a:p>
        </p:txBody>
      </p:sp>
      <p:graphicFrame>
        <p:nvGraphicFramePr>
          <p:cNvPr id="134" name="Tabelle 133"/>
          <p:cNvGraphicFramePr>
            <a:graphicFrameLocks noGrp="1"/>
          </p:cNvGraphicFramePr>
          <p:nvPr>
            <p:extLst/>
          </p:nvPr>
        </p:nvGraphicFramePr>
        <p:xfrm>
          <a:off x="1103318" y="5696382"/>
          <a:ext cx="8204805" cy="776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16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1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1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6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16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164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16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Smartphone</a:t>
                      </a:r>
                    </a:p>
                  </a:txBody>
                  <a:tcPr marL="0" marR="0" marT="1368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Laptop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PC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Tablet</a:t>
                      </a:r>
                    </a:p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IP-Radio </a:t>
                      </a:r>
                      <a:b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im Auto*</a:t>
                      </a:r>
                    </a:p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IP-Radio</a:t>
                      </a:r>
                    </a:p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zu Hause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Smart TV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Smart-</a:t>
                      </a:r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speaker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**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Smart-</a:t>
                      </a:r>
                      <a:r>
                        <a:rPr lang="de-DE" sz="1400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watch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**</a:t>
                      </a:r>
                      <a:endParaRPr lang="de-DE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1368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4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5" name="Group 60"/>
          <p:cNvGrpSpPr>
            <a:grpSpLocks noChangeAspect="1"/>
          </p:cNvGrpSpPr>
          <p:nvPr/>
        </p:nvGrpSpPr>
        <p:grpSpPr>
          <a:xfrm>
            <a:off x="1417124" y="3010795"/>
            <a:ext cx="320985" cy="519387"/>
            <a:chOff x="4127500" y="254000"/>
            <a:chExt cx="3924300" cy="6350000"/>
          </a:xfrm>
          <a:solidFill>
            <a:schemeClr val="bg1"/>
          </a:solidFill>
        </p:grpSpPr>
        <p:sp>
          <p:nvSpPr>
            <p:cNvPr id="126" name="Freeform 61"/>
            <p:cNvSpPr>
              <a:spLocks/>
            </p:cNvSpPr>
            <p:nvPr/>
          </p:nvSpPr>
          <p:spPr bwMode="auto">
            <a:xfrm>
              <a:off x="5624513" y="5659438"/>
              <a:ext cx="892175" cy="315913"/>
            </a:xfrm>
            <a:custGeom>
              <a:avLst/>
              <a:gdLst>
                <a:gd name="T0" fmla="*/ 98 w 562"/>
                <a:gd name="T1" fmla="*/ 199 h 199"/>
                <a:gd name="T2" fmla="*/ 464 w 562"/>
                <a:gd name="T3" fmla="*/ 199 h 199"/>
                <a:gd name="T4" fmla="*/ 464 w 562"/>
                <a:gd name="T5" fmla="*/ 199 h 199"/>
                <a:gd name="T6" fmla="*/ 484 w 562"/>
                <a:gd name="T7" fmla="*/ 197 h 199"/>
                <a:gd name="T8" fmla="*/ 502 w 562"/>
                <a:gd name="T9" fmla="*/ 191 h 199"/>
                <a:gd name="T10" fmla="*/ 518 w 562"/>
                <a:gd name="T11" fmla="*/ 181 h 199"/>
                <a:gd name="T12" fmla="*/ 534 w 562"/>
                <a:gd name="T13" fmla="*/ 169 h 199"/>
                <a:gd name="T14" fmla="*/ 544 w 562"/>
                <a:gd name="T15" fmla="*/ 155 h 199"/>
                <a:gd name="T16" fmla="*/ 554 w 562"/>
                <a:gd name="T17" fmla="*/ 139 h 199"/>
                <a:gd name="T18" fmla="*/ 560 w 562"/>
                <a:gd name="T19" fmla="*/ 121 h 199"/>
                <a:gd name="T20" fmla="*/ 562 w 562"/>
                <a:gd name="T21" fmla="*/ 101 h 199"/>
                <a:gd name="T22" fmla="*/ 562 w 562"/>
                <a:gd name="T23" fmla="*/ 101 h 199"/>
                <a:gd name="T24" fmla="*/ 560 w 562"/>
                <a:gd name="T25" fmla="*/ 80 h 199"/>
                <a:gd name="T26" fmla="*/ 554 w 562"/>
                <a:gd name="T27" fmla="*/ 60 h 199"/>
                <a:gd name="T28" fmla="*/ 544 w 562"/>
                <a:gd name="T29" fmla="*/ 44 h 199"/>
                <a:gd name="T30" fmla="*/ 534 w 562"/>
                <a:gd name="T31" fmla="*/ 30 h 199"/>
                <a:gd name="T32" fmla="*/ 518 w 562"/>
                <a:gd name="T33" fmla="*/ 18 h 199"/>
                <a:gd name="T34" fmla="*/ 502 w 562"/>
                <a:gd name="T35" fmla="*/ 8 h 199"/>
                <a:gd name="T36" fmla="*/ 484 w 562"/>
                <a:gd name="T37" fmla="*/ 2 h 199"/>
                <a:gd name="T38" fmla="*/ 464 w 562"/>
                <a:gd name="T39" fmla="*/ 0 h 199"/>
                <a:gd name="T40" fmla="*/ 98 w 562"/>
                <a:gd name="T41" fmla="*/ 0 h 199"/>
                <a:gd name="T42" fmla="*/ 98 w 562"/>
                <a:gd name="T43" fmla="*/ 0 h 199"/>
                <a:gd name="T44" fmla="*/ 78 w 562"/>
                <a:gd name="T45" fmla="*/ 2 h 199"/>
                <a:gd name="T46" fmla="*/ 60 w 562"/>
                <a:gd name="T47" fmla="*/ 8 h 199"/>
                <a:gd name="T48" fmla="*/ 44 w 562"/>
                <a:gd name="T49" fmla="*/ 18 h 199"/>
                <a:gd name="T50" fmla="*/ 30 w 562"/>
                <a:gd name="T51" fmla="*/ 30 h 199"/>
                <a:gd name="T52" fmla="*/ 18 w 562"/>
                <a:gd name="T53" fmla="*/ 44 h 199"/>
                <a:gd name="T54" fmla="*/ 8 w 562"/>
                <a:gd name="T55" fmla="*/ 60 h 199"/>
                <a:gd name="T56" fmla="*/ 2 w 562"/>
                <a:gd name="T57" fmla="*/ 80 h 199"/>
                <a:gd name="T58" fmla="*/ 0 w 562"/>
                <a:gd name="T59" fmla="*/ 101 h 199"/>
                <a:gd name="T60" fmla="*/ 0 w 562"/>
                <a:gd name="T61" fmla="*/ 101 h 199"/>
                <a:gd name="T62" fmla="*/ 2 w 562"/>
                <a:gd name="T63" fmla="*/ 121 h 199"/>
                <a:gd name="T64" fmla="*/ 8 w 562"/>
                <a:gd name="T65" fmla="*/ 139 h 199"/>
                <a:gd name="T66" fmla="*/ 18 w 562"/>
                <a:gd name="T67" fmla="*/ 155 h 199"/>
                <a:gd name="T68" fmla="*/ 30 w 562"/>
                <a:gd name="T69" fmla="*/ 169 h 199"/>
                <a:gd name="T70" fmla="*/ 44 w 562"/>
                <a:gd name="T71" fmla="*/ 181 h 199"/>
                <a:gd name="T72" fmla="*/ 60 w 562"/>
                <a:gd name="T73" fmla="*/ 191 h 199"/>
                <a:gd name="T74" fmla="*/ 78 w 562"/>
                <a:gd name="T75" fmla="*/ 197 h 199"/>
                <a:gd name="T76" fmla="*/ 98 w 562"/>
                <a:gd name="T77" fmla="*/ 199 h 199"/>
                <a:gd name="T78" fmla="*/ 98 w 562"/>
                <a:gd name="T7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2" h="199">
                  <a:moveTo>
                    <a:pt x="98" y="199"/>
                  </a:moveTo>
                  <a:lnTo>
                    <a:pt x="464" y="199"/>
                  </a:lnTo>
                  <a:lnTo>
                    <a:pt x="464" y="199"/>
                  </a:lnTo>
                  <a:lnTo>
                    <a:pt x="484" y="197"/>
                  </a:lnTo>
                  <a:lnTo>
                    <a:pt x="502" y="191"/>
                  </a:lnTo>
                  <a:lnTo>
                    <a:pt x="518" y="181"/>
                  </a:lnTo>
                  <a:lnTo>
                    <a:pt x="534" y="169"/>
                  </a:lnTo>
                  <a:lnTo>
                    <a:pt x="544" y="155"/>
                  </a:lnTo>
                  <a:lnTo>
                    <a:pt x="554" y="139"/>
                  </a:lnTo>
                  <a:lnTo>
                    <a:pt x="560" y="121"/>
                  </a:lnTo>
                  <a:lnTo>
                    <a:pt x="562" y="101"/>
                  </a:lnTo>
                  <a:lnTo>
                    <a:pt x="562" y="101"/>
                  </a:lnTo>
                  <a:lnTo>
                    <a:pt x="560" y="80"/>
                  </a:lnTo>
                  <a:lnTo>
                    <a:pt x="554" y="60"/>
                  </a:lnTo>
                  <a:lnTo>
                    <a:pt x="544" y="44"/>
                  </a:lnTo>
                  <a:lnTo>
                    <a:pt x="534" y="30"/>
                  </a:lnTo>
                  <a:lnTo>
                    <a:pt x="518" y="18"/>
                  </a:lnTo>
                  <a:lnTo>
                    <a:pt x="502" y="8"/>
                  </a:lnTo>
                  <a:lnTo>
                    <a:pt x="484" y="2"/>
                  </a:lnTo>
                  <a:lnTo>
                    <a:pt x="464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60" y="8"/>
                  </a:lnTo>
                  <a:lnTo>
                    <a:pt x="44" y="18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0"/>
                  </a:lnTo>
                  <a:lnTo>
                    <a:pt x="2" y="8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" y="121"/>
                  </a:lnTo>
                  <a:lnTo>
                    <a:pt x="8" y="139"/>
                  </a:lnTo>
                  <a:lnTo>
                    <a:pt x="18" y="155"/>
                  </a:lnTo>
                  <a:lnTo>
                    <a:pt x="30" y="169"/>
                  </a:lnTo>
                  <a:lnTo>
                    <a:pt x="44" y="181"/>
                  </a:lnTo>
                  <a:lnTo>
                    <a:pt x="60" y="191"/>
                  </a:lnTo>
                  <a:lnTo>
                    <a:pt x="78" y="197"/>
                  </a:lnTo>
                  <a:lnTo>
                    <a:pt x="98" y="199"/>
                  </a:lnTo>
                  <a:lnTo>
                    <a:pt x="98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7" name="Freeform 62"/>
            <p:cNvSpPr>
              <a:spLocks noEditPoints="1"/>
            </p:cNvSpPr>
            <p:nvPr/>
          </p:nvSpPr>
          <p:spPr bwMode="auto">
            <a:xfrm>
              <a:off x="4127500" y="254000"/>
              <a:ext cx="3924300" cy="6350000"/>
            </a:xfrm>
            <a:custGeom>
              <a:avLst/>
              <a:gdLst>
                <a:gd name="T0" fmla="*/ 2358 w 2472"/>
                <a:gd name="T1" fmla="*/ 98 h 4000"/>
                <a:gd name="T2" fmla="*/ 2300 w 2472"/>
                <a:gd name="T3" fmla="*/ 56 h 4000"/>
                <a:gd name="T4" fmla="*/ 2240 w 2472"/>
                <a:gd name="T5" fmla="*/ 28 h 4000"/>
                <a:gd name="T6" fmla="*/ 2136 w 2472"/>
                <a:gd name="T7" fmla="*/ 4 h 4000"/>
                <a:gd name="T8" fmla="*/ 388 w 2472"/>
                <a:gd name="T9" fmla="*/ 0 h 4000"/>
                <a:gd name="T10" fmla="*/ 310 w 2472"/>
                <a:gd name="T11" fmla="*/ 8 h 4000"/>
                <a:gd name="T12" fmla="*/ 204 w 2472"/>
                <a:gd name="T13" fmla="*/ 48 h 4000"/>
                <a:gd name="T14" fmla="*/ 114 w 2472"/>
                <a:gd name="T15" fmla="*/ 116 h 4000"/>
                <a:gd name="T16" fmla="*/ 48 w 2472"/>
                <a:gd name="T17" fmla="*/ 208 h 4000"/>
                <a:gd name="T18" fmla="*/ 8 w 2472"/>
                <a:gd name="T19" fmla="*/ 320 h 4000"/>
                <a:gd name="T20" fmla="*/ 0 w 2472"/>
                <a:gd name="T21" fmla="*/ 3600 h 4000"/>
                <a:gd name="T22" fmla="*/ 8 w 2472"/>
                <a:gd name="T23" fmla="*/ 3680 h 4000"/>
                <a:gd name="T24" fmla="*/ 48 w 2472"/>
                <a:gd name="T25" fmla="*/ 3790 h 4000"/>
                <a:gd name="T26" fmla="*/ 114 w 2472"/>
                <a:gd name="T27" fmla="*/ 3882 h 4000"/>
                <a:gd name="T28" fmla="*/ 204 w 2472"/>
                <a:gd name="T29" fmla="*/ 3952 h 4000"/>
                <a:gd name="T30" fmla="*/ 310 w 2472"/>
                <a:gd name="T31" fmla="*/ 3992 h 4000"/>
                <a:gd name="T32" fmla="*/ 2060 w 2472"/>
                <a:gd name="T33" fmla="*/ 4000 h 4000"/>
                <a:gd name="T34" fmla="*/ 2136 w 2472"/>
                <a:gd name="T35" fmla="*/ 3992 h 4000"/>
                <a:gd name="T36" fmla="*/ 2244 w 2472"/>
                <a:gd name="T37" fmla="*/ 3952 h 4000"/>
                <a:gd name="T38" fmla="*/ 2332 w 2472"/>
                <a:gd name="T39" fmla="*/ 3884 h 4000"/>
                <a:gd name="T40" fmla="*/ 2400 w 2472"/>
                <a:gd name="T41" fmla="*/ 3790 h 4000"/>
                <a:gd name="T42" fmla="*/ 2438 w 2472"/>
                <a:gd name="T43" fmla="*/ 3682 h 4000"/>
                <a:gd name="T44" fmla="*/ 2468 w 2472"/>
                <a:gd name="T45" fmla="*/ 555 h 4000"/>
                <a:gd name="T46" fmla="*/ 2472 w 2472"/>
                <a:gd name="T47" fmla="*/ 354 h 4000"/>
                <a:gd name="T48" fmla="*/ 2452 w 2472"/>
                <a:gd name="T49" fmla="*/ 238 h 4000"/>
                <a:gd name="T50" fmla="*/ 2400 w 2472"/>
                <a:gd name="T51" fmla="*/ 142 h 4000"/>
                <a:gd name="T52" fmla="*/ 2250 w 2472"/>
                <a:gd name="T53" fmla="*/ 3600 h 4000"/>
                <a:gd name="T54" fmla="*/ 2246 w 2472"/>
                <a:gd name="T55" fmla="*/ 3640 h 4000"/>
                <a:gd name="T56" fmla="*/ 2226 w 2472"/>
                <a:gd name="T57" fmla="*/ 3696 h 4000"/>
                <a:gd name="T58" fmla="*/ 2194 w 2472"/>
                <a:gd name="T59" fmla="*/ 3744 h 4000"/>
                <a:gd name="T60" fmla="*/ 2150 w 2472"/>
                <a:gd name="T61" fmla="*/ 3780 h 4000"/>
                <a:gd name="T62" fmla="*/ 2098 w 2472"/>
                <a:gd name="T63" fmla="*/ 3800 h 4000"/>
                <a:gd name="T64" fmla="*/ 388 w 2472"/>
                <a:gd name="T65" fmla="*/ 3804 h 4000"/>
                <a:gd name="T66" fmla="*/ 350 w 2472"/>
                <a:gd name="T67" fmla="*/ 3800 h 4000"/>
                <a:gd name="T68" fmla="*/ 298 w 2472"/>
                <a:gd name="T69" fmla="*/ 3780 h 4000"/>
                <a:gd name="T70" fmla="*/ 254 w 2472"/>
                <a:gd name="T71" fmla="*/ 3744 h 4000"/>
                <a:gd name="T72" fmla="*/ 220 w 2472"/>
                <a:gd name="T73" fmla="*/ 3698 h 4000"/>
                <a:gd name="T74" fmla="*/ 202 w 2472"/>
                <a:gd name="T75" fmla="*/ 3642 h 4000"/>
                <a:gd name="T76" fmla="*/ 198 w 2472"/>
                <a:gd name="T77" fmla="*/ 3199 h 4000"/>
                <a:gd name="T78" fmla="*/ 2254 w 2472"/>
                <a:gd name="T79" fmla="*/ 3003 h 4000"/>
                <a:gd name="T80" fmla="*/ 2270 w 2472"/>
                <a:gd name="T81" fmla="*/ 683 h 4000"/>
                <a:gd name="T82" fmla="*/ 198 w 2472"/>
                <a:gd name="T83" fmla="*/ 486 h 4000"/>
                <a:gd name="T84" fmla="*/ 198 w 2472"/>
                <a:gd name="T85" fmla="*/ 378 h 4000"/>
                <a:gd name="T86" fmla="*/ 212 w 2472"/>
                <a:gd name="T87" fmla="*/ 320 h 4000"/>
                <a:gd name="T88" fmla="*/ 242 w 2472"/>
                <a:gd name="T89" fmla="*/ 270 h 4000"/>
                <a:gd name="T90" fmla="*/ 282 w 2472"/>
                <a:gd name="T91" fmla="*/ 230 h 4000"/>
                <a:gd name="T92" fmla="*/ 332 w 2472"/>
                <a:gd name="T93" fmla="*/ 206 h 4000"/>
                <a:gd name="T94" fmla="*/ 388 w 2472"/>
                <a:gd name="T95" fmla="*/ 196 h 4000"/>
                <a:gd name="T96" fmla="*/ 2100 w 2472"/>
                <a:gd name="T97" fmla="*/ 198 h 4000"/>
                <a:gd name="T98" fmla="*/ 2170 w 2472"/>
                <a:gd name="T99" fmla="*/ 212 h 4000"/>
                <a:gd name="T100" fmla="*/ 2226 w 2472"/>
                <a:gd name="T101" fmla="*/ 242 h 4000"/>
                <a:gd name="T102" fmla="*/ 2246 w 2472"/>
                <a:gd name="T103" fmla="*/ 264 h 4000"/>
                <a:gd name="T104" fmla="*/ 2268 w 2472"/>
                <a:gd name="T105" fmla="*/ 308 h 4000"/>
                <a:gd name="T106" fmla="*/ 2276 w 2472"/>
                <a:gd name="T107" fmla="*/ 368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2" h="4000">
                  <a:moveTo>
                    <a:pt x="2376" y="114"/>
                  </a:moveTo>
                  <a:lnTo>
                    <a:pt x="2376" y="114"/>
                  </a:lnTo>
                  <a:lnTo>
                    <a:pt x="2358" y="98"/>
                  </a:lnTo>
                  <a:lnTo>
                    <a:pt x="2340" y="82"/>
                  </a:lnTo>
                  <a:lnTo>
                    <a:pt x="2320" y="68"/>
                  </a:lnTo>
                  <a:lnTo>
                    <a:pt x="2300" y="56"/>
                  </a:lnTo>
                  <a:lnTo>
                    <a:pt x="2280" y="46"/>
                  </a:lnTo>
                  <a:lnTo>
                    <a:pt x="2260" y="36"/>
                  </a:lnTo>
                  <a:lnTo>
                    <a:pt x="2240" y="28"/>
                  </a:lnTo>
                  <a:lnTo>
                    <a:pt x="2218" y="22"/>
                  </a:lnTo>
                  <a:lnTo>
                    <a:pt x="2176" y="10"/>
                  </a:lnTo>
                  <a:lnTo>
                    <a:pt x="2136" y="4"/>
                  </a:lnTo>
                  <a:lnTo>
                    <a:pt x="2096" y="0"/>
                  </a:lnTo>
                  <a:lnTo>
                    <a:pt x="2060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50" y="2"/>
                  </a:lnTo>
                  <a:lnTo>
                    <a:pt x="310" y="8"/>
                  </a:lnTo>
                  <a:lnTo>
                    <a:pt x="274" y="18"/>
                  </a:lnTo>
                  <a:lnTo>
                    <a:pt x="238" y="30"/>
                  </a:lnTo>
                  <a:lnTo>
                    <a:pt x="204" y="48"/>
                  </a:lnTo>
                  <a:lnTo>
                    <a:pt x="172" y="68"/>
                  </a:lnTo>
                  <a:lnTo>
                    <a:pt x="142" y="90"/>
                  </a:lnTo>
                  <a:lnTo>
                    <a:pt x="114" y="116"/>
                  </a:lnTo>
                  <a:lnTo>
                    <a:pt x="90" y="146"/>
                  </a:lnTo>
                  <a:lnTo>
                    <a:pt x="68" y="176"/>
                  </a:lnTo>
                  <a:lnTo>
                    <a:pt x="48" y="208"/>
                  </a:lnTo>
                  <a:lnTo>
                    <a:pt x="32" y="244"/>
                  </a:lnTo>
                  <a:lnTo>
                    <a:pt x="18" y="280"/>
                  </a:lnTo>
                  <a:lnTo>
                    <a:pt x="8" y="320"/>
                  </a:lnTo>
                  <a:lnTo>
                    <a:pt x="2" y="358"/>
                  </a:lnTo>
                  <a:lnTo>
                    <a:pt x="0" y="400"/>
                  </a:lnTo>
                  <a:lnTo>
                    <a:pt x="0" y="3600"/>
                  </a:lnTo>
                  <a:lnTo>
                    <a:pt x="0" y="3600"/>
                  </a:lnTo>
                  <a:lnTo>
                    <a:pt x="2" y="3640"/>
                  </a:lnTo>
                  <a:lnTo>
                    <a:pt x="8" y="3680"/>
                  </a:lnTo>
                  <a:lnTo>
                    <a:pt x="18" y="3718"/>
                  </a:lnTo>
                  <a:lnTo>
                    <a:pt x="32" y="3756"/>
                  </a:lnTo>
                  <a:lnTo>
                    <a:pt x="48" y="3790"/>
                  </a:lnTo>
                  <a:lnTo>
                    <a:pt x="68" y="3824"/>
                  </a:lnTo>
                  <a:lnTo>
                    <a:pt x="90" y="3854"/>
                  </a:lnTo>
                  <a:lnTo>
                    <a:pt x="114" y="3882"/>
                  </a:lnTo>
                  <a:lnTo>
                    <a:pt x="142" y="3908"/>
                  </a:lnTo>
                  <a:lnTo>
                    <a:pt x="172" y="3932"/>
                  </a:lnTo>
                  <a:lnTo>
                    <a:pt x="204" y="3952"/>
                  </a:lnTo>
                  <a:lnTo>
                    <a:pt x="238" y="3968"/>
                  </a:lnTo>
                  <a:lnTo>
                    <a:pt x="274" y="3982"/>
                  </a:lnTo>
                  <a:lnTo>
                    <a:pt x="310" y="3992"/>
                  </a:lnTo>
                  <a:lnTo>
                    <a:pt x="350" y="3998"/>
                  </a:lnTo>
                  <a:lnTo>
                    <a:pt x="388" y="4000"/>
                  </a:lnTo>
                  <a:lnTo>
                    <a:pt x="2060" y="4000"/>
                  </a:lnTo>
                  <a:lnTo>
                    <a:pt x="2060" y="4000"/>
                  </a:lnTo>
                  <a:lnTo>
                    <a:pt x="2098" y="3998"/>
                  </a:lnTo>
                  <a:lnTo>
                    <a:pt x="2136" y="3992"/>
                  </a:lnTo>
                  <a:lnTo>
                    <a:pt x="2174" y="3982"/>
                  </a:lnTo>
                  <a:lnTo>
                    <a:pt x="2210" y="3968"/>
                  </a:lnTo>
                  <a:lnTo>
                    <a:pt x="2244" y="3952"/>
                  </a:lnTo>
                  <a:lnTo>
                    <a:pt x="2276" y="3932"/>
                  </a:lnTo>
                  <a:lnTo>
                    <a:pt x="2304" y="3908"/>
                  </a:lnTo>
                  <a:lnTo>
                    <a:pt x="2332" y="3884"/>
                  </a:lnTo>
                  <a:lnTo>
                    <a:pt x="2358" y="3854"/>
                  </a:lnTo>
                  <a:lnTo>
                    <a:pt x="2380" y="3824"/>
                  </a:lnTo>
                  <a:lnTo>
                    <a:pt x="2400" y="3790"/>
                  </a:lnTo>
                  <a:lnTo>
                    <a:pt x="2416" y="3756"/>
                  </a:lnTo>
                  <a:lnTo>
                    <a:pt x="2430" y="3720"/>
                  </a:lnTo>
                  <a:lnTo>
                    <a:pt x="2438" y="3682"/>
                  </a:lnTo>
                  <a:lnTo>
                    <a:pt x="2444" y="3642"/>
                  </a:lnTo>
                  <a:lnTo>
                    <a:pt x="2448" y="3600"/>
                  </a:lnTo>
                  <a:lnTo>
                    <a:pt x="2468" y="555"/>
                  </a:lnTo>
                  <a:lnTo>
                    <a:pt x="2472" y="396"/>
                  </a:lnTo>
                  <a:lnTo>
                    <a:pt x="2472" y="396"/>
                  </a:lnTo>
                  <a:lnTo>
                    <a:pt x="2472" y="354"/>
                  </a:lnTo>
                  <a:lnTo>
                    <a:pt x="2468" y="314"/>
                  </a:lnTo>
                  <a:lnTo>
                    <a:pt x="2462" y="274"/>
                  </a:lnTo>
                  <a:lnTo>
                    <a:pt x="2452" y="238"/>
                  </a:lnTo>
                  <a:lnTo>
                    <a:pt x="2438" y="204"/>
                  </a:lnTo>
                  <a:lnTo>
                    <a:pt x="2420" y="172"/>
                  </a:lnTo>
                  <a:lnTo>
                    <a:pt x="2400" y="142"/>
                  </a:lnTo>
                  <a:lnTo>
                    <a:pt x="2376" y="114"/>
                  </a:lnTo>
                  <a:lnTo>
                    <a:pt x="2376" y="114"/>
                  </a:lnTo>
                  <a:close/>
                  <a:moveTo>
                    <a:pt x="2250" y="3600"/>
                  </a:moveTo>
                  <a:lnTo>
                    <a:pt x="2250" y="3600"/>
                  </a:lnTo>
                  <a:lnTo>
                    <a:pt x="2250" y="3620"/>
                  </a:lnTo>
                  <a:lnTo>
                    <a:pt x="2246" y="3640"/>
                  </a:lnTo>
                  <a:lnTo>
                    <a:pt x="2242" y="3660"/>
                  </a:lnTo>
                  <a:lnTo>
                    <a:pt x="2236" y="3678"/>
                  </a:lnTo>
                  <a:lnTo>
                    <a:pt x="2226" y="3696"/>
                  </a:lnTo>
                  <a:lnTo>
                    <a:pt x="2218" y="3714"/>
                  </a:lnTo>
                  <a:lnTo>
                    <a:pt x="2206" y="3730"/>
                  </a:lnTo>
                  <a:lnTo>
                    <a:pt x="2194" y="3744"/>
                  </a:lnTo>
                  <a:lnTo>
                    <a:pt x="2180" y="3758"/>
                  </a:lnTo>
                  <a:lnTo>
                    <a:pt x="2166" y="3768"/>
                  </a:lnTo>
                  <a:lnTo>
                    <a:pt x="2150" y="3780"/>
                  </a:lnTo>
                  <a:lnTo>
                    <a:pt x="2134" y="3788"/>
                  </a:lnTo>
                  <a:lnTo>
                    <a:pt x="2116" y="3794"/>
                  </a:lnTo>
                  <a:lnTo>
                    <a:pt x="2098" y="3800"/>
                  </a:lnTo>
                  <a:lnTo>
                    <a:pt x="2078" y="3802"/>
                  </a:lnTo>
                  <a:lnTo>
                    <a:pt x="2060" y="3804"/>
                  </a:lnTo>
                  <a:lnTo>
                    <a:pt x="388" y="3804"/>
                  </a:lnTo>
                  <a:lnTo>
                    <a:pt x="388" y="3804"/>
                  </a:lnTo>
                  <a:lnTo>
                    <a:pt x="370" y="3802"/>
                  </a:lnTo>
                  <a:lnTo>
                    <a:pt x="350" y="3800"/>
                  </a:lnTo>
                  <a:lnTo>
                    <a:pt x="332" y="3794"/>
                  </a:lnTo>
                  <a:lnTo>
                    <a:pt x="314" y="3788"/>
                  </a:lnTo>
                  <a:lnTo>
                    <a:pt x="298" y="3780"/>
                  </a:lnTo>
                  <a:lnTo>
                    <a:pt x="282" y="3768"/>
                  </a:lnTo>
                  <a:lnTo>
                    <a:pt x="268" y="3758"/>
                  </a:lnTo>
                  <a:lnTo>
                    <a:pt x="254" y="3744"/>
                  </a:lnTo>
                  <a:lnTo>
                    <a:pt x="242" y="3730"/>
                  </a:lnTo>
                  <a:lnTo>
                    <a:pt x="230" y="3714"/>
                  </a:lnTo>
                  <a:lnTo>
                    <a:pt x="220" y="3698"/>
                  </a:lnTo>
                  <a:lnTo>
                    <a:pt x="212" y="3680"/>
                  </a:lnTo>
                  <a:lnTo>
                    <a:pt x="206" y="3660"/>
                  </a:lnTo>
                  <a:lnTo>
                    <a:pt x="202" y="3642"/>
                  </a:lnTo>
                  <a:lnTo>
                    <a:pt x="198" y="3620"/>
                  </a:lnTo>
                  <a:lnTo>
                    <a:pt x="198" y="3600"/>
                  </a:lnTo>
                  <a:lnTo>
                    <a:pt x="198" y="3199"/>
                  </a:lnTo>
                  <a:lnTo>
                    <a:pt x="2254" y="3199"/>
                  </a:lnTo>
                  <a:lnTo>
                    <a:pt x="2250" y="3600"/>
                  </a:lnTo>
                  <a:close/>
                  <a:moveTo>
                    <a:pt x="2254" y="3003"/>
                  </a:moveTo>
                  <a:lnTo>
                    <a:pt x="198" y="3003"/>
                  </a:lnTo>
                  <a:lnTo>
                    <a:pt x="198" y="683"/>
                  </a:lnTo>
                  <a:lnTo>
                    <a:pt x="2270" y="683"/>
                  </a:lnTo>
                  <a:lnTo>
                    <a:pt x="2254" y="3003"/>
                  </a:lnTo>
                  <a:close/>
                  <a:moveTo>
                    <a:pt x="2272" y="486"/>
                  </a:moveTo>
                  <a:lnTo>
                    <a:pt x="198" y="48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198" y="378"/>
                  </a:lnTo>
                  <a:lnTo>
                    <a:pt x="202" y="358"/>
                  </a:lnTo>
                  <a:lnTo>
                    <a:pt x="206" y="340"/>
                  </a:lnTo>
                  <a:lnTo>
                    <a:pt x="212" y="320"/>
                  </a:lnTo>
                  <a:lnTo>
                    <a:pt x="220" y="302"/>
                  </a:lnTo>
                  <a:lnTo>
                    <a:pt x="230" y="286"/>
                  </a:lnTo>
                  <a:lnTo>
                    <a:pt x="242" y="270"/>
                  </a:lnTo>
                  <a:lnTo>
                    <a:pt x="254" y="256"/>
                  </a:lnTo>
                  <a:lnTo>
                    <a:pt x="268" y="242"/>
                  </a:lnTo>
                  <a:lnTo>
                    <a:pt x="282" y="230"/>
                  </a:lnTo>
                  <a:lnTo>
                    <a:pt x="298" y="220"/>
                  </a:lnTo>
                  <a:lnTo>
                    <a:pt x="314" y="212"/>
                  </a:lnTo>
                  <a:lnTo>
                    <a:pt x="332" y="206"/>
                  </a:lnTo>
                  <a:lnTo>
                    <a:pt x="350" y="200"/>
                  </a:lnTo>
                  <a:lnTo>
                    <a:pt x="370" y="196"/>
                  </a:lnTo>
                  <a:lnTo>
                    <a:pt x="388" y="196"/>
                  </a:lnTo>
                  <a:lnTo>
                    <a:pt x="2060" y="196"/>
                  </a:lnTo>
                  <a:lnTo>
                    <a:pt x="2060" y="196"/>
                  </a:lnTo>
                  <a:lnTo>
                    <a:pt x="2100" y="198"/>
                  </a:lnTo>
                  <a:lnTo>
                    <a:pt x="2122" y="200"/>
                  </a:lnTo>
                  <a:lnTo>
                    <a:pt x="2146" y="206"/>
                  </a:lnTo>
                  <a:lnTo>
                    <a:pt x="2170" y="212"/>
                  </a:lnTo>
                  <a:lnTo>
                    <a:pt x="2194" y="222"/>
                  </a:lnTo>
                  <a:lnTo>
                    <a:pt x="2216" y="236"/>
                  </a:lnTo>
                  <a:lnTo>
                    <a:pt x="2226" y="242"/>
                  </a:lnTo>
                  <a:lnTo>
                    <a:pt x="2234" y="252"/>
                  </a:lnTo>
                  <a:lnTo>
                    <a:pt x="2234" y="252"/>
                  </a:lnTo>
                  <a:lnTo>
                    <a:pt x="2246" y="264"/>
                  </a:lnTo>
                  <a:lnTo>
                    <a:pt x="2254" y="278"/>
                  </a:lnTo>
                  <a:lnTo>
                    <a:pt x="2262" y="292"/>
                  </a:lnTo>
                  <a:lnTo>
                    <a:pt x="2268" y="308"/>
                  </a:lnTo>
                  <a:lnTo>
                    <a:pt x="2272" y="326"/>
                  </a:lnTo>
                  <a:lnTo>
                    <a:pt x="2274" y="346"/>
                  </a:lnTo>
                  <a:lnTo>
                    <a:pt x="2276" y="368"/>
                  </a:lnTo>
                  <a:lnTo>
                    <a:pt x="2276" y="390"/>
                  </a:lnTo>
                  <a:lnTo>
                    <a:pt x="2272" y="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163" name="Freeform 129"/>
          <p:cNvSpPr>
            <a:spLocks noChangeAspect="1" noEditPoints="1"/>
          </p:cNvSpPr>
          <p:nvPr/>
        </p:nvSpPr>
        <p:spPr bwMode="auto">
          <a:xfrm>
            <a:off x="3115541" y="3055916"/>
            <a:ext cx="555166" cy="458374"/>
          </a:xfrm>
          <a:custGeom>
            <a:avLst/>
            <a:gdLst>
              <a:gd name="T0" fmla="*/ 118 w 3992"/>
              <a:gd name="T1" fmla="*/ 0 h 3296"/>
              <a:gd name="T2" fmla="*/ 106 w 3992"/>
              <a:gd name="T3" fmla="*/ 0 h 3296"/>
              <a:gd name="T4" fmla="*/ 72 w 3992"/>
              <a:gd name="T5" fmla="*/ 10 h 3296"/>
              <a:gd name="T6" fmla="*/ 34 w 3992"/>
              <a:gd name="T7" fmla="*/ 34 h 3296"/>
              <a:gd name="T8" fmla="*/ 10 w 3992"/>
              <a:gd name="T9" fmla="*/ 72 h 3296"/>
              <a:gd name="T10" fmla="*/ 2 w 3992"/>
              <a:gd name="T11" fmla="*/ 104 h 3296"/>
              <a:gd name="T12" fmla="*/ 0 w 3992"/>
              <a:gd name="T13" fmla="*/ 2648 h 3296"/>
              <a:gd name="T14" fmla="*/ 2 w 3992"/>
              <a:gd name="T15" fmla="*/ 2660 h 3296"/>
              <a:gd name="T16" fmla="*/ 10 w 3992"/>
              <a:gd name="T17" fmla="*/ 2694 h 3296"/>
              <a:gd name="T18" fmla="*/ 34 w 3992"/>
              <a:gd name="T19" fmla="*/ 2732 h 3296"/>
              <a:gd name="T20" fmla="*/ 72 w 3992"/>
              <a:gd name="T21" fmla="*/ 2756 h 3296"/>
              <a:gd name="T22" fmla="*/ 106 w 3992"/>
              <a:gd name="T23" fmla="*/ 2764 h 3296"/>
              <a:gd name="T24" fmla="*/ 1485 w 3992"/>
              <a:gd name="T25" fmla="*/ 2766 h 3296"/>
              <a:gd name="T26" fmla="*/ 1225 w 3992"/>
              <a:gd name="T27" fmla="*/ 3064 h 3296"/>
              <a:gd name="T28" fmla="*/ 1213 w 3992"/>
              <a:gd name="T29" fmla="*/ 3064 h 3296"/>
              <a:gd name="T30" fmla="*/ 1179 w 3992"/>
              <a:gd name="T31" fmla="*/ 3072 h 3296"/>
              <a:gd name="T32" fmla="*/ 1143 w 3992"/>
              <a:gd name="T33" fmla="*/ 3098 h 3296"/>
              <a:gd name="T34" fmla="*/ 1117 w 3992"/>
              <a:gd name="T35" fmla="*/ 3134 h 3296"/>
              <a:gd name="T36" fmla="*/ 1109 w 3992"/>
              <a:gd name="T37" fmla="*/ 3168 h 3296"/>
              <a:gd name="T38" fmla="*/ 1109 w 3992"/>
              <a:gd name="T39" fmla="*/ 3180 h 3296"/>
              <a:gd name="T40" fmla="*/ 1111 w 3992"/>
              <a:gd name="T41" fmla="*/ 3204 h 3296"/>
              <a:gd name="T42" fmla="*/ 1127 w 3992"/>
              <a:gd name="T43" fmla="*/ 3244 h 3296"/>
              <a:gd name="T44" fmla="*/ 1159 w 3992"/>
              <a:gd name="T45" fmla="*/ 3276 h 3296"/>
              <a:gd name="T46" fmla="*/ 1201 w 3992"/>
              <a:gd name="T47" fmla="*/ 3294 h 3296"/>
              <a:gd name="T48" fmla="*/ 1225 w 3992"/>
              <a:gd name="T49" fmla="*/ 3296 h 3296"/>
              <a:gd name="T50" fmla="*/ 2391 w 3992"/>
              <a:gd name="T51" fmla="*/ 3296 h 3296"/>
              <a:gd name="T52" fmla="*/ 2769 w 3992"/>
              <a:gd name="T53" fmla="*/ 3296 h 3296"/>
              <a:gd name="T54" fmla="*/ 2791 w 3992"/>
              <a:gd name="T55" fmla="*/ 3294 h 3296"/>
              <a:gd name="T56" fmla="*/ 2833 w 3992"/>
              <a:gd name="T57" fmla="*/ 3276 h 3296"/>
              <a:gd name="T58" fmla="*/ 2865 w 3992"/>
              <a:gd name="T59" fmla="*/ 3244 h 3296"/>
              <a:gd name="T60" fmla="*/ 2883 w 3992"/>
              <a:gd name="T61" fmla="*/ 3204 h 3296"/>
              <a:gd name="T62" fmla="*/ 2885 w 3992"/>
              <a:gd name="T63" fmla="*/ 3180 h 3296"/>
              <a:gd name="T64" fmla="*/ 2883 w 3992"/>
              <a:gd name="T65" fmla="*/ 3168 h 3296"/>
              <a:gd name="T66" fmla="*/ 2875 w 3992"/>
              <a:gd name="T67" fmla="*/ 3134 h 3296"/>
              <a:gd name="T68" fmla="*/ 2851 w 3992"/>
              <a:gd name="T69" fmla="*/ 3098 h 3296"/>
              <a:gd name="T70" fmla="*/ 2813 w 3992"/>
              <a:gd name="T71" fmla="*/ 3072 h 3296"/>
              <a:gd name="T72" fmla="*/ 2781 w 3992"/>
              <a:gd name="T73" fmla="*/ 3064 h 3296"/>
              <a:gd name="T74" fmla="*/ 2507 w 3992"/>
              <a:gd name="T75" fmla="*/ 3064 h 3296"/>
              <a:gd name="T76" fmla="*/ 3876 w 3992"/>
              <a:gd name="T77" fmla="*/ 2766 h 3296"/>
              <a:gd name="T78" fmla="*/ 3888 w 3992"/>
              <a:gd name="T79" fmla="*/ 2764 h 3296"/>
              <a:gd name="T80" fmla="*/ 3920 w 3992"/>
              <a:gd name="T81" fmla="*/ 2756 h 3296"/>
              <a:gd name="T82" fmla="*/ 3958 w 3992"/>
              <a:gd name="T83" fmla="*/ 2732 h 3296"/>
              <a:gd name="T84" fmla="*/ 3982 w 3992"/>
              <a:gd name="T85" fmla="*/ 2694 h 3296"/>
              <a:gd name="T86" fmla="*/ 3992 w 3992"/>
              <a:gd name="T87" fmla="*/ 2660 h 3296"/>
              <a:gd name="T88" fmla="*/ 3992 w 3992"/>
              <a:gd name="T89" fmla="*/ 116 h 3296"/>
              <a:gd name="T90" fmla="*/ 3992 w 3992"/>
              <a:gd name="T91" fmla="*/ 104 h 3296"/>
              <a:gd name="T92" fmla="*/ 3982 w 3992"/>
              <a:gd name="T93" fmla="*/ 72 h 3296"/>
              <a:gd name="T94" fmla="*/ 3958 w 3992"/>
              <a:gd name="T95" fmla="*/ 34 h 3296"/>
              <a:gd name="T96" fmla="*/ 3920 w 3992"/>
              <a:gd name="T97" fmla="*/ 10 h 3296"/>
              <a:gd name="T98" fmla="*/ 3888 w 3992"/>
              <a:gd name="T99" fmla="*/ 0 h 3296"/>
              <a:gd name="T100" fmla="*/ 3876 w 3992"/>
              <a:gd name="T101" fmla="*/ 0 h 3296"/>
              <a:gd name="T102" fmla="*/ 1719 w 3992"/>
              <a:gd name="T103" fmla="*/ 2766 h 3296"/>
              <a:gd name="T104" fmla="*/ 2275 w 3992"/>
              <a:gd name="T105" fmla="*/ 3064 h 3296"/>
              <a:gd name="T106" fmla="*/ 3758 w 3992"/>
              <a:gd name="T107" fmla="*/ 2532 h 3296"/>
              <a:gd name="T108" fmla="*/ 234 w 3992"/>
              <a:gd name="T109" fmla="*/ 234 h 3296"/>
              <a:gd name="T110" fmla="*/ 3758 w 3992"/>
              <a:gd name="T111" fmla="*/ 2532 h 3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92" h="3296">
                <a:moveTo>
                  <a:pt x="3876" y="0"/>
                </a:moveTo>
                <a:lnTo>
                  <a:pt x="118" y="0"/>
                </a:lnTo>
                <a:lnTo>
                  <a:pt x="118" y="0"/>
                </a:lnTo>
                <a:lnTo>
                  <a:pt x="106" y="0"/>
                </a:lnTo>
                <a:lnTo>
                  <a:pt x="94" y="2"/>
                </a:lnTo>
                <a:lnTo>
                  <a:pt x="72" y="10"/>
                </a:lnTo>
                <a:lnTo>
                  <a:pt x="52" y="20"/>
                </a:lnTo>
                <a:lnTo>
                  <a:pt x="34" y="34"/>
                </a:lnTo>
                <a:lnTo>
                  <a:pt x="20" y="52"/>
                </a:lnTo>
                <a:lnTo>
                  <a:pt x="10" y="72"/>
                </a:lnTo>
                <a:lnTo>
                  <a:pt x="4" y="94"/>
                </a:lnTo>
                <a:lnTo>
                  <a:pt x="2" y="104"/>
                </a:lnTo>
                <a:lnTo>
                  <a:pt x="0" y="116"/>
                </a:lnTo>
                <a:lnTo>
                  <a:pt x="0" y="2648"/>
                </a:lnTo>
                <a:lnTo>
                  <a:pt x="0" y="2648"/>
                </a:lnTo>
                <a:lnTo>
                  <a:pt x="2" y="2660"/>
                </a:lnTo>
                <a:lnTo>
                  <a:pt x="4" y="2672"/>
                </a:lnTo>
                <a:lnTo>
                  <a:pt x="10" y="2694"/>
                </a:lnTo>
                <a:lnTo>
                  <a:pt x="20" y="2714"/>
                </a:lnTo>
                <a:lnTo>
                  <a:pt x="34" y="2732"/>
                </a:lnTo>
                <a:lnTo>
                  <a:pt x="52" y="2746"/>
                </a:lnTo>
                <a:lnTo>
                  <a:pt x="72" y="2756"/>
                </a:lnTo>
                <a:lnTo>
                  <a:pt x="94" y="2762"/>
                </a:lnTo>
                <a:lnTo>
                  <a:pt x="106" y="2764"/>
                </a:lnTo>
                <a:lnTo>
                  <a:pt x="118" y="2766"/>
                </a:lnTo>
                <a:lnTo>
                  <a:pt x="1485" y="2766"/>
                </a:lnTo>
                <a:lnTo>
                  <a:pt x="1485" y="3064"/>
                </a:lnTo>
                <a:lnTo>
                  <a:pt x="1225" y="3064"/>
                </a:lnTo>
                <a:lnTo>
                  <a:pt x="1225" y="3064"/>
                </a:lnTo>
                <a:lnTo>
                  <a:pt x="1213" y="3064"/>
                </a:lnTo>
                <a:lnTo>
                  <a:pt x="1201" y="3066"/>
                </a:lnTo>
                <a:lnTo>
                  <a:pt x="1179" y="3072"/>
                </a:lnTo>
                <a:lnTo>
                  <a:pt x="1159" y="3084"/>
                </a:lnTo>
                <a:lnTo>
                  <a:pt x="1143" y="3098"/>
                </a:lnTo>
                <a:lnTo>
                  <a:pt x="1127" y="3114"/>
                </a:lnTo>
                <a:lnTo>
                  <a:pt x="1117" y="3134"/>
                </a:lnTo>
                <a:lnTo>
                  <a:pt x="1111" y="3156"/>
                </a:lnTo>
                <a:lnTo>
                  <a:pt x="1109" y="3168"/>
                </a:lnTo>
                <a:lnTo>
                  <a:pt x="1109" y="3180"/>
                </a:lnTo>
                <a:lnTo>
                  <a:pt x="1109" y="3180"/>
                </a:lnTo>
                <a:lnTo>
                  <a:pt x="1109" y="3192"/>
                </a:lnTo>
                <a:lnTo>
                  <a:pt x="1111" y="3204"/>
                </a:lnTo>
                <a:lnTo>
                  <a:pt x="1117" y="3226"/>
                </a:lnTo>
                <a:lnTo>
                  <a:pt x="1127" y="3244"/>
                </a:lnTo>
                <a:lnTo>
                  <a:pt x="1143" y="3262"/>
                </a:lnTo>
                <a:lnTo>
                  <a:pt x="1159" y="3276"/>
                </a:lnTo>
                <a:lnTo>
                  <a:pt x="1179" y="3286"/>
                </a:lnTo>
                <a:lnTo>
                  <a:pt x="1201" y="3294"/>
                </a:lnTo>
                <a:lnTo>
                  <a:pt x="1213" y="3296"/>
                </a:lnTo>
                <a:lnTo>
                  <a:pt x="1225" y="3296"/>
                </a:lnTo>
                <a:lnTo>
                  <a:pt x="1603" y="3296"/>
                </a:lnTo>
                <a:lnTo>
                  <a:pt x="2391" y="3296"/>
                </a:lnTo>
                <a:lnTo>
                  <a:pt x="2769" y="3296"/>
                </a:lnTo>
                <a:lnTo>
                  <a:pt x="2769" y="3296"/>
                </a:lnTo>
                <a:lnTo>
                  <a:pt x="2781" y="3296"/>
                </a:lnTo>
                <a:lnTo>
                  <a:pt x="2791" y="3294"/>
                </a:lnTo>
                <a:lnTo>
                  <a:pt x="2813" y="3286"/>
                </a:lnTo>
                <a:lnTo>
                  <a:pt x="2833" y="3276"/>
                </a:lnTo>
                <a:lnTo>
                  <a:pt x="2851" y="3262"/>
                </a:lnTo>
                <a:lnTo>
                  <a:pt x="2865" y="3244"/>
                </a:lnTo>
                <a:lnTo>
                  <a:pt x="2875" y="3226"/>
                </a:lnTo>
                <a:lnTo>
                  <a:pt x="2883" y="3204"/>
                </a:lnTo>
                <a:lnTo>
                  <a:pt x="2883" y="3192"/>
                </a:lnTo>
                <a:lnTo>
                  <a:pt x="2885" y="3180"/>
                </a:lnTo>
                <a:lnTo>
                  <a:pt x="2885" y="3180"/>
                </a:lnTo>
                <a:lnTo>
                  <a:pt x="2883" y="3168"/>
                </a:lnTo>
                <a:lnTo>
                  <a:pt x="2883" y="3156"/>
                </a:lnTo>
                <a:lnTo>
                  <a:pt x="2875" y="3134"/>
                </a:lnTo>
                <a:lnTo>
                  <a:pt x="2865" y="3114"/>
                </a:lnTo>
                <a:lnTo>
                  <a:pt x="2851" y="3098"/>
                </a:lnTo>
                <a:lnTo>
                  <a:pt x="2833" y="3084"/>
                </a:lnTo>
                <a:lnTo>
                  <a:pt x="2813" y="3072"/>
                </a:lnTo>
                <a:lnTo>
                  <a:pt x="2791" y="3066"/>
                </a:lnTo>
                <a:lnTo>
                  <a:pt x="2781" y="3064"/>
                </a:lnTo>
                <a:lnTo>
                  <a:pt x="2769" y="3064"/>
                </a:lnTo>
                <a:lnTo>
                  <a:pt x="2507" y="3064"/>
                </a:lnTo>
                <a:lnTo>
                  <a:pt x="2507" y="2766"/>
                </a:lnTo>
                <a:lnTo>
                  <a:pt x="3876" y="2766"/>
                </a:lnTo>
                <a:lnTo>
                  <a:pt x="3876" y="2766"/>
                </a:lnTo>
                <a:lnTo>
                  <a:pt x="3888" y="2764"/>
                </a:lnTo>
                <a:lnTo>
                  <a:pt x="3898" y="2762"/>
                </a:lnTo>
                <a:lnTo>
                  <a:pt x="3920" y="2756"/>
                </a:lnTo>
                <a:lnTo>
                  <a:pt x="3940" y="2746"/>
                </a:lnTo>
                <a:lnTo>
                  <a:pt x="3958" y="2732"/>
                </a:lnTo>
                <a:lnTo>
                  <a:pt x="3972" y="2714"/>
                </a:lnTo>
                <a:lnTo>
                  <a:pt x="3982" y="2694"/>
                </a:lnTo>
                <a:lnTo>
                  <a:pt x="3990" y="2672"/>
                </a:lnTo>
                <a:lnTo>
                  <a:pt x="3992" y="2660"/>
                </a:lnTo>
                <a:lnTo>
                  <a:pt x="3992" y="2648"/>
                </a:lnTo>
                <a:lnTo>
                  <a:pt x="3992" y="116"/>
                </a:lnTo>
                <a:lnTo>
                  <a:pt x="3992" y="116"/>
                </a:lnTo>
                <a:lnTo>
                  <a:pt x="3992" y="104"/>
                </a:lnTo>
                <a:lnTo>
                  <a:pt x="3990" y="94"/>
                </a:lnTo>
                <a:lnTo>
                  <a:pt x="3982" y="72"/>
                </a:lnTo>
                <a:lnTo>
                  <a:pt x="3972" y="52"/>
                </a:lnTo>
                <a:lnTo>
                  <a:pt x="3958" y="34"/>
                </a:lnTo>
                <a:lnTo>
                  <a:pt x="3940" y="20"/>
                </a:lnTo>
                <a:lnTo>
                  <a:pt x="3920" y="10"/>
                </a:lnTo>
                <a:lnTo>
                  <a:pt x="3898" y="2"/>
                </a:lnTo>
                <a:lnTo>
                  <a:pt x="3888" y="0"/>
                </a:lnTo>
                <a:lnTo>
                  <a:pt x="3876" y="0"/>
                </a:lnTo>
                <a:lnTo>
                  <a:pt x="3876" y="0"/>
                </a:lnTo>
                <a:close/>
                <a:moveTo>
                  <a:pt x="1719" y="3064"/>
                </a:moveTo>
                <a:lnTo>
                  <a:pt x="1719" y="2766"/>
                </a:lnTo>
                <a:lnTo>
                  <a:pt x="2275" y="2766"/>
                </a:lnTo>
                <a:lnTo>
                  <a:pt x="2275" y="3064"/>
                </a:lnTo>
                <a:lnTo>
                  <a:pt x="1719" y="3064"/>
                </a:lnTo>
                <a:close/>
                <a:moveTo>
                  <a:pt x="3758" y="2532"/>
                </a:moveTo>
                <a:lnTo>
                  <a:pt x="234" y="2532"/>
                </a:lnTo>
                <a:lnTo>
                  <a:pt x="234" y="234"/>
                </a:lnTo>
                <a:lnTo>
                  <a:pt x="3758" y="234"/>
                </a:lnTo>
                <a:lnTo>
                  <a:pt x="3758" y="2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4" name="Freeform 78"/>
          <p:cNvSpPr>
            <a:spLocks noChangeAspect="1" noEditPoints="1"/>
          </p:cNvSpPr>
          <p:nvPr/>
        </p:nvSpPr>
        <p:spPr bwMode="auto">
          <a:xfrm>
            <a:off x="2147174" y="3060428"/>
            <a:ext cx="645615" cy="449349"/>
          </a:xfrm>
          <a:custGeom>
            <a:avLst/>
            <a:gdLst>
              <a:gd name="T0" fmla="*/ 3670 w 4000"/>
              <a:gd name="T1" fmla="*/ 108 h 2784"/>
              <a:gd name="T2" fmla="*/ 3660 w 4000"/>
              <a:gd name="T3" fmla="*/ 66 h 2784"/>
              <a:gd name="T4" fmla="*/ 3622 w 4000"/>
              <a:gd name="T5" fmla="*/ 18 h 2784"/>
              <a:gd name="T6" fmla="*/ 3560 w 4000"/>
              <a:gd name="T7" fmla="*/ 0 h 2784"/>
              <a:gd name="T8" fmla="*/ 418 w 4000"/>
              <a:gd name="T9" fmla="*/ 2 h 2784"/>
              <a:gd name="T10" fmla="*/ 362 w 4000"/>
              <a:gd name="T11" fmla="*/ 32 h 2784"/>
              <a:gd name="T12" fmla="*/ 332 w 4000"/>
              <a:gd name="T13" fmla="*/ 86 h 2784"/>
              <a:gd name="T14" fmla="*/ 218 w 4000"/>
              <a:gd name="T15" fmla="*/ 2094 h 2784"/>
              <a:gd name="T16" fmla="*/ 174 w 4000"/>
              <a:gd name="T17" fmla="*/ 2098 h 2784"/>
              <a:gd name="T18" fmla="*/ 114 w 4000"/>
              <a:gd name="T19" fmla="*/ 2120 h 2784"/>
              <a:gd name="T20" fmla="*/ 64 w 4000"/>
              <a:gd name="T21" fmla="*/ 2158 h 2784"/>
              <a:gd name="T22" fmla="*/ 26 w 4000"/>
              <a:gd name="T23" fmla="*/ 2208 h 2784"/>
              <a:gd name="T24" fmla="*/ 4 w 4000"/>
              <a:gd name="T25" fmla="*/ 2268 h 2784"/>
              <a:gd name="T26" fmla="*/ 0 w 4000"/>
              <a:gd name="T27" fmla="*/ 2312 h 2784"/>
              <a:gd name="T28" fmla="*/ 4 w 4000"/>
              <a:gd name="T29" fmla="*/ 2384 h 2784"/>
              <a:gd name="T30" fmla="*/ 36 w 4000"/>
              <a:gd name="T31" fmla="*/ 2496 h 2784"/>
              <a:gd name="T32" fmla="*/ 108 w 4000"/>
              <a:gd name="T33" fmla="*/ 2612 h 2784"/>
              <a:gd name="T34" fmla="*/ 208 w 4000"/>
              <a:gd name="T35" fmla="*/ 2704 h 2784"/>
              <a:gd name="T36" fmla="*/ 330 w 4000"/>
              <a:gd name="T37" fmla="*/ 2762 h 2784"/>
              <a:gd name="T38" fmla="*/ 422 w 4000"/>
              <a:gd name="T39" fmla="*/ 2782 h 2784"/>
              <a:gd name="T40" fmla="*/ 3530 w 4000"/>
              <a:gd name="T41" fmla="*/ 2784 h 2784"/>
              <a:gd name="T42" fmla="*/ 3578 w 4000"/>
              <a:gd name="T43" fmla="*/ 2782 h 2784"/>
              <a:gd name="T44" fmla="*/ 3670 w 4000"/>
              <a:gd name="T45" fmla="*/ 2762 h 2784"/>
              <a:gd name="T46" fmla="*/ 3792 w 4000"/>
              <a:gd name="T47" fmla="*/ 2704 h 2784"/>
              <a:gd name="T48" fmla="*/ 3892 w 4000"/>
              <a:gd name="T49" fmla="*/ 2612 h 2784"/>
              <a:gd name="T50" fmla="*/ 3964 w 4000"/>
              <a:gd name="T51" fmla="*/ 2496 h 2784"/>
              <a:gd name="T52" fmla="*/ 3996 w 4000"/>
              <a:gd name="T53" fmla="*/ 2384 h 2784"/>
              <a:gd name="T54" fmla="*/ 4000 w 4000"/>
              <a:gd name="T55" fmla="*/ 2312 h 2784"/>
              <a:gd name="T56" fmla="*/ 3996 w 4000"/>
              <a:gd name="T57" fmla="*/ 2268 h 2784"/>
              <a:gd name="T58" fmla="*/ 3974 w 4000"/>
              <a:gd name="T59" fmla="*/ 2208 h 2784"/>
              <a:gd name="T60" fmla="*/ 3936 w 4000"/>
              <a:gd name="T61" fmla="*/ 2158 h 2784"/>
              <a:gd name="T62" fmla="*/ 3886 w 4000"/>
              <a:gd name="T63" fmla="*/ 2120 h 2784"/>
              <a:gd name="T64" fmla="*/ 3826 w 4000"/>
              <a:gd name="T65" fmla="*/ 2098 h 2784"/>
              <a:gd name="T66" fmla="*/ 3782 w 4000"/>
              <a:gd name="T67" fmla="*/ 2094 h 2784"/>
              <a:gd name="T68" fmla="*/ 3449 w 4000"/>
              <a:gd name="T69" fmla="*/ 2094 h 2784"/>
              <a:gd name="T70" fmla="*/ 3530 w 4000"/>
              <a:gd name="T71" fmla="*/ 2566 h 2784"/>
              <a:gd name="T72" fmla="*/ 446 w 4000"/>
              <a:gd name="T73" fmla="*/ 2564 h 2784"/>
              <a:gd name="T74" fmla="*/ 372 w 4000"/>
              <a:gd name="T75" fmla="*/ 2546 h 2784"/>
              <a:gd name="T76" fmla="*/ 310 w 4000"/>
              <a:gd name="T77" fmla="*/ 2508 h 2784"/>
              <a:gd name="T78" fmla="*/ 260 w 4000"/>
              <a:gd name="T79" fmla="*/ 2454 h 2784"/>
              <a:gd name="T80" fmla="*/ 228 w 4000"/>
              <a:gd name="T81" fmla="*/ 2388 h 2784"/>
              <a:gd name="T82" fmla="*/ 218 w 4000"/>
              <a:gd name="T83" fmla="*/ 2312 h 2784"/>
              <a:gd name="T84" fmla="*/ 3780 w 4000"/>
              <a:gd name="T85" fmla="*/ 2338 h 2784"/>
              <a:gd name="T86" fmla="*/ 3762 w 4000"/>
              <a:gd name="T87" fmla="*/ 2410 h 2784"/>
              <a:gd name="T88" fmla="*/ 3724 w 4000"/>
              <a:gd name="T89" fmla="*/ 2474 h 2784"/>
              <a:gd name="T90" fmla="*/ 3670 w 4000"/>
              <a:gd name="T91" fmla="*/ 2522 h 2784"/>
              <a:gd name="T92" fmla="*/ 3604 w 4000"/>
              <a:gd name="T93" fmla="*/ 2554 h 2784"/>
              <a:gd name="T94" fmla="*/ 3530 w 4000"/>
              <a:gd name="T95" fmla="*/ 2566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00" h="2784">
                <a:moveTo>
                  <a:pt x="3782" y="2094"/>
                </a:moveTo>
                <a:lnTo>
                  <a:pt x="3670" y="2094"/>
                </a:lnTo>
                <a:lnTo>
                  <a:pt x="3670" y="108"/>
                </a:lnTo>
                <a:lnTo>
                  <a:pt x="3670" y="108"/>
                </a:lnTo>
                <a:lnTo>
                  <a:pt x="3668" y="86"/>
                </a:lnTo>
                <a:lnTo>
                  <a:pt x="3660" y="66"/>
                </a:lnTo>
                <a:lnTo>
                  <a:pt x="3650" y="48"/>
                </a:lnTo>
                <a:lnTo>
                  <a:pt x="3638" y="32"/>
                </a:lnTo>
                <a:lnTo>
                  <a:pt x="3622" y="18"/>
                </a:lnTo>
                <a:lnTo>
                  <a:pt x="3602" y="8"/>
                </a:lnTo>
                <a:lnTo>
                  <a:pt x="3582" y="2"/>
                </a:lnTo>
                <a:lnTo>
                  <a:pt x="3560" y="0"/>
                </a:lnTo>
                <a:lnTo>
                  <a:pt x="440" y="0"/>
                </a:lnTo>
                <a:lnTo>
                  <a:pt x="440" y="0"/>
                </a:lnTo>
                <a:lnTo>
                  <a:pt x="418" y="2"/>
                </a:lnTo>
                <a:lnTo>
                  <a:pt x="398" y="8"/>
                </a:lnTo>
                <a:lnTo>
                  <a:pt x="378" y="18"/>
                </a:lnTo>
                <a:lnTo>
                  <a:pt x="362" y="32"/>
                </a:lnTo>
                <a:lnTo>
                  <a:pt x="350" y="48"/>
                </a:lnTo>
                <a:lnTo>
                  <a:pt x="340" y="66"/>
                </a:lnTo>
                <a:lnTo>
                  <a:pt x="332" y="86"/>
                </a:lnTo>
                <a:lnTo>
                  <a:pt x="330" y="108"/>
                </a:lnTo>
                <a:lnTo>
                  <a:pt x="330" y="2094"/>
                </a:lnTo>
                <a:lnTo>
                  <a:pt x="218" y="2094"/>
                </a:lnTo>
                <a:lnTo>
                  <a:pt x="218" y="2094"/>
                </a:lnTo>
                <a:lnTo>
                  <a:pt x="196" y="2094"/>
                </a:lnTo>
                <a:lnTo>
                  <a:pt x="174" y="2098"/>
                </a:lnTo>
                <a:lnTo>
                  <a:pt x="152" y="2104"/>
                </a:lnTo>
                <a:lnTo>
                  <a:pt x="132" y="2110"/>
                </a:lnTo>
                <a:lnTo>
                  <a:pt x="114" y="2120"/>
                </a:lnTo>
                <a:lnTo>
                  <a:pt x="96" y="2130"/>
                </a:lnTo>
                <a:lnTo>
                  <a:pt x="78" y="2144"/>
                </a:lnTo>
                <a:lnTo>
                  <a:pt x="64" y="2158"/>
                </a:lnTo>
                <a:lnTo>
                  <a:pt x="50" y="2174"/>
                </a:lnTo>
                <a:lnTo>
                  <a:pt x="36" y="2190"/>
                </a:lnTo>
                <a:lnTo>
                  <a:pt x="26" y="2208"/>
                </a:lnTo>
                <a:lnTo>
                  <a:pt x="16" y="2226"/>
                </a:lnTo>
                <a:lnTo>
                  <a:pt x="8" y="2248"/>
                </a:lnTo>
                <a:lnTo>
                  <a:pt x="4" y="2268"/>
                </a:lnTo>
                <a:lnTo>
                  <a:pt x="0" y="2290"/>
                </a:lnTo>
                <a:lnTo>
                  <a:pt x="0" y="2312"/>
                </a:lnTo>
                <a:lnTo>
                  <a:pt x="0" y="2312"/>
                </a:lnTo>
                <a:lnTo>
                  <a:pt x="0" y="2336"/>
                </a:lnTo>
                <a:lnTo>
                  <a:pt x="2" y="2360"/>
                </a:lnTo>
                <a:lnTo>
                  <a:pt x="4" y="2384"/>
                </a:lnTo>
                <a:lnTo>
                  <a:pt x="8" y="2406"/>
                </a:lnTo>
                <a:lnTo>
                  <a:pt x="20" y="2452"/>
                </a:lnTo>
                <a:lnTo>
                  <a:pt x="36" y="2496"/>
                </a:lnTo>
                <a:lnTo>
                  <a:pt x="56" y="2536"/>
                </a:lnTo>
                <a:lnTo>
                  <a:pt x="80" y="2576"/>
                </a:lnTo>
                <a:lnTo>
                  <a:pt x="108" y="2612"/>
                </a:lnTo>
                <a:lnTo>
                  <a:pt x="138" y="2646"/>
                </a:lnTo>
                <a:lnTo>
                  <a:pt x="172" y="2676"/>
                </a:lnTo>
                <a:lnTo>
                  <a:pt x="208" y="2704"/>
                </a:lnTo>
                <a:lnTo>
                  <a:pt x="246" y="2726"/>
                </a:lnTo>
                <a:lnTo>
                  <a:pt x="288" y="2746"/>
                </a:lnTo>
                <a:lnTo>
                  <a:pt x="330" y="2762"/>
                </a:lnTo>
                <a:lnTo>
                  <a:pt x="376" y="2774"/>
                </a:lnTo>
                <a:lnTo>
                  <a:pt x="400" y="2778"/>
                </a:lnTo>
                <a:lnTo>
                  <a:pt x="422" y="2782"/>
                </a:lnTo>
                <a:lnTo>
                  <a:pt x="446" y="2784"/>
                </a:lnTo>
                <a:lnTo>
                  <a:pt x="472" y="2784"/>
                </a:lnTo>
                <a:lnTo>
                  <a:pt x="3530" y="2784"/>
                </a:lnTo>
                <a:lnTo>
                  <a:pt x="3530" y="2784"/>
                </a:lnTo>
                <a:lnTo>
                  <a:pt x="3554" y="2784"/>
                </a:lnTo>
                <a:lnTo>
                  <a:pt x="3578" y="2782"/>
                </a:lnTo>
                <a:lnTo>
                  <a:pt x="3600" y="2778"/>
                </a:lnTo>
                <a:lnTo>
                  <a:pt x="3624" y="2774"/>
                </a:lnTo>
                <a:lnTo>
                  <a:pt x="3670" y="2762"/>
                </a:lnTo>
                <a:lnTo>
                  <a:pt x="3712" y="2746"/>
                </a:lnTo>
                <a:lnTo>
                  <a:pt x="3754" y="2726"/>
                </a:lnTo>
                <a:lnTo>
                  <a:pt x="3792" y="2704"/>
                </a:lnTo>
                <a:lnTo>
                  <a:pt x="3828" y="2676"/>
                </a:lnTo>
                <a:lnTo>
                  <a:pt x="3862" y="2646"/>
                </a:lnTo>
                <a:lnTo>
                  <a:pt x="3892" y="2612"/>
                </a:lnTo>
                <a:lnTo>
                  <a:pt x="3920" y="2576"/>
                </a:lnTo>
                <a:lnTo>
                  <a:pt x="3944" y="2536"/>
                </a:lnTo>
                <a:lnTo>
                  <a:pt x="3964" y="2496"/>
                </a:lnTo>
                <a:lnTo>
                  <a:pt x="3980" y="2452"/>
                </a:lnTo>
                <a:lnTo>
                  <a:pt x="3990" y="2406"/>
                </a:lnTo>
                <a:lnTo>
                  <a:pt x="3996" y="2384"/>
                </a:lnTo>
                <a:lnTo>
                  <a:pt x="3998" y="2360"/>
                </a:lnTo>
                <a:lnTo>
                  <a:pt x="4000" y="2336"/>
                </a:lnTo>
                <a:lnTo>
                  <a:pt x="4000" y="2312"/>
                </a:lnTo>
                <a:lnTo>
                  <a:pt x="4000" y="2312"/>
                </a:lnTo>
                <a:lnTo>
                  <a:pt x="4000" y="2290"/>
                </a:lnTo>
                <a:lnTo>
                  <a:pt x="3996" y="2268"/>
                </a:lnTo>
                <a:lnTo>
                  <a:pt x="3990" y="2248"/>
                </a:lnTo>
                <a:lnTo>
                  <a:pt x="3984" y="2226"/>
                </a:lnTo>
                <a:lnTo>
                  <a:pt x="3974" y="2208"/>
                </a:lnTo>
                <a:lnTo>
                  <a:pt x="3964" y="2190"/>
                </a:lnTo>
                <a:lnTo>
                  <a:pt x="3950" y="2174"/>
                </a:lnTo>
                <a:lnTo>
                  <a:pt x="3936" y="2158"/>
                </a:lnTo>
                <a:lnTo>
                  <a:pt x="3922" y="2144"/>
                </a:lnTo>
                <a:lnTo>
                  <a:pt x="3904" y="2130"/>
                </a:lnTo>
                <a:lnTo>
                  <a:pt x="3886" y="2120"/>
                </a:lnTo>
                <a:lnTo>
                  <a:pt x="3868" y="2110"/>
                </a:lnTo>
                <a:lnTo>
                  <a:pt x="3848" y="2104"/>
                </a:lnTo>
                <a:lnTo>
                  <a:pt x="3826" y="2098"/>
                </a:lnTo>
                <a:lnTo>
                  <a:pt x="3804" y="2094"/>
                </a:lnTo>
                <a:lnTo>
                  <a:pt x="3782" y="2094"/>
                </a:lnTo>
                <a:lnTo>
                  <a:pt x="3782" y="2094"/>
                </a:lnTo>
                <a:close/>
                <a:moveTo>
                  <a:pt x="549" y="218"/>
                </a:moveTo>
                <a:lnTo>
                  <a:pt x="3449" y="218"/>
                </a:lnTo>
                <a:lnTo>
                  <a:pt x="3449" y="2094"/>
                </a:lnTo>
                <a:lnTo>
                  <a:pt x="549" y="2094"/>
                </a:lnTo>
                <a:lnTo>
                  <a:pt x="549" y="218"/>
                </a:lnTo>
                <a:close/>
                <a:moveTo>
                  <a:pt x="3530" y="2566"/>
                </a:moveTo>
                <a:lnTo>
                  <a:pt x="472" y="2566"/>
                </a:lnTo>
                <a:lnTo>
                  <a:pt x="472" y="2566"/>
                </a:lnTo>
                <a:lnTo>
                  <a:pt x="446" y="2564"/>
                </a:lnTo>
                <a:lnTo>
                  <a:pt x="420" y="2560"/>
                </a:lnTo>
                <a:lnTo>
                  <a:pt x="396" y="2554"/>
                </a:lnTo>
                <a:lnTo>
                  <a:pt x="372" y="2546"/>
                </a:lnTo>
                <a:lnTo>
                  <a:pt x="350" y="2534"/>
                </a:lnTo>
                <a:lnTo>
                  <a:pt x="330" y="2522"/>
                </a:lnTo>
                <a:lnTo>
                  <a:pt x="310" y="2508"/>
                </a:lnTo>
                <a:lnTo>
                  <a:pt x="292" y="2492"/>
                </a:lnTo>
                <a:lnTo>
                  <a:pt x="276" y="2474"/>
                </a:lnTo>
                <a:lnTo>
                  <a:pt x="260" y="2454"/>
                </a:lnTo>
                <a:lnTo>
                  <a:pt x="248" y="2432"/>
                </a:lnTo>
                <a:lnTo>
                  <a:pt x="238" y="2410"/>
                </a:lnTo>
                <a:lnTo>
                  <a:pt x="228" y="2388"/>
                </a:lnTo>
                <a:lnTo>
                  <a:pt x="222" y="2364"/>
                </a:lnTo>
                <a:lnTo>
                  <a:pt x="218" y="2338"/>
                </a:lnTo>
                <a:lnTo>
                  <a:pt x="218" y="2312"/>
                </a:lnTo>
                <a:lnTo>
                  <a:pt x="3782" y="2312"/>
                </a:lnTo>
                <a:lnTo>
                  <a:pt x="3782" y="2312"/>
                </a:lnTo>
                <a:lnTo>
                  <a:pt x="3780" y="2338"/>
                </a:lnTo>
                <a:lnTo>
                  <a:pt x="3776" y="2364"/>
                </a:lnTo>
                <a:lnTo>
                  <a:pt x="3770" y="2388"/>
                </a:lnTo>
                <a:lnTo>
                  <a:pt x="3762" y="2410"/>
                </a:lnTo>
                <a:lnTo>
                  <a:pt x="3752" y="2432"/>
                </a:lnTo>
                <a:lnTo>
                  <a:pt x="3738" y="2454"/>
                </a:lnTo>
                <a:lnTo>
                  <a:pt x="3724" y="2474"/>
                </a:lnTo>
                <a:lnTo>
                  <a:pt x="3708" y="2492"/>
                </a:lnTo>
                <a:lnTo>
                  <a:pt x="3690" y="2508"/>
                </a:lnTo>
                <a:lnTo>
                  <a:pt x="3670" y="2522"/>
                </a:lnTo>
                <a:lnTo>
                  <a:pt x="3650" y="2534"/>
                </a:lnTo>
                <a:lnTo>
                  <a:pt x="3628" y="2546"/>
                </a:lnTo>
                <a:lnTo>
                  <a:pt x="3604" y="2554"/>
                </a:lnTo>
                <a:lnTo>
                  <a:pt x="3580" y="2560"/>
                </a:lnTo>
                <a:lnTo>
                  <a:pt x="3554" y="2564"/>
                </a:lnTo>
                <a:lnTo>
                  <a:pt x="3530" y="2566"/>
                </a:lnTo>
                <a:lnTo>
                  <a:pt x="3530" y="2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65" name="Group 95"/>
          <p:cNvGrpSpPr>
            <a:grpSpLocks noChangeAspect="1"/>
          </p:cNvGrpSpPr>
          <p:nvPr/>
        </p:nvGrpSpPr>
        <p:grpSpPr>
          <a:xfrm>
            <a:off x="4110564" y="2999862"/>
            <a:ext cx="381619" cy="532343"/>
            <a:chOff x="3822700" y="266700"/>
            <a:chExt cx="4533900" cy="6324600"/>
          </a:xfrm>
          <a:solidFill>
            <a:schemeClr val="bg1"/>
          </a:solidFill>
        </p:grpSpPr>
        <p:sp>
          <p:nvSpPr>
            <p:cNvPr id="166" name="Freeform 96"/>
            <p:cNvSpPr>
              <a:spLocks noEditPoints="1"/>
            </p:cNvSpPr>
            <p:nvPr/>
          </p:nvSpPr>
          <p:spPr bwMode="auto">
            <a:xfrm>
              <a:off x="3822700" y="266700"/>
              <a:ext cx="4533900" cy="6324600"/>
            </a:xfrm>
            <a:custGeom>
              <a:avLst/>
              <a:gdLst>
                <a:gd name="T0" fmla="*/ 2742 w 2856"/>
                <a:gd name="T1" fmla="*/ 98 h 3984"/>
                <a:gd name="T2" fmla="*/ 2684 w 2856"/>
                <a:gd name="T3" fmla="*/ 56 h 3984"/>
                <a:gd name="T4" fmla="*/ 2624 w 2856"/>
                <a:gd name="T5" fmla="*/ 28 h 3984"/>
                <a:gd name="T6" fmla="*/ 2520 w 2856"/>
                <a:gd name="T7" fmla="*/ 4 h 3984"/>
                <a:gd name="T8" fmla="*/ 386 w 2856"/>
                <a:gd name="T9" fmla="*/ 0 h 3984"/>
                <a:gd name="T10" fmla="*/ 308 w 2856"/>
                <a:gd name="T11" fmla="*/ 8 h 3984"/>
                <a:gd name="T12" fmla="*/ 202 w 2856"/>
                <a:gd name="T13" fmla="*/ 48 h 3984"/>
                <a:gd name="T14" fmla="*/ 114 w 2856"/>
                <a:gd name="T15" fmla="*/ 116 h 3984"/>
                <a:gd name="T16" fmla="*/ 46 w 2856"/>
                <a:gd name="T17" fmla="*/ 208 h 3984"/>
                <a:gd name="T18" fmla="*/ 8 w 2856"/>
                <a:gd name="T19" fmla="*/ 318 h 3984"/>
                <a:gd name="T20" fmla="*/ 0 w 2856"/>
                <a:gd name="T21" fmla="*/ 3584 h 3984"/>
                <a:gd name="T22" fmla="*/ 8 w 2856"/>
                <a:gd name="T23" fmla="*/ 3664 h 3984"/>
                <a:gd name="T24" fmla="*/ 46 w 2856"/>
                <a:gd name="T25" fmla="*/ 3774 h 3984"/>
                <a:gd name="T26" fmla="*/ 114 w 2856"/>
                <a:gd name="T27" fmla="*/ 3866 h 3984"/>
                <a:gd name="T28" fmla="*/ 202 w 2856"/>
                <a:gd name="T29" fmla="*/ 3936 h 3984"/>
                <a:gd name="T30" fmla="*/ 308 w 2856"/>
                <a:gd name="T31" fmla="*/ 3976 h 3984"/>
                <a:gd name="T32" fmla="*/ 2444 w 2856"/>
                <a:gd name="T33" fmla="*/ 3984 h 3984"/>
                <a:gd name="T34" fmla="*/ 2520 w 2856"/>
                <a:gd name="T35" fmla="*/ 3976 h 3984"/>
                <a:gd name="T36" fmla="*/ 2626 w 2856"/>
                <a:gd name="T37" fmla="*/ 3936 h 3984"/>
                <a:gd name="T38" fmla="*/ 2716 w 2856"/>
                <a:gd name="T39" fmla="*/ 3866 h 3984"/>
                <a:gd name="T40" fmla="*/ 2782 w 2856"/>
                <a:gd name="T41" fmla="*/ 3774 h 3984"/>
                <a:gd name="T42" fmla="*/ 2822 w 2856"/>
                <a:gd name="T43" fmla="*/ 3664 h 3984"/>
                <a:gd name="T44" fmla="*/ 2850 w 2856"/>
                <a:gd name="T45" fmla="*/ 553 h 3984"/>
                <a:gd name="T46" fmla="*/ 2856 w 2856"/>
                <a:gd name="T47" fmla="*/ 354 h 3984"/>
                <a:gd name="T48" fmla="*/ 2834 w 2856"/>
                <a:gd name="T49" fmla="*/ 238 h 3984"/>
                <a:gd name="T50" fmla="*/ 2784 w 2856"/>
                <a:gd name="T51" fmla="*/ 142 h 3984"/>
                <a:gd name="T52" fmla="*/ 2634 w 2856"/>
                <a:gd name="T53" fmla="*/ 3584 h 3984"/>
                <a:gd name="T54" fmla="*/ 2630 w 2856"/>
                <a:gd name="T55" fmla="*/ 3624 h 3984"/>
                <a:gd name="T56" fmla="*/ 2610 w 2856"/>
                <a:gd name="T57" fmla="*/ 3680 h 3984"/>
                <a:gd name="T58" fmla="*/ 2578 w 2856"/>
                <a:gd name="T59" fmla="*/ 3728 h 3984"/>
                <a:gd name="T60" fmla="*/ 2534 w 2856"/>
                <a:gd name="T61" fmla="*/ 3762 h 3984"/>
                <a:gd name="T62" fmla="*/ 2482 w 2856"/>
                <a:gd name="T63" fmla="*/ 3784 h 3984"/>
                <a:gd name="T64" fmla="*/ 386 w 2856"/>
                <a:gd name="T65" fmla="*/ 3788 h 3984"/>
                <a:gd name="T66" fmla="*/ 348 w 2856"/>
                <a:gd name="T67" fmla="*/ 3784 h 3984"/>
                <a:gd name="T68" fmla="*/ 296 w 2856"/>
                <a:gd name="T69" fmla="*/ 3762 h 3984"/>
                <a:gd name="T70" fmla="*/ 252 w 2856"/>
                <a:gd name="T71" fmla="*/ 3728 h 3984"/>
                <a:gd name="T72" fmla="*/ 218 w 2856"/>
                <a:gd name="T73" fmla="*/ 3680 h 3984"/>
                <a:gd name="T74" fmla="*/ 200 w 2856"/>
                <a:gd name="T75" fmla="*/ 3624 h 3984"/>
                <a:gd name="T76" fmla="*/ 196 w 2856"/>
                <a:gd name="T77" fmla="*/ 3185 h 3984"/>
                <a:gd name="T78" fmla="*/ 2638 w 2856"/>
                <a:gd name="T79" fmla="*/ 2989 h 3984"/>
                <a:gd name="T80" fmla="*/ 2654 w 2856"/>
                <a:gd name="T81" fmla="*/ 679 h 3984"/>
                <a:gd name="T82" fmla="*/ 196 w 2856"/>
                <a:gd name="T83" fmla="*/ 484 h 3984"/>
                <a:gd name="T84" fmla="*/ 196 w 2856"/>
                <a:gd name="T85" fmla="*/ 378 h 3984"/>
                <a:gd name="T86" fmla="*/ 210 w 2856"/>
                <a:gd name="T87" fmla="*/ 320 h 3984"/>
                <a:gd name="T88" fmla="*/ 240 w 2856"/>
                <a:gd name="T89" fmla="*/ 270 h 3984"/>
                <a:gd name="T90" fmla="*/ 280 w 2856"/>
                <a:gd name="T91" fmla="*/ 230 h 3984"/>
                <a:gd name="T92" fmla="*/ 330 w 2856"/>
                <a:gd name="T93" fmla="*/ 204 h 3984"/>
                <a:gd name="T94" fmla="*/ 386 w 2856"/>
                <a:gd name="T95" fmla="*/ 196 h 3984"/>
                <a:gd name="T96" fmla="*/ 2484 w 2856"/>
                <a:gd name="T97" fmla="*/ 198 h 3984"/>
                <a:gd name="T98" fmla="*/ 2554 w 2856"/>
                <a:gd name="T99" fmla="*/ 212 h 3984"/>
                <a:gd name="T100" fmla="*/ 2610 w 2856"/>
                <a:gd name="T101" fmla="*/ 242 h 3984"/>
                <a:gd name="T102" fmla="*/ 2630 w 2856"/>
                <a:gd name="T103" fmla="*/ 264 h 3984"/>
                <a:gd name="T104" fmla="*/ 2652 w 2856"/>
                <a:gd name="T105" fmla="*/ 308 h 3984"/>
                <a:gd name="T106" fmla="*/ 2660 w 2856"/>
                <a:gd name="T107" fmla="*/ 366 h 3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56" h="3984">
                  <a:moveTo>
                    <a:pt x="2760" y="114"/>
                  </a:moveTo>
                  <a:lnTo>
                    <a:pt x="2760" y="114"/>
                  </a:lnTo>
                  <a:lnTo>
                    <a:pt x="2742" y="98"/>
                  </a:lnTo>
                  <a:lnTo>
                    <a:pt x="2724" y="82"/>
                  </a:lnTo>
                  <a:lnTo>
                    <a:pt x="2704" y="68"/>
                  </a:lnTo>
                  <a:lnTo>
                    <a:pt x="2684" y="56"/>
                  </a:lnTo>
                  <a:lnTo>
                    <a:pt x="2664" y="46"/>
                  </a:lnTo>
                  <a:lnTo>
                    <a:pt x="2644" y="36"/>
                  </a:lnTo>
                  <a:lnTo>
                    <a:pt x="2624" y="28"/>
                  </a:lnTo>
                  <a:lnTo>
                    <a:pt x="2602" y="22"/>
                  </a:lnTo>
                  <a:lnTo>
                    <a:pt x="2560" y="10"/>
                  </a:lnTo>
                  <a:lnTo>
                    <a:pt x="2520" y="4"/>
                  </a:lnTo>
                  <a:lnTo>
                    <a:pt x="2480" y="0"/>
                  </a:lnTo>
                  <a:lnTo>
                    <a:pt x="2444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48" y="2"/>
                  </a:lnTo>
                  <a:lnTo>
                    <a:pt x="308" y="8"/>
                  </a:lnTo>
                  <a:lnTo>
                    <a:pt x="272" y="18"/>
                  </a:lnTo>
                  <a:lnTo>
                    <a:pt x="236" y="30"/>
                  </a:lnTo>
                  <a:lnTo>
                    <a:pt x="202" y="48"/>
                  </a:lnTo>
                  <a:lnTo>
                    <a:pt x="170" y="68"/>
                  </a:lnTo>
                  <a:lnTo>
                    <a:pt x="140" y="90"/>
                  </a:lnTo>
                  <a:lnTo>
                    <a:pt x="114" y="116"/>
                  </a:lnTo>
                  <a:lnTo>
                    <a:pt x="88" y="144"/>
                  </a:lnTo>
                  <a:lnTo>
                    <a:pt x="66" y="176"/>
                  </a:lnTo>
                  <a:lnTo>
                    <a:pt x="46" y="208"/>
                  </a:lnTo>
                  <a:lnTo>
                    <a:pt x="30" y="244"/>
                  </a:lnTo>
                  <a:lnTo>
                    <a:pt x="18" y="280"/>
                  </a:lnTo>
                  <a:lnTo>
                    <a:pt x="8" y="318"/>
                  </a:lnTo>
                  <a:lnTo>
                    <a:pt x="2" y="358"/>
                  </a:lnTo>
                  <a:lnTo>
                    <a:pt x="0" y="398"/>
                  </a:lnTo>
                  <a:lnTo>
                    <a:pt x="0" y="3584"/>
                  </a:lnTo>
                  <a:lnTo>
                    <a:pt x="0" y="3584"/>
                  </a:lnTo>
                  <a:lnTo>
                    <a:pt x="2" y="3624"/>
                  </a:lnTo>
                  <a:lnTo>
                    <a:pt x="8" y="3664"/>
                  </a:lnTo>
                  <a:lnTo>
                    <a:pt x="18" y="3702"/>
                  </a:lnTo>
                  <a:lnTo>
                    <a:pt x="30" y="3740"/>
                  </a:lnTo>
                  <a:lnTo>
                    <a:pt x="46" y="3774"/>
                  </a:lnTo>
                  <a:lnTo>
                    <a:pt x="66" y="3808"/>
                  </a:lnTo>
                  <a:lnTo>
                    <a:pt x="88" y="3838"/>
                  </a:lnTo>
                  <a:lnTo>
                    <a:pt x="114" y="3866"/>
                  </a:lnTo>
                  <a:lnTo>
                    <a:pt x="140" y="3892"/>
                  </a:lnTo>
                  <a:lnTo>
                    <a:pt x="170" y="3916"/>
                  </a:lnTo>
                  <a:lnTo>
                    <a:pt x="202" y="3936"/>
                  </a:lnTo>
                  <a:lnTo>
                    <a:pt x="236" y="3952"/>
                  </a:lnTo>
                  <a:lnTo>
                    <a:pt x="272" y="3966"/>
                  </a:lnTo>
                  <a:lnTo>
                    <a:pt x="308" y="3976"/>
                  </a:lnTo>
                  <a:lnTo>
                    <a:pt x="348" y="3982"/>
                  </a:lnTo>
                  <a:lnTo>
                    <a:pt x="386" y="3984"/>
                  </a:lnTo>
                  <a:lnTo>
                    <a:pt x="2444" y="3984"/>
                  </a:lnTo>
                  <a:lnTo>
                    <a:pt x="2444" y="3984"/>
                  </a:lnTo>
                  <a:lnTo>
                    <a:pt x="2482" y="3982"/>
                  </a:lnTo>
                  <a:lnTo>
                    <a:pt x="2520" y="3976"/>
                  </a:lnTo>
                  <a:lnTo>
                    <a:pt x="2558" y="3966"/>
                  </a:lnTo>
                  <a:lnTo>
                    <a:pt x="2594" y="3952"/>
                  </a:lnTo>
                  <a:lnTo>
                    <a:pt x="2626" y="3936"/>
                  </a:lnTo>
                  <a:lnTo>
                    <a:pt x="2658" y="3916"/>
                  </a:lnTo>
                  <a:lnTo>
                    <a:pt x="2688" y="3892"/>
                  </a:lnTo>
                  <a:lnTo>
                    <a:pt x="2716" y="3866"/>
                  </a:lnTo>
                  <a:lnTo>
                    <a:pt x="2742" y="3838"/>
                  </a:lnTo>
                  <a:lnTo>
                    <a:pt x="2764" y="3808"/>
                  </a:lnTo>
                  <a:lnTo>
                    <a:pt x="2782" y="3774"/>
                  </a:lnTo>
                  <a:lnTo>
                    <a:pt x="2800" y="3740"/>
                  </a:lnTo>
                  <a:lnTo>
                    <a:pt x="2812" y="3704"/>
                  </a:lnTo>
                  <a:lnTo>
                    <a:pt x="2822" y="3664"/>
                  </a:lnTo>
                  <a:lnTo>
                    <a:pt x="2828" y="3626"/>
                  </a:lnTo>
                  <a:lnTo>
                    <a:pt x="2830" y="3584"/>
                  </a:lnTo>
                  <a:lnTo>
                    <a:pt x="2850" y="553"/>
                  </a:lnTo>
                  <a:lnTo>
                    <a:pt x="2856" y="396"/>
                  </a:lnTo>
                  <a:lnTo>
                    <a:pt x="2856" y="396"/>
                  </a:lnTo>
                  <a:lnTo>
                    <a:pt x="2856" y="354"/>
                  </a:lnTo>
                  <a:lnTo>
                    <a:pt x="2852" y="312"/>
                  </a:lnTo>
                  <a:lnTo>
                    <a:pt x="2844" y="274"/>
                  </a:lnTo>
                  <a:lnTo>
                    <a:pt x="2834" y="238"/>
                  </a:lnTo>
                  <a:lnTo>
                    <a:pt x="2820" y="204"/>
                  </a:lnTo>
                  <a:lnTo>
                    <a:pt x="2804" y="172"/>
                  </a:lnTo>
                  <a:lnTo>
                    <a:pt x="2784" y="142"/>
                  </a:lnTo>
                  <a:lnTo>
                    <a:pt x="2760" y="114"/>
                  </a:lnTo>
                  <a:lnTo>
                    <a:pt x="2760" y="114"/>
                  </a:lnTo>
                  <a:close/>
                  <a:moveTo>
                    <a:pt x="2634" y="3584"/>
                  </a:moveTo>
                  <a:lnTo>
                    <a:pt x="2634" y="3584"/>
                  </a:lnTo>
                  <a:lnTo>
                    <a:pt x="2634" y="3604"/>
                  </a:lnTo>
                  <a:lnTo>
                    <a:pt x="2630" y="3624"/>
                  </a:lnTo>
                  <a:lnTo>
                    <a:pt x="2626" y="3644"/>
                  </a:lnTo>
                  <a:lnTo>
                    <a:pt x="2620" y="3662"/>
                  </a:lnTo>
                  <a:lnTo>
                    <a:pt x="2610" y="3680"/>
                  </a:lnTo>
                  <a:lnTo>
                    <a:pt x="2602" y="3698"/>
                  </a:lnTo>
                  <a:lnTo>
                    <a:pt x="2590" y="3712"/>
                  </a:lnTo>
                  <a:lnTo>
                    <a:pt x="2578" y="3728"/>
                  </a:lnTo>
                  <a:lnTo>
                    <a:pt x="2564" y="3740"/>
                  </a:lnTo>
                  <a:lnTo>
                    <a:pt x="2550" y="3752"/>
                  </a:lnTo>
                  <a:lnTo>
                    <a:pt x="2534" y="3762"/>
                  </a:lnTo>
                  <a:lnTo>
                    <a:pt x="2518" y="3772"/>
                  </a:lnTo>
                  <a:lnTo>
                    <a:pt x="2500" y="3778"/>
                  </a:lnTo>
                  <a:lnTo>
                    <a:pt x="2482" y="3784"/>
                  </a:lnTo>
                  <a:lnTo>
                    <a:pt x="2462" y="3786"/>
                  </a:lnTo>
                  <a:lnTo>
                    <a:pt x="2444" y="3788"/>
                  </a:lnTo>
                  <a:lnTo>
                    <a:pt x="386" y="3788"/>
                  </a:lnTo>
                  <a:lnTo>
                    <a:pt x="386" y="3788"/>
                  </a:lnTo>
                  <a:lnTo>
                    <a:pt x="368" y="3786"/>
                  </a:lnTo>
                  <a:lnTo>
                    <a:pt x="348" y="3784"/>
                  </a:lnTo>
                  <a:lnTo>
                    <a:pt x="330" y="3778"/>
                  </a:lnTo>
                  <a:lnTo>
                    <a:pt x="312" y="3772"/>
                  </a:lnTo>
                  <a:lnTo>
                    <a:pt x="296" y="3762"/>
                  </a:lnTo>
                  <a:lnTo>
                    <a:pt x="280" y="3752"/>
                  </a:lnTo>
                  <a:lnTo>
                    <a:pt x="266" y="3740"/>
                  </a:lnTo>
                  <a:lnTo>
                    <a:pt x="252" y="3728"/>
                  </a:lnTo>
                  <a:lnTo>
                    <a:pt x="240" y="3714"/>
                  </a:lnTo>
                  <a:lnTo>
                    <a:pt x="228" y="3698"/>
                  </a:lnTo>
                  <a:lnTo>
                    <a:pt x="218" y="3680"/>
                  </a:lnTo>
                  <a:lnTo>
                    <a:pt x="210" y="3662"/>
                  </a:lnTo>
                  <a:lnTo>
                    <a:pt x="204" y="3644"/>
                  </a:lnTo>
                  <a:lnTo>
                    <a:pt x="200" y="3624"/>
                  </a:lnTo>
                  <a:lnTo>
                    <a:pt x="196" y="3604"/>
                  </a:lnTo>
                  <a:lnTo>
                    <a:pt x="196" y="3584"/>
                  </a:lnTo>
                  <a:lnTo>
                    <a:pt x="196" y="3185"/>
                  </a:lnTo>
                  <a:lnTo>
                    <a:pt x="2638" y="3185"/>
                  </a:lnTo>
                  <a:lnTo>
                    <a:pt x="2634" y="3584"/>
                  </a:lnTo>
                  <a:close/>
                  <a:moveTo>
                    <a:pt x="2638" y="2989"/>
                  </a:moveTo>
                  <a:lnTo>
                    <a:pt x="196" y="2989"/>
                  </a:lnTo>
                  <a:lnTo>
                    <a:pt x="196" y="679"/>
                  </a:lnTo>
                  <a:lnTo>
                    <a:pt x="2654" y="679"/>
                  </a:lnTo>
                  <a:lnTo>
                    <a:pt x="2638" y="2989"/>
                  </a:lnTo>
                  <a:close/>
                  <a:moveTo>
                    <a:pt x="2656" y="484"/>
                  </a:moveTo>
                  <a:lnTo>
                    <a:pt x="196" y="484"/>
                  </a:lnTo>
                  <a:lnTo>
                    <a:pt x="196" y="398"/>
                  </a:lnTo>
                  <a:lnTo>
                    <a:pt x="196" y="398"/>
                  </a:lnTo>
                  <a:lnTo>
                    <a:pt x="196" y="378"/>
                  </a:lnTo>
                  <a:lnTo>
                    <a:pt x="200" y="358"/>
                  </a:lnTo>
                  <a:lnTo>
                    <a:pt x="204" y="338"/>
                  </a:lnTo>
                  <a:lnTo>
                    <a:pt x="210" y="320"/>
                  </a:lnTo>
                  <a:lnTo>
                    <a:pt x="218" y="302"/>
                  </a:lnTo>
                  <a:lnTo>
                    <a:pt x="228" y="286"/>
                  </a:lnTo>
                  <a:lnTo>
                    <a:pt x="240" y="270"/>
                  </a:lnTo>
                  <a:lnTo>
                    <a:pt x="252" y="256"/>
                  </a:lnTo>
                  <a:lnTo>
                    <a:pt x="266" y="242"/>
                  </a:lnTo>
                  <a:lnTo>
                    <a:pt x="280" y="230"/>
                  </a:lnTo>
                  <a:lnTo>
                    <a:pt x="296" y="220"/>
                  </a:lnTo>
                  <a:lnTo>
                    <a:pt x="312" y="212"/>
                  </a:lnTo>
                  <a:lnTo>
                    <a:pt x="330" y="204"/>
                  </a:lnTo>
                  <a:lnTo>
                    <a:pt x="348" y="200"/>
                  </a:lnTo>
                  <a:lnTo>
                    <a:pt x="368" y="196"/>
                  </a:lnTo>
                  <a:lnTo>
                    <a:pt x="386" y="196"/>
                  </a:lnTo>
                  <a:lnTo>
                    <a:pt x="2444" y="196"/>
                  </a:lnTo>
                  <a:lnTo>
                    <a:pt x="2444" y="196"/>
                  </a:lnTo>
                  <a:lnTo>
                    <a:pt x="2484" y="198"/>
                  </a:lnTo>
                  <a:lnTo>
                    <a:pt x="2506" y="200"/>
                  </a:lnTo>
                  <a:lnTo>
                    <a:pt x="2530" y="206"/>
                  </a:lnTo>
                  <a:lnTo>
                    <a:pt x="2554" y="212"/>
                  </a:lnTo>
                  <a:lnTo>
                    <a:pt x="2578" y="222"/>
                  </a:lnTo>
                  <a:lnTo>
                    <a:pt x="2600" y="234"/>
                  </a:lnTo>
                  <a:lnTo>
                    <a:pt x="2610" y="242"/>
                  </a:lnTo>
                  <a:lnTo>
                    <a:pt x="2620" y="252"/>
                  </a:lnTo>
                  <a:lnTo>
                    <a:pt x="2620" y="252"/>
                  </a:lnTo>
                  <a:lnTo>
                    <a:pt x="2630" y="264"/>
                  </a:lnTo>
                  <a:lnTo>
                    <a:pt x="2638" y="276"/>
                  </a:lnTo>
                  <a:lnTo>
                    <a:pt x="2646" y="292"/>
                  </a:lnTo>
                  <a:lnTo>
                    <a:pt x="2652" y="308"/>
                  </a:lnTo>
                  <a:lnTo>
                    <a:pt x="2656" y="326"/>
                  </a:lnTo>
                  <a:lnTo>
                    <a:pt x="2658" y="346"/>
                  </a:lnTo>
                  <a:lnTo>
                    <a:pt x="2660" y="366"/>
                  </a:lnTo>
                  <a:lnTo>
                    <a:pt x="2660" y="390"/>
                  </a:lnTo>
                  <a:lnTo>
                    <a:pt x="2656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7" name="Freeform 97"/>
            <p:cNvSpPr>
              <a:spLocks/>
            </p:cNvSpPr>
            <p:nvPr/>
          </p:nvSpPr>
          <p:spPr bwMode="auto">
            <a:xfrm>
              <a:off x="5816600" y="5519738"/>
              <a:ext cx="542925" cy="541338"/>
            </a:xfrm>
            <a:custGeom>
              <a:avLst/>
              <a:gdLst>
                <a:gd name="T0" fmla="*/ 172 w 342"/>
                <a:gd name="T1" fmla="*/ 341 h 341"/>
                <a:gd name="T2" fmla="*/ 206 w 342"/>
                <a:gd name="T3" fmla="*/ 337 h 341"/>
                <a:gd name="T4" fmla="*/ 238 w 342"/>
                <a:gd name="T5" fmla="*/ 327 h 341"/>
                <a:gd name="T6" fmla="*/ 268 w 342"/>
                <a:gd name="T7" fmla="*/ 313 h 341"/>
                <a:gd name="T8" fmla="*/ 292 w 342"/>
                <a:gd name="T9" fmla="*/ 291 h 341"/>
                <a:gd name="T10" fmla="*/ 314 w 342"/>
                <a:gd name="T11" fmla="*/ 265 h 341"/>
                <a:gd name="T12" fmla="*/ 330 w 342"/>
                <a:gd name="T13" fmla="*/ 237 h 341"/>
                <a:gd name="T14" fmla="*/ 340 w 342"/>
                <a:gd name="T15" fmla="*/ 205 h 341"/>
                <a:gd name="T16" fmla="*/ 342 w 342"/>
                <a:gd name="T17" fmla="*/ 172 h 341"/>
                <a:gd name="T18" fmla="*/ 342 w 342"/>
                <a:gd name="T19" fmla="*/ 154 h 341"/>
                <a:gd name="T20" fmla="*/ 336 w 342"/>
                <a:gd name="T21" fmla="*/ 120 h 341"/>
                <a:gd name="T22" fmla="*/ 322 w 342"/>
                <a:gd name="T23" fmla="*/ 90 h 341"/>
                <a:gd name="T24" fmla="*/ 304 w 342"/>
                <a:gd name="T25" fmla="*/ 62 h 341"/>
                <a:gd name="T26" fmla="*/ 280 w 342"/>
                <a:gd name="T27" fmla="*/ 40 h 341"/>
                <a:gd name="T28" fmla="*/ 254 w 342"/>
                <a:gd name="T29" fmla="*/ 20 h 341"/>
                <a:gd name="T30" fmla="*/ 222 w 342"/>
                <a:gd name="T31" fmla="*/ 8 h 341"/>
                <a:gd name="T32" fmla="*/ 190 w 342"/>
                <a:gd name="T33" fmla="*/ 2 h 341"/>
                <a:gd name="T34" fmla="*/ 172 w 342"/>
                <a:gd name="T35" fmla="*/ 0 h 341"/>
                <a:gd name="T36" fmla="*/ 138 w 342"/>
                <a:gd name="T37" fmla="*/ 4 h 341"/>
                <a:gd name="T38" fmla="*/ 106 w 342"/>
                <a:gd name="T39" fmla="*/ 14 h 341"/>
                <a:gd name="T40" fmla="*/ 76 w 342"/>
                <a:gd name="T41" fmla="*/ 30 h 341"/>
                <a:gd name="T42" fmla="*/ 50 w 342"/>
                <a:gd name="T43" fmla="*/ 50 h 341"/>
                <a:gd name="T44" fmla="*/ 30 w 342"/>
                <a:gd name="T45" fmla="*/ 76 h 341"/>
                <a:gd name="T46" fmla="*/ 14 w 342"/>
                <a:gd name="T47" fmla="*/ 104 h 341"/>
                <a:gd name="T48" fmla="*/ 4 w 342"/>
                <a:gd name="T49" fmla="*/ 136 h 341"/>
                <a:gd name="T50" fmla="*/ 0 w 342"/>
                <a:gd name="T51" fmla="*/ 172 h 341"/>
                <a:gd name="T52" fmla="*/ 2 w 342"/>
                <a:gd name="T53" fmla="*/ 187 h 341"/>
                <a:gd name="T54" fmla="*/ 8 w 342"/>
                <a:gd name="T55" fmla="*/ 221 h 341"/>
                <a:gd name="T56" fmla="*/ 22 w 342"/>
                <a:gd name="T57" fmla="*/ 251 h 341"/>
                <a:gd name="T58" fmla="*/ 40 w 342"/>
                <a:gd name="T59" fmla="*/ 279 h 341"/>
                <a:gd name="T60" fmla="*/ 64 w 342"/>
                <a:gd name="T61" fmla="*/ 303 h 341"/>
                <a:gd name="T62" fmla="*/ 90 w 342"/>
                <a:gd name="T63" fmla="*/ 321 h 341"/>
                <a:gd name="T64" fmla="*/ 122 w 342"/>
                <a:gd name="T65" fmla="*/ 333 h 341"/>
                <a:gd name="T66" fmla="*/ 154 w 342"/>
                <a:gd name="T67" fmla="*/ 341 h 341"/>
                <a:gd name="T68" fmla="*/ 172 w 342"/>
                <a:gd name="T6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341">
                  <a:moveTo>
                    <a:pt x="172" y="341"/>
                  </a:moveTo>
                  <a:lnTo>
                    <a:pt x="172" y="341"/>
                  </a:lnTo>
                  <a:lnTo>
                    <a:pt x="190" y="341"/>
                  </a:lnTo>
                  <a:lnTo>
                    <a:pt x="206" y="337"/>
                  </a:lnTo>
                  <a:lnTo>
                    <a:pt x="222" y="333"/>
                  </a:lnTo>
                  <a:lnTo>
                    <a:pt x="238" y="327"/>
                  </a:lnTo>
                  <a:lnTo>
                    <a:pt x="254" y="321"/>
                  </a:lnTo>
                  <a:lnTo>
                    <a:pt x="268" y="313"/>
                  </a:lnTo>
                  <a:lnTo>
                    <a:pt x="280" y="303"/>
                  </a:lnTo>
                  <a:lnTo>
                    <a:pt x="292" y="291"/>
                  </a:lnTo>
                  <a:lnTo>
                    <a:pt x="304" y="279"/>
                  </a:lnTo>
                  <a:lnTo>
                    <a:pt x="314" y="265"/>
                  </a:lnTo>
                  <a:lnTo>
                    <a:pt x="322" y="251"/>
                  </a:lnTo>
                  <a:lnTo>
                    <a:pt x="330" y="237"/>
                  </a:lnTo>
                  <a:lnTo>
                    <a:pt x="336" y="221"/>
                  </a:lnTo>
                  <a:lnTo>
                    <a:pt x="340" y="205"/>
                  </a:lnTo>
                  <a:lnTo>
                    <a:pt x="342" y="187"/>
                  </a:lnTo>
                  <a:lnTo>
                    <a:pt x="342" y="172"/>
                  </a:lnTo>
                  <a:lnTo>
                    <a:pt x="342" y="172"/>
                  </a:lnTo>
                  <a:lnTo>
                    <a:pt x="342" y="154"/>
                  </a:lnTo>
                  <a:lnTo>
                    <a:pt x="340" y="136"/>
                  </a:lnTo>
                  <a:lnTo>
                    <a:pt x="336" y="120"/>
                  </a:lnTo>
                  <a:lnTo>
                    <a:pt x="330" y="104"/>
                  </a:lnTo>
                  <a:lnTo>
                    <a:pt x="322" y="90"/>
                  </a:lnTo>
                  <a:lnTo>
                    <a:pt x="314" y="76"/>
                  </a:lnTo>
                  <a:lnTo>
                    <a:pt x="304" y="62"/>
                  </a:lnTo>
                  <a:lnTo>
                    <a:pt x="292" y="50"/>
                  </a:lnTo>
                  <a:lnTo>
                    <a:pt x="280" y="40"/>
                  </a:lnTo>
                  <a:lnTo>
                    <a:pt x="268" y="30"/>
                  </a:lnTo>
                  <a:lnTo>
                    <a:pt x="254" y="20"/>
                  </a:lnTo>
                  <a:lnTo>
                    <a:pt x="238" y="14"/>
                  </a:lnTo>
                  <a:lnTo>
                    <a:pt x="222" y="8"/>
                  </a:lnTo>
                  <a:lnTo>
                    <a:pt x="206" y="4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54" y="2"/>
                  </a:lnTo>
                  <a:lnTo>
                    <a:pt x="138" y="4"/>
                  </a:lnTo>
                  <a:lnTo>
                    <a:pt x="122" y="8"/>
                  </a:lnTo>
                  <a:lnTo>
                    <a:pt x="106" y="14"/>
                  </a:lnTo>
                  <a:lnTo>
                    <a:pt x="90" y="20"/>
                  </a:lnTo>
                  <a:lnTo>
                    <a:pt x="76" y="30"/>
                  </a:lnTo>
                  <a:lnTo>
                    <a:pt x="64" y="40"/>
                  </a:lnTo>
                  <a:lnTo>
                    <a:pt x="50" y="50"/>
                  </a:lnTo>
                  <a:lnTo>
                    <a:pt x="40" y="62"/>
                  </a:lnTo>
                  <a:lnTo>
                    <a:pt x="30" y="76"/>
                  </a:lnTo>
                  <a:lnTo>
                    <a:pt x="22" y="90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4" y="136"/>
                  </a:lnTo>
                  <a:lnTo>
                    <a:pt x="2" y="154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87"/>
                  </a:lnTo>
                  <a:lnTo>
                    <a:pt x="4" y="205"/>
                  </a:lnTo>
                  <a:lnTo>
                    <a:pt x="8" y="221"/>
                  </a:lnTo>
                  <a:lnTo>
                    <a:pt x="14" y="237"/>
                  </a:lnTo>
                  <a:lnTo>
                    <a:pt x="22" y="251"/>
                  </a:lnTo>
                  <a:lnTo>
                    <a:pt x="30" y="265"/>
                  </a:lnTo>
                  <a:lnTo>
                    <a:pt x="40" y="279"/>
                  </a:lnTo>
                  <a:lnTo>
                    <a:pt x="50" y="291"/>
                  </a:lnTo>
                  <a:lnTo>
                    <a:pt x="64" y="303"/>
                  </a:lnTo>
                  <a:lnTo>
                    <a:pt x="76" y="313"/>
                  </a:lnTo>
                  <a:lnTo>
                    <a:pt x="90" y="321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4" y="341"/>
                  </a:lnTo>
                  <a:lnTo>
                    <a:pt x="172" y="341"/>
                  </a:lnTo>
                  <a:lnTo>
                    <a:pt x="172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168" name="Group 71"/>
          <p:cNvGrpSpPr>
            <a:grpSpLocks noChangeAspect="1"/>
          </p:cNvGrpSpPr>
          <p:nvPr/>
        </p:nvGrpSpPr>
        <p:grpSpPr>
          <a:xfrm>
            <a:off x="5009306" y="3006455"/>
            <a:ext cx="461580" cy="515252"/>
            <a:chOff x="-692150" y="2427288"/>
            <a:chExt cx="614363" cy="685801"/>
          </a:xfrm>
          <a:solidFill>
            <a:schemeClr val="bg1"/>
          </a:solidFill>
        </p:grpSpPr>
        <p:sp>
          <p:nvSpPr>
            <p:cNvPr id="169" name="Freeform 5"/>
            <p:cNvSpPr>
              <a:spLocks/>
            </p:cNvSpPr>
            <p:nvPr/>
          </p:nvSpPr>
          <p:spPr bwMode="auto">
            <a:xfrm>
              <a:off x="-514350" y="2547938"/>
              <a:ext cx="168275" cy="69850"/>
            </a:xfrm>
            <a:custGeom>
              <a:avLst/>
              <a:gdLst>
                <a:gd name="T0" fmla="*/ 35 w 39"/>
                <a:gd name="T1" fmla="*/ 16 h 16"/>
                <a:gd name="T2" fmla="*/ 32 w 39"/>
                <a:gd name="T3" fmla="*/ 14 h 16"/>
                <a:gd name="T4" fmla="*/ 19 w 39"/>
                <a:gd name="T5" fmla="*/ 7 h 16"/>
                <a:gd name="T6" fmla="*/ 7 w 39"/>
                <a:gd name="T7" fmla="*/ 14 h 16"/>
                <a:gd name="T8" fmla="*/ 2 w 39"/>
                <a:gd name="T9" fmla="*/ 15 h 16"/>
                <a:gd name="T10" fmla="*/ 1 w 39"/>
                <a:gd name="T11" fmla="*/ 10 h 16"/>
                <a:gd name="T12" fmla="*/ 19 w 39"/>
                <a:gd name="T13" fmla="*/ 0 h 16"/>
                <a:gd name="T14" fmla="*/ 38 w 39"/>
                <a:gd name="T15" fmla="*/ 10 h 16"/>
                <a:gd name="T16" fmla="*/ 37 w 39"/>
                <a:gd name="T17" fmla="*/ 15 h 16"/>
                <a:gd name="T18" fmla="*/ 35 w 3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6">
                  <a:moveTo>
                    <a:pt x="35" y="16"/>
                  </a:moveTo>
                  <a:cubicBezTo>
                    <a:pt x="34" y="16"/>
                    <a:pt x="32" y="15"/>
                    <a:pt x="32" y="14"/>
                  </a:cubicBezTo>
                  <a:cubicBezTo>
                    <a:pt x="29" y="9"/>
                    <a:pt x="24" y="7"/>
                    <a:pt x="19" y="7"/>
                  </a:cubicBezTo>
                  <a:cubicBezTo>
                    <a:pt x="14" y="7"/>
                    <a:pt x="9" y="9"/>
                    <a:pt x="7" y="14"/>
                  </a:cubicBezTo>
                  <a:cubicBezTo>
                    <a:pt x="6" y="15"/>
                    <a:pt x="4" y="16"/>
                    <a:pt x="2" y="15"/>
                  </a:cubicBezTo>
                  <a:cubicBezTo>
                    <a:pt x="0" y="14"/>
                    <a:pt x="0" y="12"/>
                    <a:pt x="1" y="10"/>
                  </a:cubicBezTo>
                  <a:cubicBezTo>
                    <a:pt x="5" y="4"/>
                    <a:pt x="12" y="0"/>
                    <a:pt x="19" y="0"/>
                  </a:cubicBezTo>
                  <a:cubicBezTo>
                    <a:pt x="27" y="0"/>
                    <a:pt x="34" y="4"/>
                    <a:pt x="38" y="10"/>
                  </a:cubicBezTo>
                  <a:cubicBezTo>
                    <a:pt x="39" y="12"/>
                    <a:pt x="38" y="14"/>
                    <a:pt x="37" y="15"/>
                  </a:cubicBezTo>
                  <a:cubicBezTo>
                    <a:pt x="36" y="15"/>
                    <a:pt x="35" y="16"/>
                    <a:pt x="3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-566738" y="2487613"/>
              <a:ext cx="273050" cy="100013"/>
            </a:xfrm>
            <a:custGeom>
              <a:avLst/>
              <a:gdLst>
                <a:gd name="T0" fmla="*/ 59 w 63"/>
                <a:gd name="T1" fmla="*/ 23 h 23"/>
                <a:gd name="T2" fmla="*/ 56 w 63"/>
                <a:gd name="T3" fmla="*/ 21 h 23"/>
                <a:gd name="T4" fmla="*/ 31 w 63"/>
                <a:gd name="T5" fmla="*/ 7 h 23"/>
                <a:gd name="T6" fmla="*/ 7 w 63"/>
                <a:gd name="T7" fmla="*/ 21 h 23"/>
                <a:gd name="T8" fmla="*/ 2 w 63"/>
                <a:gd name="T9" fmla="*/ 22 h 23"/>
                <a:gd name="T10" fmla="*/ 1 w 63"/>
                <a:gd name="T11" fmla="*/ 17 h 23"/>
                <a:gd name="T12" fmla="*/ 31 w 63"/>
                <a:gd name="T13" fmla="*/ 0 h 23"/>
                <a:gd name="T14" fmla="*/ 62 w 63"/>
                <a:gd name="T15" fmla="*/ 17 h 23"/>
                <a:gd name="T16" fmla="*/ 60 w 63"/>
                <a:gd name="T17" fmla="*/ 22 h 23"/>
                <a:gd name="T18" fmla="*/ 59 w 6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3">
                  <a:moveTo>
                    <a:pt x="59" y="23"/>
                  </a:moveTo>
                  <a:cubicBezTo>
                    <a:pt x="57" y="23"/>
                    <a:pt x="56" y="22"/>
                    <a:pt x="56" y="21"/>
                  </a:cubicBezTo>
                  <a:cubicBezTo>
                    <a:pt x="51" y="12"/>
                    <a:pt x="41" y="7"/>
                    <a:pt x="31" y="7"/>
                  </a:cubicBezTo>
                  <a:cubicBezTo>
                    <a:pt x="21" y="7"/>
                    <a:pt x="12" y="12"/>
                    <a:pt x="7" y="21"/>
                  </a:cubicBezTo>
                  <a:cubicBezTo>
                    <a:pt x="6" y="22"/>
                    <a:pt x="4" y="23"/>
                    <a:pt x="2" y="22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7" y="6"/>
                    <a:pt x="19" y="0"/>
                    <a:pt x="31" y="0"/>
                  </a:cubicBezTo>
                  <a:cubicBezTo>
                    <a:pt x="44" y="0"/>
                    <a:pt x="55" y="6"/>
                    <a:pt x="62" y="17"/>
                  </a:cubicBezTo>
                  <a:cubicBezTo>
                    <a:pt x="63" y="19"/>
                    <a:pt x="62" y="21"/>
                    <a:pt x="60" y="22"/>
                  </a:cubicBezTo>
                  <a:cubicBezTo>
                    <a:pt x="60" y="22"/>
                    <a:pt x="59" y="23"/>
                    <a:pt x="5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-619125" y="2427288"/>
              <a:ext cx="376238" cy="130175"/>
            </a:xfrm>
            <a:custGeom>
              <a:avLst/>
              <a:gdLst>
                <a:gd name="T0" fmla="*/ 83 w 87"/>
                <a:gd name="T1" fmla="*/ 30 h 30"/>
                <a:gd name="T2" fmla="*/ 80 w 87"/>
                <a:gd name="T3" fmla="*/ 28 h 30"/>
                <a:gd name="T4" fmla="*/ 43 w 87"/>
                <a:gd name="T5" fmla="*/ 7 h 30"/>
                <a:gd name="T6" fmla="*/ 7 w 87"/>
                <a:gd name="T7" fmla="*/ 28 h 30"/>
                <a:gd name="T8" fmla="*/ 2 w 87"/>
                <a:gd name="T9" fmla="*/ 29 h 30"/>
                <a:gd name="T10" fmla="*/ 1 w 87"/>
                <a:gd name="T11" fmla="*/ 24 h 30"/>
                <a:gd name="T12" fmla="*/ 43 w 87"/>
                <a:gd name="T13" fmla="*/ 0 h 30"/>
                <a:gd name="T14" fmla="*/ 86 w 87"/>
                <a:gd name="T15" fmla="*/ 24 h 30"/>
                <a:gd name="T16" fmla="*/ 84 w 87"/>
                <a:gd name="T17" fmla="*/ 29 h 30"/>
                <a:gd name="T18" fmla="*/ 83 w 87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0">
                  <a:moveTo>
                    <a:pt x="83" y="30"/>
                  </a:moveTo>
                  <a:cubicBezTo>
                    <a:pt x="81" y="30"/>
                    <a:pt x="80" y="29"/>
                    <a:pt x="80" y="28"/>
                  </a:cubicBezTo>
                  <a:cubicBezTo>
                    <a:pt x="72" y="15"/>
                    <a:pt x="58" y="7"/>
                    <a:pt x="43" y="7"/>
                  </a:cubicBezTo>
                  <a:cubicBezTo>
                    <a:pt x="28" y="7"/>
                    <a:pt x="15" y="15"/>
                    <a:pt x="7" y="28"/>
                  </a:cubicBezTo>
                  <a:cubicBezTo>
                    <a:pt x="6" y="29"/>
                    <a:pt x="4" y="30"/>
                    <a:pt x="2" y="29"/>
                  </a:cubicBezTo>
                  <a:cubicBezTo>
                    <a:pt x="1" y="28"/>
                    <a:pt x="0" y="26"/>
                    <a:pt x="1" y="24"/>
                  </a:cubicBezTo>
                  <a:cubicBezTo>
                    <a:pt x="10" y="9"/>
                    <a:pt x="26" y="0"/>
                    <a:pt x="43" y="0"/>
                  </a:cubicBezTo>
                  <a:cubicBezTo>
                    <a:pt x="61" y="0"/>
                    <a:pt x="77" y="9"/>
                    <a:pt x="86" y="24"/>
                  </a:cubicBezTo>
                  <a:cubicBezTo>
                    <a:pt x="87" y="26"/>
                    <a:pt x="86" y="28"/>
                    <a:pt x="84" y="29"/>
                  </a:cubicBezTo>
                  <a:cubicBezTo>
                    <a:pt x="84" y="29"/>
                    <a:pt x="83" y="30"/>
                    <a:pt x="8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8"/>
            <p:cNvSpPr>
              <a:spLocks noEditPoints="1"/>
            </p:cNvSpPr>
            <p:nvPr/>
          </p:nvSpPr>
          <p:spPr bwMode="auto">
            <a:xfrm>
              <a:off x="-692150" y="2600326"/>
              <a:ext cx="614363" cy="512763"/>
            </a:xfrm>
            <a:custGeom>
              <a:avLst/>
              <a:gdLst>
                <a:gd name="T0" fmla="*/ 104 w 142"/>
                <a:gd name="T1" fmla="*/ 58 h 119"/>
                <a:gd name="T2" fmla="*/ 72 w 142"/>
                <a:gd name="T3" fmla="*/ 31 h 119"/>
                <a:gd name="T4" fmla="*/ 64 w 142"/>
                <a:gd name="T5" fmla="*/ 18 h 119"/>
                <a:gd name="T6" fmla="*/ 60 w 142"/>
                <a:gd name="T7" fmla="*/ 0 h 119"/>
                <a:gd name="T8" fmla="*/ 57 w 142"/>
                <a:gd name="T9" fmla="*/ 18 h 119"/>
                <a:gd name="T10" fmla="*/ 32 w 142"/>
                <a:gd name="T11" fmla="*/ 31 h 119"/>
                <a:gd name="T12" fmla="*/ 13 w 142"/>
                <a:gd name="T13" fmla="*/ 51 h 119"/>
                <a:gd name="T14" fmla="*/ 0 w 142"/>
                <a:gd name="T15" fmla="*/ 71 h 119"/>
                <a:gd name="T16" fmla="*/ 1 w 142"/>
                <a:gd name="T17" fmla="*/ 96 h 119"/>
                <a:gd name="T18" fmla="*/ 13 w 142"/>
                <a:gd name="T19" fmla="*/ 105 h 119"/>
                <a:gd name="T20" fmla="*/ 34 w 142"/>
                <a:gd name="T21" fmla="*/ 119 h 119"/>
                <a:gd name="T22" fmla="*/ 89 w 142"/>
                <a:gd name="T23" fmla="*/ 105 h 119"/>
                <a:gd name="T24" fmla="*/ 123 w 142"/>
                <a:gd name="T25" fmla="*/ 105 h 119"/>
                <a:gd name="T26" fmla="*/ 137 w 142"/>
                <a:gd name="T27" fmla="*/ 103 h 119"/>
                <a:gd name="T28" fmla="*/ 142 w 142"/>
                <a:gd name="T29" fmla="*/ 94 h 119"/>
                <a:gd name="T30" fmla="*/ 125 w 142"/>
                <a:gd name="T31" fmla="*/ 64 h 119"/>
                <a:gd name="T32" fmla="*/ 63 w 142"/>
                <a:gd name="T33" fmla="*/ 9 h 119"/>
                <a:gd name="T34" fmla="*/ 58 w 142"/>
                <a:gd name="T35" fmla="*/ 9 h 119"/>
                <a:gd name="T36" fmla="*/ 34 w 142"/>
                <a:gd name="T37" fmla="*/ 112 h 119"/>
                <a:gd name="T38" fmla="*/ 34 w 142"/>
                <a:gd name="T39" fmla="*/ 92 h 119"/>
                <a:gd name="T40" fmla="*/ 34 w 142"/>
                <a:gd name="T41" fmla="*/ 112 h 119"/>
                <a:gd name="T42" fmla="*/ 96 w 142"/>
                <a:gd name="T43" fmla="*/ 102 h 119"/>
                <a:gd name="T44" fmla="*/ 116 w 142"/>
                <a:gd name="T45" fmla="*/ 102 h 119"/>
                <a:gd name="T46" fmla="*/ 135 w 142"/>
                <a:gd name="T47" fmla="*/ 93 h 119"/>
                <a:gd name="T48" fmla="*/ 122 w 142"/>
                <a:gd name="T49" fmla="*/ 98 h 119"/>
                <a:gd name="T50" fmla="*/ 90 w 142"/>
                <a:gd name="T51" fmla="*/ 98 h 119"/>
                <a:gd name="T52" fmla="*/ 34 w 142"/>
                <a:gd name="T53" fmla="*/ 85 h 119"/>
                <a:gd name="T54" fmla="*/ 14 w 142"/>
                <a:gd name="T55" fmla="*/ 98 h 119"/>
                <a:gd name="T56" fmla="*/ 7 w 142"/>
                <a:gd name="T57" fmla="*/ 71 h 119"/>
                <a:gd name="T58" fmla="*/ 18 w 142"/>
                <a:gd name="T59" fmla="*/ 60 h 119"/>
                <a:gd name="T60" fmla="*/ 22 w 142"/>
                <a:gd name="T61" fmla="*/ 44 h 119"/>
                <a:gd name="T62" fmla="*/ 32 w 142"/>
                <a:gd name="T63" fmla="*/ 38 h 119"/>
                <a:gd name="T64" fmla="*/ 83 w 142"/>
                <a:gd name="T65" fmla="*/ 43 h 119"/>
                <a:gd name="T66" fmla="*/ 101 w 142"/>
                <a:gd name="T67" fmla="*/ 64 h 119"/>
                <a:gd name="T68" fmla="*/ 135 w 142"/>
                <a:gd name="T69" fmla="*/ 8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9">
                  <a:moveTo>
                    <a:pt x="125" y="64"/>
                  </a:moveTo>
                  <a:cubicBezTo>
                    <a:pt x="113" y="61"/>
                    <a:pt x="107" y="58"/>
                    <a:pt x="104" y="5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8"/>
                    <a:pt x="80" y="31"/>
                    <a:pt x="72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7" y="16"/>
                    <a:pt x="70" y="13"/>
                    <a:pt x="70" y="9"/>
                  </a:cubicBezTo>
                  <a:cubicBezTo>
                    <a:pt x="70" y="4"/>
                    <a:pt x="65" y="0"/>
                    <a:pt x="60" y="0"/>
                  </a:cubicBezTo>
                  <a:cubicBezTo>
                    <a:pt x="55" y="0"/>
                    <a:pt x="51" y="4"/>
                    <a:pt x="51" y="9"/>
                  </a:cubicBezTo>
                  <a:cubicBezTo>
                    <a:pt x="51" y="13"/>
                    <a:pt x="53" y="16"/>
                    <a:pt x="57" y="18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7" y="31"/>
                    <a:pt x="19" y="31"/>
                    <a:pt x="16" y="42"/>
                  </a:cubicBezTo>
                  <a:cubicBezTo>
                    <a:pt x="15" y="45"/>
                    <a:pt x="14" y="48"/>
                    <a:pt x="13" y="51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4" y="56"/>
                    <a:pt x="0" y="62"/>
                    <a:pt x="0" y="7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5"/>
                    <a:pt x="1" y="96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4"/>
                    <a:pt x="12" y="105"/>
                    <a:pt x="13" y="105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13"/>
                    <a:pt x="25" y="119"/>
                    <a:pt x="34" y="119"/>
                  </a:cubicBezTo>
                  <a:cubicBezTo>
                    <a:pt x="42" y="119"/>
                    <a:pt x="50" y="113"/>
                    <a:pt x="51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90" y="113"/>
                    <a:pt x="97" y="119"/>
                    <a:pt x="106" y="119"/>
                  </a:cubicBezTo>
                  <a:cubicBezTo>
                    <a:pt x="115" y="119"/>
                    <a:pt x="122" y="113"/>
                    <a:pt x="123" y="105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135" y="105"/>
                    <a:pt x="136" y="104"/>
                    <a:pt x="137" y="103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2" y="96"/>
                    <a:pt x="142" y="95"/>
                    <a:pt x="142" y="94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78"/>
                    <a:pt x="140" y="69"/>
                    <a:pt x="125" y="64"/>
                  </a:cubicBezTo>
                  <a:close/>
                  <a:moveTo>
                    <a:pt x="60" y="7"/>
                  </a:moveTo>
                  <a:cubicBezTo>
                    <a:pt x="62" y="7"/>
                    <a:pt x="63" y="8"/>
                    <a:pt x="63" y="9"/>
                  </a:cubicBezTo>
                  <a:cubicBezTo>
                    <a:pt x="63" y="10"/>
                    <a:pt x="62" y="11"/>
                    <a:pt x="60" y="11"/>
                  </a:cubicBezTo>
                  <a:cubicBezTo>
                    <a:pt x="59" y="11"/>
                    <a:pt x="58" y="10"/>
                    <a:pt x="58" y="9"/>
                  </a:cubicBezTo>
                  <a:cubicBezTo>
                    <a:pt x="58" y="8"/>
                    <a:pt x="59" y="7"/>
                    <a:pt x="60" y="7"/>
                  </a:cubicBezTo>
                  <a:close/>
                  <a:moveTo>
                    <a:pt x="34" y="112"/>
                  </a:moveTo>
                  <a:cubicBezTo>
                    <a:pt x="28" y="112"/>
                    <a:pt x="24" y="108"/>
                    <a:pt x="24" y="102"/>
                  </a:cubicBezTo>
                  <a:cubicBezTo>
                    <a:pt x="24" y="97"/>
                    <a:pt x="28" y="92"/>
                    <a:pt x="34" y="92"/>
                  </a:cubicBezTo>
                  <a:cubicBezTo>
                    <a:pt x="40" y="92"/>
                    <a:pt x="44" y="97"/>
                    <a:pt x="44" y="102"/>
                  </a:cubicBezTo>
                  <a:cubicBezTo>
                    <a:pt x="44" y="108"/>
                    <a:pt x="40" y="112"/>
                    <a:pt x="34" y="112"/>
                  </a:cubicBezTo>
                  <a:close/>
                  <a:moveTo>
                    <a:pt x="106" y="112"/>
                  </a:moveTo>
                  <a:cubicBezTo>
                    <a:pt x="100" y="112"/>
                    <a:pt x="96" y="108"/>
                    <a:pt x="96" y="102"/>
                  </a:cubicBezTo>
                  <a:cubicBezTo>
                    <a:pt x="96" y="97"/>
                    <a:pt x="100" y="92"/>
                    <a:pt x="106" y="92"/>
                  </a:cubicBezTo>
                  <a:cubicBezTo>
                    <a:pt x="112" y="92"/>
                    <a:pt x="116" y="97"/>
                    <a:pt x="116" y="102"/>
                  </a:cubicBezTo>
                  <a:cubicBezTo>
                    <a:pt x="116" y="108"/>
                    <a:pt x="112" y="112"/>
                    <a:pt x="106" y="112"/>
                  </a:cubicBezTo>
                  <a:close/>
                  <a:moveTo>
                    <a:pt x="135" y="93"/>
                  </a:moveTo>
                  <a:cubicBezTo>
                    <a:pt x="132" y="98"/>
                    <a:pt x="132" y="98"/>
                    <a:pt x="13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0" y="90"/>
                    <a:pt x="114" y="85"/>
                    <a:pt x="106" y="85"/>
                  </a:cubicBezTo>
                  <a:cubicBezTo>
                    <a:pt x="98" y="85"/>
                    <a:pt x="92" y="90"/>
                    <a:pt x="9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8" y="90"/>
                    <a:pt x="42" y="85"/>
                    <a:pt x="34" y="85"/>
                  </a:cubicBezTo>
                  <a:cubicBezTo>
                    <a:pt x="26" y="85"/>
                    <a:pt x="19" y="90"/>
                    <a:pt x="17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65"/>
                    <a:pt x="9" y="62"/>
                    <a:pt x="14" y="62"/>
                  </a:cubicBezTo>
                  <a:cubicBezTo>
                    <a:pt x="16" y="62"/>
                    <a:pt x="17" y="61"/>
                    <a:pt x="18" y="6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0"/>
                    <a:pt x="22" y="46"/>
                    <a:pt x="22" y="44"/>
                  </a:cubicBezTo>
                  <a:cubicBezTo>
                    <a:pt x="24" y="38"/>
                    <a:pt x="27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6" y="38"/>
                    <a:pt x="81" y="42"/>
                    <a:pt x="83" y="4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100" y="64"/>
                    <a:pt x="100" y="64"/>
                    <a:pt x="101" y="64"/>
                  </a:cubicBezTo>
                  <a:cubicBezTo>
                    <a:pt x="101" y="64"/>
                    <a:pt x="108" y="66"/>
                    <a:pt x="123" y="71"/>
                  </a:cubicBezTo>
                  <a:cubicBezTo>
                    <a:pt x="131" y="73"/>
                    <a:pt x="135" y="77"/>
                    <a:pt x="135" y="82"/>
                  </a:cubicBezTo>
                  <a:lnTo>
                    <a:pt x="135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-584200" y="2794001"/>
              <a:ext cx="268288" cy="95250"/>
            </a:xfrm>
            <a:custGeom>
              <a:avLst/>
              <a:gdLst>
                <a:gd name="T0" fmla="*/ 58 w 62"/>
                <a:gd name="T1" fmla="*/ 22 h 22"/>
                <a:gd name="T2" fmla="*/ 4 w 62"/>
                <a:gd name="T3" fmla="*/ 22 h 22"/>
                <a:gd name="T4" fmla="*/ 1 w 62"/>
                <a:gd name="T5" fmla="*/ 21 h 22"/>
                <a:gd name="T6" fmla="*/ 0 w 62"/>
                <a:gd name="T7" fmla="*/ 18 h 22"/>
                <a:gd name="T8" fmla="*/ 4 w 62"/>
                <a:gd name="T9" fmla="*/ 3 h 22"/>
                <a:gd name="T10" fmla="*/ 7 w 62"/>
                <a:gd name="T11" fmla="*/ 0 h 22"/>
                <a:gd name="T12" fmla="*/ 42 w 62"/>
                <a:gd name="T13" fmla="*/ 0 h 22"/>
                <a:gd name="T14" fmla="*/ 52 w 62"/>
                <a:gd name="T15" fmla="*/ 6 h 22"/>
                <a:gd name="T16" fmla="*/ 60 w 62"/>
                <a:gd name="T17" fmla="*/ 16 h 22"/>
                <a:gd name="T18" fmla="*/ 61 w 62"/>
                <a:gd name="T19" fmla="*/ 20 h 22"/>
                <a:gd name="T20" fmla="*/ 58 w 62"/>
                <a:gd name="T21" fmla="*/ 22 h 22"/>
                <a:gd name="T22" fmla="*/ 8 w 62"/>
                <a:gd name="T23" fmla="*/ 15 h 22"/>
                <a:gd name="T24" fmla="*/ 50 w 62"/>
                <a:gd name="T25" fmla="*/ 15 h 22"/>
                <a:gd name="T26" fmla="*/ 47 w 62"/>
                <a:gd name="T27" fmla="*/ 10 h 22"/>
                <a:gd name="T28" fmla="*/ 42 w 62"/>
                <a:gd name="T29" fmla="*/ 7 h 22"/>
                <a:gd name="T30" fmla="*/ 10 w 62"/>
                <a:gd name="T31" fmla="*/ 7 h 22"/>
                <a:gd name="T32" fmla="*/ 8 w 62"/>
                <a:gd name="T3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22">
                  <a:moveTo>
                    <a:pt x="58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2"/>
                    <a:pt x="1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2"/>
                    <a:pt x="52" y="6"/>
                  </a:cubicBezTo>
                  <a:cubicBezTo>
                    <a:pt x="56" y="10"/>
                    <a:pt x="60" y="16"/>
                    <a:pt x="60" y="16"/>
                  </a:cubicBezTo>
                  <a:cubicBezTo>
                    <a:pt x="61" y="17"/>
                    <a:pt x="62" y="19"/>
                    <a:pt x="61" y="20"/>
                  </a:cubicBezTo>
                  <a:cubicBezTo>
                    <a:pt x="60" y="21"/>
                    <a:pt x="59" y="22"/>
                    <a:pt x="58" y="22"/>
                  </a:cubicBezTo>
                  <a:close/>
                  <a:moveTo>
                    <a:pt x="8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49" y="13"/>
                    <a:pt x="48" y="12"/>
                    <a:pt x="47" y="10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4" name="Freeform 31"/>
          <p:cNvSpPr>
            <a:spLocks noChangeAspect="1" noEditPoints="1"/>
          </p:cNvSpPr>
          <p:nvPr/>
        </p:nvSpPr>
        <p:spPr bwMode="auto">
          <a:xfrm>
            <a:off x="6807163" y="3026958"/>
            <a:ext cx="487167" cy="478738"/>
          </a:xfrm>
          <a:custGeom>
            <a:avLst/>
            <a:gdLst>
              <a:gd name="T0" fmla="*/ 968 w 2312"/>
              <a:gd name="T1" fmla="*/ 1185 h 2279"/>
              <a:gd name="T2" fmla="*/ 964 w 2312"/>
              <a:gd name="T3" fmla="*/ 1189 h 2279"/>
              <a:gd name="T4" fmla="*/ 964 w 2312"/>
              <a:gd name="T5" fmla="*/ 1768 h 2279"/>
              <a:gd name="T6" fmla="*/ 966 w 2312"/>
              <a:gd name="T7" fmla="*/ 1773 h 2279"/>
              <a:gd name="T8" fmla="*/ 972 w 2312"/>
              <a:gd name="T9" fmla="*/ 1777 h 2279"/>
              <a:gd name="T10" fmla="*/ 976 w 2312"/>
              <a:gd name="T11" fmla="*/ 1775 h 2279"/>
              <a:gd name="T12" fmla="*/ 1473 w 2312"/>
              <a:gd name="T13" fmla="*/ 1482 h 2279"/>
              <a:gd name="T14" fmla="*/ 1474 w 2312"/>
              <a:gd name="T15" fmla="*/ 1477 h 2279"/>
              <a:gd name="T16" fmla="*/ 1473 w 2312"/>
              <a:gd name="T17" fmla="*/ 1471 h 2279"/>
              <a:gd name="T18" fmla="*/ 976 w 2312"/>
              <a:gd name="T19" fmla="*/ 1185 h 2279"/>
              <a:gd name="T20" fmla="*/ 973 w 2312"/>
              <a:gd name="T21" fmla="*/ 1057 h 2279"/>
              <a:gd name="T22" fmla="*/ 1019 w 2312"/>
              <a:gd name="T23" fmla="*/ 1064 h 2279"/>
              <a:gd name="T24" fmla="*/ 1534 w 2312"/>
              <a:gd name="T25" fmla="*/ 1359 h 2279"/>
              <a:gd name="T26" fmla="*/ 1571 w 2312"/>
              <a:gd name="T27" fmla="*/ 1389 h 2279"/>
              <a:gd name="T28" fmla="*/ 1594 w 2312"/>
              <a:gd name="T29" fmla="*/ 1429 h 2279"/>
              <a:gd name="T30" fmla="*/ 1602 w 2312"/>
              <a:gd name="T31" fmla="*/ 1476 h 2279"/>
              <a:gd name="T32" fmla="*/ 1594 w 2312"/>
              <a:gd name="T33" fmla="*/ 1523 h 2279"/>
              <a:gd name="T34" fmla="*/ 1571 w 2312"/>
              <a:gd name="T35" fmla="*/ 1563 h 2279"/>
              <a:gd name="T36" fmla="*/ 1535 w 2312"/>
              <a:gd name="T37" fmla="*/ 1594 h 2279"/>
              <a:gd name="T38" fmla="*/ 1020 w 2312"/>
              <a:gd name="T39" fmla="*/ 1895 h 2279"/>
              <a:gd name="T40" fmla="*/ 972 w 2312"/>
              <a:gd name="T41" fmla="*/ 1904 h 2279"/>
              <a:gd name="T42" fmla="*/ 926 w 2312"/>
              <a:gd name="T43" fmla="*/ 1895 h 2279"/>
              <a:gd name="T44" fmla="*/ 885 w 2312"/>
              <a:gd name="T45" fmla="*/ 1872 h 2279"/>
              <a:gd name="T46" fmla="*/ 854 w 2312"/>
              <a:gd name="T47" fmla="*/ 1836 h 2279"/>
              <a:gd name="T48" fmla="*/ 838 w 2312"/>
              <a:gd name="T49" fmla="*/ 1791 h 2279"/>
              <a:gd name="T50" fmla="*/ 836 w 2312"/>
              <a:gd name="T51" fmla="*/ 1193 h 2279"/>
              <a:gd name="T52" fmla="*/ 845 w 2312"/>
              <a:gd name="T53" fmla="*/ 1145 h 2279"/>
              <a:gd name="T54" fmla="*/ 868 w 2312"/>
              <a:gd name="T55" fmla="*/ 1104 h 2279"/>
              <a:gd name="T56" fmla="*/ 904 w 2312"/>
              <a:gd name="T57" fmla="*/ 1075 h 2279"/>
              <a:gd name="T58" fmla="*/ 949 w 2312"/>
              <a:gd name="T59" fmla="*/ 1059 h 2279"/>
              <a:gd name="T60" fmla="*/ 127 w 2312"/>
              <a:gd name="T61" fmla="*/ 808 h 2279"/>
              <a:gd name="T62" fmla="*/ 2184 w 2312"/>
              <a:gd name="T63" fmla="*/ 2151 h 2279"/>
              <a:gd name="T64" fmla="*/ 127 w 2312"/>
              <a:gd name="T65" fmla="*/ 808 h 2279"/>
              <a:gd name="T66" fmla="*/ 1096 w 2312"/>
              <a:gd name="T67" fmla="*/ 484 h 2279"/>
              <a:gd name="T68" fmla="*/ 1343 w 2312"/>
              <a:gd name="T69" fmla="*/ 31 h 2279"/>
              <a:gd name="T70" fmla="*/ 2248 w 2312"/>
              <a:gd name="T71" fmla="*/ 681 h 2279"/>
              <a:gd name="T72" fmla="*/ 2285 w 2312"/>
              <a:gd name="T73" fmla="*/ 692 h 2279"/>
              <a:gd name="T74" fmla="*/ 2307 w 2312"/>
              <a:gd name="T75" fmla="*/ 724 h 2279"/>
              <a:gd name="T76" fmla="*/ 2312 w 2312"/>
              <a:gd name="T77" fmla="*/ 2215 h 2279"/>
              <a:gd name="T78" fmla="*/ 2299 w 2312"/>
              <a:gd name="T79" fmla="*/ 2253 h 2279"/>
              <a:gd name="T80" fmla="*/ 2267 w 2312"/>
              <a:gd name="T81" fmla="*/ 2276 h 2279"/>
              <a:gd name="T82" fmla="*/ 63 w 2312"/>
              <a:gd name="T83" fmla="*/ 2279 h 2279"/>
              <a:gd name="T84" fmla="*/ 26 w 2312"/>
              <a:gd name="T85" fmla="*/ 2267 h 2279"/>
              <a:gd name="T86" fmla="*/ 3 w 2312"/>
              <a:gd name="T87" fmla="*/ 2235 h 2279"/>
              <a:gd name="T88" fmla="*/ 0 w 2312"/>
              <a:gd name="T89" fmla="*/ 744 h 2279"/>
              <a:gd name="T90" fmla="*/ 12 w 2312"/>
              <a:gd name="T91" fmla="*/ 706 h 2279"/>
              <a:gd name="T92" fmla="*/ 43 w 2312"/>
              <a:gd name="T93" fmla="*/ 684 h 2279"/>
              <a:gd name="T94" fmla="*/ 1015 w 2312"/>
              <a:gd name="T95" fmla="*/ 681 h 2279"/>
              <a:gd name="T96" fmla="*/ 973 w 2312"/>
              <a:gd name="T97" fmla="*/ 0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279">
                <a:moveTo>
                  <a:pt x="936" y="1130"/>
                </a:moveTo>
                <a:lnTo>
                  <a:pt x="968" y="1185"/>
                </a:lnTo>
                <a:lnTo>
                  <a:pt x="966" y="1186"/>
                </a:lnTo>
                <a:lnTo>
                  <a:pt x="964" y="1189"/>
                </a:lnTo>
                <a:lnTo>
                  <a:pt x="964" y="1193"/>
                </a:lnTo>
                <a:lnTo>
                  <a:pt x="964" y="1768"/>
                </a:lnTo>
                <a:lnTo>
                  <a:pt x="964" y="1771"/>
                </a:lnTo>
                <a:lnTo>
                  <a:pt x="966" y="1773"/>
                </a:lnTo>
                <a:lnTo>
                  <a:pt x="968" y="1775"/>
                </a:lnTo>
                <a:lnTo>
                  <a:pt x="972" y="1777"/>
                </a:lnTo>
                <a:lnTo>
                  <a:pt x="974" y="1777"/>
                </a:lnTo>
                <a:lnTo>
                  <a:pt x="976" y="1775"/>
                </a:lnTo>
                <a:lnTo>
                  <a:pt x="1470" y="1485"/>
                </a:lnTo>
                <a:lnTo>
                  <a:pt x="1473" y="1482"/>
                </a:lnTo>
                <a:lnTo>
                  <a:pt x="1474" y="1479"/>
                </a:lnTo>
                <a:lnTo>
                  <a:pt x="1474" y="1477"/>
                </a:lnTo>
                <a:lnTo>
                  <a:pt x="1474" y="1474"/>
                </a:lnTo>
                <a:lnTo>
                  <a:pt x="1473" y="1471"/>
                </a:lnTo>
                <a:lnTo>
                  <a:pt x="1470" y="1470"/>
                </a:lnTo>
                <a:lnTo>
                  <a:pt x="976" y="1185"/>
                </a:lnTo>
                <a:lnTo>
                  <a:pt x="936" y="1130"/>
                </a:lnTo>
                <a:close/>
                <a:moveTo>
                  <a:pt x="973" y="1057"/>
                </a:moveTo>
                <a:lnTo>
                  <a:pt x="996" y="1059"/>
                </a:lnTo>
                <a:lnTo>
                  <a:pt x="1019" y="1064"/>
                </a:lnTo>
                <a:lnTo>
                  <a:pt x="1040" y="1075"/>
                </a:lnTo>
                <a:lnTo>
                  <a:pt x="1534" y="1359"/>
                </a:lnTo>
                <a:lnTo>
                  <a:pt x="1554" y="1373"/>
                </a:lnTo>
                <a:lnTo>
                  <a:pt x="1571" y="1389"/>
                </a:lnTo>
                <a:lnTo>
                  <a:pt x="1583" y="1408"/>
                </a:lnTo>
                <a:lnTo>
                  <a:pt x="1594" y="1429"/>
                </a:lnTo>
                <a:lnTo>
                  <a:pt x="1599" y="1452"/>
                </a:lnTo>
                <a:lnTo>
                  <a:pt x="1602" y="1476"/>
                </a:lnTo>
                <a:lnTo>
                  <a:pt x="1600" y="1500"/>
                </a:lnTo>
                <a:lnTo>
                  <a:pt x="1594" y="1523"/>
                </a:lnTo>
                <a:lnTo>
                  <a:pt x="1585" y="1544"/>
                </a:lnTo>
                <a:lnTo>
                  <a:pt x="1571" y="1563"/>
                </a:lnTo>
                <a:lnTo>
                  <a:pt x="1555" y="1580"/>
                </a:lnTo>
                <a:lnTo>
                  <a:pt x="1535" y="1594"/>
                </a:lnTo>
                <a:lnTo>
                  <a:pt x="1041" y="1885"/>
                </a:lnTo>
                <a:lnTo>
                  <a:pt x="1020" y="1895"/>
                </a:lnTo>
                <a:lnTo>
                  <a:pt x="996" y="1902"/>
                </a:lnTo>
                <a:lnTo>
                  <a:pt x="972" y="1904"/>
                </a:lnTo>
                <a:lnTo>
                  <a:pt x="949" y="1902"/>
                </a:lnTo>
                <a:lnTo>
                  <a:pt x="926" y="1895"/>
                </a:lnTo>
                <a:lnTo>
                  <a:pt x="904" y="1886"/>
                </a:lnTo>
                <a:lnTo>
                  <a:pt x="885" y="1872"/>
                </a:lnTo>
                <a:lnTo>
                  <a:pt x="868" y="1855"/>
                </a:lnTo>
                <a:lnTo>
                  <a:pt x="854" y="1836"/>
                </a:lnTo>
                <a:lnTo>
                  <a:pt x="845" y="1815"/>
                </a:lnTo>
                <a:lnTo>
                  <a:pt x="838" y="1791"/>
                </a:lnTo>
                <a:lnTo>
                  <a:pt x="836" y="1768"/>
                </a:lnTo>
                <a:lnTo>
                  <a:pt x="836" y="1193"/>
                </a:lnTo>
                <a:lnTo>
                  <a:pt x="838" y="1168"/>
                </a:lnTo>
                <a:lnTo>
                  <a:pt x="845" y="1145"/>
                </a:lnTo>
                <a:lnTo>
                  <a:pt x="854" y="1123"/>
                </a:lnTo>
                <a:lnTo>
                  <a:pt x="868" y="1104"/>
                </a:lnTo>
                <a:lnTo>
                  <a:pt x="884" y="1088"/>
                </a:lnTo>
                <a:lnTo>
                  <a:pt x="904" y="1075"/>
                </a:lnTo>
                <a:lnTo>
                  <a:pt x="926" y="1064"/>
                </a:lnTo>
                <a:lnTo>
                  <a:pt x="949" y="1059"/>
                </a:lnTo>
                <a:lnTo>
                  <a:pt x="973" y="1057"/>
                </a:lnTo>
                <a:close/>
                <a:moveTo>
                  <a:pt x="127" y="808"/>
                </a:moveTo>
                <a:lnTo>
                  <a:pt x="127" y="2151"/>
                </a:lnTo>
                <a:lnTo>
                  <a:pt x="2184" y="2151"/>
                </a:lnTo>
                <a:lnTo>
                  <a:pt x="2184" y="808"/>
                </a:lnTo>
                <a:lnTo>
                  <a:pt x="127" y="808"/>
                </a:lnTo>
                <a:close/>
                <a:moveTo>
                  <a:pt x="973" y="0"/>
                </a:moveTo>
                <a:lnTo>
                  <a:pt x="1096" y="484"/>
                </a:lnTo>
                <a:lnTo>
                  <a:pt x="1219" y="0"/>
                </a:lnTo>
                <a:lnTo>
                  <a:pt x="1343" y="31"/>
                </a:lnTo>
                <a:lnTo>
                  <a:pt x="1178" y="681"/>
                </a:lnTo>
                <a:lnTo>
                  <a:pt x="2248" y="681"/>
                </a:lnTo>
                <a:lnTo>
                  <a:pt x="2267" y="684"/>
                </a:lnTo>
                <a:lnTo>
                  <a:pt x="2285" y="692"/>
                </a:lnTo>
                <a:lnTo>
                  <a:pt x="2299" y="706"/>
                </a:lnTo>
                <a:lnTo>
                  <a:pt x="2307" y="724"/>
                </a:lnTo>
                <a:lnTo>
                  <a:pt x="2312" y="744"/>
                </a:lnTo>
                <a:lnTo>
                  <a:pt x="2312" y="2215"/>
                </a:lnTo>
                <a:lnTo>
                  <a:pt x="2307" y="2235"/>
                </a:lnTo>
                <a:lnTo>
                  <a:pt x="2299" y="2253"/>
                </a:lnTo>
                <a:lnTo>
                  <a:pt x="2285" y="2267"/>
                </a:lnTo>
                <a:lnTo>
                  <a:pt x="2267" y="2276"/>
                </a:lnTo>
                <a:lnTo>
                  <a:pt x="2248" y="2279"/>
                </a:lnTo>
                <a:lnTo>
                  <a:pt x="63" y="2279"/>
                </a:lnTo>
                <a:lnTo>
                  <a:pt x="43" y="2276"/>
                </a:lnTo>
                <a:lnTo>
                  <a:pt x="26" y="2267"/>
                </a:lnTo>
                <a:lnTo>
                  <a:pt x="12" y="2253"/>
                </a:lnTo>
                <a:lnTo>
                  <a:pt x="3" y="2235"/>
                </a:lnTo>
                <a:lnTo>
                  <a:pt x="0" y="2215"/>
                </a:lnTo>
                <a:lnTo>
                  <a:pt x="0" y="744"/>
                </a:lnTo>
                <a:lnTo>
                  <a:pt x="3" y="724"/>
                </a:lnTo>
                <a:lnTo>
                  <a:pt x="12" y="706"/>
                </a:lnTo>
                <a:lnTo>
                  <a:pt x="26" y="692"/>
                </a:lnTo>
                <a:lnTo>
                  <a:pt x="43" y="684"/>
                </a:lnTo>
                <a:lnTo>
                  <a:pt x="63" y="681"/>
                </a:lnTo>
                <a:lnTo>
                  <a:pt x="1015" y="681"/>
                </a:lnTo>
                <a:lnTo>
                  <a:pt x="850" y="31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u="sng"/>
          </a:p>
        </p:txBody>
      </p:sp>
      <p:grpSp>
        <p:nvGrpSpPr>
          <p:cNvPr id="175" name="Group 95"/>
          <p:cNvGrpSpPr>
            <a:grpSpLocks noChangeAspect="1"/>
          </p:cNvGrpSpPr>
          <p:nvPr/>
        </p:nvGrpSpPr>
        <p:grpSpPr>
          <a:xfrm>
            <a:off x="5907295" y="2999661"/>
            <a:ext cx="439953" cy="480214"/>
            <a:chOff x="3251200" y="317500"/>
            <a:chExt cx="5689600" cy="6210300"/>
          </a:xfrm>
          <a:solidFill>
            <a:schemeClr val="bg1"/>
          </a:solidFill>
        </p:grpSpPr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6789738" y="3810000"/>
              <a:ext cx="1189038" cy="336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6789738" y="4410075"/>
              <a:ext cx="1189038" cy="336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6789738" y="5013325"/>
              <a:ext cx="1189038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9" name="Freeform 99"/>
            <p:cNvSpPr>
              <a:spLocks noEditPoints="1"/>
            </p:cNvSpPr>
            <p:nvPr/>
          </p:nvSpPr>
          <p:spPr bwMode="auto">
            <a:xfrm>
              <a:off x="3251200" y="317500"/>
              <a:ext cx="5689600" cy="6210300"/>
            </a:xfrm>
            <a:custGeom>
              <a:avLst/>
              <a:gdLst>
                <a:gd name="T0" fmla="*/ 1487 w 3584"/>
                <a:gd name="T1" fmla="*/ 574 h 3912"/>
                <a:gd name="T2" fmla="*/ 1579 w 3584"/>
                <a:gd name="T3" fmla="*/ 588 h 3912"/>
                <a:gd name="T4" fmla="*/ 1717 w 3584"/>
                <a:gd name="T5" fmla="*/ 554 h 3912"/>
                <a:gd name="T6" fmla="*/ 1807 w 3584"/>
                <a:gd name="T7" fmla="*/ 480 h 3912"/>
                <a:gd name="T8" fmla="*/ 1867 w 3584"/>
                <a:gd name="T9" fmla="*/ 352 h 3912"/>
                <a:gd name="T10" fmla="*/ 1867 w 3584"/>
                <a:gd name="T11" fmla="*/ 236 h 3912"/>
                <a:gd name="T12" fmla="*/ 1807 w 3584"/>
                <a:gd name="T13" fmla="*/ 108 h 3912"/>
                <a:gd name="T14" fmla="*/ 1717 w 3584"/>
                <a:gd name="T15" fmla="*/ 34 h 3912"/>
                <a:gd name="T16" fmla="*/ 1579 w 3584"/>
                <a:gd name="T17" fmla="*/ 0 h 3912"/>
                <a:gd name="T18" fmla="*/ 1493 w 3584"/>
                <a:gd name="T19" fmla="*/ 12 h 3912"/>
                <a:gd name="T20" fmla="*/ 1371 w 3584"/>
                <a:gd name="T21" fmla="*/ 86 h 3912"/>
                <a:gd name="T22" fmla="*/ 1307 w 3584"/>
                <a:gd name="T23" fmla="*/ 180 h 3912"/>
                <a:gd name="T24" fmla="*/ 1283 w 3584"/>
                <a:gd name="T25" fmla="*/ 294 h 3912"/>
                <a:gd name="T26" fmla="*/ 404 w 3584"/>
                <a:gd name="T27" fmla="*/ 1318 h 3912"/>
                <a:gd name="T28" fmla="*/ 244 w 3584"/>
                <a:gd name="T29" fmla="*/ 1366 h 3912"/>
                <a:gd name="T30" fmla="*/ 90 w 3584"/>
                <a:gd name="T31" fmla="*/ 1496 h 3912"/>
                <a:gd name="T32" fmla="*/ 8 w 3584"/>
                <a:gd name="T33" fmla="*/ 1682 h 3912"/>
                <a:gd name="T34" fmla="*/ 2 w 3584"/>
                <a:gd name="T35" fmla="*/ 3504 h 3912"/>
                <a:gd name="T36" fmla="*/ 76 w 3584"/>
                <a:gd name="T37" fmla="*/ 3712 h 3912"/>
                <a:gd name="T38" fmla="*/ 236 w 3584"/>
                <a:gd name="T39" fmla="*/ 3856 h 3912"/>
                <a:gd name="T40" fmla="*/ 452 w 3584"/>
                <a:gd name="T41" fmla="*/ 3912 h 3912"/>
                <a:gd name="T42" fmla="*/ 3266 w 3584"/>
                <a:gd name="T43" fmla="*/ 3890 h 3912"/>
                <a:gd name="T44" fmla="*/ 3450 w 3584"/>
                <a:gd name="T45" fmla="*/ 3778 h 3912"/>
                <a:gd name="T46" fmla="*/ 3564 w 3584"/>
                <a:gd name="T47" fmla="*/ 3592 h 3912"/>
                <a:gd name="T48" fmla="*/ 3584 w 3584"/>
                <a:gd name="T49" fmla="*/ 1766 h 3912"/>
                <a:gd name="T50" fmla="*/ 3530 w 3584"/>
                <a:gd name="T51" fmla="*/ 1550 h 3912"/>
                <a:gd name="T52" fmla="*/ 3384 w 3584"/>
                <a:gd name="T53" fmla="*/ 1390 h 3912"/>
                <a:gd name="T54" fmla="*/ 3176 w 3584"/>
                <a:gd name="T55" fmla="*/ 1316 h 3912"/>
                <a:gd name="T56" fmla="*/ 1533 w 3584"/>
                <a:gd name="T57" fmla="*/ 224 h 3912"/>
                <a:gd name="T58" fmla="*/ 1595 w 3584"/>
                <a:gd name="T59" fmla="*/ 212 h 3912"/>
                <a:gd name="T60" fmla="*/ 1647 w 3584"/>
                <a:gd name="T61" fmla="*/ 248 h 3912"/>
                <a:gd name="T62" fmla="*/ 1659 w 3584"/>
                <a:gd name="T63" fmla="*/ 310 h 3912"/>
                <a:gd name="T64" fmla="*/ 1625 w 3584"/>
                <a:gd name="T65" fmla="*/ 362 h 3912"/>
                <a:gd name="T66" fmla="*/ 1579 w 3584"/>
                <a:gd name="T67" fmla="*/ 376 h 3912"/>
                <a:gd name="T68" fmla="*/ 1519 w 3584"/>
                <a:gd name="T69" fmla="*/ 352 h 3912"/>
                <a:gd name="T70" fmla="*/ 1495 w 3584"/>
                <a:gd name="T71" fmla="*/ 294 h 3912"/>
                <a:gd name="T72" fmla="*/ 1519 w 3584"/>
                <a:gd name="T73" fmla="*/ 234 h 3912"/>
                <a:gd name="T74" fmla="*/ 3362 w 3584"/>
                <a:gd name="T75" fmla="*/ 3530 h 3912"/>
                <a:gd name="T76" fmla="*/ 3302 w 3584"/>
                <a:gd name="T77" fmla="*/ 3628 h 3912"/>
                <a:gd name="T78" fmla="*/ 3202 w 3584"/>
                <a:gd name="T79" fmla="*/ 3688 h 3912"/>
                <a:gd name="T80" fmla="*/ 452 w 3584"/>
                <a:gd name="T81" fmla="*/ 3700 h 3912"/>
                <a:gd name="T82" fmla="*/ 338 w 3584"/>
                <a:gd name="T83" fmla="*/ 3670 h 3912"/>
                <a:gd name="T84" fmla="*/ 252 w 3584"/>
                <a:gd name="T85" fmla="*/ 3594 h 3912"/>
                <a:gd name="T86" fmla="*/ 212 w 3584"/>
                <a:gd name="T87" fmla="*/ 3482 h 3912"/>
                <a:gd name="T88" fmla="*/ 216 w 3584"/>
                <a:gd name="T89" fmla="*/ 1718 h 3912"/>
                <a:gd name="T90" fmla="*/ 266 w 3584"/>
                <a:gd name="T91" fmla="*/ 1612 h 3912"/>
                <a:gd name="T92" fmla="*/ 358 w 3584"/>
                <a:gd name="T93" fmla="*/ 1544 h 3912"/>
                <a:gd name="T94" fmla="*/ 3130 w 3584"/>
                <a:gd name="T95" fmla="*/ 1524 h 3912"/>
                <a:gd name="T96" fmla="*/ 3224 w 3584"/>
                <a:gd name="T97" fmla="*/ 1544 h 3912"/>
                <a:gd name="T98" fmla="*/ 3318 w 3584"/>
                <a:gd name="T99" fmla="*/ 1612 h 3912"/>
                <a:gd name="T100" fmla="*/ 3368 w 3584"/>
                <a:gd name="T101" fmla="*/ 1718 h 3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84" h="3912">
                  <a:moveTo>
                    <a:pt x="3130" y="1314"/>
                  </a:moveTo>
                  <a:lnTo>
                    <a:pt x="708" y="1314"/>
                  </a:lnTo>
                  <a:lnTo>
                    <a:pt x="1459" y="562"/>
                  </a:lnTo>
                  <a:lnTo>
                    <a:pt x="1459" y="562"/>
                  </a:lnTo>
                  <a:lnTo>
                    <a:pt x="1487" y="574"/>
                  </a:lnTo>
                  <a:lnTo>
                    <a:pt x="1517" y="582"/>
                  </a:lnTo>
                  <a:lnTo>
                    <a:pt x="1547" y="586"/>
                  </a:lnTo>
                  <a:lnTo>
                    <a:pt x="1579" y="588"/>
                  </a:lnTo>
                  <a:lnTo>
                    <a:pt x="1579" y="588"/>
                  </a:lnTo>
                  <a:lnTo>
                    <a:pt x="1579" y="588"/>
                  </a:lnTo>
                  <a:lnTo>
                    <a:pt x="1607" y="586"/>
                  </a:lnTo>
                  <a:lnTo>
                    <a:pt x="1637" y="582"/>
                  </a:lnTo>
                  <a:lnTo>
                    <a:pt x="1665" y="576"/>
                  </a:lnTo>
                  <a:lnTo>
                    <a:pt x="1691" y="566"/>
                  </a:lnTo>
                  <a:lnTo>
                    <a:pt x="1717" y="554"/>
                  </a:lnTo>
                  <a:lnTo>
                    <a:pt x="1741" y="538"/>
                  </a:lnTo>
                  <a:lnTo>
                    <a:pt x="1765" y="522"/>
                  </a:lnTo>
                  <a:lnTo>
                    <a:pt x="1787" y="502"/>
                  </a:lnTo>
                  <a:lnTo>
                    <a:pt x="1787" y="502"/>
                  </a:lnTo>
                  <a:lnTo>
                    <a:pt x="1807" y="480"/>
                  </a:lnTo>
                  <a:lnTo>
                    <a:pt x="1823" y="456"/>
                  </a:lnTo>
                  <a:lnTo>
                    <a:pt x="1839" y="432"/>
                  </a:lnTo>
                  <a:lnTo>
                    <a:pt x="1851" y="406"/>
                  </a:lnTo>
                  <a:lnTo>
                    <a:pt x="1861" y="380"/>
                  </a:lnTo>
                  <a:lnTo>
                    <a:pt x="1867" y="352"/>
                  </a:lnTo>
                  <a:lnTo>
                    <a:pt x="1871" y="322"/>
                  </a:lnTo>
                  <a:lnTo>
                    <a:pt x="1873" y="294"/>
                  </a:lnTo>
                  <a:lnTo>
                    <a:pt x="1873" y="294"/>
                  </a:lnTo>
                  <a:lnTo>
                    <a:pt x="1871" y="264"/>
                  </a:lnTo>
                  <a:lnTo>
                    <a:pt x="1867" y="236"/>
                  </a:lnTo>
                  <a:lnTo>
                    <a:pt x="1861" y="208"/>
                  </a:lnTo>
                  <a:lnTo>
                    <a:pt x="1851" y="180"/>
                  </a:lnTo>
                  <a:lnTo>
                    <a:pt x="1839" y="154"/>
                  </a:lnTo>
                  <a:lnTo>
                    <a:pt x="1823" y="130"/>
                  </a:lnTo>
                  <a:lnTo>
                    <a:pt x="1807" y="108"/>
                  </a:lnTo>
                  <a:lnTo>
                    <a:pt x="1787" y="86"/>
                  </a:lnTo>
                  <a:lnTo>
                    <a:pt x="1787" y="86"/>
                  </a:lnTo>
                  <a:lnTo>
                    <a:pt x="1765" y="66"/>
                  </a:lnTo>
                  <a:lnTo>
                    <a:pt x="1741" y="48"/>
                  </a:lnTo>
                  <a:lnTo>
                    <a:pt x="1717" y="34"/>
                  </a:lnTo>
                  <a:lnTo>
                    <a:pt x="1691" y="22"/>
                  </a:lnTo>
                  <a:lnTo>
                    <a:pt x="1665" y="12"/>
                  </a:lnTo>
                  <a:lnTo>
                    <a:pt x="1637" y="4"/>
                  </a:lnTo>
                  <a:lnTo>
                    <a:pt x="1607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49" y="0"/>
                  </a:lnTo>
                  <a:lnTo>
                    <a:pt x="1521" y="4"/>
                  </a:lnTo>
                  <a:lnTo>
                    <a:pt x="1493" y="12"/>
                  </a:lnTo>
                  <a:lnTo>
                    <a:pt x="1465" y="22"/>
                  </a:lnTo>
                  <a:lnTo>
                    <a:pt x="1439" y="34"/>
                  </a:lnTo>
                  <a:lnTo>
                    <a:pt x="1415" y="48"/>
                  </a:lnTo>
                  <a:lnTo>
                    <a:pt x="1391" y="66"/>
                  </a:lnTo>
                  <a:lnTo>
                    <a:pt x="1371" y="86"/>
                  </a:lnTo>
                  <a:lnTo>
                    <a:pt x="1371" y="86"/>
                  </a:lnTo>
                  <a:lnTo>
                    <a:pt x="1351" y="106"/>
                  </a:lnTo>
                  <a:lnTo>
                    <a:pt x="1333" y="130"/>
                  </a:lnTo>
                  <a:lnTo>
                    <a:pt x="1319" y="154"/>
                  </a:lnTo>
                  <a:lnTo>
                    <a:pt x="1307" y="180"/>
                  </a:lnTo>
                  <a:lnTo>
                    <a:pt x="1297" y="208"/>
                  </a:lnTo>
                  <a:lnTo>
                    <a:pt x="1289" y="236"/>
                  </a:lnTo>
                  <a:lnTo>
                    <a:pt x="1285" y="264"/>
                  </a:lnTo>
                  <a:lnTo>
                    <a:pt x="1283" y="294"/>
                  </a:lnTo>
                  <a:lnTo>
                    <a:pt x="1283" y="294"/>
                  </a:lnTo>
                  <a:lnTo>
                    <a:pt x="1285" y="324"/>
                  </a:lnTo>
                  <a:lnTo>
                    <a:pt x="1291" y="356"/>
                  </a:lnTo>
                  <a:lnTo>
                    <a:pt x="1299" y="384"/>
                  </a:lnTo>
                  <a:lnTo>
                    <a:pt x="1309" y="412"/>
                  </a:lnTo>
                  <a:lnTo>
                    <a:pt x="404" y="1318"/>
                  </a:lnTo>
                  <a:lnTo>
                    <a:pt x="404" y="1318"/>
                  </a:lnTo>
                  <a:lnTo>
                    <a:pt x="362" y="1324"/>
                  </a:lnTo>
                  <a:lnTo>
                    <a:pt x="322" y="1334"/>
                  </a:lnTo>
                  <a:lnTo>
                    <a:pt x="282" y="1348"/>
                  </a:lnTo>
                  <a:lnTo>
                    <a:pt x="244" y="1366"/>
                  </a:lnTo>
                  <a:lnTo>
                    <a:pt x="210" y="1386"/>
                  </a:lnTo>
                  <a:lnTo>
                    <a:pt x="176" y="1410"/>
                  </a:lnTo>
                  <a:lnTo>
                    <a:pt x="144" y="1436"/>
                  </a:lnTo>
                  <a:lnTo>
                    <a:pt x="116" y="1464"/>
                  </a:lnTo>
                  <a:lnTo>
                    <a:pt x="90" y="1496"/>
                  </a:lnTo>
                  <a:lnTo>
                    <a:pt x="68" y="1528"/>
                  </a:lnTo>
                  <a:lnTo>
                    <a:pt x="48" y="1564"/>
                  </a:lnTo>
                  <a:lnTo>
                    <a:pt x="30" y="1602"/>
                  </a:lnTo>
                  <a:lnTo>
                    <a:pt x="18" y="1640"/>
                  </a:lnTo>
                  <a:lnTo>
                    <a:pt x="8" y="1682"/>
                  </a:lnTo>
                  <a:lnTo>
                    <a:pt x="2" y="1724"/>
                  </a:lnTo>
                  <a:lnTo>
                    <a:pt x="0" y="1766"/>
                  </a:lnTo>
                  <a:lnTo>
                    <a:pt x="0" y="3458"/>
                  </a:lnTo>
                  <a:lnTo>
                    <a:pt x="0" y="3458"/>
                  </a:lnTo>
                  <a:lnTo>
                    <a:pt x="2" y="3504"/>
                  </a:lnTo>
                  <a:lnTo>
                    <a:pt x="8" y="3550"/>
                  </a:lnTo>
                  <a:lnTo>
                    <a:pt x="20" y="3592"/>
                  </a:lnTo>
                  <a:lnTo>
                    <a:pt x="34" y="3634"/>
                  </a:lnTo>
                  <a:lnTo>
                    <a:pt x="54" y="3674"/>
                  </a:lnTo>
                  <a:lnTo>
                    <a:pt x="76" y="3712"/>
                  </a:lnTo>
                  <a:lnTo>
                    <a:pt x="102" y="3746"/>
                  </a:lnTo>
                  <a:lnTo>
                    <a:pt x="132" y="3778"/>
                  </a:lnTo>
                  <a:lnTo>
                    <a:pt x="164" y="3808"/>
                  </a:lnTo>
                  <a:lnTo>
                    <a:pt x="200" y="3834"/>
                  </a:lnTo>
                  <a:lnTo>
                    <a:pt x="236" y="3856"/>
                  </a:lnTo>
                  <a:lnTo>
                    <a:pt x="276" y="3876"/>
                  </a:lnTo>
                  <a:lnTo>
                    <a:pt x="318" y="3890"/>
                  </a:lnTo>
                  <a:lnTo>
                    <a:pt x="362" y="3902"/>
                  </a:lnTo>
                  <a:lnTo>
                    <a:pt x="406" y="3908"/>
                  </a:lnTo>
                  <a:lnTo>
                    <a:pt x="452" y="3912"/>
                  </a:lnTo>
                  <a:lnTo>
                    <a:pt x="3130" y="3912"/>
                  </a:lnTo>
                  <a:lnTo>
                    <a:pt x="3130" y="3912"/>
                  </a:lnTo>
                  <a:lnTo>
                    <a:pt x="3176" y="3908"/>
                  </a:lnTo>
                  <a:lnTo>
                    <a:pt x="3222" y="3902"/>
                  </a:lnTo>
                  <a:lnTo>
                    <a:pt x="3266" y="3890"/>
                  </a:lnTo>
                  <a:lnTo>
                    <a:pt x="3306" y="3876"/>
                  </a:lnTo>
                  <a:lnTo>
                    <a:pt x="3346" y="3856"/>
                  </a:lnTo>
                  <a:lnTo>
                    <a:pt x="3384" y="3834"/>
                  </a:lnTo>
                  <a:lnTo>
                    <a:pt x="3418" y="3808"/>
                  </a:lnTo>
                  <a:lnTo>
                    <a:pt x="3450" y="3778"/>
                  </a:lnTo>
                  <a:lnTo>
                    <a:pt x="3480" y="3746"/>
                  </a:lnTo>
                  <a:lnTo>
                    <a:pt x="3506" y="3712"/>
                  </a:lnTo>
                  <a:lnTo>
                    <a:pt x="3530" y="3674"/>
                  </a:lnTo>
                  <a:lnTo>
                    <a:pt x="3548" y="3634"/>
                  </a:lnTo>
                  <a:lnTo>
                    <a:pt x="3564" y="3592"/>
                  </a:lnTo>
                  <a:lnTo>
                    <a:pt x="3574" y="3550"/>
                  </a:lnTo>
                  <a:lnTo>
                    <a:pt x="3582" y="3504"/>
                  </a:lnTo>
                  <a:lnTo>
                    <a:pt x="3584" y="3458"/>
                  </a:lnTo>
                  <a:lnTo>
                    <a:pt x="3584" y="1766"/>
                  </a:lnTo>
                  <a:lnTo>
                    <a:pt x="3584" y="1766"/>
                  </a:lnTo>
                  <a:lnTo>
                    <a:pt x="3582" y="1720"/>
                  </a:lnTo>
                  <a:lnTo>
                    <a:pt x="3574" y="1676"/>
                  </a:lnTo>
                  <a:lnTo>
                    <a:pt x="3564" y="1632"/>
                  </a:lnTo>
                  <a:lnTo>
                    <a:pt x="3548" y="1590"/>
                  </a:lnTo>
                  <a:lnTo>
                    <a:pt x="3530" y="1550"/>
                  </a:lnTo>
                  <a:lnTo>
                    <a:pt x="3506" y="1514"/>
                  </a:lnTo>
                  <a:lnTo>
                    <a:pt x="3480" y="1478"/>
                  </a:lnTo>
                  <a:lnTo>
                    <a:pt x="3450" y="1446"/>
                  </a:lnTo>
                  <a:lnTo>
                    <a:pt x="3418" y="1416"/>
                  </a:lnTo>
                  <a:lnTo>
                    <a:pt x="3384" y="1390"/>
                  </a:lnTo>
                  <a:lnTo>
                    <a:pt x="3346" y="1368"/>
                  </a:lnTo>
                  <a:lnTo>
                    <a:pt x="3306" y="1348"/>
                  </a:lnTo>
                  <a:lnTo>
                    <a:pt x="3266" y="1334"/>
                  </a:lnTo>
                  <a:lnTo>
                    <a:pt x="3222" y="1322"/>
                  </a:lnTo>
                  <a:lnTo>
                    <a:pt x="3176" y="1316"/>
                  </a:lnTo>
                  <a:lnTo>
                    <a:pt x="3130" y="1314"/>
                  </a:lnTo>
                  <a:lnTo>
                    <a:pt x="3130" y="1314"/>
                  </a:lnTo>
                  <a:close/>
                  <a:moveTo>
                    <a:pt x="1519" y="234"/>
                  </a:moveTo>
                  <a:lnTo>
                    <a:pt x="1519" y="234"/>
                  </a:lnTo>
                  <a:lnTo>
                    <a:pt x="1533" y="224"/>
                  </a:lnTo>
                  <a:lnTo>
                    <a:pt x="1547" y="216"/>
                  </a:lnTo>
                  <a:lnTo>
                    <a:pt x="1563" y="212"/>
                  </a:lnTo>
                  <a:lnTo>
                    <a:pt x="1579" y="210"/>
                  </a:lnTo>
                  <a:lnTo>
                    <a:pt x="1579" y="210"/>
                  </a:lnTo>
                  <a:lnTo>
                    <a:pt x="1595" y="212"/>
                  </a:lnTo>
                  <a:lnTo>
                    <a:pt x="1611" y="216"/>
                  </a:lnTo>
                  <a:lnTo>
                    <a:pt x="1625" y="224"/>
                  </a:lnTo>
                  <a:lnTo>
                    <a:pt x="1637" y="234"/>
                  </a:lnTo>
                  <a:lnTo>
                    <a:pt x="1637" y="234"/>
                  </a:lnTo>
                  <a:lnTo>
                    <a:pt x="1647" y="248"/>
                  </a:lnTo>
                  <a:lnTo>
                    <a:pt x="1655" y="262"/>
                  </a:lnTo>
                  <a:lnTo>
                    <a:pt x="1659" y="278"/>
                  </a:lnTo>
                  <a:lnTo>
                    <a:pt x="1661" y="294"/>
                  </a:lnTo>
                  <a:lnTo>
                    <a:pt x="1661" y="294"/>
                  </a:lnTo>
                  <a:lnTo>
                    <a:pt x="1659" y="310"/>
                  </a:lnTo>
                  <a:lnTo>
                    <a:pt x="1655" y="326"/>
                  </a:lnTo>
                  <a:lnTo>
                    <a:pt x="1647" y="340"/>
                  </a:lnTo>
                  <a:lnTo>
                    <a:pt x="1637" y="352"/>
                  </a:lnTo>
                  <a:lnTo>
                    <a:pt x="1637" y="352"/>
                  </a:lnTo>
                  <a:lnTo>
                    <a:pt x="1625" y="362"/>
                  </a:lnTo>
                  <a:lnTo>
                    <a:pt x="1611" y="370"/>
                  </a:lnTo>
                  <a:lnTo>
                    <a:pt x="1595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63" y="376"/>
                  </a:lnTo>
                  <a:lnTo>
                    <a:pt x="1547" y="370"/>
                  </a:lnTo>
                  <a:lnTo>
                    <a:pt x="1533" y="362"/>
                  </a:lnTo>
                  <a:lnTo>
                    <a:pt x="1519" y="352"/>
                  </a:lnTo>
                  <a:lnTo>
                    <a:pt x="1519" y="352"/>
                  </a:lnTo>
                  <a:lnTo>
                    <a:pt x="1509" y="340"/>
                  </a:lnTo>
                  <a:lnTo>
                    <a:pt x="1501" y="326"/>
                  </a:lnTo>
                  <a:lnTo>
                    <a:pt x="1497" y="310"/>
                  </a:lnTo>
                  <a:lnTo>
                    <a:pt x="1495" y="294"/>
                  </a:lnTo>
                  <a:lnTo>
                    <a:pt x="1495" y="294"/>
                  </a:lnTo>
                  <a:lnTo>
                    <a:pt x="1497" y="278"/>
                  </a:lnTo>
                  <a:lnTo>
                    <a:pt x="1501" y="262"/>
                  </a:lnTo>
                  <a:lnTo>
                    <a:pt x="1509" y="248"/>
                  </a:lnTo>
                  <a:lnTo>
                    <a:pt x="1519" y="234"/>
                  </a:lnTo>
                  <a:lnTo>
                    <a:pt x="1519" y="234"/>
                  </a:lnTo>
                  <a:close/>
                  <a:moveTo>
                    <a:pt x="3372" y="3458"/>
                  </a:moveTo>
                  <a:lnTo>
                    <a:pt x="3372" y="3458"/>
                  </a:lnTo>
                  <a:lnTo>
                    <a:pt x="3372" y="3482"/>
                  </a:lnTo>
                  <a:lnTo>
                    <a:pt x="3368" y="3506"/>
                  </a:lnTo>
                  <a:lnTo>
                    <a:pt x="3362" y="3530"/>
                  </a:lnTo>
                  <a:lnTo>
                    <a:pt x="3354" y="3552"/>
                  </a:lnTo>
                  <a:lnTo>
                    <a:pt x="3344" y="3574"/>
                  </a:lnTo>
                  <a:lnTo>
                    <a:pt x="3332" y="3594"/>
                  </a:lnTo>
                  <a:lnTo>
                    <a:pt x="3318" y="3612"/>
                  </a:lnTo>
                  <a:lnTo>
                    <a:pt x="3302" y="3628"/>
                  </a:lnTo>
                  <a:lnTo>
                    <a:pt x="3284" y="3644"/>
                  </a:lnTo>
                  <a:lnTo>
                    <a:pt x="3266" y="3658"/>
                  </a:lnTo>
                  <a:lnTo>
                    <a:pt x="3246" y="3670"/>
                  </a:lnTo>
                  <a:lnTo>
                    <a:pt x="3224" y="3680"/>
                  </a:lnTo>
                  <a:lnTo>
                    <a:pt x="3202" y="3688"/>
                  </a:lnTo>
                  <a:lnTo>
                    <a:pt x="3180" y="3694"/>
                  </a:lnTo>
                  <a:lnTo>
                    <a:pt x="3156" y="3698"/>
                  </a:lnTo>
                  <a:lnTo>
                    <a:pt x="3130" y="3700"/>
                  </a:lnTo>
                  <a:lnTo>
                    <a:pt x="452" y="3700"/>
                  </a:lnTo>
                  <a:lnTo>
                    <a:pt x="452" y="3700"/>
                  </a:lnTo>
                  <a:lnTo>
                    <a:pt x="428" y="3698"/>
                  </a:lnTo>
                  <a:lnTo>
                    <a:pt x="404" y="3694"/>
                  </a:lnTo>
                  <a:lnTo>
                    <a:pt x="380" y="3688"/>
                  </a:lnTo>
                  <a:lnTo>
                    <a:pt x="358" y="3680"/>
                  </a:lnTo>
                  <a:lnTo>
                    <a:pt x="338" y="3670"/>
                  </a:lnTo>
                  <a:lnTo>
                    <a:pt x="318" y="3658"/>
                  </a:lnTo>
                  <a:lnTo>
                    <a:pt x="298" y="3644"/>
                  </a:lnTo>
                  <a:lnTo>
                    <a:pt x="282" y="3628"/>
                  </a:lnTo>
                  <a:lnTo>
                    <a:pt x="266" y="3612"/>
                  </a:lnTo>
                  <a:lnTo>
                    <a:pt x="252" y="3594"/>
                  </a:lnTo>
                  <a:lnTo>
                    <a:pt x="240" y="3574"/>
                  </a:lnTo>
                  <a:lnTo>
                    <a:pt x="230" y="3552"/>
                  </a:lnTo>
                  <a:lnTo>
                    <a:pt x="222" y="3530"/>
                  </a:lnTo>
                  <a:lnTo>
                    <a:pt x="216" y="3506"/>
                  </a:lnTo>
                  <a:lnTo>
                    <a:pt x="212" y="3482"/>
                  </a:lnTo>
                  <a:lnTo>
                    <a:pt x="210" y="3458"/>
                  </a:lnTo>
                  <a:lnTo>
                    <a:pt x="210" y="1766"/>
                  </a:lnTo>
                  <a:lnTo>
                    <a:pt x="210" y="1766"/>
                  </a:lnTo>
                  <a:lnTo>
                    <a:pt x="212" y="1742"/>
                  </a:lnTo>
                  <a:lnTo>
                    <a:pt x="216" y="1718"/>
                  </a:lnTo>
                  <a:lnTo>
                    <a:pt x="222" y="1694"/>
                  </a:lnTo>
                  <a:lnTo>
                    <a:pt x="230" y="1672"/>
                  </a:lnTo>
                  <a:lnTo>
                    <a:pt x="240" y="1652"/>
                  </a:lnTo>
                  <a:lnTo>
                    <a:pt x="252" y="1632"/>
                  </a:lnTo>
                  <a:lnTo>
                    <a:pt x="266" y="1612"/>
                  </a:lnTo>
                  <a:lnTo>
                    <a:pt x="282" y="1596"/>
                  </a:lnTo>
                  <a:lnTo>
                    <a:pt x="298" y="1580"/>
                  </a:lnTo>
                  <a:lnTo>
                    <a:pt x="318" y="1566"/>
                  </a:lnTo>
                  <a:lnTo>
                    <a:pt x="338" y="1554"/>
                  </a:lnTo>
                  <a:lnTo>
                    <a:pt x="358" y="1544"/>
                  </a:lnTo>
                  <a:lnTo>
                    <a:pt x="380" y="1536"/>
                  </a:lnTo>
                  <a:lnTo>
                    <a:pt x="404" y="1530"/>
                  </a:lnTo>
                  <a:lnTo>
                    <a:pt x="428" y="1526"/>
                  </a:lnTo>
                  <a:lnTo>
                    <a:pt x="452" y="1524"/>
                  </a:lnTo>
                  <a:lnTo>
                    <a:pt x="3130" y="1524"/>
                  </a:lnTo>
                  <a:lnTo>
                    <a:pt x="3130" y="1524"/>
                  </a:lnTo>
                  <a:lnTo>
                    <a:pt x="3156" y="1526"/>
                  </a:lnTo>
                  <a:lnTo>
                    <a:pt x="3180" y="1530"/>
                  </a:lnTo>
                  <a:lnTo>
                    <a:pt x="3202" y="1536"/>
                  </a:lnTo>
                  <a:lnTo>
                    <a:pt x="3224" y="1544"/>
                  </a:lnTo>
                  <a:lnTo>
                    <a:pt x="3246" y="1554"/>
                  </a:lnTo>
                  <a:lnTo>
                    <a:pt x="3266" y="1566"/>
                  </a:lnTo>
                  <a:lnTo>
                    <a:pt x="3284" y="1580"/>
                  </a:lnTo>
                  <a:lnTo>
                    <a:pt x="3302" y="1596"/>
                  </a:lnTo>
                  <a:lnTo>
                    <a:pt x="3318" y="1612"/>
                  </a:lnTo>
                  <a:lnTo>
                    <a:pt x="3332" y="1632"/>
                  </a:lnTo>
                  <a:lnTo>
                    <a:pt x="3344" y="1652"/>
                  </a:lnTo>
                  <a:lnTo>
                    <a:pt x="3354" y="1672"/>
                  </a:lnTo>
                  <a:lnTo>
                    <a:pt x="3362" y="1694"/>
                  </a:lnTo>
                  <a:lnTo>
                    <a:pt x="3368" y="1718"/>
                  </a:lnTo>
                  <a:lnTo>
                    <a:pt x="3372" y="1742"/>
                  </a:lnTo>
                  <a:lnTo>
                    <a:pt x="3372" y="1766"/>
                  </a:lnTo>
                  <a:lnTo>
                    <a:pt x="3372" y="3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0" name="Freeform 100"/>
            <p:cNvSpPr>
              <a:spLocks noEditPoints="1"/>
            </p:cNvSpPr>
            <p:nvPr/>
          </p:nvSpPr>
          <p:spPr bwMode="auto">
            <a:xfrm>
              <a:off x="4067175" y="3597275"/>
              <a:ext cx="1966913" cy="1965325"/>
            </a:xfrm>
            <a:custGeom>
              <a:avLst/>
              <a:gdLst>
                <a:gd name="T0" fmla="*/ 557 w 1239"/>
                <a:gd name="T1" fmla="*/ 2 h 1238"/>
                <a:gd name="T2" fmla="*/ 435 w 1239"/>
                <a:gd name="T3" fmla="*/ 28 h 1238"/>
                <a:gd name="T4" fmla="*/ 324 w 1239"/>
                <a:gd name="T5" fmla="*/ 74 h 1238"/>
                <a:gd name="T6" fmla="*/ 226 w 1239"/>
                <a:gd name="T7" fmla="*/ 142 h 1238"/>
                <a:gd name="T8" fmla="*/ 142 w 1239"/>
                <a:gd name="T9" fmla="*/ 226 h 1238"/>
                <a:gd name="T10" fmla="*/ 74 w 1239"/>
                <a:gd name="T11" fmla="*/ 324 h 1238"/>
                <a:gd name="T12" fmla="*/ 28 w 1239"/>
                <a:gd name="T13" fmla="*/ 434 h 1238"/>
                <a:gd name="T14" fmla="*/ 2 w 1239"/>
                <a:gd name="T15" fmla="*/ 556 h 1238"/>
                <a:gd name="T16" fmla="*/ 0 w 1239"/>
                <a:gd name="T17" fmla="*/ 650 h 1238"/>
                <a:gd name="T18" fmla="*/ 20 w 1239"/>
                <a:gd name="T19" fmla="*/ 774 h 1238"/>
                <a:gd name="T20" fmla="*/ 60 w 1239"/>
                <a:gd name="T21" fmla="*/ 886 h 1238"/>
                <a:gd name="T22" fmla="*/ 122 w 1239"/>
                <a:gd name="T23" fmla="*/ 988 h 1238"/>
                <a:gd name="T24" fmla="*/ 202 w 1239"/>
                <a:gd name="T25" fmla="*/ 1076 h 1238"/>
                <a:gd name="T26" fmla="*/ 298 w 1239"/>
                <a:gd name="T27" fmla="*/ 1148 h 1238"/>
                <a:gd name="T28" fmla="*/ 407 w 1239"/>
                <a:gd name="T29" fmla="*/ 1200 h 1238"/>
                <a:gd name="T30" fmla="*/ 525 w 1239"/>
                <a:gd name="T31" fmla="*/ 1230 h 1238"/>
                <a:gd name="T32" fmla="*/ 619 w 1239"/>
                <a:gd name="T33" fmla="*/ 1238 h 1238"/>
                <a:gd name="T34" fmla="*/ 745 w 1239"/>
                <a:gd name="T35" fmla="*/ 1226 h 1238"/>
                <a:gd name="T36" fmla="*/ 861 w 1239"/>
                <a:gd name="T37" fmla="*/ 1190 h 1238"/>
                <a:gd name="T38" fmla="*/ 965 w 1239"/>
                <a:gd name="T39" fmla="*/ 1132 h 1238"/>
                <a:gd name="T40" fmla="*/ 1057 w 1239"/>
                <a:gd name="T41" fmla="*/ 1056 h 1238"/>
                <a:gd name="T42" fmla="*/ 1133 w 1239"/>
                <a:gd name="T43" fmla="*/ 964 h 1238"/>
                <a:gd name="T44" fmla="*/ 1191 w 1239"/>
                <a:gd name="T45" fmla="*/ 860 h 1238"/>
                <a:gd name="T46" fmla="*/ 1227 w 1239"/>
                <a:gd name="T47" fmla="*/ 744 h 1238"/>
                <a:gd name="T48" fmla="*/ 1239 w 1239"/>
                <a:gd name="T49" fmla="*/ 618 h 1238"/>
                <a:gd name="T50" fmla="*/ 1231 w 1239"/>
                <a:gd name="T51" fmla="*/ 524 h 1238"/>
                <a:gd name="T52" fmla="*/ 1201 w 1239"/>
                <a:gd name="T53" fmla="*/ 406 h 1238"/>
                <a:gd name="T54" fmla="*/ 1149 w 1239"/>
                <a:gd name="T55" fmla="*/ 298 h 1238"/>
                <a:gd name="T56" fmla="*/ 1077 w 1239"/>
                <a:gd name="T57" fmla="*/ 202 h 1238"/>
                <a:gd name="T58" fmla="*/ 989 w 1239"/>
                <a:gd name="T59" fmla="*/ 122 h 1238"/>
                <a:gd name="T60" fmla="*/ 887 w 1239"/>
                <a:gd name="T61" fmla="*/ 60 h 1238"/>
                <a:gd name="T62" fmla="*/ 775 w 1239"/>
                <a:gd name="T63" fmla="*/ 20 h 1238"/>
                <a:gd name="T64" fmla="*/ 651 w 1239"/>
                <a:gd name="T65" fmla="*/ 0 h 1238"/>
                <a:gd name="T66" fmla="*/ 619 w 1239"/>
                <a:gd name="T67" fmla="*/ 1026 h 1238"/>
                <a:gd name="T68" fmla="*/ 461 w 1239"/>
                <a:gd name="T69" fmla="*/ 994 h 1238"/>
                <a:gd name="T70" fmla="*/ 330 w 1239"/>
                <a:gd name="T71" fmla="*/ 906 h 1238"/>
                <a:gd name="T72" fmla="*/ 244 w 1239"/>
                <a:gd name="T73" fmla="*/ 778 h 1238"/>
                <a:gd name="T74" fmla="*/ 210 w 1239"/>
                <a:gd name="T75" fmla="*/ 618 h 1238"/>
                <a:gd name="T76" fmla="*/ 230 w 1239"/>
                <a:gd name="T77" fmla="*/ 498 h 1238"/>
                <a:gd name="T78" fmla="*/ 304 w 1239"/>
                <a:gd name="T79" fmla="*/ 360 h 1238"/>
                <a:gd name="T80" fmla="*/ 425 w 1239"/>
                <a:gd name="T81" fmla="*/ 260 h 1238"/>
                <a:gd name="T82" fmla="*/ 579 w 1239"/>
                <a:gd name="T83" fmla="*/ 212 h 1238"/>
                <a:gd name="T84" fmla="*/ 701 w 1239"/>
                <a:gd name="T85" fmla="*/ 220 h 1238"/>
                <a:gd name="T86" fmla="*/ 847 w 1239"/>
                <a:gd name="T87" fmla="*/ 280 h 1238"/>
                <a:gd name="T88" fmla="*/ 957 w 1239"/>
                <a:gd name="T89" fmla="*/ 390 h 1238"/>
                <a:gd name="T90" fmla="*/ 1019 w 1239"/>
                <a:gd name="T91" fmla="*/ 536 h 1238"/>
                <a:gd name="T92" fmla="*/ 1025 w 1239"/>
                <a:gd name="T93" fmla="*/ 660 h 1238"/>
                <a:gd name="T94" fmla="*/ 979 w 1239"/>
                <a:gd name="T95" fmla="*/ 812 h 1238"/>
                <a:gd name="T96" fmla="*/ 879 w 1239"/>
                <a:gd name="T97" fmla="*/ 934 h 1238"/>
                <a:gd name="T98" fmla="*/ 741 w 1239"/>
                <a:gd name="T99" fmla="*/ 1008 h 1238"/>
                <a:gd name="T100" fmla="*/ 619 w 1239"/>
                <a:gd name="T101" fmla="*/ 1026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9" h="1238">
                  <a:moveTo>
                    <a:pt x="619" y="0"/>
                  </a:moveTo>
                  <a:lnTo>
                    <a:pt x="619" y="0"/>
                  </a:lnTo>
                  <a:lnTo>
                    <a:pt x="587" y="0"/>
                  </a:lnTo>
                  <a:lnTo>
                    <a:pt x="557" y="2"/>
                  </a:lnTo>
                  <a:lnTo>
                    <a:pt x="525" y="6"/>
                  </a:lnTo>
                  <a:lnTo>
                    <a:pt x="495" y="12"/>
                  </a:lnTo>
                  <a:lnTo>
                    <a:pt x="465" y="20"/>
                  </a:lnTo>
                  <a:lnTo>
                    <a:pt x="435" y="28"/>
                  </a:lnTo>
                  <a:lnTo>
                    <a:pt x="407" y="38"/>
                  </a:lnTo>
                  <a:lnTo>
                    <a:pt x="378" y="48"/>
                  </a:lnTo>
                  <a:lnTo>
                    <a:pt x="350" y="60"/>
                  </a:lnTo>
                  <a:lnTo>
                    <a:pt x="324" y="74"/>
                  </a:lnTo>
                  <a:lnTo>
                    <a:pt x="298" y="90"/>
                  </a:lnTo>
                  <a:lnTo>
                    <a:pt x="272" y="106"/>
                  </a:lnTo>
                  <a:lnTo>
                    <a:pt x="248" y="122"/>
                  </a:lnTo>
                  <a:lnTo>
                    <a:pt x="226" y="142"/>
                  </a:lnTo>
                  <a:lnTo>
                    <a:pt x="202" y="160"/>
                  </a:lnTo>
                  <a:lnTo>
                    <a:pt x="182" y="182"/>
                  </a:lnTo>
                  <a:lnTo>
                    <a:pt x="160" y="202"/>
                  </a:lnTo>
                  <a:lnTo>
                    <a:pt x="142" y="226"/>
                  </a:lnTo>
                  <a:lnTo>
                    <a:pt x="122" y="248"/>
                  </a:lnTo>
                  <a:lnTo>
                    <a:pt x="106" y="272"/>
                  </a:lnTo>
                  <a:lnTo>
                    <a:pt x="90" y="298"/>
                  </a:lnTo>
                  <a:lnTo>
                    <a:pt x="74" y="324"/>
                  </a:lnTo>
                  <a:lnTo>
                    <a:pt x="60" y="350"/>
                  </a:lnTo>
                  <a:lnTo>
                    <a:pt x="48" y="378"/>
                  </a:lnTo>
                  <a:lnTo>
                    <a:pt x="38" y="406"/>
                  </a:lnTo>
                  <a:lnTo>
                    <a:pt x="28" y="434"/>
                  </a:lnTo>
                  <a:lnTo>
                    <a:pt x="20" y="464"/>
                  </a:lnTo>
                  <a:lnTo>
                    <a:pt x="12" y="494"/>
                  </a:lnTo>
                  <a:lnTo>
                    <a:pt x="6" y="524"/>
                  </a:lnTo>
                  <a:lnTo>
                    <a:pt x="2" y="556"/>
                  </a:lnTo>
                  <a:lnTo>
                    <a:pt x="0" y="586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650"/>
                  </a:lnTo>
                  <a:lnTo>
                    <a:pt x="2" y="682"/>
                  </a:lnTo>
                  <a:lnTo>
                    <a:pt x="6" y="712"/>
                  </a:lnTo>
                  <a:lnTo>
                    <a:pt x="12" y="744"/>
                  </a:lnTo>
                  <a:lnTo>
                    <a:pt x="20" y="774"/>
                  </a:lnTo>
                  <a:lnTo>
                    <a:pt x="28" y="802"/>
                  </a:lnTo>
                  <a:lnTo>
                    <a:pt x="38" y="832"/>
                  </a:lnTo>
                  <a:lnTo>
                    <a:pt x="48" y="860"/>
                  </a:lnTo>
                  <a:lnTo>
                    <a:pt x="60" y="886"/>
                  </a:lnTo>
                  <a:lnTo>
                    <a:pt x="74" y="914"/>
                  </a:lnTo>
                  <a:lnTo>
                    <a:pt x="90" y="940"/>
                  </a:lnTo>
                  <a:lnTo>
                    <a:pt x="106" y="964"/>
                  </a:lnTo>
                  <a:lnTo>
                    <a:pt x="122" y="988"/>
                  </a:lnTo>
                  <a:lnTo>
                    <a:pt x="142" y="1012"/>
                  </a:lnTo>
                  <a:lnTo>
                    <a:pt x="160" y="1034"/>
                  </a:lnTo>
                  <a:lnTo>
                    <a:pt x="182" y="1056"/>
                  </a:lnTo>
                  <a:lnTo>
                    <a:pt x="202" y="1076"/>
                  </a:lnTo>
                  <a:lnTo>
                    <a:pt x="226" y="1096"/>
                  </a:lnTo>
                  <a:lnTo>
                    <a:pt x="248" y="1114"/>
                  </a:lnTo>
                  <a:lnTo>
                    <a:pt x="272" y="1132"/>
                  </a:lnTo>
                  <a:lnTo>
                    <a:pt x="298" y="1148"/>
                  </a:lnTo>
                  <a:lnTo>
                    <a:pt x="324" y="1162"/>
                  </a:lnTo>
                  <a:lnTo>
                    <a:pt x="350" y="1176"/>
                  </a:lnTo>
                  <a:lnTo>
                    <a:pt x="378" y="1190"/>
                  </a:lnTo>
                  <a:lnTo>
                    <a:pt x="407" y="1200"/>
                  </a:lnTo>
                  <a:lnTo>
                    <a:pt x="435" y="1210"/>
                  </a:lnTo>
                  <a:lnTo>
                    <a:pt x="465" y="1218"/>
                  </a:lnTo>
                  <a:lnTo>
                    <a:pt x="495" y="1226"/>
                  </a:lnTo>
                  <a:lnTo>
                    <a:pt x="525" y="1230"/>
                  </a:lnTo>
                  <a:lnTo>
                    <a:pt x="557" y="1234"/>
                  </a:lnTo>
                  <a:lnTo>
                    <a:pt x="587" y="1238"/>
                  </a:lnTo>
                  <a:lnTo>
                    <a:pt x="619" y="1238"/>
                  </a:lnTo>
                  <a:lnTo>
                    <a:pt x="619" y="1238"/>
                  </a:lnTo>
                  <a:lnTo>
                    <a:pt x="651" y="1238"/>
                  </a:lnTo>
                  <a:lnTo>
                    <a:pt x="683" y="1234"/>
                  </a:lnTo>
                  <a:lnTo>
                    <a:pt x="713" y="1230"/>
                  </a:lnTo>
                  <a:lnTo>
                    <a:pt x="745" y="1226"/>
                  </a:lnTo>
                  <a:lnTo>
                    <a:pt x="775" y="1218"/>
                  </a:lnTo>
                  <a:lnTo>
                    <a:pt x="803" y="1210"/>
                  </a:lnTo>
                  <a:lnTo>
                    <a:pt x="833" y="1200"/>
                  </a:lnTo>
                  <a:lnTo>
                    <a:pt x="861" y="1190"/>
                  </a:lnTo>
                  <a:lnTo>
                    <a:pt x="887" y="1176"/>
                  </a:lnTo>
                  <a:lnTo>
                    <a:pt x="915" y="1162"/>
                  </a:lnTo>
                  <a:lnTo>
                    <a:pt x="941" y="1148"/>
                  </a:lnTo>
                  <a:lnTo>
                    <a:pt x="965" y="1132"/>
                  </a:lnTo>
                  <a:lnTo>
                    <a:pt x="989" y="1114"/>
                  </a:lnTo>
                  <a:lnTo>
                    <a:pt x="1013" y="1096"/>
                  </a:lnTo>
                  <a:lnTo>
                    <a:pt x="1035" y="1076"/>
                  </a:lnTo>
                  <a:lnTo>
                    <a:pt x="1057" y="1056"/>
                  </a:lnTo>
                  <a:lnTo>
                    <a:pt x="1077" y="1034"/>
                  </a:lnTo>
                  <a:lnTo>
                    <a:pt x="1097" y="1012"/>
                  </a:lnTo>
                  <a:lnTo>
                    <a:pt x="1115" y="988"/>
                  </a:lnTo>
                  <a:lnTo>
                    <a:pt x="1133" y="964"/>
                  </a:lnTo>
                  <a:lnTo>
                    <a:pt x="1149" y="940"/>
                  </a:lnTo>
                  <a:lnTo>
                    <a:pt x="1165" y="914"/>
                  </a:lnTo>
                  <a:lnTo>
                    <a:pt x="1177" y="886"/>
                  </a:lnTo>
                  <a:lnTo>
                    <a:pt x="1191" y="860"/>
                  </a:lnTo>
                  <a:lnTo>
                    <a:pt x="1201" y="832"/>
                  </a:lnTo>
                  <a:lnTo>
                    <a:pt x="1211" y="802"/>
                  </a:lnTo>
                  <a:lnTo>
                    <a:pt x="1219" y="774"/>
                  </a:lnTo>
                  <a:lnTo>
                    <a:pt x="1227" y="744"/>
                  </a:lnTo>
                  <a:lnTo>
                    <a:pt x="1231" y="712"/>
                  </a:lnTo>
                  <a:lnTo>
                    <a:pt x="1235" y="682"/>
                  </a:lnTo>
                  <a:lnTo>
                    <a:pt x="1239" y="650"/>
                  </a:lnTo>
                  <a:lnTo>
                    <a:pt x="1239" y="618"/>
                  </a:lnTo>
                  <a:lnTo>
                    <a:pt x="1239" y="618"/>
                  </a:lnTo>
                  <a:lnTo>
                    <a:pt x="1239" y="586"/>
                  </a:lnTo>
                  <a:lnTo>
                    <a:pt x="1235" y="556"/>
                  </a:lnTo>
                  <a:lnTo>
                    <a:pt x="1231" y="524"/>
                  </a:lnTo>
                  <a:lnTo>
                    <a:pt x="1227" y="494"/>
                  </a:lnTo>
                  <a:lnTo>
                    <a:pt x="1219" y="464"/>
                  </a:lnTo>
                  <a:lnTo>
                    <a:pt x="1211" y="434"/>
                  </a:lnTo>
                  <a:lnTo>
                    <a:pt x="1201" y="406"/>
                  </a:lnTo>
                  <a:lnTo>
                    <a:pt x="1191" y="378"/>
                  </a:lnTo>
                  <a:lnTo>
                    <a:pt x="1177" y="350"/>
                  </a:lnTo>
                  <a:lnTo>
                    <a:pt x="1165" y="324"/>
                  </a:lnTo>
                  <a:lnTo>
                    <a:pt x="1149" y="298"/>
                  </a:lnTo>
                  <a:lnTo>
                    <a:pt x="1133" y="272"/>
                  </a:lnTo>
                  <a:lnTo>
                    <a:pt x="1115" y="248"/>
                  </a:lnTo>
                  <a:lnTo>
                    <a:pt x="1097" y="226"/>
                  </a:lnTo>
                  <a:lnTo>
                    <a:pt x="1077" y="202"/>
                  </a:lnTo>
                  <a:lnTo>
                    <a:pt x="1057" y="182"/>
                  </a:lnTo>
                  <a:lnTo>
                    <a:pt x="1035" y="160"/>
                  </a:lnTo>
                  <a:lnTo>
                    <a:pt x="1013" y="142"/>
                  </a:lnTo>
                  <a:lnTo>
                    <a:pt x="989" y="122"/>
                  </a:lnTo>
                  <a:lnTo>
                    <a:pt x="965" y="106"/>
                  </a:lnTo>
                  <a:lnTo>
                    <a:pt x="941" y="90"/>
                  </a:lnTo>
                  <a:lnTo>
                    <a:pt x="915" y="74"/>
                  </a:lnTo>
                  <a:lnTo>
                    <a:pt x="887" y="60"/>
                  </a:lnTo>
                  <a:lnTo>
                    <a:pt x="861" y="48"/>
                  </a:lnTo>
                  <a:lnTo>
                    <a:pt x="833" y="38"/>
                  </a:lnTo>
                  <a:lnTo>
                    <a:pt x="803" y="28"/>
                  </a:lnTo>
                  <a:lnTo>
                    <a:pt x="775" y="20"/>
                  </a:lnTo>
                  <a:lnTo>
                    <a:pt x="745" y="12"/>
                  </a:lnTo>
                  <a:lnTo>
                    <a:pt x="713" y="6"/>
                  </a:lnTo>
                  <a:lnTo>
                    <a:pt x="683" y="2"/>
                  </a:lnTo>
                  <a:lnTo>
                    <a:pt x="651" y="0"/>
                  </a:lnTo>
                  <a:lnTo>
                    <a:pt x="619" y="0"/>
                  </a:lnTo>
                  <a:lnTo>
                    <a:pt x="619" y="0"/>
                  </a:lnTo>
                  <a:close/>
                  <a:moveTo>
                    <a:pt x="619" y="1026"/>
                  </a:moveTo>
                  <a:lnTo>
                    <a:pt x="619" y="1026"/>
                  </a:lnTo>
                  <a:lnTo>
                    <a:pt x="579" y="1024"/>
                  </a:lnTo>
                  <a:lnTo>
                    <a:pt x="537" y="1018"/>
                  </a:lnTo>
                  <a:lnTo>
                    <a:pt x="499" y="1008"/>
                  </a:lnTo>
                  <a:lnTo>
                    <a:pt x="461" y="994"/>
                  </a:lnTo>
                  <a:lnTo>
                    <a:pt x="425" y="978"/>
                  </a:lnTo>
                  <a:lnTo>
                    <a:pt x="391" y="956"/>
                  </a:lnTo>
                  <a:lnTo>
                    <a:pt x="360" y="934"/>
                  </a:lnTo>
                  <a:lnTo>
                    <a:pt x="330" y="906"/>
                  </a:lnTo>
                  <a:lnTo>
                    <a:pt x="304" y="878"/>
                  </a:lnTo>
                  <a:lnTo>
                    <a:pt x="280" y="846"/>
                  </a:lnTo>
                  <a:lnTo>
                    <a:pt x="260" y="812"/>
                  </a:lnTo>
                  <a:lnTo>
                    <a:pt x="244" y="778"/>
                  </a:lnTo>
                  <a:lnTo>
                    <a:pt x="230" y="740"/>
                  </a:lnTo>
                  <a:lnTo>
                    <a:pt x="220" y="700"/>
                  </a:lnTo>
                  <a:lnTo>
                    <a:pt x="214" y="660"/>
                  </a:lnTo>
                  <a:lnTo>
                    <a:pt x="210" y="618"/>
                  </a:lnTo>
                  <a:lnTo>
                    <a:pt x="210" y="618"/>
                  </a:lnTo>
                  <a:lnTo>
                    <a:pt x="214" y="576"/>
                  </a:lnTo>
                  <a:lnTo>
                    <a:pt x="220" y="536"/>
                  </a:lnTo>
                  <a:lnTo>
                    <a:pt x="230" y="498"/>
                  </a:lnTo>
                  <a:lnTo>
                    <a:pt x="244" y="460"/>
                  </a:lnTo>
                  <a:lnTo>
                    <a:pt x="260" y="424"/>
                  </a:lnTo>
                  <a:lnTo>
                    <a:pt x="280" y="390"/>
                  </a:lnTo>
                  <a:lnTo>
                    <a:pt x="304" y="360"/>
                  </a:lnTo>
                  <a:lnTo>
                    <a:pt x="330" y="330"/>
                  </a:lnTo>
                  <a:lnTo>
                    <a:pt x="360" y="304"/>
                  </a:lnTo>
                  <a:lnTo>
                    <a:pt x="391" y="280"/>
                  </a:lnTo>
                  <a:lnTo>
                    <a:pt x="425" y="260"/>
                  </a:lnTo>
                  <a:lnTo>
                    <a:pt x="461" y="242"/>
                  </a:lnTo>
                  <a:lnTo>
                    <a:pt x="499" y="230"/>
                  </a:lnTo>
                  <a:lnTo>
                    <a:pt x="537" y="220"/>
                  </a:lnTo>
                  <a:lnTo>
                    <a:pt x="579" y="212"/>
                  </a:lnTo>
                  <a:lnTo>
                    <a:pt x="619" y="210"/>
                  </a:lnTo>
                  <a:lnTo>
                    <a:pt x="619" y="210"/>
                  </a:lnTo>
                  <a:lnTo>
                    <a:pt x="661" y="212"/>
                  </a:lnTo>
                  <a:lnTo>
                    <a:pt x="701" y="220"/>
                  </a:lnTo>
                  <a:lnTo>
                    <a:pt x="741" y="230"/>
                  </a:lnTo>
                  <a:lnTo>
                    <a:pt x="779" y="242"/>
                  </a:lnTo>
                  <a:lnTo>
                    <a:pt x="813" y="260"/>
                  </a:lnTo>
                  <a:lnTo>
                    <a:pt x="847" y="280"/>
                  </a:lnTo>
                  <a:lnTo>
                    <a:pt x="879" y="304"/>
                  </a:lnTo>
                  <a:lnTo>
                    <a:pt x="907" y="330"/>
                  </a:lnTo>
                  <a:lnTo>
                    <a:pt x="935" y="360"/>
                  </a:lnTo>
                  <a:lnTo>
                    <a:pt x="957" y="390"/>
                  </a:lnTo>
                  <a:lnTo>
                    <a:pt x="979" y="424"/>
                  </a:lnTo>
                  <a:lnTo>
                    <a:pt x="995" y="460"/>
                  </a:lnTo>
                  <a:lnTo>
                    <a:pt x="1009" y="498"/>
                  </a:lnTo>
                  <a:lnTo>
                    <a:pt x="1019" y="536"/>
                  </a:lnTo>
                  <a:lnTo>
                    <a:pt x="1025" y="576"/>
                  </a:lnTo>
                  <a:lnTo>
                    <a:pt x="1027" y="618"/>
                  </a:lnTo>
                  <a:lnTo>
                    <a:pt x="1027" y="618"/>
                  </a:lnTo>
                  <a:lnTo>
                    <a:pt x="1025" y="660"/>
                  </a:lnTo>
                  <a:lnTo>
                    <a:pt x="1019" y="700"/>
                  </a:lnTo>
                  <a:lnTo>
                    <a:pt x="1009" y="740"/>
                  </a:lnTo>
                  <a:lnTo>
                    <a:pt x="995" y="778"/>
                  </a:lnTo>
                  <a:lnTo>
                    <a:pt x="979" y="812"/>
                  </a:lnTo>
                  <a:lnTo>
                    <a:pt x="957" y="846"/>
                  </a:lnTo>
                  <a:lnTo>
                    <a:pt x="935" y="878"/>
                  </a:lnTo>
                  <a:lnTo>
                    <a:pt x="907" y="906"/>
                  </a:lnTo>
                  <a:lnTo>
                    <a:pt x="879" y="934"/>
                  </a:lnTo>
                  <a:lnTo>
                    <a:pt x="847" y="956"/>
                  </a:lnTo>
                  <a:lnTo>
                    <a:pt x="813" y="978"/>
                  </a:lnTo>
                  <a:lnTo>
                    <a:pt x="779" y="994"/>
                  </a:lnTo>
                  <a:lnTo>
                    <a:pt x="741" y="1008"/>
                  </a:lnTo>
                  <a:lnTo>
                    <a:pt x="701" y="1018"/>
                  </a:lnTo>
                  <a:lnTo>
                    <a:pt x="661" y="1024"/>
                  </a:lnTo>
                  <a:lnTo>
                    <a:pt x="619" y="1026"/>
                  </a:lnTo>
                  <a:lnTo>
                    <a:pt x="619" y="1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181" name="Freeform 151"/>
          <p:cNvSpPr>
            <a:spLocks noChangeAspect="1" noEditPoints="1"/>
          </p:cNvSpPr>
          <p:nvPr/>
        </p:nvSpPr>
        <p:spPr bwMode="auto">
          <a:xfrm>
            <a:off x="8695804" y="2985142"/>
            <a:ext cx="353042" cy="572172"/>
          </a:xfrm>
          <a:custGeom>
            <a:avLst/>
            <a:gdLst>
              <a:gd name="T0" fmla="*/ 663 w 2031"/>
              <a:gd name="T1" fmla="*/ 3087 h 3292"/>
              <a:gd name="T2" fmla="*/ 1368 w 2031"/>
              <a:gd name="T3" fmla="*/ 3087 h 3292"/>
              <a:gd name="T4" fmla="*/ 592 w 2031"/>
              <a:gd name="T5" fmla="*/ 2870 h 3292"/>
              <a:gd name="T6" fmla="*/ 1419 w 2031"/>
              <a:gd name="T7" fmla="*/ 2038 h 3292"/>
              <a:gd name="T8" fmla="*/ 1401 w 2031"/>
              <a:gd name="T9" fmla="*/ 2250 h 3292"/>
              <a:gd name="T10" fmla="*/ 1195 w 2031"/>
              <a:gd name="T11" fmla="*/ 2305 h 3292"/>
              <a:gd name="T12" fmla="*/ 1075 w 2031"/>
              <a:gd name="T13" fmla="*/ 2131 h 3292"/>
              <a:gd name="T14" fmla="*/ 1195 w 2031"/>
              <a:gd name="T15" fmla="*/ 1957 h 3292"/>
              <a:gd name="T16" fmla="*/ 890 w 2031"/>
              <a:gd name="T17" fmla="*/ 1990 h 3292"/>
              <a:gd name="T18" fmla="*/ 945 w 2031"/>
              <a:gd name="T19" fmla="*/ 2196 h 3292"/>
              <a:gd name="T20" fmla="*/ 771 w 2031"/>
              <a:gd name="T21" fmla="*/ 2316 h 3292"/>
              <a:gd name="T22" fmla="*/ 597 w 2031"/>
              <a:gd name="T23" fmla="*/ 2196 h 3292"/>
              <a:gd name="T24" fmla="*/ 651 w 2031"/>
              <a:gd name="T25" fmla="*/ 1990 h 3292"/>
              <a:gd name="T26" fmla="*/ 1552 w 2031"/>
              <a:gd name="T27" fmla="*/ 1472 h 3292"/>
              <a:gd name="T28" fmla="*/ 1673 w 2031"/>
              <a:gd name="T29" fmla="*/ 1646 h 3292"/>
              <a:gd name="T30" fmla="*/ 1552 w 2031"/>
              <a:gd name="T31" fmla="*/ 1820 h 3292"/>
              <a:gd name="T32" fmla="*/ 1346 w 2031"/>
              <a:gd name="T33" fmla="*/ 1765 h 3292"/>
              <a:gd name="T34" fmla="*/ 1327 w 2031"/>
              <a:gd name="T35" fmla="*/ 1553 h 3292"/>
              <a:gd name="T36" fmla="*/ 1015 w 2031"/>
              <a:gd name="T37" fmla="*/ 1461 h 3292"/>
              <a:gd name="T38" fmla="*/ 1189 w 2031"/>
              <a:gd name="T39" fmla="*/ 1581 h 3292"/>
              <a:gd name="T40" fmla="*/ 1134 w 2031"/>
              <a:gd name="T41" fmla="*/ 1787 h 3292"/>
              <a:gd name="T42" fmla="*/ 922 w 2031"/>
              <a:gd name="T43" fmla="*/ 1806 h 3292"/>
              <a:gd name="T44" fmla="*/ 833 w 2031"/>
              <a:gd name="T45" fmla="*/ 1612 h 3292"/>
              <a:gd name="T46" fmla="*/ 982 w 2031"/>
              <a:gd name="T47" fmla="*/ 1464 h 3292"/>
              <a:gd name="T48" fmla="*/ 685 w 2031"/>
              <a:gd name="T49" fmla="*/ 1527 h 3292"/>
              <a:gd name="T50" fmla="*/ 704 w 2031"/>
              <a:gd name="T51" fmla="*/ 1739 h 3292"/>
              <a:gd name="T52" fmla="*/ 510 w 2031"/>
              <a:gd name="T53" fmla="*/ 1828 h 3292"/>
              <a:gd name="T54" fmla="*/ 361 w 2031"/>
              <a:gd name="T55" fmla="*/ 1680 h 3292"/>
              <a:gd name="T56" fmla="*/ 449 w 2031"/>
              <a:gd name="T57" fmla="*/ 1486 h 3292"/>
              <a:gd name="T58" fmla="*/ 1353 w 2031"/>
              <a:gd name="T59" fmla="*/ 1001 h 3292"/>
              <a:gd name="T60" fmla="*/ 1442 w 2031"/>
              <a:gd name="T61" fmla="*/ 1194 h 3292"/>
              <a:gd name="T62" fmla="*/ 1293 w 2031"/>
              <a:gd name="T63" fmla="*/ 1343 h 3292"/>
              <a:gd name="T64" fmla="*/ 1100 w 2031"/>
              <a:gd name="T65" fmla="*/ 1254 h 3292"/>
              <a:gd name="T66" fmla="*/ 1118 w 2031"/>
              <a:gd name="T67" fmla="*/ 1042 h 3292"/>
              <a:gd name="T68" fmla="*/ 804 w 2031"/>
              <a:gd name="T69" fmla="*/ 979 h 3292"/>
              <a:gd name="T70" fmla="*/ 953 w 2031"/>
              <a:gd name="T71" fmla="*/ 1127 h 3292"/>
              <a:gd name="T72" fmla="*/ 865 w 2031"/>
              <a:gd name="T73" fmla="*/ 1321 h 3292"/>
              <a:gd name="T74" fmla="*/ 651 w 2031"/>
              <a:gd name="T75" fmla="*/ 1302 h 3292"/>
              <a:gd name="T76" fmla="*/ 597 w 2031"/>
              <a:gd name="T77" fmla="*/ 1096 h 3292"/>
              <a:gd name="T78" fmla="*/ 771 w 2031"/>
              <a:gd name="T79" fmla="*/ 976 h 3292"/>
              <a:gd name="T80" fmla="*/ 189 w 2031"/>
              <a:gd name="T81" fmla="*/ 698 h 3292"/>
              <a:gd name="T82" fmla="*/ 223 w 2031"/>
              <a:gd name="T83" fmla="*/ 2645 h 3292"/>
              <a:gd name="T84" fmla="*/ 1757 w 2031"/>
              <a:gd name="T85" fmla="*/ 2680 h 3292"/>
              <a:gd name="T86" fmla="*/ 1855 w 2031"/>
              <a:gd name="T87" fmla="*/ 761 h 3292"/>
              <a:gd name="T88" fmla="*/ 1726 w 2031"/>
              <a:gd name="T89" fmla="*/ 603 h 3292"/>
              <a:gd name="T90" fmla="*/ 639 w 2031"/>
              <a:gd name="T91" fmla="*/ 224 h 3292"/>
              <a:gd name="T92" fmla="*/ 1439 w 2031"/>
              <a:gd name="T93" fmla="*/ 339 h 3292"/>
              <a:gd name="T94" fmla="*/ 1309 w 2031"/>
              <a:gd name="T95" fmla="*/ 180 h 3292"/>
              <a:gd name="T96" fmla="*/ 1409 w 2031"/>
              <a:gd name="T97" fmla="*/ 27 h 3292"/>
              <a:gd name="T98" fmla="*/ 1604 w 2031"/>
              <a:gd name="T99" fmla="*/ 249 h 3292"/>
              <a:gd name="T100" fmla="*/ 1825 w 2031"/>
              <a:gd name="T101" fmla="*/ 450 h 3292"/>
              <a:gd name="T102" fmla="*/ 2019 w 2031"/>
              <a:gd name="T103" fmla="*/ 671 h 3292"/>
              <a:gd name="T104" fmla="*/ 1985 w 2031"/>
              <a:gd name="T105" fmla="*/ 2702 h 3292"/>
              <a:gd name="T106" fmla="*/ 1739 w 2031"/>
              <a:gd name="T107" fmla="*/ 2866 h 3292"/>
              <a:gd name="T108" fmla="*/ 1569 w 2031"/>
              <a:gd name="T109" fmla="*/ 3124 h 3292"/>
              <a:gd name="T110" fmla="*/ 1323 w 2031"/>
              <a:gd name="T111" fmla="*/ 3289 h 3292"/>
              <a:gd name="T112" fmla="*/ 547 w 2031"/>
              <a:gd name="T113" fmla="*/ 3221 h 3292"/>
              <a:gd name="T114" fmla="*/ 416 w 2031"/>
              <a:gd name="T115" fmla="*/ 2953 h 3292"/>
              <a:gd name="T116" fmla="*/ 131 w 2031"/>
              <a:gd name="T117" fmla="*/ 2798 h 3292"/>
              <a:gd name="T118" fmla="*/ 0 w 2031"/>
              <a:gd name="T119" fmla="*/ 2531 h 3292"/>
              <a:gd name="T120" fmla="*/ 98 w 2031"/>
              <a:gd name="T121" fmla="*/ 522 h 3292"/>
              <a:gd name="T122" fmla="*/ 416 w 2031"/>
              <a:gd name="T123" fmla="*/ 422 h 3292"/>
              <a:gd name="T124" fmla="*/ 514 w 2031"/>
              <a:gd name="T125" fmla="*/ 10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31" h="3292">
                <a:moveTo>
                  <a:pt x="592" y="2870"/>
                </a:moveTo>
                <a:lnTo>
                  <a:pt x="592" y="2953"/>
                </a:lnTo>
                <a:lnTo>
                  <a:pt x="595" y="2986"/>
                </a:lnTo>
                <a:lnTo>
                  <a:pt x="604" y="3016"/>
                </a:lnTo>
                <a:lnTo>
                  <a:pt x="619" y="3043"/>
                </a:lnTo>
                <a:lnTo>
                  <a:pt x="639" y="3068"/>
                </a:lnTo>
                <a:lnTo>
                  <a:pt x="663" y="3087"/>
                </a:lnTo>
                <a:lnTo>
                  <a:pt x="690" y="3102"/>
                </a:lnTo>
                <a:lnTo>
                  <a:pt x="721" y="3112"/>
                </a:lnTo>
                <a:lnTo>
                  <a:pt x="754" y="3115"/>
                </a:lnTo>
                <a:lnTo>
                  <a:pt x="1277" y="3115"/>
                </a:lnTo>
                <a:lnTo>
                  <a:pt x="1309" y="3112"/>
                </a:lnTo>
                <a:lnTo>
                  <a:pt x="1340" y="3102"/>
                </a:lnTo>
                <a:lnTo>
                  <a:pt x="1368" y="3087"/>
                </a:lnTo>
                <a:lnTo>
                  <a:pt x="1392" y="3068"/>
                </a:lnTo>
                <a:lnTo>
                  <a:pt x="1411" y="3043"/>
                </a:lnTo>
                <a:lnTo>
                  <a:pt x="1427" y="3016"/>
                </a:lnTo>
                <a:lnTo>
                  <a:pt x="1436" y="2986"/>
                </a:lnTo>
                <a:lnTo>
                  <a:pt x="1439" y="2953"/>
                </a:lnTo>
                <a:lnTo>
                  <a:pt x="1439" y="2870"/>
                </a:lnTo>
                <a:lnTo>
                  <a:pt x="592" y="2870"/>
                </a:lnTo>
                <a:close/>
                <a:moveTo>
                  <a:pt x="1260" y="1946"/>
                </a:moveTo>
                <a:lnTo>
                  <a:pt x="1293" y="1949"/>
                </a:lnTo>
                <a:lnTo>
                  <a:pt x="1324" y="1957"/>
                </a:lnTo>
                <a:lnTo>
                  <a:pt x="1353" y="1971"/>
                </a:lnTo>
                <a:lnTo>
                  <a:pt x="1379" y="1990"/>
                </a:lnTo>
                <a:lnTo>
                  <a:pt x="1401" y="2012"/>
                </a:lnTo>
                <a:lnTo>
                  <a:pt x="1419" y="2038"/>
                </a:lnTo>
                <a:lnTo>
                  <a:pt x="1433" y="2066"/>
                </a:lnTo>
                <a:lnTo>
                  <a:pt x="1442" y="2098"/>
                </a:lnTo>
                <a:lnTo>
                  <a:pt x="1445" y="2131"/>
                </a:lnTo>
                <a:lnTo>
                  <a:pt x="1442" y="2165"/>
                </a:lnTo>
                <a:lnTo>
                  <a:pt x="1433" y="2196"/>
                </a:lnTo>
                <a:lnTo>
                  <a:pt x="1419" y="2224"/>
                </a:lnTo>
                <a:lnTo>
                  <a:pt x="1401" y="2250"/>
                </a:lnTo>
                <a:lnTo>
                  <a:pt x="1379" y="2272"/>
                </a:lnTo>
                <a:lnTo>
                  <a:pt x="1353" y="2291"/>
                </a:lnTo>
                <a:lnTo>
                  <a:pt x="1324" y="2305"/>
                </a:lnTo>
                <a:lnTo>
                  <a:pt x="1293" y="2313"/>
                </a:lnTo>
                <a:lnTo>
                  <a:pt x="1260" y="2316"/>
                </a:lnTo>
                <a:lnTo>
                  <a:pt x="1227" y="2313"/>
                </a:lnTo>
                <a:lnTo>
                  <a:pt x="1195" y="2305"/>
                </a:lnTo>
                <a:lnTo>
                  <a:pt x="1166" y="2291"/>
                </a:lnTo>
                <a:lnTo>
                  <a:pt x="1141" y="2272"/>
                </a:lnTo>
                <a:lnTo>
                  <a:pt x="1118" y="2250"/>
                </a:lnTo>
                <a:lnTo>
                  <a:pt x="1100" y="2224"/>
                </a:lnTo>
                <a:lnTo>
                  <a:pt x="1086" y="2196"/>
                </a:lnTo>
                <a:lnTo>
                  <a:pt x="1078" y="2165"/>
                </a:lnTo>
                <a:lnTo>
                  <a:pt x="1075" y="2131"/>
                </a:lnTo>
                <a:lnTo>
                  <a:pt x="1078" y="2098"/>
                </a:lnTo>
                <a:lnTo>
                  <a:pt x="1086" y="2066"/>
                </a:lnTo>
                <a:lnTo>
                  <a:pt x="1100" y="2038"/>
                </a:lnTo>
                <a:lnTo>
                  <a:pt x="1118" y="2012"/>
                </a:lnTo>
                <a:lnTo>
                  <a:pt x="1141" y="1990"/>
                </a:lnTo>
                <a:lnTo>
                  <a:pt x="1166" y="1971"/>
                </a:lnTo>
                <a:lnTo>
                  <a:pt x="1195" y="1957"/>
                </a:lnTo>
                <a:lnTo>
                  <a:pt x="1227" y="1949"/>
                </a:lnTo>
                <a:lnTo>
                  <a:pt x="1260" y="1946"/>
                </a:lnTo>
                <a:close/>
                <a:moveTo>
                  <a:pt x="771" y="1946"/>
                </a:moveTo>
                <a:lnTo>
                  <a:pt x="804" y="1949"/>
                </a:lnTo>
                <a:lnTo>
                  <a:pt x="836" y="1957"/>
                </a:lnTo>
                <a:lnTo>
                  <a:pt x="865" y="1971"/>
                </a:lnTo>
                <a:lnTo>
                  <a:pt x="890" y="1990"/>
                </a:lnTo>
                <a:lnTo>
                  <a:pt x="913" y="2012"/>
                </a:lnTo>
                <a:lnTo>
                  <a:pt x="931" y="2038"/>
                </a:lnTo>
                <a:lnTo>
                  <a:pt x="945" y="2066"/>
                </a:lnTo>
                <a:lnTo>
                  <a:pt x="953" y="2098"/>
                </a:lnTo>
                <a:lnTo>
                  <a:pt x="956" y="2131"/>
                </a:lnTo>
                <a:lnTo>
                  <a:pt x="953" y="2165"/>
                </a:lnTo>
                <a:lnTo>
                  <a:pt x="945" y="2196"/>
                </a:lnTo>
                <a:lnTo>
                  <a:pt x="931" y="2224"/>
                </a:lnTo>
                <a:lnTo>
                  <a:pt x="913" y="2250"/>
                </a:lnTo>
                <a:lnTo>
                  <a:pt x="890" y="2272"/>
                </a:lnTo>
                <a:lnTo>
                  <a:pt x="865" y="2291"/>
                </a:lnTo>
                <a:lnTo>
                  <a:pt x="836" y="2305"/>
                </a:lnTo>
                <a:lnTo>
                  <a:pt x="804" y="2313"/>
                </a:lnTo>
                <a:lnTo>
                  <a:pt x="771" y="2316"/>
                </a:lnTo>
                <a:lnTo>
                  <a:pt x="737" y="2313"/>
                </a:lnTo>
                <a:lnTo>
                  <a:pt x="707" y="2305"/>
                </a:lnTo>
                <a:lnTo>
                  <a:pt x="678" y="2291"/>
                </a:lnTo>
                <a:lnTo>
                  <a:pt x="651" y="2272"/>
                </a:lnTo>
                <a:lnTo>
                  <a:pt x="629" y="2250"/>
                </a:lnTo>
                <a:lnTo>
                  <a:pt x="612" y="2224"/>
                </a:lnTo>
                <a:lnTo>
                  <a:pt x="597" y="2196"/>
                </a:lnTo>
                <a:lnTo>
                  <a:pt x="589" y="2165"/>
                </a:lnTo>
                <a:lnTo>
                  <a:pt x="586" y="2131"/>
                </a:lnTo>
                <a:lnTo>
                  <a:pt x="589" y="2098"/>
                </a:lnTo>
                <a:lnTo>
                  <a:pt x="597" y="2066"/>
                </a:lnTo>
                <a:lnTo>
                  <a:pt x="612" y="2038"/>
                </a:lnTo>
                <a:lnTo>
                  <a:pt x="629" y="2012"/>
                </a:lnTo>
                <a:lnTo>
                  <a:pt x="651" y="1990"/>
                </a:lnTo>
                <a:lnTo>
                  <a:pt x="678" y="1971"/>
                </a:lnTo>
                <a:lnTo>
                  <a:pt x="707" y="1957"/>
                </a:lnTo>
                <a:lnTo>
                  <a:pt x="737" y="1949"/>
                </a:lnTo>
                <a:lnTo>
                  <a:pt x="771" y="1946"/>
                </a:lnTo>
                <a:close/>
                <a:moveTo>
                  <a:pt x="1487" y="1461"/>
                </a:moveTo>
                <a:lnTo>
                  <a:pt x="1521" y="1464"/>
                </a:lnTo>
                <a:lnTo>
                  <a:pt x="1552" y="1472"/>
                </a:lnTo>
                <a:lnTo>
                  <a:pt x="1581" y="1486"/>
                </a:lnTo>
                <a:lnTo>
                  <a:pt x="1607" y="1505"/>
                </a:lnTo>
                <a:lnTo>
                  <a:pt x="1629" y="1527"/>
                </a:lnTo>
                <a:lnTo>
                  <a:pt x="1648" y="1553"/>
                </a:lnTo>
                <a:lnTo>
                  <a:pt x="1661" y="1581"/>
                </a:lnTo>
                <a:lnTo>
                  <a:pt x="1670" y="1612"/>
                </a:lnTo>
                <a:lnTo>
                  <a:pt x="1673" y="1646"/>
                </a:lnTo>
                <a:lnTo>
                  <a:pt x="1670" y="1680"/>
                </a:lnTo>
                <a:lnTo>
                  <a:pt x="1661" y="1711"/>
                </a:lnTo>
                <a:lnTo>
                  <a:pt x="1648" y="1739"/>
                </a:lnTo>
                <a:lnTo>
                  <a:pt x="1629" y="1765"/>
                </a:lnTo>
                <a:lnTo>
                  <a:pt x="1607" y="1787"/>
                </a:lnTo>
                <a:lnTo>
                  <a:pt x="1581" y="1806"/>
                </a:lnTo>
                <a:lnTo>
                  <a:pt x="1552" y="1820"/>
                </a:lnTo>
                <a:lnTo>
                  <a:pt x="1521" y="1828"/>
                </a:lnTo>
                <a:lnTo>
                  <a:pt x="1487" y="1831"/>
                </a:lnTo>
                <a:lnTo>
                  <a:pt x="1454" y="1828"/>
                </a:lnTo>
                <a:lnTo>
                  <a:pt x="1422" y="1820"/>
                </a:lnTo>
                <a:lnTo>
                  <a:pt x="1394" y="1806"/>
                </a:lnTo>
                <a:lnTo>
                  <a:pt x="1368" y="1787"/>
                </a:lnTo>
                <a:lnTo>
                  <a:pt x="1346" y="1765"/>
                </a:lnTo>
                <a:lnTo>
                  <a:pt x="1327" y="1739"/>
                </a:lnTo>
                <a:lnTo>
                  <a:pt x="1313" y="1711"/>
                </a:lnTo>
                <a:lnTo>
                  <a:pt x="1305" y="1680"/>
                </a:lnTo>
                <a:lnTo>
                  <a:pt x="1302" y="1646"/>
                </a:lnTo>
                <a:lnTo>
                  <a:pt x="1305" y="1612"/>
                </a:lnTo>
                <a:lnTo>
                  <a:pt x="1313" y="1581"/>
                </a:lnTo>
                <a:lnTo>
                  <a:pt x="1327" y="1553"/>
                </a:lnTo>
                <a:lnTo>
                  <a:pt x="1346" y="1527"/>
                </a:lnTo>
                <a:lnTo>
                  <a:pt x="1368" y="1505"/>
                </a:lnTo>
                <a:lnTo>
                  <a:pt x="1394" y="1486"/>
                </a:lnTo>
                <a:lnTo>
                  <a:pt x="1422" y="1472"/>
                </a:lnTo>
                <a:lnTo>
                  <a:pt x="1454" y="1464"/>
                </a:lnTo>
                <a:lnTo>
                  <a:pt x="1487" y="1461"/>
                </a:lnTo>
                <a:close/>
                <a:moveTo>
                  <a:pt x="1015" y="1461"/>
                </a:moveTo>
                <a:lnTo>
                  <a:pt x="1048" y="1464"/>
                </a:lnTo>
                <a:lnTo>
                  <a:pt x="1080" y="1472"/>
                </a:lnTo>
                <a:lnTo>
                  <a:pt x="1109" y="1486"/>
                </a:lnTo>
                <a:lnTo>
                  <a:pt x="1134" y="1505"/>
                </a:lnTo>
                <a:lnTo>
                  <a:pt x="1157" y="1527"/>
                </a:lnTo>
                <a:lnTo>
                  <a:pt x="1175" y="1553"/>
                </a:lnTo>
                <a:lnTo>
                  <a:pt x="1189" y="1581"/>
                </a:lnTo>
                <a:lnTo>
                  <a:pt x="1198" y="1612"/>
                </a:lnTo>
                <a:lnTo>
                  <a:pt x="1200" y="1646"/>
                </a:lnTo>
                <a:lnTo>
                  <a:pt x="1198" y="1680"/>
                </a:lnTo>
                <a:lnTo>
                  <a:pt x="1189" y="1711"/>
                </a:lnTo>
                <a:lnTo>
                  <a:pt x="1175" y="1739"/>
                </a:lnTo>
                <a:lnTo>
                  <a:pt x="1157" y="1765"/>
                </a:lnTo>
                <a:lnTo>
                  <a:pt x="1134" y="1787"/>
                </a:lnTo>
                <a:lnTo>
                  <a:pt x="1109" y="1806"/>
                </a:lnTo>
                <a:lnTo>
                  <a:pt x="1080" y="1820"/>
                </a:lnTo>
                <a:lnTo>
                  <a:pt x="1048" y="1828"/>
                </a:lnTo>
                <a:lnTo>
                  <a:pt x="1015" y="1831"/>
                </a:lnTo>
                <a:lnTo>
                  <a:pt x="982" y="1828"/>
                </a:lnTo>
                <a:lnTo>
                  <a:pt x="951" y="1820"/>
                </a:lnTo>
                <a:lnTo>
                  <a:pt x="922" y="1806"/>
                </a:lnTo>
                <a:lnTo>
                  <a:pt x="896" y="1787"/>
                </a:lnTo>
                <a:lnTo>
                  <a:pt x="874" y="1765"/>
                </a:lnTo>
                <a:lnTo>
                  <a:pt x="856" y="1739"/>
                </a:lnTo>
                <a:lnTo>
                  <a:pt x="842" y="1711"/>
                </a:lnTo>
                <a:lnTo>
                  <a:pt x="833" y="1680"/>
                </a:lnTo>
                <a:lnTo>
                  <a:pt x="831" y="1646"/>
                </a:lnTo>
                <a:lnTo>
                  <a:pt x="833" y="1612"/>
                </a:lnTo>
                <a:lnTo>
                  <a:pt x="842" y="1581"/>
                </a:lnTo>
                <a:lnTo>
                  <a:pt x="856" y="1553"/>
                </a:lnTo>
                <a:lnTo>
                  <a:pt x="874" y="1527"/>
                </a:lnTo>
                <a:lnTo>
                  <a:pt x="896" y="1505"/>
                </a:lnTo>
                <a:lnTo>
                  <a:pt x="922" y="1486"/>
                </a:lnTo>
                <a:lnTo>
                  <a:pt x="951" y="1472"/>
                </a:lnTo>
                <a:lnTo>
                  <a:pt x="982" y="1464"/>
                </a:lnTo>
                <a:lnTo>
                  <a:pt x="1015" y="1461"/>
                </a:lnTo>
                <a:close/>
                <a:moveTo>
                  <a:pt x="544" y="1461"/>
                </a:moveTo>
                <a:lnTo>
                  <a:pt x="577" y="1464"/>
                </a:lnTo>
                <a:lnTo>
                  <a:pt x="607" y="1472"/>
                </a:lnTo>
                <a:lnTo>
                  <a:pt x="637" y="1486"/>
                </a:lnTo>
                <a:lnTo>
                  <a:pt x="663" y="1505"/>
                </a:lnTo>
                <a:lnTo>
                  <a:pt x="685" y="1527"/>
                </a:lnTo>
                <a:lnTo>
                  <a:pt x="704" y="1553"/>
                </a:lnTo>
                <a:lnTo>
                  <a:pt x="717" y="1581"/>
                </a:lnTo>
                <a:lnTo>
                  <a:pt x="726" y="1612"/>
                </a:lnTo>
                <a:lnTo>
                  <a:pt x="729" y="1646"/>
                </a:lnTo>
                <a:lnTo>
                  <a:pt x="726" y="1680"/>
                </a:lnTo>
                <a:lnTo>
                  <a:pt x="717" y="1711"/>
                </a:lnTo>
                <a:lnTo>
                  <a:pt x="704" y="1739"/>
                </a:lnTo>
                <a:lnTo>
                  <a:pt x="685" y="1765"/>
                </a:lnTo>
                <a:lnTo>
                  <a:pt x="663" y="1787"/>
                </a:lnTo>
                <a:lnTo>
                  <a:pt x="637" y="1806"/>
                </a:lnTo>
                <a:lnTo>
                  <a:pt x="607" y="1820"/>
                </a:lnTo>
                <a:lnTo>
                  <a:pt x="577" y="1828"/>
                </a:lnTo>
                <a:lnTo>
                  <a:pt x="544" y="1831"/>
                </a:lnTo>
                <a:lnTo>
                  <a:pt x="510" y="1828"/>
                </a:lnTo>
                <a:lnTo>
                  <a:pt x="479" y="1820"/>
                </a:lnTo>
                <a:lnTo>
                  <a:pt x="449" y="1806"/>
                </a:lnTo>
                <a:lnTo>
                  <a:pt x="424" y="1787"/>
                </a:lnTo>
                <a:lnTo>
                  <a:pt x="401" y="1765"/>
                </a:lnTo>
                <a:lnTo>
                  <a:pt x="383" y="1739"/>
                </a:lnTo>
                <a:lnTo>
                  <a:pt x="370" y="1711"/>
                </a:lnTo>
                <a:lnTo>
                  <a:pt x="361" y="1680"/>
                </a:lnTo>
                <a:lnTo>
                  <a:pt x="358" y="1646"/>
                </a:lnTo>
                <a:lnTo>
                  <a:pt x="361" y="1612"/>
                </a:lnTo>
                <a:lnTo>
                  <a:pt x="370" y="1581"/>
                </a:lnTo>
                <a:lnTo>
                  <a:pt x="383" y="1553"/>
                </a:lnTo>
                <a:lnTo>
                  <a:pt x="401" y="1527"/>
                </a:lnTo>
                <a:lnTo>
                  <a:pt x="424" y="1505"/>
                </a:lnTo>
                <a:lnTo>
                  <a:pt x="449" y="1486"/>
                </a:lnTo>
                <a:lnTo>
                  <a:pt x="479" y="1472"/>
                </a:lnTo>
                <a:lnTo>
                  <a:pt x="510" y="1464"/>
                </a:lnTo>
                <a:lnTo>
                  <a:pt x="544" y="1461"/>
                </a:lnTo>
                <a:close/>
                <a:moveTo>
                  <a:pt x="1260" y="976"/>
                </a:moveTo>
                <a:lnTo>
                  <a:pt x="1293" y="979"/>
                </a:lnTo>
                <a:lnTo>
                  <a:pt x="1324" y="987"/>
                </a:lnTo>
                <a:lnTo>
                  <a:pt x="1353" y="1001"/>
                </a:lnTo>
                <a:lnTo>
                  <a:pt x="1379" y="1020"/>
                </a:lnTo>
                <a:lnTo>
                  <a:pt x="1401" y="1042"/>
                </a:lnTo>
                <a:lnTo>
                  <a:pt x="1419" y="1068"/>
                </a:lnTo>
                <a:lnTo>
                  <a:pt x="1433" y="1096"/>
                </a:lnTo>
                <a:lnTo>
                  <a:pt x="1442" y="1127"/>
                </a:lnTo>
                <a:lnTo>
                  <a:pt x="1445" y="1161"/>
                </a:lnTo>
                <a:lnTo>
                  <a:pt x="1442" y="1194"/>
                </a:lnTo>
                <a:lnTo>
                  <a:pt x="1433" y="1226"/>
                </a:lnTo>
                <a:lnTo>
                  <a:pt x="1419" y="1254"/>
                </a:lnTo>
                <a:lnTo>
                  <a:pt x="1401" y="1280"/>
                </a:lnTo>
                <a:lnTo>
                  <a:pt x="1379" y="1302"/>
                </a:lnTo>
                <a:lnTo>
                  <a:pt x="1353" y="1321"/>
                </a:lnTo>
                <a:lnTo>
                  <a:pt x="1324" y="1335"/>
                </a:lnTo>
                <a:lnTo>
                  <a:pt x="1293" y="1343"/>
                </a:lnTo>
                <a:lnTo>
                  <a:pt x="1260" y="1346"/>
                </a:lnTo>
                <a:lnTo>
                  <a:pt x="1227" y="1343"/>
                </a:lnTo>
                <a:lnTo>
                  <a:pt x="1195" y="1335"/>
                </a:lnTo>
                <a:lnTo>
                  <a:pt x="1166" y="1321"/>
                </a:lnTo>
                <a:lnTo>
                  <a:pt x="1141" y="1302"/>
                </a:lnTo>
                <a:lnTo>
                  <a:pt x="1118" y="1280"/>
                </a:lnTo>
                <a:lnTo>
                  <a:pt x="1100" y="1254"/>
                </a:lnTo>
                <a:lnTo>
                  <a:pt x="1086" y="1226"/>
                </a:lnTo>
                <a:lnTo>
                  <a:pt x="1078" y="1194"/>
                </a:lnTo>
                <a:lnTo>
                  <a:pt x="1075" y="1161"/>
                </a:lnTo>
                <a:lnTo>
                  <a:pt x="1078" y="1127"/>
                </a:lnTo>
                <a:lnTo>
                  <a:pt x="1086" y="1096"/>
                </a:lnTo>
                <a:lnTo>
                  <a:pt x="1100" y="1068"/>
                </a:lnTo>
                <a:lnTo>
                  <a:pt x="1118" y="1042"/>
                </a:lnTo>
                <a:lnTo>
                  <a:pt x="1141" y="1020"/>
                </a:lnTo>
                <a:lnTo>
                  <a:pt x="1166" y="1001"/>
                </a:lnTo>
                <a:lnTo>
                  <a:pt x="1195" y="987"/>
                </a:lnTo>
                <a:lnTo>
                  <a:pt x="1227" y="979"/>
                </a:lnTo>
                <a:lnTo>
                  <a:pt x="1260" y="976"/>
                </a:lnTo>
                <a:close/>
                <a:moveTo>
                  <a:pt x="771" y="976"/>
                </a:moveTo>
                <a:lnTo>
                  <a:pt x="804" y="979"/>
                </a:lnTo>
                <a:lnTo>
                  <a:pt x="836" y="987"/>
                </a:lnTo>
                <a:lnTo>
                  <a:pt x="865" y="1001"/>
                </a:lnTo>
                <a:lnTo>
                  <a:pt x="890" y="1020"/>
                </a:lnTo>
                <a:lnTo>
                  <a:pt x="913" y="1042"/>
                </a:lnTo>
                <a:lnTo>
                  <a:pt x="931" y="1068"/>
                </a:lnTo>
                <a:lnTo>
                  <a:pt x="945" y="1096"/>
                </a:lnTo>
                <a:lnTo>
                  <a:pt x="953" y="1127"/>
                </a:lnTo>
                <a:lnTo>
                  <a:pt x="956" y="1161"/>
                </a:lnTo>
                <a:lnTo>
                  <a:pt x="953" y="1194"/>
                </a:lnTo>
                <a:lnTo>
                  <a:pt x="945" y="1226"/>
                </a:lnTo>
                <a:lnTo>
                  <a:pt x="931" y="1254"/>
                </a:lnTo>
                <a:lnTo>
                  <a:pt x="913" y="1280"/>
                </a:lnTo>
                <a:lnTo>
                  <a:pt x="890" y="1302"/>
                </a:lnTo>
                <a:lnTo>
                  <a:pt x="865" y="1321"/>
                </a:lnTo>
                <a:lnTo>
                  <a:pt x="836" y="1335"/>
                </a:lnTo>
                <a:lnTo>
                  <a:pt x="804" y="1343"/>
                </a:lnTo>
                <a:lnTo>
                  <a:pt x="771" y="1346"/>
                </a:lnTo>
                <a:lnTo>
                  <a:pt x="737" y="1343"/>
                </a:lnTo>
                <a:lnTo>
                  <a:pt x="707" y="1335"/>
                </a:lnTo>
                <a:lnTo>
                  <a:pt x="678" y="1321"/>
                </a:lnTo>
                <a:lnTo>
                  <a:pt x="651" y="1302"/>
                </a:lnTo>
                <a:lnTo>
                  <a:pt x="629" y="1280"/>
                </a:lnTo>
                <a:lnTo>
                  <a:pt x="612" y="1254"/>
                </a:lnTo>
                <a:lnTo>
                  <a:pt x="597" y="1226"/>
                </a:lnTo>
                <a:lnTo>
                  <a:pt x="589" y="1194"/>
                </a:lnTo>
                <a:lnTo>
                  <a:pt x="586" y="1161"/>
                </a:lnTo>
                <a:lnTo>
                  <a:pt x="589" y="1127"/>
                </a:lnTo>
                <a:lnTo>
                  <a:pt x="597" y="1096"/>
                </a:lnTo>
                <a:lnTo>
                  <a:pt x="612" y="1068"/>
                </a:lnTo>
                <a:lnTo>
                  <a:pt x="629" y="1042"/>
                </a:lnTo>
                <a:lnTo>
                  <a:pt x="651" y="1020"/>
                </a:lnTo>
                <a:lnTo>
                  <a:pt x="678" y="1001"/>
                </a:lnTo>
                <a:lnTo>
                  <a:pt x="707" y="987"/>
                </a:lnTo>
                <a:lnTo>
                  <a:pt x="737" y="979"/>
                </a:lnTo>
                <a:lnTo>
                  <a:pt x="771" y="976"/>
                </a:lnTo>
                <a:close/>
                <a:moveTo>
                  <a:pt x="337" y="599"/>
                </a:moveTo>
                <a:lnTo>
                  <a:pt x="305" y="603"/>
                </a:lnTo>
                <a:lnTo>
                  <a:pt x="274" y="612"/>
                </a:lnTo>
                <a:lnTo>
                  <a:pt x="247" y="627"/>
                </a:lnTo>
                <a:lnTo>
                  <a:pt x="223" y="647"/>
                </a:lnTo>
                <a:lnTo>
                  <a:pt x="203" y="671"/>
                </a:lnTo>
                <a:lnTo>
                  <a:pt x="189" y="698"/>
                </a:lnTo>
                <a:lnTo>
                  <a:pt x="179" y="728"/>
                </a:lnTo>
                <a:lnTo>
                  <a:pt x="176" y="761"/>
                </a:lnTo>
                <a:lnTo>
                  <a:pt x="176" y="2531"/>
                </a:lnTo>
                <a:lnTo>
                  <a:pt x="179" y="2564"/>
                </a:lnTo>
                <a:lnTo>
                  <a:pt x="189" y="2594"/>
                </a:lnTo>
                <a:lnTo>
                  <a:pt x="203" y="2621"/>
                </a:lnTo>
                <a:lnTo>
                  <a:pt x="223" y="2645"/>
                </a:lnTo>
                <a:lnTo>
                  <a:pt x="247" y="2665"/>
                </a:lnTo>
                <a:lnTo>
                  <a:pt x="274" y="2680"/>
                </a:lnTo>
                <a:lnTo>
                  <a:pt x="305" y="2689"/>
                </a:lnTo>
                <a:lnTo>
                  <a:pt x="337" y="2693"/>
                </a:lnTo>
                <a:lnTo>
                  <a:pt x="1693" y="2693"/>
                </a:lnTo>
                <a:lnTo>
                  <a:pt x="1726" y="2689"/>
                </a:lnTo>
                <a:lnTo>
                  <a:pt x="1757" y="2680"/>
                </a:lnTo>
                <a:lnTo>
                  <a:pt x="1784" y="2665"/>
                </a:lnTo>
                <a:lnTo>
                  <a:pt x="1808" y="2645"/>
                </a:lnTo>
                <a:lnTo>
                  <a:pt x="1827" y="2621"/>
                </a:lnTo>
                <a:lnTo>
                  <a:pt x="1842" y="2594"/>
                </a:lnTo>
                <a:lnTo>
                  <a:pt x="1852" y="2564"/>
                </a:lnTo>
                <a:lnTo>
                  <a:pt x="1855" y="2531"/>
                </a:lnTo>
                <a:lnTo>
                  <a:pt x="1855" y="761"/>
                </a:lnTo>
                <a:lnTo>
                  <a:pt x="1852" y="728"/>
                </a:lnTo>
                <a:lnTo>
                  <a:pt x="1842" y="698"/>
                </a:lnTo>
                <a:lnTo>
                  <a:pt x="1827" y="671"/>
                </a:lnTo>
                <a:lnTo>
                  <a:pt x="1808" y="647"/>
                </a:lnTo>
                <a:lnTo>
                  <a:pt x="1784" y="627"/>
                </a:lnTo>
                <a:lnTo>
                  <a:pt x="1757" y="612"/>
                </a:lnTo>
                <a:lnTo>
                  <a:pt x="1726" y="603"/>
                </a:lnTo>
                <a:lnTo>
                  <a:pt x="1693" y="599"/>
                </a:lnTo>
                <a:lnTo>
                  <a:pt x="337" y="599"/>
                </a:lnTo>
                <a:close/>
                <a:moveTo>
                  <a:pt x="754" y="176"/>
                </a:moveTo>
                <a:lnTo>
                  <a:pt x="721" y="180"/>
                </a:lnTo>
                <a:lnTo>
                  <a:pt x="690" y="190"/>
                </a:lnTo>
                <a:lnTo>
                  <a:pt x="663" y="205"/>
                </a:lnTo>
                <a:lnTo>
                  <a:pt x="639" y="224"/>
                </a:lnTo>
                <a:lnTo>
                  <a:pt x="619" y="249"/>
                </a:lnTo>
                <a:lnTo>
                  <a:pt x="604" y="276"/>
                </a:lnTo>
                <a:lnTo>
                  <a:pt x="595" y="306"/>
                </a:lnTo>
                <a:lnTo>
                  <a:pt x="592" y="339"/>
                </a:lnTo>
                <a:lnTo>
                  <a:pt x="592" y="422"/>
                </a:lnTo>
                <a:lnTo>
                  <a:pt x="1439" y="422"/>
                </a:lnTo>
                <a:lnTo>
                  <a:pt x="1439" y="339"/>
                </a:lnTo>
                <a:lnTo>
                  <a:pt x="1436" y="306"/>
                </a:lnTo>
                <a:lnTo>
                  <a:pt x="1427" y="276"/>
                </a:lnTo>
                <a:lnTo>
                  <a:pt x="1411" y="249"/>
                </a:lnTo>
                <a:lnTo>
                  <a:pt x="1392" y="224"/>
                </a:lnTo>
                <a:lnTo>
                  <a:pt x="1368" y="205"/>
                </a:lnTo>
                <a:lnTo>
                  <a:pt x="1340" y="190"/>
                </a:lnTo>
                <a:lnTo>
                  <a:pt x="1309" y="180"/>
                </a:lnTo>
                <a:lnTo>
                  <a:pt x="1277" y="176"/>
                </a:lnTo>
                <a:lnTo>
                  <a:pt x="754" y="176"/>
                </a:lnTo>
                <a:close/>
                <a:moveTo>
                  <a:pt x="754" y="0"/>
                </a:moveTo>
                <a:lnTo>
                  <a:pt x="1277" y="0"/>
                </a:lnTo>
                <a:lnTo>
                  <a:pt x="1323" y="3"/>
                </a:lnTo>
                <a:lnTo>
                  <a:pt x="1367" y="13"/>
                </a:lnTo>
                <a:lnTo>
                  <a:pt x="1409" y="27"/>
                </a:lnTo>
                <a:lnTo>
                  <a:pt x="1448" y="46"/>
                </a:lnTo>
                <a:lnTo>
                  <a:pt x="1484" y="70"/>
                </a:lnTo>
                <a:lnTo>
                  <a:pt x="1517" y="100"/>
                </a:lnTo>
                <a:lnTo>
                  <a:pt x="1545" y="132"/>
                </a:lnTo>
                <a:lnTo>
                  <a:pt x="1569" y="168"/>
                </a:lnTo>
                <a:lnTo>
                  <a:pt x="1589" y="207"/>
                </a:lnTo>
                <a:lnTo>
                  <a:pt x="1604" y="249"/>
                </a:lnTo>
                <a:lnTo>
                  <a:pt x="1612" y="293"/>
                </a:lnTo>
                <a:lnTo>
                  <a:pt x="1615" y="339"/>
                </a:lnTo>
                <a:lnTo>
                  <a:pt x="1615" y="422"/>
                </a:lnTo>
                <a:lnTo>
                  <a:pt x="1693" y="422"/>
                </a:lnTo>
                <a:lnTo>
                  <a:pt x="1739" y="426"/>
                </a:lnTo>
                <a:lnTo>
                  <a:pt x="1783" y="435"/>
                </a:lnTo>
                <a:lnTo>
                  <a:pt x="1825" y="450"/>
                </a:lnTo>
                <a:lnTo>
                  <a:pt x="1863" y="469"/>
                </a:lnTo>
                <a:lnTo>
                  <a:pt x="1900" y="494"/>
                </a:lnTo>
                <a:lnTo>
                  <a:pt x="1933" y="522"/>
                </a:lnTo>
                <a:lnTo>
                  <a:pt x="1961" y="554"/>
                </a:lnTo>
                <a:lnTo>
                  <a:pt x="1985" y="590"/>
                </a:lnTo>
                <a:lnTo>
                  <a:pt x="2005" y="629"/>
                </a:lnTo>
                <a:lnTo>
                  <a:pt x="2019" y="671"/>
                </a:lnTo>
                <a:lnTo>
                  <a:pt x="2028" y="715"/>
                </a:lnTo>
                <a:lnTo>
                  <a:pt x="2031" y="761"/>
                </a:lnTo>
                <a:lnTo>
                  <a:pt x="2031" y="2531"/>
                </a:lnTo>
                <a:lnTo>
                  <a:pt x="2028" y="2577"/>
                </a:lnTo>
                <a:lnTo>
                  <a:pt x="2019" y="2621"/>
                </a:lnTo>
                <a:lnTo>
                  <a:pt x="2005" y="2662"/>
                </a:lnTo>
                <a:lnTo>
                  <a:pt x="1985" y="2702"/>
                </a:lnTo>
                <a:lnTo>
                  <a:pt x="1961" y="2738"/>
                </a:lnTo>
                <a:lnTo>
                  <a:pt x="1933" y="2770"/>
                </a:lnTo>
                <a:lnTo>
                  <a:pt x="1900" y="2798"/>
                </a:lnTo>
                <a:lnTo>
                  <a:pt x="1863" y="2823"/>
                </a:lnTo>
                <a:lnTo>
                  <a:pt x="1825" y="2842"/>
                </a:lnTo>
                <a:lnTo>
                  <a:pt x="1783" y="2857"/>
                </a:lnTo>
                <a:lnTo>
                  <a:pt x="1739" y="2866"/>
                </a:lnTo>
                <a:lnTo>
                  <a:pt x="1693" y="2870"/>
                </a:lnTo>
                <a:lnTo>
                  <a:pt x="1615" y="2870"/>
                </a:lnTo>
                <a:lnTo>
                  <a:pt x="1615" y="2953"/>
                </a:lnTo>
                <a:lnTo>
                  <a:pt x="1612" y="2999"/>
                </a:lnTo>
                <a:lnTo>
                  <a:pt x="1604" y="3043"/>
                </a:lnTo>
                <a:lnTo>
                  <a:pt x="1589" y="3084"/>
                </a:lnTo>
                <a:lnTo>
                  <a:pt x="1569" y="3124"/>
                </a:lnTo>
                <a:lnTo>
                  <a:pt x="1545" y="3160"/>
                </a:lnTo>
                <a:lnTo>
                  <a:pt x="1517" y="3192"/>
                </a:lnTo>
                <a:lnTo>
                  <a:pt x="1484" y="3221"/>
                </a:lnTo>
                <a:lnTo>
                  <a:pt x="1448" y="3246"/>
                </a:lnTo>
                <a:lnTo>
                  <a:pt x="1409" y="3265"/>
                </a:lnTo>
                <a:lnTo>
                  <a:pt x="1367" y="3279"/>
                </a:lnTo>
                <a:lnTo>
                  <a:pt x="1323" y="3289"/>
                </a:lnTo>
                <a:lnTo>
                  <a:pt x="1277" y="3292"/>
                </a:lnTo>
                <a:lnTo>
                  <a:pt x="754" y="3292"/>
                </a:lnTo>
                <a:lnTo>
                  <a:pt x="708" y="3289"/>
                </a:lnTo>
                <a:lnTo>
                  <a:pt x="664" y="3279"/>
                </a:lnTo>
                <a:lnTo>
                  <a:pt x="622" y="3265"/>
                </a:lnTo>
                <a:lnTo>
                  <a:pt x="583" y="3246"/>
                </a:lnTo>
                <a:lnTo>
                  <a:pt x="547" y="3221"/>
                </a:lnTo>
                <a:lnTo>
                  <a:pt x="514" y="3192"/>
                </a:lnTo>
                <a:lnTo>
                  <a:pt x="486" y="3160"/>
                </a:lnTo>
                <a:lnTo>
                  <a:pt x="462" y="3124"/>
                </a:lnTo>
                <a:lnTo>
                  <a:pt x="442" y="3084"/>
                </a:lnTo>
                <a:lnTo>
                  <a:pt x="427" y="3043"/>
                </a:lnTo>
                <a:lnTo>
                  <a:pt x="419" y="2999"/>
                </a:lnTo>
                <a:lnTo>
                  <a:pt x="416" y="2953"/>
                </a:lnTo>
                <a:lnTo>
                  <a:pt x="416" y="2870"/>
                </a:lnTo>
                <a:lnTo>
                  <a:pt x="337" y="2870"/>
                </a:lnTo>
                <a:lnTo>
                  <a:pt x="292" y="2866"/>
                </a:lnTo>
                <a:lnTo>
                  <a:pt x="248" y="2857"/>
                </a:lnTo>
                <a:lnTo>
                  <a:pt x="206" y="2842"/>
                </a:lnTo>
                <a:lnTo>
                  <a:pt x="168" y="2823"/>
                </a:lnTo>
                <a:lnTo>
                  <a:pt x="131" y="2798"/>
                </a:lnTo>
                <a:lnTo>
                  <a:pt x="98" y="2770"/>
                </a:lnTo>
                <a:lnTo>
                  <a:pt x="70" y="2738"/>
                </a:lnTo>
                <a:lnTo>
                  <a:pt x="46" y="2702"/>
                </a:lnTo>
                <a:lnTo>
                  <a:pt x="26" y="2662"/>
                </a:lnTo>
                <a:lnTo>
                  <a:pt x="12" y="2621"/>
                </a:lnTo>
                <a:lnTo>
                  <a:pt x="3" y="2577"/>
                </a:lnTo>
                <a:lnTo>
                  <a:pt x="0" y="2531"/>
                </a:lnTo>
                <a:lnTo>
                  <a:pt x="0" y="761"/>
                </a:lnTo>
                <a:lnTo>
                  <a:pt x="3" y="715"/>
                </a:lnTo>
                <a:lnTo>
                  <a:pt x="12" y="671"/>
                </a:lnTo>
                <a:lnTo>
                  <a:pt x="26" y="629"/>
                </a:lnTo>
                <a:lnTo>
                  <a:pt x="46" y="590"/>
                </a:lnTo>
                <a:lnTo>
                  <a:pt x="70" y="554"/>
                </a:lnTo>
                <a:lnTo>
                  <a:pt x="98" y="522"/>
                </a:lnTo>
                <a:lnTo>
                  <a:pt x="131" y="494"/>
                </a:lnTo>
                <a:lnTo>
                  <a:pt x="168" y="469"/>
                </a:lnTo>
                <a:lnTo>
                  <a:pt x="206" y="450"/>
                </a:lnTo>
                <a:lnTo>
                  <a:pt x="248" y="435"/>
                </a:lnTo>
                <a:lnTo>
                  <a:pt x="292" y="426"/>
                </a:lnTo>
                <a:lnTo>
                  <a:pt x="337" y="422"/>
                </a:lnTo>
                <a:lnTo>
                  <a:pt x="416" y="422"/>
                </a:lnTo>
                <a:lnTo>
                  <a:pt x="416" y="339"/>
                </a:lnTo>
                <a:lnTo>
                  <a:pt x="419" y="293"/>
                </a:lnTo>
                <a:lnTo>
                  <a:pt x="427" y="249"/>
                </a:lnTo>
                <a:lnTo>
                  <a:pt x="442" y="207"/>
                </a:lnTo>
                <a:lnTo>
                  <a:pt x="462" y="168"/>
                </a:lnTo>
                <a:lnTo>
                  <a:pt x="486" y="132"/>
                </a:lnTo>
                <a:lnTo>
                  <a:pt x="514" y="100"/>
                </a:lnTo>
                <a:lnTo>
                  <a:pt x="547" y="70"/>
                </a:lnTo>
                <a:lnTo>
                  <a:pt x="583" y="46"/>
                </a:lnTo>
                <a:lnTo>
                  <a:pt x="622" y="27"/>
                </a:lnTo>
                <a:lnTo>
                  <a:pt x="664" y="13"/>
                </a:lnTo>
                <a:lnTo>
                  <a:pt x="708" y="3"/>
                </a:lnTo>
                <a:lnTo>
                  <a:pt x="7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Radio-Digitalisierungsbericht 2018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425" b="64627"/>
          <a:stretch/>
        </p:blipFill>
        <p:spPr>
          <a:xfrm>
            <a:off x="6095507" y="2944536"/>
            <a:ext cx="354701" cy="181149"/>
          </a:xfrm>
          <a:prstGeom prst="rect">
            <a:avLst/>
          </a:prstGeom>
        </p:spPr>
      </p:pic>
      <p:sp>
        <p:nvSpPr>
          <p:cNvPr id="2" name="Zylinder 1"/>
          <p:cNvSpPr/>
          <p:nvPr/>
        </p:nvSpPr>
        <p:spPr>
          <a:xfrm>
            <a:off x="7823365" y="3037132"/>
            <a:ext cx="285303" cy="499227"/>
          </a:xfrm>
          <a:prstGeom prst="ca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35866"/>
              </p:ext>
            </p:extLst>
          </p:nvPr>
        </p:nvGraphicFramePr>
        <p:xfrm>
          <a:off x="1184378" y="5305425"/>
          <a:ext cx="792087" cy="537914"/>
        </p:xfrm>
        <a:graphic>
          <a:graphicData uri="http://schemas.openxmlformats.org/drawingml/2006/table">
            <a:tbl>
              <a:tblPr firstRow="1" bandRow="1"/>
              <a:tblGrid>
                <a:gridCol w="264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40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4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7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Nutzung Internetradio – Personen </a:t>
            </a:r>
            <a:endParaRPr lang="de-DE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Angaben in </a:t>
            </a:r>
            <a:r>
              <a:rPr lang="de-DE" dirty="0" smtClean="0"/>
              <a:t>Prozent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70,094 </a:t>
            </a:r>
            <a:r>
              <a:rPr lang="de-DE" dirty="0"/>
              <a:t>Mio. </a:t>
            </a:r>
            <a:r>
              <a:rPr lang="de-DE" dirty="0" smtClean="0"/>
              <a:t>Personen ab 14 Jahre in </a:t>
            </a:r>
            <a:r>
              <a:rPr lang="de-DE" dirty="0"/>
              <a:t>Deutschland</a:t>
            </a:r>
          </a:p>
        </p:txBody>
      </p:sp>
      <p:graphicFrame>
        <p:nvGraphicFramePr>
          <p:cNvPr id="50" name="Tabelle 49"/>
          <p:cNvGraphicFramePr>
            <a:graphicFrameLocks noGrp="1"/>
          </p:cNvGraphicFramePr>
          <p:nvPr>
            <p:extLst/>
          </p:nvPr>
        </p:nvGraphicFramePr>
        <p:xfrm>
          <a:off x="1995486" y="2069432"/>
          <a:ext cx="10349532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7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Gesamt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39600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Smartphone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39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Laptop</a:t>
                      </a:r>
                    </a:p>
                  </a:txBody>
                  <a:tcPr marL="39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39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1" name="Group 343"/>
          <p:cNvGraphicFramePr>
            <a:graphicFrameLocks noGrp="1"/>
          </p:cNvGraphicFramePr>
          <p:nvPr>
            <p:extLst/>
          </p:nvPr>
        </p:nvGraphicFramePr>
        <p:xfrm>
          <a:off x="1090040" y="2454279"/>
          <a:ext cx="11344864" cy="3794420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300"/>
                        </a:lnSpc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</a:p>
                  </a:txBody>
                  <a:tcPr marL="72000" marR="95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cxnSp>
        <p:nvCxnSpPr>
          <p:cNvPr id="52" name="Gerade Verbindung 51"/>
          <p:cNvCxnSpPr/>
          <p:nvPr/>
        </p:nvCxnSpPr>
        <p:spPr>
          <a:xfrm>
            <a:off x="4600876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720968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982621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Diagramm 54"/>
          <p:cNvGraphicFramePr/>
          <p:nvPr>
            <p:extLst/>
          </p:nvPr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6" name="Diagramm 55"/>
          <p:cNvGraphicFramePr/>
          <p:nvPr>
            <p:extLst/>
          </p:nvPr>
        </p:nvGraphicFramePr>
        <p:xfrm>
          <a:off x="7181398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7" name="Gruppieren 56"/>
          <p:cNvGrpSpPr/>
          <p:nvPr/>
        </p:nvGrpSpPr>
        <p:grpSpPr>
          <a:xfrm>
            <a:off x="7340768" y="2067976"/>
            <a:ext cx="576064" cy="472345"/>
            <a:chOff x="7340768" y="2067976"/>
            <a:chExt cx="576064" cy="472345"/>
          </a:xfrm>
        </p:grpSpPr>
        <p:sp>
          <p:nvSpPr>
            <p:cNvPr id="58" name="Ellipse 57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59" name="Gruppieren 58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0" name="Textfeld 59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11,7</a:t>
                </a:r>
              </a:p>
            </p:txBody>
          </p:sp>
          <p:cxnSp>
            <p:nvCxnSpPr>
              <p:cNvPr id="61" name="Gerader Verbinder 28"/>
              <p:cNvCxnSpPr/>
              <p:nvPr/>
            </p:nvCxnSpPr>
            <p:spPr>
              <a:xfrm flipH="1" flipV="1">
                <a:off x="7434434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2" name="Diagramm 61"/>
          <p:cNvGraphicFramePr/>
          <p:nvPr>
            <p:extLst/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Diagramm 62"/>
          <p:cNvGraphicFramePr/>
          <p:nvPr>
            <p:extLst/>
          </p:nvPr>
        </p:nvGraphicFramePr>
        <p:xfrm>
          <a:off x="4568553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Diagramm 63"/>
          <p:cNvGraphicFramePr/>
          <p:nvPr>
            <p:extLst/>
          </p:nvPr>
        </p:nvGraphicFramePr>
        <p:xfrm>
          <a:off x="979848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5" name="Gruppieren 64"/>
          <p:cNvGrpSpPr/>
          <p:nvPr/>
        </p:nvGrpSpPr>
        <p:grpSpPr>
          <a:xfrm>
            <a:off x="9936364" y="2067976"/>
            <a:ext cx="576064" cy="472345"/>
            <a:chOff x="7340768" y="2067976"/>
            <a:chExt cx="576064" cy="472345"/>
          </a:xfrm>
        </p:grpSpPr>
        <p:sp>
          <p:nvSpPr>
            <p:cNvPr id="66" name="Ellipse 6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7" name="Gruppieren 6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8" name="Textfeld 6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10,2</a:t>
                </a:r>
              </a:p>
            </p:txBody>
          </p:sp>
          <p:cxnSp>
            <p:nvCxnSpPr>
              <p:cNvPr id="6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uppieren 69"/>
          <p:cNvGrpSpPr/>
          <p:nvPr/>
        </p:nvGrpSpPr>
        <p:grpSpPr>
          <a:xfrm>
            <a:off x="4722913" y="2067976"/>
            <a:ext cx="576064" cy="472345"/>
            <a:chOff x="7340768" y="2067976"/>
            <a:chExt cx="576064" cy="472345"/>
          </a:xfrm>
        </p:grpSpPr>
        <p:sp>
          <p:nvSpPr>
            <p:cNvPr id="71" name="Ellipse 70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72" name="Gruppieren 71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73" name="Textfeld 72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20,7</a:t>
                </a:r>
              </a:p>
            </p:txBody>
          </p:sp>
          <p:cxnSp>
            <p:nvCxnSpPr>
              <p:cNvPr id="74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uppieren 74"/>
          <p:cNvGrpSpPr/>
          <p:nvPr/>
        </p:nvGrpSpPr>
        <p:grpSpPr>
          <a:xfrm>
            <a:off x="2072875" y="2067976"/>
            <a:ext cx="576064" cy="472345"/>
            <a:chOff x="7340768" y="2067976"/>
            <a:chExt cx="576064" cy="472345"/>
          </a:xfrm>
        </p:grpSpPr>
        <p:sp>
          <p:nvSpPr>
            <p:cNvPr id="76" name="Ellipse 7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77" name="Gruppieren 7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78" name="Textfeld 7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 smtClean="0">
                    <a:solidFill>
                      <a:schemeClr val="accent6"/>
                    </a:solidFill>
                  </a:rPr>
                  <a:t>37,7</a:t>
                </a:r>
              </a:p>
            </p:txBody>
          </p:sp>
          <p:cxnSp>
            <p:nvCxnSpPr>
              <p:cNvPr id="7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Radio-Digitalisierungsbericht 2018</a:t>
            </a:r>
          </a:p>
        </p:txBody>
      </p:sp>
      <p:sp>
        <p:nvSpPr>
          <p:cNvPr id="42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Diagramm 49"/>
          <p:cNvGraphicFramePr/>
          <p:nvPr>
            <p:extLst>
              <p:ext uri="{D42A27DB-BD31-4B8C-83A1-F6EECF244321}">
                <p14:modId xmlns:p14="http://schemas.microsoft.com/office/powerpoint/2010/main" val="1356863361"/>
              </p:ext>
            </p:extLst>
          </p:nvPr>
        </p:nvGraphicFramePr>
        <p:xfrm>
          <a:off x="800101" y="2276476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2" name="Tabel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96231"/>
              </p:ext>
            </p:extLst>
          </p:nvPr>
        </p:nvGraphicFramePr>
        <p:xfrm>
          <a:off x="1271911" y="5305425"/>
          <a:ext cx="1343520" cy="537914"/>
        </p:xfrm>
        <a:graphic>
          <a:graphicData uri="http://schemas.openxmlformats.org/drawingml/2006/table">
            <a:tbl>
              <a:tblPr firstRow="1" bandRow="1"/>
              <a:tblGrid>
                <a:gridCol w="2239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3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100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de-DE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Zugang zu Radiogeräten / -empfangsarten – Personen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 Nutzungsmöglichkeiten berücksichtigt, </a:t>
            </a:r>
            <a:r>
              <a:rPr lang="de-DE" dirty="0" smtClean="0"/>
              <a:t>bleibt Internetradio </a:t>
            </a:r>
            <a:r>
              <a:rPr lang="de-DE" dirty="0"/>
              <a:t>klar vor DAB</a:t>
            </a:r>
            <a:r>
              <a:rPr lang="de-DE" dirty="0" smtClean="0"/>
              <a:t>+. </a:t>
            </a:r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103313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Prozent; Internetradio definiert als: nutzt Internetradio zumindest gelegentlich an irgendeinem Gerät</a:t>
            </a:r>
            <a:br>
              <a:rPr lang="de-DE" dirty="0"/>
            </a:br>
            <a:r>
              <a:rPr lang="de-DE" dirty="0"/>
              <a:t>Basis: 70,214 / 70,326 / 70,525 / 69,241 / 69,563 </a:t>
            </a:r>
            <a:r>
              <a:rPr lang="de-DE" dirty="0" smtClean="0"/>
              <a:t>/ 70,094 Mio</a:t>
            </a:r>
            <a:r>
              <a:rPr lang="de-DE" dirty="0"/>
              <a:t>. Personen ab 14 Jahre in Deutschland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9356049" y="2281254"/>
            <a:ext cx="3059739" cy="693335"/>
            <a:chOff x="9911457" y="2100317"/>
            <a:chExt cx="1746097" cy="693335"/>
          </a:xfrm>
        </p:grpSpPr>
        <p:sp>
          <p:nvSpPr>
            <p:cNvPr id="36" name="Textfeld 35"/>
            <p:cNvSpPr txBox="1"/>
            <p:nvPr/>
          </p:nvSpPr>
          <p:spPr>
            <a:xfrm>
              <a:off x="9911457" y="2100317"/>
              <a:ext cx="1746097" cy="553998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Mind. 1 </a:t>
              </a:r>
              <a:r>
                <a:rPr lang="de-DE" sz="1500" b="1" dirty="0" smtClean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Radioempfangsmöglichkeit oder  </a:t>
              </a:r>
              <a:r>
                <a:rPr lang="de-DE" sz="1500" b="1" dirty="0">
                  <a:solidFill>
                    <a:schemeClr val="accent6"/>
                  </a:solidFill>
                  <a:latin typeface="Calibri" pitchFamily="34" charset="0"/>
                  <a:cs typeface="Calibri" pitchFamily="34" charset="0"/>
                </a:rPr>
                <a:t>Internetradio</a:t>
              </a:r>
            </a:p>
          </p:txBody>
        </p:sp>
        <p:cxnSp>
          <p:nvCxnSpPr>
            <p:cNvPr id="37" name="Gerade Verbindung 58"/>
            <p:cNvCxnSpPr/>
            <p:nvPr/>
          </p:nvCxnSpPr>
          <p:spPr>
            <a:xfrm>
              <a:off x="10781806" y="2661876"/>
              <a:ext cx="2" cy="13177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/>
          <p:cNvGrpSpPr/>
          <p:nvPr/>
        </p:nvGrpSpPr>
        <p:grpSpPr>
          <a:xfrm>
            <a:off x="1812391" y="2590264"/>
            <a:ext cx="1368000" cy="454941"/>
            <a:chOff x="3848680" y="4107982"/>
            <a:chExt cx="1566260" cy="586847"/>
          </a:xfrm>
        </p:grpSpPr>
        <p:sp>
          <p:nvSpPr>
            <p:cNvPr id="44" name="Textfeld 43"/>
            <p:cNvSpPr txBox="1"/>
            <p:nvPr/>
          </p:nvSpPr>
          <p:spPr>
            <a:xfrm>
              <a:off x="3848680" y="4107982"/>
              <a:ext cx="1566260" cy="416864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UKW / analog</a:t>
              </a:r>
            </a:p>
          </p:txBody>
        </p:sp>
        <p:cxnSp>
          <p:nvCxnSpPr>
            <p:cNvPr id="45" name="Gerade Verbindung 55"/>
            <p:cNvCxnSpPr>
              <a:stCxn id="44" idx="2"/>
            </p:cNvCxnSpPr>
            <p:nvPr/>
          </p:nvCxnSpPr>
          <p:spPr>
            <a:xfrm>
              <a:off x="4631810" y="4524846"/>
              <a:ext cx="0" cy="16998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8591668" y="4723735"/>
            <a:ext cx="1188000" cy="432000"/>
            <a:chOff x="3848679" y="4107982"/>
            <a:chExt cx="1566260" cy="586848"/>
          </a:xfrm>
          <a:solidFill>
            <a:schemeClr val="bg1"/>
          </a:solidFill>
        </p:grpSpPr>
        <p:sp>
          <p:nvSpPr>
            <p:cNvPr id="49" name="Textfeld 48"/>
            <p:cNvSpPr txBox="1"/>
            <p:nvPr/>
          </p:nvSpPr>
          <p:spPr>
            <a:xfrm>
              <a:off x="3848679" y="4107982"/>
              <a:ext cx="1566260" cy="416864"/>
            </a:xfrm>
            <a:prstGeom prst="rect">
              <a:avLst/>
            </a:prstGeom>
            <a:grp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SAT</a:t>
              </a:r>
            </a:p>
          </p:txBody>
        </p:sp>
        <p:cxnSp>
          <p:nvCxnSpPr>
            <p:cNvPr id="53" name="Gerade Verbindung 58"/>
            <p:cNvCxnSpPr>
              <a:stCxn id="49" idx="2"/>
            </p:cNvCxnSpPr>
            <p:nvPr/>
          </p:nvCxnSpPr>
          <p:spPr>
            <a:xfrm>
              <a:off x="4631809" y="4524846"/>
              <a:ext cx="2" cy="169984"/>
            </a:xfrm>
            <a:prstGeom prst="line">
              <a:avLst/>
            </a:prstGeom>
            <a:grp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3593484" y="4555469"/>
            <a:ext cx="1188000" cy="432000"/>
            <a:chOff x="3848680" y="4107982"/>
            <a:chExt cx="1566260" cy="586848"/>
          </a:xfrm>
        </p:grpSpPr>
        <p:sp>
          <p:nvSpPr>
            <p:cNvPr id="55" name="Textfeld 54"/>
            <p:cNvSpPr txBox="1"/>
            <p:nvPr/>
          </p:nvSpPr>
          <p:spPr>
            <a:xfrm>
              <a:off x="3848680" y="4107982"/>
              <a:ext cx="1566260" cy="41686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DAB+</a:t>
              </a:r>
            </a:p>
          </p:txBody>
        </p:sp>
        <p:cxnSp>
          <p:nvCxnSpPr>
            <p:cNvPr id="56" name="Gerade Verbindung 6"/>
            <p:cNvCxnSpPr>
              <a:stCxn id="55" idx="2"/>
            </p:cNvCxnSpPr>
            <p:nvPr/>
          </p:nvCxnSpPr>
          <p:spPr>
            <a:xfrm>
              <a:off x="4631810" y="4524846"/>
              <a:ext cx="1" cy="16998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5147900" y="4052350"/>
            <a:ext cx="1423686" cy="432001"/>
            <a:chOff x="3848680" y="4107981"/>
            <a:chExt cx="1566260" cy="586850"/>
          </a:xfrm>
        </p:grpSpPr>
        <p:sp>
          <p:nvSpPr>
            <p:cNvPr id="61" name="Textfeld 60"/>
            <p:cNvSpPr txBox="1"/>
            <p:nvPr/>
          </p:nvSpPr>
          <p:spPr>
            <a:xfrm>
              <a:off x="3848680" y="4107981"/>
              <a:ext cx="1566260" cy="439002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 smtClean="0">
                  <a:solidFill>
                    <a:schemeClr val="accent3"/>
                  </a:solidFill>
                  <a:latin typeface="Calibri" pitchFamily="34" charset="0"/>
                  <a:cs typeface="Calibri" pitchFamily="34" charset="0"/>
                </a:rPr>
                <a:t>Internetradio</a:t>
              </a:r>
              <a:endParaRPr lang="de-DE" sz="15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2" name="Gerade Verbindung 41"/>
            <p:cNvCxnSpPr>
              <a:stCxn id="61" idx="2"/>
            </p:cNvCxnSpPr>
            <p:nvPr/>
          </p:nvCxnSpPr>
          <p:spPr>
            <a:xfrm>
              <a:off x="4631810" y="4546983"/>
              <a:ext cx="1" cy="147848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ieren 62"/>
          <p:cNvGrpSpPr/>
          <p:nvPr/>
        </p:nvGrpSpPr>
        <p:grpSpPr>
          <a:xfrm>
            <a:off x="6930075" y="4755769"/>
            <a:ext cx="1188000" cy="432000"/>
            <a:chOff x="3848679" y="4107982"/>
            <a:chExt cx="1566260" cy="586848"/>
          </a:xfrm>
        </p:grpSpPr>
        <p:sp>
          <p:nvSpPr>
            <p:cNvPr id="64" name="Textfeld 63"/>
            <p:cNvSpPr txBox="1"/>
            <p:nvPr/>
          </p:nvSpPr>
          <p:spPr>
            <a:xfrm>
              <a:off x="3848679" y="4107982"/>
              <a:ext cx="1566260" cy="439002"/>
            </a:xfrm>
            <a:prstGeom prst="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4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Kabel</a:t>
              </a:r>
            </a:p>
          </p:txBody>
        </p:sp>
        <p:cxnSp>
          <p:nvCxnSpPr>
            <p:cNvPr id="65" name="Gerade Verbindung 58"/>
            <p:cNvCxnSpPr>
              <a:stCxn id="64" idx="2"/>
            </p:cNvCxnSpPr>
            <p:nvPr/>
          </p:nvCxnSpPr>
          <p:spPr>
            <a:xfrm>
              <a:off x="4631809" y="4546984"/>
              <a:ext cx="3" cy="147846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Gerade Verbindung mit Pfeil 70"/>
          <p:cNvCxnSpPr/>
          <p:nvPr/>
        </p:nvCxnSpPr>
        <p:spPr>
          <a:xfrm flipV="1">
            <a:off x="4188070" y="4179095"/>
            <a:ext cx="0" cy="2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3489235" y="3819384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1"/>
                </a:solidFill>
              </a:rPr>
              <a:t>+15%</a:t>
            </a:r>
          </a:p>
        </p:txBody>
      </p:sp>
      <p:cxnSp>
        <p:nvCxnSpPr>
          <p:cNvPr id="73" name="Gerade Verbindung mit Pfeil 72"/>
          <p:cNvCxnSpPr/>
          <p:nvPr/>
        </p:nvCxnSpPr>
        <p:spPr>
          <a:xfrm flipV="1">
            <a:off x="5864473" y="3663284"/>
            <a:ext cx="0" cy="21600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5165638" y="3303573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3"/>
                </a:solidFill>
              </a:rPr>
              <a:t>+13%</a:t>
            </a:r>
          </a:p>
        </p:txBody>
      </p:sp>
      <p:cxnSp>
        <p:nvCxnSpPr>
          <p:cNvPr id="75" name="Gerade Verbindung mit Pfeil 74"/>
          <p:cNvCxnSpPr/>
          <p:nvPr/>
        </p:nvCxnSpPr>
        <p:spPr>
          <a:xfrm flipV="1">
            <a:off x="7529144" y="4366665"/>
            <a:ext cx="0" cy="216000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6830309" y="4006954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</a:rPr>
              <a:t>-22%</a:t>
            </a:r>
          </a:p>
        </p:txBody>
      </p:sp>
      <p:cxnSp>
        <p:nvCxnSpPr>
          <p:cNvPr id="77" name="Gerade Verbindung mit Pfeil 76"/>
          <p:cNvCxnSpPr/>
          <p:nvPr/>
        </p:nvCxnSpPr>
        <p:spPr>
          <a:xfrm flipV="1">
            <a:off x="9193823" y="4343220"/>
            <a:ext cx="0" cy="216000"/>
          </a:xfrm>
          <a:prstGeom prst="straightConnector1">
            <a:avLst/>
          </a:prstGeom>
          <a:ln w="19050">
            <a:solidFill>
              <a:schemeClr val="accent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8494988" y="3983509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4"/>
                </a:solidFill>
              </a:rPr>
              <a:t>-11%</a:t>
            </a:r>
          </a:p>
        </p:txBody>
      </p:sp>
      <p:sp>
        <p:nvSpPr>
          <p:cNvPr id="80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Textfeld 39"/>
          <p:cNvSpPr txBox="1"/>
          <p:nvPr/>
        </p:nvSpPr>
        <p:spPr>
          <a:xfrm>
            <a:off x="11145617" y="4564070"/>
            <a:ext cx="2052000" cy="64899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Veränderung in Prozent </a:t>
            </a:r>
            <a:b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2017-2018</a:t>
            </a: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11164528" y="4771817"/>
            <a:ext cx="0" cy="216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11082235" y="4771817"/>
            <a:ext cx="0" cy="21600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Radio-Digitalisierungsbericht 2018</a:t>
            </a:r>
          </a:p>
        </p:txBody>
      </p:sp>
      <p:cxnSp>
        <p:nvCxnSpPr>
          <p:cNvPr id="48" name="Gerade Verbindung mit Pfeil 47"/>
          <p:cNvCxnSpPr/>
          <p:nvPr/>
        </p:nvCxnSpPr>
        <p:spPr>
          <a:xfrm flipV="1">
            <a:off x="11398818" y="3140631"/>
            <a:ext cx="0" cy="21600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10699983" y="2780920"/>
            <a:ext cx="137977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accent6"/>
                </a:solidFill>
              </a:rPr>
              <a:t>+1%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5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Meistgenutzte </a:t>
            </a:r>
            <a:r>
              <a:rPr lang="de-DE" dirty="0" smtClean="0"/>
              <a:t>Radioempfangsart im Trend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Nur DAB</a:t>
            </a:r>
            <a:r>
              <a:rPr lang="de-DE" dirty="0"/>
              <a:t>+ </a:t>
            </a:r>
            <a:r>
              <a:rPr lang="de-DE" dirty="0" smtClean="0"/>
              <a:t>und Internetradio mit Zuwachs. Internetradio legt deutlich stärker zu.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78486" y="3778318"/>
            <a:ext cx="1503086" cy="1449216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8000" dirty="0">
                <a:solidFill>
                  <a:schemeClr val="bg1"/>
                </a:solidFill>
              </a:rPr>
              <a:t>%</a:t>
            </a:r>
          </a:p>
        </p:txBody>
      </p:sp>
      <p:cxnSp>
        <p:nvCxnSpPr>
          <p:cNvPr id="53" name="Gerade Verbindung 52"/>
          <p:cNvCxnSpPr/>
          <p:nvPr/>
        </p:nvCxnSpPr>
        <p:spPr>
          <a:xfrm flipV="1">
            <a:off x="1947224" y="4004105"/>
            <a:ext cx="334348" cy="1053670"/>
          </a:xfrm>
          <a:prstGeom prst="line">
            <a:avLst/>
          </a:prstGeom>
          <a:ln w="76200" cmpd="tri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Diagramm 54"/>
          <p:cNvGraphicFramePr/>
          <p:nvPr>
            <p:extLst>
              <p:ext uri="{D42A27DB-BD31-4B8C-83A1-F6EECF244321}">
                <p14:modId xmlns:p14="http://schemas.microsoft.com/office/powerpoint/2010/main" val="3674738923"/>
              </p:ext>
            </p:extLst>
          </p:nvPr>
        </p:nvGraphicFramePr>
        <p:xfrm>
          <a:off x="765544" y="2478237"/>
          <a:ext cx="10906164" cy="384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105074" y="2725640"/>
          <a:ext cx="1815629" cy="280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bg2"/>
                          </a:solidFill>
                        </a:rPr>
                        <a:t>2017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2"/>
                          </a:solidFill>
                        </a:rPr>
                        <a:t>2015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2"/>
                          </a:solidFill>
                        </a:rPr>
                        <a:t>2014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2"/>
                          </a:solidFill>
                        </a:rPr>
                        <a:t>2013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8" name="Gerade Verbindung 67"/>
          <p:cNvCxnSpPr/>
          <p:nvPr/>
        </p:nvCxnSpPr>
        <p:spPr>
          <a:xfrm flipV="1">
            <a:off x="1612877" y="2817083"/>
            <a:ext cx="1074562" cy="3025184"/>
          </a:xfrm>
          <a:prstGeom prst="line">
            <a:avLst/>
          </a:prstGeom>
          <a:ln w="76200" cmpd="tri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103313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Prozent; die Angaben zur am häufigsten genutzten Radioempfangsart beziehen sich auf die zum Haushalt gehörenden Radiogeräte (in der Wohnung oder im Auto).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Nicht </a:t>
            </a:r>
            <a:r>
              <a:rPr lang="de-DE" dirty="0"/>
              <a:t>berücksichtigt ist die „Außer Haus“-Nutzung an fremden Geräten.</a:t>
            </a:r>
            <a:br>
              <a:rPr lang="de-DE" dirty="0"/>
            </a:br>
            <a:r>
              <a:rPr lang="de-DE" dirty="0"/>
              <a:t>Basis: 70,214 / 70,326 / 70,525 / 69,241 / 69,563 </a:t>
            </a:r>
            <a:r>
              <a:rPr lang="de-DE" dirty="0" smtClean="0"/>
              <a:t>/ 70,094 Mio</a:t>
            </a:r>
            <a:r>
              <a:rPr lang="de-DE" dirty="0"/>
              <a:t>. Personen ab 14 Jahre in Deutschland</a:t>
            </a:r>
          </a:p>
        </p:txBody>
      </p:sp>
      <p:sp>
        <p:nvSpPr>
          <p:cNvPr id="21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Radio-Digitalisierungsbericht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8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Meistgenutzte </a:t>
            </a:r>
            <a:r>
              <a:rPr lang="de-DE" dirty="0" smtClean="0"/>
              <a:t>Radioempfangsart in den Bundesländern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1257400" y="2104799"/>
            <a:ext cx="681084" cy="4089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3578977852"/>
              </p:ext>
            </p:extLst>
          </p:nvPr>
        </p:nvGraphicFramePr>
        <p:xfrm>
          <a:off x="975663" y="2133208"/>
          <a:ext cx="12464112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06839"/>
              </p:ext>
            </p:extLst>
          </p:nvPr>
        </p:nvGraphicFramePr>
        <p:xfrm>
          <a:off x="1247276" y="5387856"/>
          <a:ext cx="10297024" cy="9053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43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4356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38">
                <a:tc gridSpan="15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70,094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2,969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9,205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10,932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1,512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6,766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15,185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2,437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5,356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7,398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1,956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8" name="Textfeld 27"/>
          <p:cNvSpPr txBox="1"/>
          <p:nvPr/>
        </p:nvSpPr>
        <p:spPr>
          <a:xfrm>
            <a:off x="11500488" y="6034634"/>
            <a:ext cx="17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cs typeface="Calibri" pitchFamily="34" charset="0"/>
              </a:rPr>
              <a:t>Mio.  Personen 14+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1247279" y="170202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Personen </a:t>
            </a:r>
            <a:r>
              <a:rPr lang="de-DE" sz="1200" b="1" dirty="0">
                <a:latin typeface="Calibri" pitchFamily="34" charset="0"/>
                <a:cs typeface="Calibri" pitchFamily="34" charset="0"/>
              </a:rPr>
              <a:t>14+ in 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103312" y="6583755"/>
            <a:ext cx="10459167" cy="292526"/>
          </a:xfrm>
        </p:spPr>
        <p:txBody>
          <a:bodyPr/>
          <a:lstStyle/>
          <a:p>
            <a:r>
              <a:rPr lang="de-DE" dirty="0"/>
              <a:t>Angaben in Prozent; die Angaben zur am häufigsten genutzten Radioempfangsart beziehen sich auf die zum Haushalt gehörenden Radiogeräte (in der Wohnung oder im </a:t>
            </a:r>
            <a:r>
              <a:rPr lang="de-DE" dirty="0" smtClean="0"/>
              <a:t>Auto). </a:t>
            </a:r>
            <a:br>
              <a:rPr lang="de-DE" dirty="0" smtClean="0"/>
            </a:br>
            <a:r>
              <a:rPr lang="de-DE" dirty="0" smtClean="0"/>
              <a:t>Nicht </a:t>
            </a:r>
            <a:r>
              <a:rPr lang="de-DE" dirty="0"/>
              <a:t>berücksichtigt ist die „Außer Haus“-Nutzung an fremden Geräten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Basis</a:t>
            </a:r>
            <a:r>
              <a:rPr lang="de-DE" dirty="0"/>
              <a:t>: </a:t>
            </a:r>
            <a:r>
              <a:rPr lang="de-DE" dirty="0" smtClean="0"/>
              <a:t>70,094 </a:t>
            </a:r>
            <a:r>
              <a:rPr lang="de-DE" dirty="0"/>
              <a:t>Mio. Personen ab 14 Jahre in Deutschland</a:t>
            </a:r>
          </a:p>
        </p:txBody>
      </p:sp>
      <p:cxnSp>
        <p:nvCxnSpPr>
          <p:cNvPr id="14" name="Gerade Verbindung 67"/>
          <p:cNvCxnSpPr/>
          <p:nvPr/>
        </p:nvCxnSpPr>
        <p:spPr>
          <a:xfrm flipV="1">
            <a:off x="1165305" y="5062398"/>
            <a:ext cx="10397175" cy="1"/>
          </a:xfrm>
          <a:prstGeom prst="line">
            <a:avLst/>
          </a:prstGeom>
          <a:ln w="76200" cmpd="tri"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Radio-Digitalisierungsbericht 2018</a:t>
            </a:r>
          </a:p>
        </p:txBody>
      </p:sp>
      <p:sp>
        <p:nvSpPr>
          <p:cNvPr id="15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4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1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Online-Audio-Nutzung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1856090" y="3243475"/>
            <a:ext cx="2533029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 smtClean="0">
                <a:solidFill>
                  <a:schemeClr val="accent2"/>
                </a:solidFill>
              </a:rPr>
              <a:t>10</a:t>
            </a:r>
            <a:endParaRPr lang="de-DE" sz="11500" dirty="0">
              <a:solidFill>
                <a:schemeClr val="accent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5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m 48"/>
          <p:cNvGraphicFramePr/>
          <p:nvPr>
            <p:extLst>
              <p:ext uri="{D42A27DB-BD31-4B8C-83A1-F6EECF244321}">
                <p14:modId xmlns:p14="http://schemas.microsoft.com/office/powerpoint/2010/main" val="3700044462"/>
              </p:ext>
            </p:extLst>
          </p:nvPr>
        </p:nvGraphicFramePr>
        <p:xfrm>
          <a:off x="800101" y="2276476"/>
          <a:ext cx="10544658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Nutzung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Online-Audio-Angebote – </a:t>
            </a:r>
            <a:r>
              <a:rPr lang="de-DE" dirty="0">
                <a:latin typeface="Calibri" pitchFamily="34" charset="0"/>
                <a:cs typeface="Calibri" pitchFamily="34" charset="0"/>
              </a:rPr>
              <a:t>Personen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467364" cy="721221"/>
          </a:xfrm>
        </p:spPr>
        <p:txBody>
          <a:bodyPr/>
          <a:lstStyle/>
          <a:p>
            <a:r>
              <a:rPr lang="de-DE" dirty="0" smtClean="0"/>
              <a:t>Etwas weniger als zwei Drittel nutzen Online-Audio-Angebote. Am häufigsten werden Audio-Inhalte über Videoplattformen, wie z.B. YouTube, konsumiert.</a:t>
            </a:r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Prozent;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0,578 </a:t>
            </a:r>
            <a:r>
              <a:rPr lang="de-DE" dirty="0"/>
              <a:t>Mio. Personen ab 14 Jahre </a:t>
            </a:r>
            <a:r>
              <a:rPr lang="de-DE" dirty="0" smtClean="0"/>
              <a:t>in Bremen</a:t>
            </a:r>
            <a:endParaRPr lang="de-DE" dirty="0"/>
          </a:p>
        </p:txBody>
      </p:sp>
      <p:graphicFrame>
        <p:nvGraphicFramePr>
          <p:cNvPr id="134" name="Tabelle 133"/>
          <p:cNvGraphicFramePr>
            <a:graphicFrameLocks noGrp="1"/>
          </p:cNvGraphicFramePr>
          <p:nvPr>
            <p:extLst/>
          </p:nvPr>
        </p:nvGraphicFramePr>
        <p:xfrm>
          <a:off x="1103319" y="5770813"/>
          <a:ext cx="7200710" cy="6496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0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über Internet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Musik / Audio-Inhalte über Videoplattformen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Musikstreaming-Dienste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Podcasts,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Radiosend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/ </a:t>
                      </a:r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Beiträge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auf Abruf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Hörbücher oder Hörspiele im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4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</a:t>
            </a:r>
            <a:r>
              <a:rPr lang="de-DE" sz="1000" b="1" dirty="0" smtClean="0"/>
              <a:t>Digitalisierungsbericht </a:t>
            </a:r>
            <a:r>
              <a:rPr lang="de-DE" sz="1000" b="1" dirty="0"/>
              <a:t>2018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9023351" y="2410539"/>
            <a:ext cx="2812301" cy="695046"/>
            <a:chOff x="9736866" y="2205463"/>
            <a:chExt cx="2269258" cy="695046"/>
          </a:xfrm>
        </p:grpSpPr>
        <p:sp>
          <p:nvSpPr>
            <p:cNvPr id="13" name="Textfeld 12"/>
            <p:cNvSpPr txBox="1"/>
            <p:nvPr/>
          </p:nvSpPr>
          <p:spPr>
            <a:xfrm>
              <a:off x="9736866" y="2205463"/>
              <a:ext cx="2269258" cy="55399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36000" rIns="36000" rtlCol="0" anchor="ctr">
              <a:spAutoFit/>
            </a:bodyPr>
            <a:lstStyle/>
            <a:p>
              <a:pPr algn="ctr"/>
              <a:r>
                <a:rPr lang="de-DE" sz="1500" b="1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Nettosumme</a:t>
              </a:r>
            </a:p>
            <a:p>
              <a:pPr algn="ctr"/>
              <a:r>
                <a:rPr lang="de-DE" sz="1500" b="1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Online-Audio-Nutzer</a:t>
              </a:r>
              <a:endParaRPr lang="de-DE" sz="15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4" name="Gerade Verbindung 58"/>
            <p:cNvCxnSpPr/>
            <p:nvPr/>
          </p:nvCxnSpPr>
          <p:spPr>
            <a:xfrm>
              <a:off x="10871495" y="2768733"/>
              <a:ext cx="2" cy="13177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Gerader Verbinder 2"/>
          <p:cNvCxnSpPr/>
          <p:nvPr/>
        </p:nvCxnSpPr>
        <p:spPr>
          <a:xfrm flipH="1">
            <a:off x="2551817" y="3143163"/>
            <a:ext cx="0" cy="26063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5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 19"/>
          <p:cNvGraphicFramePr/>
          <p:nvPr>
            <p:extLst>
              <p:ext uri="{D42A27DB-BD31-4B8C-83A1-F6EECF244321}">
                <p14:modId xmlns:p14="http://schemas.microsoft.com/office/powerpoint/2010/main" val="1239836508"/>
              </p:ext>
            </p:extLst>
          </p:nvPr>
        </p:nvGraphicFramePr>
        <p:xfrm>
          <a:off x="1273436" y="2489329"/>
          <a:ext cx="9612573" cy="338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Diagramm 20"/>
          <p:cNvGraphicFramePr/>
          <p:nvPr>
            <p:extLst>
              <p:ext uri="{D42A27DB-BD31-4B8C-83A1-F6EECF244321}">
                <p14:modId xmlns:p14="http://schemas.microsoft.com/office/powerpoint/2010/main" val="4128147850"/>
              </p:ext>
            </p:extLst>
          </p:nvPr>
        </p:nvGraphicFramePr>
        <p:xfrm>
          <a:off x="1273436" y="2489329"/>
          <a:ext cx="9612573" cy="338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</a:t>
            </a:r>
            <a:r>
              <a:rPr lang="de-DE" dirty="0" smtClean="0"/>
              <a:t>Radio-Live-Streaming </a:t>
            </a:r>
            <a:r>
              <a:rPr lang="de-DE" dirty="0"/>
              <a:t>vs. Audio-on-Demand</a:t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467364" cy="721221"/>
          </a:xfrm>
        </p:spPr>
        <p:txBody>
          <a:bodyPr/>
          <a:lstStyle/>
          <a:p>
            <a:r>
              <a:rPr lang="de-DE" dirty="0" smtClean="0"/>
              <a:t>Mehr als 40 Prozent nutzen sowohl Audio-on-Demand Angebote als auch Radio über das Internet. Gut jeder Sechste nutzt ausschließlich on-Demand.</a:t>
            </a:r>
            <a:endParaRPr lang="de-DE" dirty="0"/>
          </a:p>
        </p:txBody>
      </p: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Prozent;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0,578 </a:t>
            </a:r>
            <a:r>
              <a:rPr lang="de-DE" dirty="0"/>
              <a:t>Mio. Personen ab 14 Jahre </a:t>
            </a:r>
            <a:r>
              <a:rPr lang="de-DE" dirty="0" smtClean="0"/>
              <a:t>in Bremen</a:t>
            </a:r>
            <a:endParaRPr lang="de-DE" dirty="0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</a:t>
            </a:r>
            <a:r>
              <a:rPr lang="de-DE" sz="1000" b="1" dirty="0" smtClean="0"/>
              <a:t>Digitalisierungsbericht </a:t>
            </a:r>
            <a:r>
              <a:rPr lang="de-DE" sz="1000" b="1" dirty="0"/>
              <a:t>2018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6280193" y="2829384"/>
            <a:ext cx="3712888" cy="108285"/>
            <a:chOff x="2636052" y="2516930"/>
            <a:chExt cx="3712888" cy="108285"/>
          </a:xfrm>
          <a:solidFill>
            <a:schemeClr val="accent1"/>
          </a:solidFill>
        </p:grpSpPr>
        <p:sp>
          <p:nvSpPr>
            <p:cNvPr id="23" name="Rechteck 22"/>
            <p:cNvSpPr/>
            <p:nvPr/>
          </p:nvSpPr>
          <p:spPr bwMode="ltGray">
            <a:xfrm>
              <a:off x="2676940" y="2558669"/>
              <a:ext cx="3672000" cy="288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7124506" y="2579990"/>
            <a:ext cx="2861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dirty="0" smtClean="0"/>
              <a:t>Nur Radio-Live-Streaming </a:t>
            </a:r>
            <a:r>
              <a:rPr lang="de-DE" dirty="0" smtClean="0"/>
              <a:t>4,0</a:t>
            </a:r>
            <a:r>
              <a:rPr lang="de-DE" sz="1600" dirty="0" smtClean="0"/>
              <a:t>%</a:t>
            </a:r>
            <a:endParaRPr lang="de-DE" sz="16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7322788" y="3928003"/>
            <a:ext cx="3712888" cy="108285"/>
            <a:chOff x="2636052" y="2516930"/>
            <a:chExt cx="3712888" cy="108285"/>
          </a:xfrm>
          <a:solidFill>
            <a:schemeClr val="accent2"/>
          </a:solidFill>
        </p:grpSpPr>
        <p:sp>
          <p:nvSpPr>
            <p:cNvPr id="27" name="Rechteck 26"/>
            <p:cNvSpPr/>
            <p:nvPr/>
          </p:nvSpPr>
          <p:spPr bwMode="ltGray">
            <a:xfrm>
              <a:off x="2676940" y="2558669"/>
              <a:ext cx="3672000" cy="28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8167101" y="3678609"/>
            <a:ext cx="28619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2000" dirty="0"/>
              <a:t> </a:t>
            </a:r>
            <a:r>
              <a:rPr lang="de-DE" sz="1400" dirty="0" smtClean="0"/>
              <a:t>Radio-Live-Streaming und </a:t>
            </a:r>
            <a:br>
              <a:rPr lang="de-DE" sz="1400" dirty="0" smtClean="0"/>
            </a:br>
            <a:r>
              <a:rPr lang="de-DE" sz="1400" dirty="0" smtClean="0"/>
              <a:t>Audio-on-Demand </a:t>
            </a:r>
            <a:r>
              <a:rPr lang="de-DE" sz="2000" dirty="0" smtClean="0"/>
              <a:t>42,1</a:t>
            </a:r>
            <a:r>
              <a:rPr lang="de-DE" sz="1600" dirty="0" smtClean="0"/>
              <a:t>%</a:t>
            </a:r>
            <a:endParaRPr lang="de-DE" sz="1200" dirty="0"/>
          </a:p>
        </p:txBody>
      </p:sp>
      <p:grpSp>
        <p:nvGrpSpPr>
          <p:cNvPr id="30" name="Gruppieren 29"/>
          <p:cNvGrpSpPr/>
          <p:nvPr/>
        </p:nvGrpSpPr>
        <p:grpSpPr>
          <a:xfrm rot="10800000">
            <a:off x="6167459" y="5635568"/>
            <a:ext cx="3703528" cy="108285"/>
            <a:chOff x="2676940" y="2516930"/>
            <a:chExt cx="3703528" cy="108285"/>
          </a:xfrm>
          <a:solidFill>
            <a:schemeClr val="tx1"/>
          </a:solidFill>
        </p:grpSpPr>
        <p:sp>
          <p:nvSpPr>
            <p:cNvPr id="31" name="Rechteck 30"/>
            <p:cNvSpPr/>
            <p:nvPr/>
          </p:nvSpPr>
          <p:spPr bwMode="ltGray">
            <a:xfrm>
              <a:off x="2676940" y="2558669"/>
              <a:ext cx="3672000" cy="288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 bwMode="ltGray">
            <a:xfrm>
              <a:off x="6272183" y="2516930"/>
              <a:ext cx="108285" cy="10828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7009047" y="5377959"/>
            <a:ext cx="28619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400" dirty="0" smtClean="0"/>
              <a:t>Nur Audio-on-Demand </a:t>
            </a:r>
            <a:r>
              <a:rPr lang="de-DE" dirty="0" smtClean="0"/>
              <a:t>16,8</a:t>
            </a:r>
            <a:r>
              <a:rPr lang="de-DE" sz="1600" dirty="0" smtClean="0"/>
              <a:t>%</a:t>
            </a:r>
            <a:endParaRPr lang="de-DE" sz="1600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1216493" y="3597528"/>
            <a:ext cx="3703528" cy="108285"/>
            <a:chOff x="2676940" y="2516930"/>
            <a:chExt cx="3703528" cy="108285"/>
          </a:xfrm>
          <a:solidFill>
            <a:schemeClr val="bg2">
              <a:lumMod val="90000"/>
            </a:schemeClr>
          </a:solidFill>
        </p:grpSpPr>
        <p:sp>
          <p:nvSpPr>
            <p:cNvPr id="35" name="Rechteck 34"/>
            <p:cNvSpPr/>
            <p:nvPr/>
          </p:nvSpPr>
          <p:spPr bwMode="ltGray">
            <a:xfrm>
              <a:off x="2676940" y="2558669"/>
              <a:ext cx="3672000" cy="288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 bwMode="ltGray">
            <a:xfrm>
              <a:off x="6272183" y="2516930"/>
              <a:ext cx="108285" cy="108285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1230361" y="3348134"/>
            <a:ext cx="30900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 smtClean="0"/>
              <a:t>37</a:t>
            </a:r>
            <a:r>
              <a:rPr lang="de-DE" sz="2000" dirty="0" smtClean="0"/>
              <a:t>,1</a:t>
            </a:r>
            <a:r>
              <a:rPr lang="de-DE" sz="1600" dirty="0" smtClean="0"/>
              <a:t>%</a:t>
            </a:r>
            <a:r>
              <a:rPr lang="de-DE" sz="2000" dirty="0" smtClean="0"/>
              <a:t> </a:t>
            </a:r>
            <a:r>
              <a:rPr lang="de-DE" sz="1400" dirty="0" smtClean="0"/>
              <a:t>Keine Online-Audio-Nutzung</a:t>
            </a:r>
            <a:endParaRPr lang="de-DE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6018202" y="3984740"/>
            <a:ext cx="821059" cy="68223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de-DE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∑</a:t>
            </a:r>
            <a:br>
              <a:rPr lang="de-DE" dirty="0" smtClean="0">
                <a:solidFill>
                  <a:schemeClr val="accent3"/>
                </a:solidFill>
                <a:cs typeface="Times New Roman" panose="02020603050405020304" pitchFamily="18" charset="0"/>
              </a:rPr>
            </a:br>
            <a:r>
              <a:rPr lang="de-DE" dirty="0" smtClean="0">
                <a:solidFill>
                  <a:schemeClr val="accent3"/>
                </a:solidFill>
              </a:rPr>
              <a:t>62,8%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40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89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9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Inhaltsplatzhalter 2"/>
          <p:cNvGraphicFramePr>
            <a:graphicFrameLocks/>
          </p:cNvGraphicFramePr>
          <p:nvPr>
            <p:extLst/>
          </p:nvPr>
        </p:nvGraphicFramePr>
        <p:xfrm>
          <a:off x="719981" y="2293043"/>
          <a:ext cx="4475430" cy="404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Digitalisierung in den TV-HH Mitte 2018</a:t>
            </a:r>
            <a:endParaRPr lang="de-DE" dirty="0"/>
          </a:p>
        </p:txBody>
      </p:sp>
      <p:sp>
        <p:nvSpPr>
          <p:cNvPr id="23" name="Inhaltsplatzhalt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Vergleich bundesweit  – </a:t>
            </a:r>
            <a:r>
              <a:rPr lang="de-DE" dirty="0" smtClean="0"/>
              <a:t>Niedersachsen und Bremen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Basis: </a:t>
            </a:r>
            <a:r>
              <a:rPr lang="de-DE" dirty="0" smtClean="0"/>
              <a:t>4,070 Mio</a:t>
            </a:r>
            <a:r>
              <a:rPr lang="de-DE" dirty="0"/>
              <a:t>. TV-HH in </a:t>
            </a:r>
            <a:r>
              <a:rPr lang="de-DE" dirty="0" smtClean="0"/>
              <a:t>Niedersachsen und Bremen / 38,697 </a:t>
            </a:r>
            <a:r>
              <a:rPr lang="de-DE" dirty="0"/>
              <a:t>Mio. TV-HH </a:t>
            </a:r>
            <a:r>
              <a:rPr lang="de-DE" dirty="0" smtClean="0"/>
              <a:t>in Deutschland gesamt</a:t>
            </a:r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1115999" y="2338090"/>
            <a:ext cx="4163728" cy="454709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de-DE" dirty="0" smtClean="0"/>
              <a:t>Niedersachsen und Bremen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4225484" y="5106838"/>
            <a:ext cx="822766" cy="665312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ctr"/>
            <a:r>
              <a:rPr lang="de-DE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digital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graphicFrame>
        <p:nvGraphicFramePr>
          <p:cNvPr id="21" name="Inhaltsplatzhalter 2"/>
          <p:cNvGraphicFramePr>
            <a:graphicFrameLocks/>
          </p:cNvGraphicFramePr>
          <p:nvPr>
            <p:extLst/>
          </p:nvPr>
        </p:nvGraphicFramePr>
        <p:xfrm>
          <a:off x="6593527" y="2293043"/>
          <a:ext cx="4475430" cy="404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hteck 21"/>
          <p:cNvSpPr/>
          <p:nvPr/>
        </p:nvSpPr>
        <p:spPr>
          <a:xfrm>
            <a:off x="7015808" y="2338090"/>
            <a:ext cx="4140000" cy="454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r>
              <a:rPr lang="de-DE" dirty="0" smtClean="0"/>
              <a:t>Bundesweit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10125292" y="5106838"/>
            <a:ext cx="752915" cy="665312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ctr"/>
            <a:r>
              <a:rPr lang="de-DE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digital</a:t>
            </a:r>
            <a:endParaRPr lang="de-DE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Diagramm 49"/>
          <p:cNvGraphicFramePr/>
          <p:nvPr>
            <p:extLst>
              <p:ext uri="{D42A27DB-BD31-4B8C-83A1-F6EECF244321}">
                <p14:modId xmlns:p14="http://schemas.microsoft.com/office/powerpoint/2010/main" val="2801015224"/>
              </p:ext>
            </p:extLst>
          </p:nvPr>
        </p:nvGraphicFramePr>
        <p:xfrm>
          <a:off x="1003214" y="2232930"/>
          <a:ext cx="11397026" cy="415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</a:t>
            </a:r>
            <a:r>
              <a:rPr lang="de-DE" dirty="0" smtClean="0"/>
              <a:t>Online-Audio-Angebote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539338" cy="721221"/>
          </a:xfrm>
        </p:spPr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Simulcast</a:t>
            </a:r>
            <a:r>
              <a:rPr lang="de-DE" dirty="0" smtClean="0"/>
              <a:t>-Angebote der Radiosender in der Nutzung deutlich vor reinen Online-Angeboten. Videoplattformen und Musik</a:t>
            </a:r>
            <a:r>
              <a:rPr lang="de-DE" dirty="0"/>
              <a:t>s</a:t>
            </a:r>
            <a:r>
              <a:rPr lang="de-DE" dirty="0" smtClean="0"/>
              <a:t>treaming werden auf Abruf am häufigsten genutzt.</a:t>
            </a:r>
            <a:endParaRPr lang="de-DE" dirty="0"/>
          </a:p>
        </p:txBody>
      </p: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Prozent;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0,578 </a:t>
            </a:r>
            <a:r>
              <a:rPr lang="de-DE" dirty="0"/>
              <a:t>Mio. Personen ab 14 Jahre </a:t>
            </a:r>
            <a:r>
              <a:rPr lang="de-DE" dirty="0" smtClean="0"/>
              <a:t>in Bremen</a:t>
            </a:r>
            <a:endParaRPr lang="de-DE" dirty="0"/>
          </a:p>
        </p:txBody>
      </p:sp>
      <p:sp>
        <p:nvSpPr>
          <p:cNvPr id="84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</a:t>
            </a:r>
            <a:r>
              <a:rPr lang="de-DE" sz="1000" b="1" dirty="0" smtClean="0"/>
              <a:t>Digitalisierungsbericht </a:t>
            </a:r>
            <a:r>
              <a:rPr lang="de-DE" sz="1000" b="1" dirty="0"/>
              <a:t>2018</a:t>
            </a:r>
          </a:p>
        </p:txBody>
      </p:sp>
      <p:cxnSp>
        <p:nvCxnSpPr>
          <p:cNvPr id="52" name="Gerade Verbindung 9"/>
          <p:cNvCxnSpPr/>
          <p:nvPr/>
        </p:nvCxnSpPr>
        <p:spPr>
          <a:xfrm>
            <a:off x="1102366" y="5754895"/>
            <a:ext cx="1121386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elle 52"/>
          <p:cNvGraphicFramePr>
            <a:graphicFrameLocks noGrp="1"/>
          </p:cNvGraphicFramePr>
          <p:nvPr>
            <p:extLst/>
          </p:nvPr>
        </p:nvGraphicFramePr>
        <p:xfrm>
          <a:off x="1240783" y="5772313"/>
          <a:ext cx="10921887" cy="2607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3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5" name="Textfeld 54"/>
          <p:cNvSpPr txBox="1"/>
          <p:nvPr/>
        </p:nvSpPr>
        <p:spPr>
          <a:xfrm>
            <a:off x="1108211" y="2404219"/>
            <a:ext cx="26025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de-DE" sz="1600" dirty="0" smtClean="0">
                <a:solidFill>
                  <a:schemeClr val="tx1"/>
                </a:solidFill>
              </a:rPr>
              <a:t>Radio Live-Streaming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56" name="Gerade Verbindung 26"/>
          <p:cNvCxnSpPr/>
          <p:nvPr/>
        </p:nvCxnSpPr>
        <p:spPr>
          <a:xfrm>
            <a:off x="1102366" y="2723750"/>
            <a:ext cx="3979997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26"/>
          <p:cNvCxnSpPr/>
          <p:nvPr/>
        </p:nvCxnSpPr>
        <p:spPr>
          <a:xfrm>
            <a:off x="1102366" y="2723750"/>
            <a:ext cx="0" cy="302400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26"/>
          <p:cNvCxnSpPr/>
          <p:nvPr/>
        </p:nvCxnSpPr>
        <p:spPr>
          <a:xfrm>
            <a:off x="5386165" y="2723750"/>
            <a:ext cx="4502111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26"/>
          <p:cNvCxnSpPr/>
          <p:nvPr/>
        </p:nvCxnSpPr>
        <p:spPr>
          <a:xfrm>
            <a:off x="5386165" y="2723750"/>
            <a:ext cx="0" cy="302400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395688" y="2404219"/>
            <a:ext cx="32060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de-DE" sz="1600" dirty="0" smtClean="0">
                <a:solidFill>
                  <a:schemeClr val="tx1"/>
                </a:solidFill>
              </a:rPr>
              <a:t>Audio-on-Demand</a:t>
            </a:r>
            <a:endParaRPr lang="de-DE" sz="1600" dirty="0">
              <a:solidFill>
                <a:schemeClr val="tx1"/>
              </a:solidFill>
            </a:endParaRPr>
          </a:p>
        </p:txBody>
      </p:sp>
      <p:graphicFrame>
        <p:nvGraphicFramePr>
          <p:cNvPr id="21" name="Diagram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96728"/>
              </p:ext>
            </p:extLst>
          </p:nvPr>
        </p:nvGraphicFramePr>
        <p:xfrm>
          <a:off x="3531042" y="2466273"/>
          <a:ext cx="2192324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Diagram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512821"/>
              </p:ext>
            </p:extLst>
          </p:nvPr>
        </p:nvGraphicFramePr>
        <p:xfrm>
          <a:off x="8776353" y="2466273"/>
          <a:ext cx="2192324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>
            <p:extLst/>
          </p:nvPr>
        </p:nvGraphicFramePr>
        <p:xfrm>
          <a:off x="1278491" y="5795723"/>
          <a:ext cx="10884176" cy="8629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0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Simulcast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Sender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Online-"Ableger" von klass. Radiosendern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Webradio-</a:t>
                      </a:r>
                    </a:p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programme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Musik / 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Audio-Inhalte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über Videoplattformen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Musikstreaming-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Dienste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Podcasts, 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Radiosendungen, /Beiträge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auf Abruf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Hörbücher 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oder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Hörspiele im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Online-Audio-Nutzer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gesamt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3959382" y="2242773"/>
            <a:ext cx="1531275" cy="29751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 smtClean="0"/>
              <a:t>Nutzer gesamt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9346063" y="2242773"/>
            <a:ext cx="1303533" cy="29751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 smtClean="0"/>
              <a:t>Nutzer gesamt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90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0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Diagramm 49"/>
          <p:cNvGraphicFramePr/>
          <p:nvPr>
            <p:extLst>
              <p:ext uri="{D42A27DB-BD31-4B8C-83A1-F6EECF244321}">
                <p14:modId xmlns:p14="http://schemas.microsoft.com/office/powerpoint/2010/main" val="1295063513"/>
              </p:ext>
            </p:extLst>
          </p:nvPr>
        </p:nvGraphicFramePr>
        <p:xfrm>
          <a:off x="1003214" y="2232930"/>
          <a:ext cx="11397026" cy="415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</a:t>
            </a:r>
            <a:r>
              <a:rPr lang="de-DE" dirty="0" smtClean="0"/>
              <a:t>Online-Audio-Angebote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467364" cy="721221"/>
          </a:xfrm>
        </p:spPr>
        <p:txBody>
          <a:bodyPr/>
          <a:lstStyle/>
          <a:p>
            <a:r>
              <a:rPr lang="de-DE" dirty="0" smtClean="0"/>
              <a:t>Im Vergleich zum gesamtdeutschen Durchschnitt häufigere Nutzung sowohl von Livestreaming als auch on-Demand Angeboten in Bremen.</a:t>
            </a:r>
            <a:endParaRPr lang="de-DE" dirty="0"/>
          </a:p>
        </p:txBody>
      </p: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Prozent;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70,094 </a:t>
            </a:r>
            <a:r>
              <a:rPr lang="de-DE" dirty="0"/>
              <a:t>Mio. Personen ab 14 Jahre in </a:t>
            </a:r>
            <a:r>
              <a:rPr lang="de-DE" dirty="0" smtClean="0"/>
              <a:t>Deutschland / 0,578 </a:t>
            </a:r>
            <a:r>
              <a:rPr lang="de-DE" dirty="0"/>
              <a:t>Mio. Personen ab 14 Jahre </a:t>
            </a:r>
            <a:r>
              <a:rPr lang="de-DE" dirty="0" smtClean="0"/>
              <a:t>in Bremen</a:t>
            </a:r>
            <a:endParaRPr lang="de-DE" dirty="0"/>
          </a:p>
        </p:txBody>
      </p:sp>
      <p:sp>
        <p:nvSpPr>
          <p:cNvPr id="84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</a:t>
            </a:r>
            <a:r>
              <a:rPr lang="de-DE" sz="1000" b="1" dirty="0" smtClean="0"/>
              <a:t>Digitalisierungsbericht </a:t>
            </a:r>
            <a:r>
              <a:rPr lang="de-DE" sz="1000" b="1" dirty="0"/>
              <a:t>2018</a:t>
            </a:r>
          </a:p>
        </p:txBody>
      </p:sp>
      <p:cxnSp>
        <p:nvCxnSpPr>
          <p:cNvPr id="52" name="Gerade Verbindung 9"/>
          <p:cNvCxnSpPr/>
          <p:nvPr/>
        </p:nvCxnSpPr>
        <p:spPr>
          <a:xfrm>
            <a:off x="1102366" y="5754895"/>
            <a:ext cx="1121386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elle 52"/>
          <p:cNvGraphicFramePr>
            <a:graphicFrameLocks noGrp="1"/>
          </p:cNvGraphicFramePr>
          <p:nvPr>
            <p:extLst/>
          </p:nvPr>
        </p:nvGraphicFramePr>
        <p:xfrm>
          <a:off x="1240783" y="5772313"/>
          <a:ext cx="10921887" cy="2607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3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4" name="Tabelle 53"/>
          <p:cNvGraphicFramePr>
            <a:graphicFrameLocks noGrp="1"/>
          </p:cNvGraphicFramePr>
          <p:nvPr>
            <p:extLst/>
          </p:nvPr>
        </p:nvGraphicFramePr>
        <p:xfrm>
          <a:off x="1278491" y="5795723"/>
          <a:ext cx="10884176" cy="8629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0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605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Simulcast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Sender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Online-"Ableger" von klass. Radiosendern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Webradio-</a:t>
                      </a:r>
                    </a:p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programme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Musik / 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Audio-Inhalte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über Videoplattformen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Musikstreaming-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Dienste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Podcasts, 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Radiosendungen, /Beiträge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auf Abruf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Hörbücher 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oder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Hörspiele im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Online-Audio-Nutzer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gesamt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5" name="Textfeld 54"/>
          <p:cNvSpPr txBox="1"/>
          <p:nvPr/>
        </p:nvSpPr>
        <p:spPr>
          <a:xfrm>
            <a:off x="1108211" y="2404219"/>
            <a:ext cx="26025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de-DE" sz="1600" dirty="0" smtClean="0">
                <a:solidFill>
                  <a:schemeClr val="tx1"/>
                </a:solidFill>
              </a:rPr>
              <a:t>Radio Live-Streaming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56" name="Gerade Verbindung 26"/>
          <p:cNvCxnSpPr/>
          <p:nvPr/>
        </p:nvCxnSpPr>
        <p:spPr>
          <a:xfrm>
            <a:off x="1102366" y="2723750"/>
            <a:ext cx="3979997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26"/>
          <p:cNvCxnSpPr/>
          <p:nvPr/>
        </p:nvCxnSpPr>
        <p:spPr>
          <a:xfrm>
            <a:off x="1102366" y="2723750"/>
            <a:ext cx="0" cy="302400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26"/>
          <p:cNvCxnSpPr/>
          <p:nvPr/>
        </p:nvCxnSpPr>
        <p:spPr>
          <a:xfrm>
            <a:off x="5386165" y="2755649"/>
            <a:ext cx="4502111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26"/>
          <p:cNvCxnSpPr/>
          <p:nvPr/>
        </p:nvCxnSpPr>
        <p:spPr>
          <a:xfrm>
            <a:off x="5386165" y="2723750"/>
            <a:ext cx="0" cy="302400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395688" y="2404219"/>
            <a:ext cx="32060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de-DE" sz="1600" dirty="0" smtClean="0">
                <a:solidFill>
                  <a:schemeClr val="tx1"/>
                </a:solidFill>
              </a:rPr>
              <a:t>Audio-on-Demand</a:t>
            </a:r>
            <a:endParaRPr lang="de-DE" sz="1600" dirty="0">
              <a:solidFill>
                <a:schemeClr val="tx1"/>
              </a:solidFill>
            </a:endParaRPr>
          </a:p>
        </p:txBody>
      </p:sp>
      <p:graphicFrame>
        <p:nvGraphicFramePr>
          <p:cNvPr id="21" name="Diagram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617163"/>
              </p:ext>
            </p:extLst>
          </p:nvPr>
        </p:nvGraphicFramePr>
        <p:xfrm>
          <a:off x="3531042" y="2466273"/>
          <a:ext cx="2192324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3959382" y="2242773"/>
            <a:ext cx="1531275" cy="29751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 smtClean="0"/>
              <a:t>Nutzer gesamt</a:t>
            </a:r>
          </a:p>
        </p:txBody>
      </p:sp>
      <p:graphicFrame>
        <p:nvGraphicFramePr>
          <p:cNvPr id="23" name="Diagram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442050"/>
              </p:ext>
            </p:extLst>
          </p:nvPr>
        </p:nvGraphicFramePr>
        <p:xfrm>
          <a:off x="8776353" y="2466273"/>
          <a:ext cx="2192324" cy="8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feld 23"/>
          <p:cNvSpPr txBox="1"/>
          <p:nvPr/>
        </p:nvSpPr>
        <p:spPr>
          <a:xfrm>
            <a:off x="9346063" y="2242773"/>
            <a:ext cx="1303533" cy="29751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 smtClean="0"/>
              <a:t>Nutzer gesamt</a:t>
            </a: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89793"/>
              </p:ext>
            </p:extLst>
          </p:nvPr>
        </p:nvGraphicFramePr>
        <p:xfrm>
          <a:off x="1480600" y="5182839"/>
          <a:ext cx="943623" cy="530826"/>
        </p:xfrm>
        <a:graphic>
          <a:graphicData uri="http://schemas.openxmlformats.org/drawingml/2006/table">
            <a:tbl>
              <a:tblPr firstRow="1" bandRow="1"/>
              <a:tblGrid>
                <a:gridCol w="47525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68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0826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Gesamt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HB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3959382" y="3233593"/>
            <a:ext cx="1531275" cy="29751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 smtClean="0">
                <a:solidFill>
                  <a:srgbClr val="7F7F7F"/>
                </a:solidFill>
              </a:rPr>
              <a:t>DE gesamt: 37,7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9232192" y="3233593"/>
            <a:ext cx="1531275" cy="29751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 smtClean="0">
                <a:solidFill>
                  <a:srgbClr val="7F7F7F"/>
                </a:solidFill>
              </a:rPr>
              <a:t>DE gesamt: 52,1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91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8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r Verbinder 15"/>
          <p:cNvCxnSpPr/>
          <p:nvPr/>
        </p:nvCxnSpPr>
        <p:spPr>
          <a:xfrm>
            <a:off x="1092645" y="4072701"/>
            <a:ext cx="10478032" cy="0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Nutzung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Online-Audio-Angebote nach </a:t>
            </a:r>
            <a:r>
              <a:rPr lang="de-DE" dirty="0" smtClean="0"/>
              <a:t>Geschlecht</a:t>
            </a:r>
            <a:r>
              <a:rPr lang="de-DE" dirty="0"/>
              <a:t>, Alter und Bildung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467364" cy="721221"/>
          </a:xfrm>
        </p:spPr>
        <p:txBody>
          <a:bodyPr/>
          <a:lstStyle/>
          <a:p>
            <a:r>
              <a:rPr lang="de-DE" dirty="0" smtClean="0"/>
              <a:t>Überdurchschnittliche Nutzung bei unter 50-Jährigen und Personen mit höherer formaler Bildung. Die Altersgruppe 14-39 sticht besonders hervor.</a:t>
            </a:r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>
          <a:xfrm>
            <a:off x="1103313" y="5752213"/>
            <a:ext cx="1037985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Prozent; *Fallzahl &lt; n=80!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0,578 </a:t>
            </a:r>
            <a:r>
              <a:rPr lang="de-DE" dirty="0"/>
              <a:t>Mio. Personen ab 14 Jahre </a:t>
            </a:r>
            <a:r>
              <a:rPr lang="de-DE" dirty="0" smtClean="0"/>
              <a:t>in Bremen</a:t>
            </a:r>
            <a:endParaRPr lang="de-DE" dirty="0"/>
          </a:p>
        </p:txBody>
      </p:sp>
      <p:sp>
        <p:nvSpPr>
          <p:cNvPr id="84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</a:t>
            </a:r>
            <a:r>
              <a:rPr lang="de-DE" sz="1000" b="1" dirty="0" smtClean="0"/>
              <a:t>Digitalisierungsbericht </a:t>
            </a:r>
            <a:r>
              <a:rPr lang="de-DE" sz="1000" b="1" dirty="0"/>
              <a:t>2018</a:t>
            </a: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2872201137"/>
              </p:ext>
            </p:extLst>
          </p:nvPr>
        </p:nvGraphicFramePr>
        <p:xfrm>
          <a:off x="2466753" y="2222297"/>
          <a:ext cx="9388164" cy="415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1071421" y="3510216"/>
            <a:ext cx="967179" cy="523220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de-DE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62,8%</a:t>
            </a:r>
            <a:endParaRPr lang="de-DE" sz="2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71421" y="4067137"/>
            <a:ext cx="1266748" cy="523220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r>
              <a:rPr lang="de-DE" sz="1400" dirty="0" smtClean="0">
                <a:cs typeface="Arial" panose="020B0604020202020204" pitchFamily="34" charset="0"/>
              </a:rPr>
              <a:t>nutzen </a:t>
            </a:r>
            <a:r>
              <a:rPr lang="de-DE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Online-</a:t>
            </a:r>
          </a:p>
          <a:p>
            <a:r>
              <a:rPr lang="de-DE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Audio-Angebote</a:t>
            </a:r>
            <a:endParaRPr lang="de-DE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557359"/>
              </p:ext>
            </p:extLst>
          </p:nvPr>
        </p:nvGraphicFramePr>
        <p:xfrm>
          <a:off x="2647512" y="5784368"/>
          <a:ext cx="8923167" cy="2607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87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2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84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5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8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42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42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0421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0421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marL="0" algn="ctr" defTabSz="1008035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Männer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Frauen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/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14-39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40-49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</a:t>
                      </a:r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Jahre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/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niedrig*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mittel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b" latinLnBrk="0" hangingPunct="1"/>
                      <a:r>
                        <a:rPr lang="de-D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hoch</a:t>
                      </a:r>
                      <a:endParaRPr lang="de-D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3068166" y="6019580"/>
            <a:ext cx="989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Geschlecht</a:t>
            </a:r>
            <a:endParaRPr lang="de-DE" sz="14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84162" y="6019580"/>
            <a:ext cx="54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Alter</a:t>
            </a:r>
            <a:endParaRPr lang="de-DE" sz="14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9520515" y="6019580"/>
            <a:ext cx="1371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Formale Bildung</a:t>
            </a:r>
            <a:endParaRPr lang="de-DE" sz="14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4" name="Gerade Verbindung 26"/>
          <p:cNvCxnSpPr/>
          <p:nvPr/>
        </p:nvCxnSpPr>
        <p:spPr>
          <a:xfrm>
            <a:off x="8918893" y="6041117"/>
            <a:ext cx="2574903" cy="0"/>
          </a:xfrm>
          <a:prstGeom prst="line">
            <a:avLst/>
          </a:prstGeom>
          <a:ln w="317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26"/>
          <p:cNvCxnSpPr/>
          <p:nvPr/>
        </p:nvCxnSpPr>
        <p:spPr>
          <a:xfrm>
            <a:off x="5367618" y="6041117"/>
            <a:ext cx="2574903" cy="0"/>
          </a:xfrm>
          <a:prstGeom prst="line">
            <a:avLst/>
          </a:prstGeom>
          <a:ln w="317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26"/>
          <p:cNvCxnSpPr/>
          <p:nvPr/>
        </p:nvCxnSpPr>
        <p:spPr>
          <a:xfrm>
            <a:off x="2711306" y="6041117"/>
            <a:ext cx="1703031" cy="0"/>
          </a:xfrm>
          <a:prstGeom prst="line">
            <a:avLst/>
          </a:prstGeom>
          <a:ln w="3175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92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66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Diagramm 49"/>
          <p:cNvGraphicFramePr/>
          <p:nvPr>
            <p:extLst>
              <p:ext uri="{D42A27DB-BD31-4B8C-83A1-F6EECF244321}">
                <p14:modId xmlns:p14="http://schemas.microsoft.com/office/powerpoint/2010/main" val="404958899"/>
              </p:ext>
            </p:extLst>
          </p:nvPr>
        </p:nvGraphicFramePr>
        <p:xfrm>
          <a:off x="1003214" y="2232930"/>
          <a:ext cx="11397026" cy="415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" name="Diagramm 50"/>
          <p:cNvGraphicFramePr/>
          <p:nvPr>
            <p:extLst>
              <p:ext uri="{D42A27DB-BD31-4B8C-83A1-F6EECF244321}">
                <p14:modId xmlns:p14="http://schemas.microsoft.com/office/powerpoint/2010/main" val="993769239"/>
              </p:ext>
            </p:extLst>
          </p:nvPr>
        </p:nvGraphicFramePr>
        <p:xfrm>
          <a:off x="1003214" y="2232930"/>
          <a:ext cx="11397026" cy="415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</a:t>
            </a:r>
            <a:r>
              <a:rPr lang="de-DE" dirty="0" smtClean="0"/>
              <a:t>Online-Audio-Angebote – nach Alter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467364" cy="721221"/>
          </a:xfrm>
        </p:spPr>
        <p:txBody>
          <a:bodyPr/>
          <a:lstStyle/>
          <a:p>
            <a:r>
              <a:rPr lang="de-DE" dirty="0" smtClean="0"/>
              <a:t>Personen &lt;50 Jahren nutzen Online-Angebote häufiger. 14-39-Jährige bei Musikstreaming deutlich vorne, während 40-49-Jährige Online-Ableger und Podcasts am häufigsten hören.</a:t>
            </a:r>
            <a:endParaRPr lang="de-DE" dirty="0"/>
          </a:p>
        </p:txBody>
      </p: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0,578 </a:t>
            </a:r>
            <a:r>
              <a:rPr lang="de-DE" dirty="0"/>
              <a:t>Mio. Personen ab 14 Jahre </a:t>
            </a:r>
            <a:r>
              <a:rPr lang="de-DE" dirty="0" smtClean="0"/>
              <a:t>in Bremen</a:t>
            </a:r>
            <a:endParaRPr lang="de-DE" dirty="0"/>
          </a:p>
        </p:txBody>
      </p:sp>
      <p:sp>
        <p:nvSpPr>
          <p:cNvPr id="84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</a:t>
            </a:r>
            <a:r>
              <a:rPr lang="de-DE" sz="1000" b="1" dirty="0" smtClean="0"/>
              <a:t>Digitalisierungsbericht </a:t>
            </a:r>
            <a:r>
              <a:rPr lang="de-DE" sz="1000" b="1" dirty="0"/>
              <a:t>2018</a:t>
            </a:r>
          </a:p>
        </p:txBody>
      </p:sp>
      <p:cxnSp>
        <p:nvCxnSpPr>
          <p:cNvPr id="52" name="Gerade Verbindung 9"/>
          <p:cNvCxnSpPr/>
          <p:nvPr/>
        </p:nvCxnSpPr>
        <p:spPr>
          <a:xfrm>
            <a:off x="1102366" y="5754895"/>
            <a:ext cx="1121386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elle 52"/>
          <p:cNvGraphicFramePr>
            <a:graphicFrameLocks noGrp="1"/>
          </p:cNvGraphicFramePr>
          <p:nvPr>
            <p:extLst/>
          </p:nvPr>
        </p:nvGraphicFramePr>
        <p:xfrm>
          <a:off x="1240783" y="5772313"/>
          <a:ext cx="10921887" cy="2607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35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135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4" name="Tabelle 53"/>
          <p:cNvGraphicFramePr>
            <a:graphicFrameLocks noGrp="1"/>
          </p:cNvGraphicFramePr>
          <p:nvPr>
            <p:extLst/>
          </p:nvPr>
        </p:nvGraphicFramePr>
        <p:xfrm>
          <a:off x="1278489" y="5795723"/>
          <a:ext cx="10921890" cy="6496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0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0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0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02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02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602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Simulcast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Sender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Online-"Ableger" von klass. Radiosendern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Webradio-</a:t>
                      </a:r>
                    </a:p>
                    <a:p>
                      <a:pPr algn="ctr" fontAlgn="b"/>
                      <a:r>
                        <a:rPr lang="de-DE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programme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Musik / 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Audio-Inhalte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über Videoplattformen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Musikstreaming-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Dienste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Podcasts, 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Radiosendungen, /Beiträge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auf Abruf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Hörbücher </a:t>
                      </a:r>
                      <a:endParaRPr lang="de-DE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oder </a:t>
                      </a: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Hörspiele im Internet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5" name="Textfeld 54"/>
          <p:cNvSpPr txBox="1"/>
          <p:nvPr/>
        </p:nvSpPr>
        <p:spPr>
          <a:xfrm>
            <a:off x="1108211" y="2404219"/>
            <a:ext cx="26025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de-DE" sz="1600" dirty="0" smtClean="0">
                <a:solidFill>
                  <a:schemeClr val="tx1"/>
                </a:solidFill>
              </a:rPr>
              <a:t>Radio Live-Streaming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57" name="Gerade Verbindung 26"/>
          <p:cNvCxnSpPr/>
          <p:nvPr/>
        </p:nvCxnSpPr>
        <p:spPr>
          <a:xfrm>
            <a:off x="1102366" y="2723750"/>
            <a:ext cx="0" cy="302400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26"/>
          <p:cNvCxnSpPr/>
          <p:nvPr/>
        </p:nvCxnSpPr>
        <p:spPr>
          <a:xfrm>
            <a:off x="5992228" y="2723750"/>
            <a:ext cx="617044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26"/>
          <p:cNvCxnSpPr/>
          <p:nvPr/>
        </p:nvCxnSpPr>
        <p:spPr>
          <a:xfrm>
            <a:off x="5992228" y="2723750"/>
            <a:ext cx="0" cy="302400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6001751" y="2404219"/>
            <a:ext cx="32060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de-DE" sz="1600" dirty="0" smtClean="0">
                <a:solidFill>
                  <a:schemeClr val="tx1"/>
                </a:solidFill>
              </a:rPr>
              <a:t>Audio-on-Demand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62" name="Gerade Verbindung 26"/>
          <p:cNvCxnSpPr/>
          <p:nvPr/>
        </p:nvCxnSpPr>
        <p:spPr>
          <a:xfrm>
            <a:off x="1102366" y="2723750"/>
            <a:ext cx="4660481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93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4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7164"/>
              </p:ext>
            </p:extLst>
          </p:nvPr>
        </p:nvGraphicFramePr>
        <p:xfrm>
          <a:off x="1103308" y="5771295"/>
          <a:ext cx="8744660" cy="6487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89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89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8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8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89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Online-Audio-Angebote gesamt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Musikstreaming allgemein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Radioprogramme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Podcasts oder Radiosendungen zum Nachhören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Hörbücher oder Hörspiele über das Internet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1029695883"/>
              </p:ext>
            </p:extLst>
          </p:nvPr>
        </p:nvGraphicFramePr>
        <p:xfrm>
          <a:off x="1103313" y="2537470"/>
          <a:ext cx="11097238" cy="378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1118121296"/>
              </p:ext>
            </p:extLst>
          </p:nvPr>
        </p:nvGraphicFramePr>
        <p:xfrm>
          <a:off x="1103313" y="2537470"/>
          <a:ext cx="11097238" cy="378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Nutzungsfrequenz </a:t>
            </a:r>
            <a:r>
              <a:rPr lang="de-DE" smtClean="0"/>
              <a:t>Online-Audio-Angebote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467364" cy="721221"/>
          </a:xfrm>
        </p:spPr>
        <p:txBody>
          <a:bodyPr/>
          <a:lstStyle/>
          <a:p>
            <a:r>
              <a:rPr lang="de-DE" dirty="0" smtClean="0"/>
              <a:t>Musikstreaming wird sowohl insgesamt als auch in der täglichen Nutzung am häufigsten gehört, gefolgt von Radio. Podcasts und Hörbücher werden seltener regelmäßig genutzt.</a:t>
            </a:r>
            <a:endParaRPr lang="de-DE" dirty="0"/>
          </a:p>
        </p:txBody>
      </p: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Prozent;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0,578 </a:t>
            </a:r>
            <a:r>
              <a:rPr lang="de-DE" dirty="0"/>
              <a:t>Mio. Personen ab 14 Jahre </a:t>
            </a:r>
            <a:r>
              <a:rPr lang="de-DE" dirty="0" smtClean="0"/>
              <a:t>in Bremen</a:t>
            </a:r>
            <a:endParaRPr lang="de-DE" dirty="0"/>
          </a:p>
        </p:txBody>
      </p:sp>
      <p:sp>
        <p:nvSpPr>
          <p:cNvPr id="84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</a:t>
            </a:r>
            <a:r>
              <a:rPr lang="de-DE" sz="1000" b="1" dirty="0" smtClean="0"/>
              <a:t>Digitalisierungsbericht </a:t>
            </a:r>
            <a:r>
              <a:rPr lang="de-DE" sz="1000" b="1" dirty="0"/>
              <a:t>2018</a:t>
            </a:r>
          </a:p>
        </p:txBody>
      </p:sp>
      <p:cxnSp>
        <p:nvCxnSpPr>
          <p:cNvPr id="28" name="Gerade Verbindung 9"/>
          <p:cNvCxnSpPr/>
          <p:nvPr/>
        </p:nvCxnSpPr>
        <p:spPr>
          <a:xfrm>
            <a:off x="1095151" y="5752213"/>
            <a:ext cx="1100828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10173809" y="3645872"/>
            <a:ext cx="84842" cy="942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10173809" y="3244420"/>
            <a:ext cx="84842" cy="942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10210213" y="3136222"/>
            <a:ext cx="1371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Nutzung gesamt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94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6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014111044"/>
              </p:ext>
            </p:extLst>
          </p:nvPr>
        </p:nvGraphicFramePr>
        <p:xfrm>
          <a:off x="1103313" y="2537470"/>
          <a:ext cx="11097238" cy="378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2320140757"/>
              </p:ext>
            </p:extLst>
          </p:nvPr>
        </p:nvGraphicFramePr>
        <p:xfrm>
          <a:off x="1103313" y="2537470"/>
          <a:ext cx="11097238" cy="378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Online-Audio-Angebote: Mindestens einmal pro Monat nach Alter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467364" cy="721221"/>
          </a:xfrm>
        </p:spPr>
        <p:txBody>
          <a:bodyPr/>
          <a:lstStyle/>
          <a:p>
            <a:r>
              <a:rPr lang="de-DE" dirty="0" smtClean="0"/>
              <a:t>Die 14-39-Jährigen hören deutlich häufiger regelmäßig, vor allem Musikstreaming. Bei den über 50-Jährigen hingegen im Vergleich nur geringe regelmäßige Nutzung.</a:t>
            </a:r>
            <a:endParaRPr lang="de-DE" dirty="0"/>
          </a:p>
        </p:txBody>
      </p: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0,578 </a:t>
            </a:r>
            <a:r>
              <a:rPr lang="de-DE" dirty="0"/>
              <a:t>Mio. Personen ab 14 Jahre </a:t>
            </a:r>
            <a:r>
              <a:rPr lang="de-DE" dirty="0" smtClean="0"/>
              <a:t>in Bremen</a:t>
            </a:r>
            <a:endParaRPr lang="de-DE" dirty="0"/>
          </a:p>
        </p:txBody>
      </p:sp>
      <p:sp>
        <p:nvSpPr>
          <p:cNvPr id="84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</a:t>
            </a:r>
            <a:r>
              <a:rPr lang="de-DE" sz="1000" b="1" dirty="0" smtClean="0"/>
              <a:t>Digitalisierungsbericht </a:t>
            </a:r>
            <a:r>
              <a:rPr lang="de-DE" sz="1000" b="1" dirty="0"/>
              <a:t>2018</a:t>
            </a:r>
          </a:p>
        </p:txBody>
      </p:sp>
      <p:cxnSp>
        <p:nvCxnSpPr>
          <p:cNvPr id="17" name="Gerade Verbindung 9"/>
          <p:cNvCxnSpPr/>
          <p:nvPr/>
        </p:nvCxnSpPr>
        <p:spPr>
          <a:xfrm>
            <a:off x="1095151" y="5752213"/>
            <a:ext cx="1055034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0061228" y="3192167"/>
            <a:ext cx="186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Nutzung mind. einmal pro Monat gesamt</a:t>
            </a:r>
            <a:endParaRPr lang="de-DE" sz="1400" dirty="0"/>
          </a:p>
        </p:txBody>
      </p:sp>
      <p:sp>
        <p:nvSpPr>
          <p:cNvPr id="20" name="Rechteck 19"/>
          <p:cNvSpPr/>
          <p:nvPr/>
        </p:nvSpPr>
        <p:spPr>
          <a:xfrm>
            <a:off x="9992926" y="3300365"/>
            <a:ext cx="108000" cy="1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/>
          </p:nvPr>
        </p:nvGraphicFramePr>
        <p:xfrm>
          <a:off x="1103308" y="5771295"/>
          <a:ext cx="8744660" cy="6487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89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89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8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8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89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Online-Audio-Angebote gesamt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Musikstreaming allgemein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Radioprogramme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Podcasts oder Radiosendungen zum Nachhören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Hörbücher oder Hörspiele über das Internet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95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3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3724935386"/>
              </p:ext>
            </p:extLst>
          </p:nvPr>
        </p:nvGraphicFramePr>
        <p:xfrm>
          <a:off x="1103313" y="2537470"/>
          <a:ext cx="11097238" cy="378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</a:t>
            </a:r>
            <a:r>
              <a:rPr lang="de-DE" dirty="0" smtClean="0"/>
              <a:t>Online Audio mindestens </a:t>
            </a:r>
            <a:r>
              <a:rPr lang="de-DE" dirty="0"/>
              <a:t>einmal pro </a:t>
            </a:r>
            <a:r>
              <a:rPr lang="de-DE" dirty="0" smtClean="0"/>
              <a:t>Monat: Bundesweit vs. Bremen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467364" cy="721221"/>
          </a:xfrm>
        </p:spPr>
        <p:txBody>
          <a:bodyPr/>
          <a:lstStyle/>
          <a:p>
            <a:r>
              <a:rPr lang="de-DE" dirty="0"/>
              <a:t>I</a:t>
            </a:r>
            <a:r>
              <a:rPr lang="de-DE" dirty="0" smtClean="0"/>
              <a:t>n Bremen wird Online-Audio häufiger genutzt als im Bundesschnitt. Das gilt insbesondere auch für Podcasts und Hörbücher.</a:t>
            </a:r>
            <a:endParaRPr lang="de-DE" dirty="0"/>
          </a:p>
        </p:txBody>
      </p: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Prozent;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Basis: 70,094 Mio. Personen ab 14 Jahre in Deutschland / </a:t>
            </a:r>
            <a:r>
              <a:rPr lang="de-DE" dirty="0" smtClean="0"/>
              <a:t>0,578 </a:t>
            </a:r>
            <a:r>
              <a:rPr lang="de-DE" dirty="0"/>
              <a:t>Mio. Personen ab 14 Jahre </a:t>
            </a:r>
            <a:r>
              <a:rPr lang="de-DE" dirty="0" smtClean="0"/>
              <a:t>in Bremen</a:t>
            </a:r>
            <a:endParaRPr lang="de-DE" dirty="0"/>
          </a:p>
        </p:txBody>
      </p:sp>
      <p:sp>
        <p:nvSpPr>
          <p:cNvPr id="84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</a:t>
            </a:r>
            <a:r>
              <a:rPr lang="de-DE" sz="1000" b="1" dirty="0" smtClean="0"/>
              <a:t>Digitalisierungsbericht </a:t>
            </a:r>
            <a:r>
              <a:rPr lang="de-DE" sz="1000" b="1" dirty="0"/>
              <a:t>2018</a:t>
            </a:r>
          </a:p>
        </p:txBody>
      </p:sp>
      <p:cxnSp>
        <p:nvCxnSpPr>
          <p:cNvPr id="17" name="Gerade Verbindung 9"/>
          <p:cNvCxnSpPr/>
          <p:nvPr/>
        </p:nvCxnSpPr>
        <p:spPr>
          <a:xfrm>
            <a:off x="1095151" y="5752213"/>
            <a:ext cx="1055034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elle 21"/>
          <p:cNvGraphicFramePr>
            <a:graphicFrameLocks noGrp="1"/>
          </p:cNvGraphicFramePr>
          <p:nvPr>
            <p:extLst/>
          </p:nvPr>
        </p:nvGraphicFramePr>
        <p:xfrm>
          <a:off x="1201478" y="5771295"/>
          <a:ext cx="10444020" cy="6487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8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88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88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Online-Audio-Angebote gesamt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Musikstreaming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allgemein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Radioprogramme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Podcasts oder Radiosendungen zum Nachhören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Hörbücher oder 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Hörspiele über </a:t>
                      </a:r>
                    </a:p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das Internet</a:t>
                      </a:r>
                    </a:p>
                  </a:txBody>
                  <a:tcPr marL="8639" marR="8639" marT="8639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46961"/>
              </p:ext>
            </p:extLst>
          </p:nvPr>
        </p:nvGraphicFramePr>
        <p:xfrm>
          <a:off x="1435395" y="5182839"/>
          <a:ext cx="1541721" cy="530826"/>
        </p:xfrm>
        <a:graphic>
          <a:graphicData uri="http://schemas.openxmlformats.org/drawingml/2006/table">
            <a:tbl>
              <a:tblPr firstRow="1" bandRow="1"/>
              <a:tblGrid>
                <a:gridCol w="77648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65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0826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Gesamt</a:t>
                      </a:r>
                      <a:endParaRPr lang="de-DE" sz="2000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HB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96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2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Nutzung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Geräte für Online-Audio-Angebote – </a:t>
            </a:r>
            <a:r>
              <a:rPr lang="de-DE" dirty="0">
                <a:latin typeface="Calibri" pitchFamily="34" charset="0"/>
                <a:cs typeface="Calibri" pitchFamily="34" charset="0"/>
              </a:rPr>
              <a:t>Personen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467364" cy="721221"/>
          </a:xfrm>
        </p:spPr>
        <p:txBody>
          <a:bodyPr/>
          <a:lstStyle/>
          <a:p>
            <a:r>
              <a:rPr lang="de-DE" dirty="0" smtClean="0"/>
              <a:t>Das Smartphone ist mit Abstand das wichtigste Gerät für die Online-Audio-Nutzung, gefolgt von PC und Laptop. </a:t>
            </a:r>
            <a:endParaRPr lang="de-DE" dirty="0"/>
          </a:p>
        </p:txBody>
      </p:sp>
      <p:sp>
        <p:nvSpPr>
          <p:cNvPr id="82" name="Textplatzhalter 6"/>
          <p:cNvSpPr txBox="1">
            <a:spLocks/>
          </p:cNvSpPr>
          <p:nvPr/>
        </p:nvSpPr>
        <p:spPr>
          <a:xfrm>
            <a:off x="1103313" y="658763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Angaben in </a:t>
            </a:r>
            <a:r>
              <a:rPr lang="de-DE" dirty="0" smtClean="0"/>
              <a:t>Prozent</a:t>
            </a:r>
            <a:r>
              <a:rPr lang="de-DE" dirty="0"/>
              <a:t>; *über Smartphone, Tablet oder fest installiertes IP-Radiogerät im Auto</a:t>
            </a:r>
            <a:br>
              <a:rPr lang="de-DE" dirty="0"/>
            </a:br>
            <a:r>
              <a:rPr lang="de-DE" dirty="0"/>
              <a:t>Basis: </a:t>
            </a:r>
            <a:r>
              <a:rPr lang="de-DE" dirty="0" smtClean="0"/>
              <a:t>0,578 </a:t>
            </a:r>
            <a:r>
              <a:rPr lang="de-DE" dirty="0"/>
              <a:t>Mio. Personen ab 14 Jahre </a:t>
            </a:r>
            <a:r>
              <a:rPr lang="de-DE" dirty="0" smtClean="0"/>
              <a:t>in Bremen</a:t>
            </a:r>
            <a:endParaRPr lang="de-DE" dirty="0"/>
          </a:p>
        </p:txBody>
      </p:sp>
      <p:sp>
        <p:nvSpPr>
          <p:cNvPr id="84" name="Freeform 26"/>
          <p:cNvSpPr>
            <a:spLocks noChangeAspect="1" noEditPoints="1"/>
          </p:cNvSpPr>
          <p:nvPr/>
        </p:nvSpPr>
        <p:spPr bwMode="auto">
          <a:xfrm>
            <a:off x="11939240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9" name="Diagramm 38"/>
          <p:cNvGraphicFramePr/>
          <p:nvPr>
            <p:extLst>
              <p:ext uri="{D42A27DB-BD31-4B8C-83A1-F6EECF244321}">
                <p14:modId xmlns:p14="http://schemas.microsoft.com/office/powerpoint/2010/main" val="2506927523"/>
              </p:ext>
            </p:extLst>
          </p:nvPr>
        </p:nvGraphicFramePr>
        <p:xfrm>
          <a:off x="800100" y="2276476"/>
          <a:ext cx="11011951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1" name="Gerade Verbindung 50"/>
          <p:cNvCxnSpPr/>
          <p:nvPr/>
        </p:nvCxnSpPr>
        <p:spPr>
          <a:xfrm>
            <a:off x="1095151" y="5752213"/>
            <a:ext cx="1047552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" name="Tabelle 120"/>
          <p:cNvGraphicFramePr>
            <a:graphicFrameLocks noGrp="1"/>
          </p:cNvGraphicFramePr>
          <p:nvPr>
            <p:extLst/>
          </p:nvPr>
        </p:nvGraphicFramePr>
        <p:xfrm>
          <a:off x="1099811" y="2755045"/>
          <a:ext cx="104708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34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34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34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3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34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34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34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634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604461"/>
              </p:ext>
            </p:extLst>
          </p:nvPr>
        </p:nvGraphicFramePr>
        <p:xfrm>
          <a:off x="1088364" y="5775181"/>
          <a:ext cx="10564920" cy="462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38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38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73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3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3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3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38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738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95010">
                <a:tc>
                  <a:txBody>
                    <a:bodyPr/>
                    <a:lstStyle/>
                    <a:p>
                      <a:pPr marL="0" algn="ctr" defTabSz="1008035" rtl="0" eaLnBrk="1" latinLnBrk="0" hangingPunct="1"/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Smartphone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PC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Laptop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Tablet</a:t>
                      </a:r>
                    </a:p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 TV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IP-Radio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 Auto*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Smart-</a:t>
                      </a:r>
                    </a:p>
                    <a:p>
                      <a:pPr marL="0" algn="ctr" defTabSz="1008035" rtl="0" eaLnBrk="1" latinLnBrk="0" hangingPunct="1"/>
                      <a:r>
                        <a:rPr lang="de-DE" sz="1400" b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speaker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latinLnBrk="0" hangingPunct="1"/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Smart-</a:t>
                      </a:r>
                    </a:p>
                    <a:p>
                      <a:pPr marL="0" algn="ctr" defTabSz="1008035" rtl="0" eaLnBrk="1" latinLnBrk="0" hangingPunct="1"/>
                      <a:r>
                        <a:rPr lang="de-DE" sz="1400" b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watch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IP-Radiogerät</a:t>
                      </a:r>
                    </a:p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zu Hause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 vert="horz" lIns="0" tIns="0" rIns="0" bIns="0" rtlCol="0" anchor="b" anchorCtr="0"/>
          <a:lstStyle/>
          <a:p>
            <a:pPr algn="l"/>
            <a:r>
              <a:rPr lang="de-DE" sz="1000" b="1" dirty="0"/>
              <a:t>Kantar TNS – </a:t>
            </a:r>
            <a:r>
              <a:rPr lang="de-DE" sz="1000" b="1" dirty="0" smtClean="0"/>
              <a:t>Digitalisierungsbericht </a:t>
            </a:r>
            <a:r>
              <a:rPr lang="de-DE" sz="1000" b="1" dirty="0"/>
              <a:t>2018</a:t>
            </a:r>
          </a:p>
        </p:txBody>
      </p:sp>
      <p:grpSp>
        <p:nvGrpSpPr>
          <p:cNvPr id="125" name="Group 60"/>
          <p:cNvGrpSpPr>
            <a:grpSpLocks noChangeAspect="1"/>
          </p:cNvGrpSpPr>
          <p:nvPr/>
        </p:nvGrpSpPr>
        <p:grpSpPr>
          <a:xfrm>
            <a:off x="1523452" y="3010795"/>
            <a:ext cx="320985" cy="519387"/>
            <a:chOff x="4127500" y="254000"/>
            <a:chExt cx="3924300" cy="6350000"/>
          </a:xfrm>
          <a:solidFill>
            <a:schemeClr val="bg1"/>
          </a:solidFill>
        </p:grpSpPr>
        <p:sp>
          <p:nvSpPr>
            <p:cNvPr id="126" name="Freeform 61"/>
            <p:cNvSpPr>
              <a:spLocks/>
            </p:cNvSpPr>
            <p:nvPr/>
          </p:nvSpPr>
          <p:spPr bwMode="auto">
            <a:xfrm>
              <a:off x="5624513" y="5659438"/>
              <a:ext cx="892175" cy="315913"/>
            </a:xfrm>
            <a:custGeom>
              <a:avLst/>
              <a:gdLst>
                <a:gd name="T0" fmla="*/ 98 w 562"/>
                <a:gd name="T1" fmla="*/ 199 h 199"/>
                <a:gd name="T2" fmla="*/ 464 w 562"/>
                <a:gd name="T3" fmla="*/ 199 h 199"/>
                <a:gd name="T4" fmla="*/ 464 w 562"/>
                <a:gd name="T5" fmla="*/ 199 h 199"/>
                <a:gd name="T6" fmla="*/ 484 w 562"/>
                <a:gd name="T7" fmla="*/ 197 h 199"/>
                <a:gd name="T8" fmla="*/ 502 w 562"/>
                <a:gd name="T9" fmla="*/ 191 h 199"/>
                <a:gd name="T10" fmla="*/ 518 w 562"/>
                <a:gd name="T11" fmla="*/ 181 h 199"/>
                <a:gd name="T12" fmla="*/ 534 w 562"/>
                <a:gd name="T13" fmla="*/ 169 h 199"/>
                <a:gd name="T14" fmla="*/ 544 w 562"/>
                <a:gd name="T15" fmla="*/ 155 h 199"/>
                <a:gd name="T16" fmla="*/ 554 w 562"/>
                <a:gd name="T17" fmla="*/ 139 h 199"/>
                <a:gd name="T18" fmla="*/ 560 w 562"/>
                <a:gd name="T19" fmla="*/ 121 h 199"/>
                <a:gd name="T20" fmla="*/ 562 w 562"/>
                <a:gd name="T21" fmla="*/ 101 h 199"/>
                <a:gd name="T22" fmla="*/ 562 w 562"/>
                <a:gd name="T23" fmla="*/ 101 h 199"/>
                <a:gd name="T24" fmla="*/ 560 w 562"/>
                <a:gd name="T25" fmla="*/ 80 h 199"/>
                <a:gd name="T26" fmla="*/ 554 w 562"/>
                <a:gd name="T27" fmla="*/ 60 h 199"/>
                <a:gd name="T28" fmla="*/ 544 w 562"/>
                <a:gd name="T29" fmla="*/ 44 h 199"/>
                <a:gd name="T30" fmla="*/ 534 w 562"/>
                <a:gd name="T31" fmla="*/ 30 h 199"/>
                <a:gd name="T32" fmla="*/ 518 w 562"/>
                <a:gd name="T33" fmla="*/ 18 h 199"/>
                <a:gd name="T34" fmla="*/ 502 w 562"/>
                <a:gd name="T35" fmla="*/ 8 h 199"/>
                <a:gd name="T36" fmla="*/ 484 w 562"/>
                <a:gd name="T37" fmla="*/ 2 h 199"/>
                <a:gd name="T38" fmla="*/ 464 w 562"/>
                <a:gd name="T39" fmla="*/ 0 h 199"/>
                <a:gd name="T40" fmla="*/ 98 w 562"/>
                <a:gd name="T41" fmla="*/ 0 h 199"/>
                <a:gd name="T42" fmla="*/ 98 w 562"/>
                <a:gd name="T43" fmla="*/ 0 h 199"/>
                <a:gd name="T44" fmla="*/ 78 w 562"/>
                <a:gd name="T45" fmla="*/ 2 h 199"/>
                <a:gd name="T46" fmla="*/ 60 w 562"/>
                <a:gd name="T47" fmla="*/ 8 h 199"/>
                <a:gd name="T48" fmla="*/ 44 w 562"/>
                <a:gd name="T49" fmla="*/ 18 h 199"/>
                <a:gd name="T50" fmla="*/ 30 w 562"/>
                <a:gd name="T51" fmla="*/ 30 h 199"/>
                <a:gd name="T52" fmla="*/ 18 w 562"/>
                <a:gd name="T53" fmla="*/ 44 h 199"/>
                <a:gd name="T54" fmla="*/ 8 w 562"/>
                <a:gd name="T55" fmla="*/ 60 h 199"/>
                <a:gd name="T56" fmla="*/ 2 w 562"/>
                <a:gd name="T57" fmla="*/ 80 h 199"/>
                <a:gd name="T58" fmla="*/ 0 w 562"/>
                <a:gd name="T59" fmla="*/ 101 h 199"/>
                <a:gd name="T60" fmla="*/ 0 w 562"/>
                <a:gd name="T61" fmla="*/ 101 h 199"/>
                <a:gd name="T62" fmla="*/ 2 w 562"/>
                <a:gd name="T63" fmla="*/ 121 h 199"/>
                <a:gd name="T64" fmla="*/ 8 w 562"/>
                <a:gd name="T65" fmla="*/ 139 h 199"/>
                <a:gd name="T66" fmla="*/ 18 w 562"/>
                <a:gd name="T67" fmla="*/ 155 h 199"/>
                <a:gd name="T68" fmla="*/ 30 w 562"/>
                <a:gd name="T69" fmla="*/ 169 h 199"/>
                <a:gd name="T70" fmla="*/ 44 w 562"/>
                <a:gd name="T71" fmla="*/ 181 h 199"/>
                <a:gd name="T72" fmla="*/ 60 w 562"/>
                <a:gd name="T73" fmla="*/ 191 h 199"/>
                <a:gd name="T74" fmla="*/ 78 w 562"/>
                <a:gd name="T75" fmla="*/ 197 h 199"/>
                <a:gd name="T76" fmla="*/ 98 w 562"/>
                <a:gd name="T77" fmla="*/ 199 h 199"/>
                <a:gd name="T78" fmla="*/ 98 w 562"/>
                <a:gd name="T7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2" h="199">
                  <a:moveTo>
                    <a:pt x="98" y="199"/>
                  </a:moveTo>
                  <a:lnTo>
                    <a:pt x="464" y="199"/>
                  </a:lnTo>
                  <a:lnTo>
                    <a:pt x="464" y="199"/>
                  </a:lnTo>
                  <a:lnTo>
                    <a:pt x="484" y="197"/>
                  </a:lnTo>
                  <a:lnTo>
                    <a:pt x="502" y="191"/>
                  </a:lnTo>
                  <a:lnTo>
                    <a:pt x="518" y="181"/>
                  </a:lnTo>
                  <a:lnTo>
                    <a:pt x="534" y="169"/>
                  </a:lnTo>
                  <a:lnTo>
                    <a:pt x="544" y="155"/>
                  </a:lnTo>
                  <a:lnTo>
                    <a:pt x="554" y="139"/>
                  </a:lnTo>
                  <a:lnTo>
                    <a:pt x="560" y="121"/>
                  </a:lnTo>
                  <a:lnTo>
                    <a:pt x="562" y="101"/>
                  </a:lnTo>
                  <a:lnTo>
                    <a:pt x="562" y="101"/>
                  </a:lnTo>
                  <a:lnTo>
                    <a:pt x="560" y="80"/>
                  </a:lnTo>
                  <a:lnTo>
                    <a:pt x="554" y="60"/>
                  </a:lnTo>
                  <a:lnTo>
                    <a:pt x="544" y="44"/>
                  </a:lnTo>
                  <a:lnTo>
                    <a:pt x="534" y="30"/>
                  </a:lnTo>
                  <a:lnTo>
                    <a:pt x="518" y="18"/>
                  </a:lnTo>
                  <a:lnTo>
                    <a:pt x="502" y="8"/>
                  </a:lnTo>
                  <a:lnTo>
                    <a:pt x="484" y="2"/>
                  </a:lnTo>
                  <a:lnTo>
                    <a:pt x="464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78" y="2"/>
                  </a:lnTo>
                  <a:lnTo>
                    <a:pt x="60" y="8"/>
                  </a:lnTo>
                  <a:lnTo>
                    <a:pt x="44" y="18"/>
                  </a:lnTo>
                  <a:lnTo>
                    <a:pt x="30" y="30"/>
                  </a:lnTo>
                  <a:lnTo>
                    <a:pt x="18" y="44"/>
                  </a:lnTo>
                  <a:lnTo>
                    <a:pt x="8" y="60"/>
                  </a:lnTo>
                  <a:lnTo>
                    <a:pt x="2" y="8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2" y="121"/>
                  </a:lnTo>
                  <a:lnTo>
                    <a:pt x="8" y="139"/>
                  </a:lnTo>
                  <a:lnTo>
                    <a:pt x="18" y="155"/>
                  </a:lnTo>
                  <a:lnTo>
                    <a:pt x="30" y="169"/>
                  </a:lnTo>
                  <a:lnTo>
                    <a:pt x="44" y="181"/>
                  </a:lnTo>
                  <a:lnTo>
                    <a:pt x="60" y="191"/>
                  </a:lnTo>
                  <a:lnTo>
                    <a:pt x="78" y="197"/>
                  </a:lnTo>
                  <a:lnTo>
                    <a:pt x="98" y="199"/>
                  </a:lnTo>
                  <a:lnTo>
                    <a:pt x="98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27" name="Freeform 62"/>
            <p:cNvSpPr>
              <a:spLocks noEditPoints="1"/>
            </p:cNvSpPr>
            <p:nvPr/>
          </p:nvSpPr>
          <p:spPr bwMode="auto">
            <a:xfrm>
              <a:off x="4127500" y="254000"/>
              <a:ext cx="3924300" cy="6350000"/>
            </a:xfrm>
            <a:custGeom>
              <a:avLst/>
              <a:gdLst>
                <a:gd name="T0" fmla="*/ 2358 w 2472"/>
                <a:gd name="T1" fmla="*/ 98 h 4000"/>
                <a:gd name="T2" fmla="*/ 2300 w 2472"/>
                <a:gd name="T3" fmla="*/ 56 h 4000"/>
                <a:gd name="T4" fmla="*/ 2240 w 2472"/>
                <a:gd name="T5" fmla="*/ 28 h 4000"/>
                <a:gd name="T6" fmla="*/ 2136 w 2472"/>
                <a:gd name="T7" fmla="*/ 4 h 4000"/>
                <a:gd name="T8" fmla="*/ 388 w 2472"/>
                <a:gd name="T9" fmla="*/ 0 h 4000"/>
                <a:gd name="T10" fmla="*/ 310 w 2472"/>
                <a:gd name="T11" fmla="*/ 8 h 4000"/>
                <a:gd name="T12" fmla="*/ 204 w 2472"/>
                <a:gd name="T13" fmla="*/ 48 h 4000"/>
                <a:gd name="T14" fmla="*/ 114 w 2472"/>
                <a:gd name="T15" fmla="*/ 116 h 4000"/>
                <a:gd name="T16" fmla="*/ 48 w 2472"/>
                <a:gd name="T17" fmla="*/ 208 h 4000"/>
                <a:gd name="T18" fmla="*/ 8 w 2472"/>
                <a:gd name="T19" fmla="*/ 320 h 4000"/>
                <a:gd name="T20" fmla="*/ 0 w 2472"/>
                <a:gd name="T21" fmla="*/ 3600 h 4000"/>
                <a:gd name="T22" fmla="*/ 8 w 2472"/>
                <a:gd name="T23" fmla="*/ 3680 h 4000"/>
                <a:gd name="T24" fmla="*/ 48 w 2472"/>
                <a:gd name="T25" fmla="*/ 3790 h 4000"/>
                <a:gd name="T26" fmla="*/ 114 w 2472"/>
                <a:gd name="T27" fmla="*/ 3882 h 4000"/>
                <a:gd name="T28" fmla="*/ 204 w 2472"/>
                <a:gd name="T29" fmla="*/ 3952 h 4000"/>
                <a:gd name="T30" fmla="*/ 310 w 2472"/>
                <a:gd name="T31" fmla="*/ 3992 h 4000"/>
                <a:gd name="T32" fmla="*/ 2060 w 2472"/>
                <a:gd name="T33" fmla="*/ 4000 h 4000"/>
                <a:gd name="T34" fmla="*/ 2136 w 2472"/>
                <a:gd name="T35" fmla="*/ 3992 h 4000"/>
                <a:gd name="T36" fmla="*/ 2244 w 2472"/>
                <a:gd name="T37" fmla="*/ 3952 h 4000"/>
                <a:gd name="T38" fmla="*/ 2332 w 2472"/>
                <a:gd name="T39" fmla="*/ 3884 h 4000"/>
                <a:gd name="T40" fmla="*/ 2400 w 2472"/>
                <a:gd name="T41" fmla="*/ 3790 h 4000"/>
                <a:gd name="T42" fmla="*/ 2438 w 2472"/>
                <a:gd name="T43" fmla="*/ 3682 h 4000"/>
                <a:gd name="T44" fmla="*/ 2468 w 2472"/>
                <a:gd name="T45" fmla="*/ 555 h 4000"/>
                <a:gd name="T46" fmla="*/ 2472 w 2472"/>
                <a:gd name="T47" fmla="*/ 354 h 4000"/>
                <a:gd name="T48" fmla="*/ 2452 w 2472"/>
                <a:gd name="T49" fmla="*/ 238 h 4000"/>
                <a:gd name="T50" fmla="*/ 2400 w 2472"/>
                <a:gd name="T51" fmla="*/ 142 h 4000"/>
                <a:gd name="T52" fmla="*/ 2250 w 2472"/>
                <a:gd name="T53" fmla="*/ 3600 h 4000"/>
                <a:gd name="T54" fmla="*/ 2246 w 2472"/>
                <a:gd name="T55" fmla="*/ 3640 h 4000"/>
                <a:gd name="T56" fmla="*/ 2226 w 2472"/>
                <a:gd name="T57" fmla="*/ 3696 h 4000"/>
                <a:gd name="T58" fmla="*/ 2194 w 2472"/>
                <a:gd name="T59" fmla="*/ 3744 h 4000"/>
                <a:gd name="T60" fmla="*/ 2150 w 2472"/>
                <a:gd name="T61" fmla="*/ 3780 h 4000"/>
                <a:gd name="T62" fmla="*/ 2098 w 2472"/>
                <a:gd name="T63" fmla="*/ 3800 h 4000"/>
                <a:gd name="T64" fmla="*/ 388 w 2472"/>
                <a:gd name="T65" fmla="*/ 3804 h 4000"/>
                <a:gd name="T66" fmla="*/ 350 w 2472"/>
                <a:gd name="T67" fmla="*/ 3800 h 4000"/>
                <a:gd name="T68" fmla="*/ 298 w 2472"/>
                <a:gd name="T69" fmla="*/ 3780 h 4000"/>
                <a:gd name="T70" fmla="*/ 254 w 2472"/>
                <a:gd name="T71" fmla="*/ 3744 h 4000"/>
                <a:gd name="T72" fmla="*/ 220 w 2472"/>
                <a:gd name="T73" fmla="*/ 3698 h 4000"/>
                <a:gd name="T74" fmla="*/ 202 w 2472"/>
                <a:gd name="T75" fmla="*/ 3642 h 4000"/>
                <a:gd name="T76" fmla="*/ 198 w 2472"/>
                <a:gd name="T77" fmla="*/ 3199 h 4000"/>
                <a:gd name="T78" fmla="*/ 2254 w 2472"/>
                <a:gd name="T79" fmla="*/ 3003 h 4000"/>
                <a:gd name="T80" fmla="*/ 2270 w 2472"/>
                <a:gd name="T81" fmla="*/ 683 h 4000"/>
                <a:gd name="T82" fmla="*/ 198 w 2472"/>
                <a:gd name="T83" fmla="*/ 486 h 4000"/>
                <a:gd name="T84" fmla="*/ 198 w 2472"/>
                <a:gd name="T85" fmla="*/ 378 h 4000"/>
                <a:gd name="T86" fmla="*/ 212 w 2472"/>
                <a:gd name="T87" fmla="*/ 320 h 4000"/>
                <a:gd name="T88" fmla="*/ 242 w 2472"/>
                <a:gd name="T89" fmla="*/ 270 h 4000"/>
                <a:gd name="T90" fmla="*/ 282 w 2472"/>
                <a:gd name="T91" fmla="*/ 230 h 4000"/>
                <a:gd name="T92" fmla="*/ 332 w 2472"/>
                <a:gd name="T93" fmla="*/ 206 h 4000"/>
                <a:gd name="T94" fmla="*/ 388 w 2472"/>
                <a:gd name="T95" fmla="*/ 196 h 4000"/>
                <a:gd name="T96" fmla="*/ 2100 w 2472"/>
                <a:gd name="T97" fmla="*/ 198 h 4000"/>
                <a:gd name="T98" fmla="*/ 2170 w 2472"/>
                <a:gd name="T99" fmla="*/ 212 h 4000"/>
                <a:gd name="T100" fmla="*/ 2226 w 2472"/>
                <a:gd name="T101" fmla="*/ 242 h 4000"/>
                <a:gd name="T102" fmla="*/ 2246 w 2472"/>
                <a:gd name="T103" fmla="*/ 264 h 4000"/>
                <a:gd name="T104" fmla="*/ 2268 w 2472"/>
                <a:gd name="T105" fmla="*/ 308 h 4000"/>
                <a:gd name="T106" fmla="*/ 2276 w 2472"/>
                <a:gd name="T107" fmla="*/ 368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2" h="4000">
                  <a:moveTo>
                    <a:pt x="2376" y="114"/>
                  </a:moveTo>
                  <a:lnTo>
                    <a:pt x="2376" y="114"/>
                  </a:lnTo>
                  <a:lnTo>
                    <a:pt x="2358" y="98"/>
                  </a:lnTo>
                  <a:lnTo>
                    <a:pt x="2340" y="82"/>
                  </a:lnTo>
                  <a:lnTo>
                    <a:pt x="2320" y="68"/>
                  </a:lnTo>
                  <a:lnTo>
                    <a:pt x="2300" y="56"/>
                  </a:lnTo>
                  <a:lnTo>
                    <a:pt x="2280" y="46"/>
                  </a:lnTo>
                  <a:lnTo>
                    <a:pt x="2260" y="36"/>
                  </a:lnTo>
                  <a:lnTo>
                    <a:pt x="2240" y="28"/>
                  </a:lnTo>
                  <a:lnTo>
                    <a:pt x="2218" y="22"/>
                  </a:lnTo>
                  <a:lnTo>
                    <a:pt x="2176" y="10"/>
                  </a:lnTo>
                  <a:lnTo>
                    <a:pt x="2136" y="4"/>
                  </a:lnTo>
                  <a:lnTo>
                    <a:pt x="2096" y="0"/>
                  </a:lnTo>
                  <a:lnTo>
                    <a:pt x="2060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50" y="2"/>
                  </a:lnTo>
                  <a:lnTo>
                    <a:pt x="310" y="8"/>
                  </a:lnTo>
                  <a:lnTo>
                    <a:pt x="274" y="18"/>
                  </a:lnTo>
                  <a:lnTo>
                    <a:pt x="238" y="30"/>
                  </a:lnTo>
                  <a:lnTo>
                    <a:pt x="204" y="48"/>
                  </a:lnTo>
                  <a:lnTo>
                    <a:pt x="172" y="68"/>
                  </a:lnTo>
                  <a:lnTo>
                    <a:pt x="142" y="90"/>
                  </a:lnTo>
                  <a:lnTo>
                    <a:pt x="114" y="116"/>
                  </a:lnTo>
                  <a:lnTo>
                    <a:pt x="90" y="146"/>
                  </a:lnTo>
                  <a:lnTo>
                    <a:pt x="68" y="176"/>
                  </a:lnTo>
                  <a:lnTo>
                    <a:pt x="48" y="208"/>
                  </a:lnTo>
                  <a:lnTo>
                    <a:pt x="32" y="244"/>
                  </a:lnTo>
                  <a:lnTo>
                    <a:pt x="18" y="280"/>
                  </a:lnTo>
                  <a:lnTo>
                    <a:pt x="8" y="320"/>
                  </a:lnTo>
                  <a:lnTo>
                    <a:pt x="2" y="358"/>
                  </a:lnTo>
                  <a:lnTo>
                    <a:pt x="0" y="400"/>
                  </a:lnTo>
                  <a:lnTo>
                    <a:pt x="0" y="3600"/>
                  </a:lnTo>
                  <a:lnTo>
                    <a:pt x="0" y="3600"/>
                  </a:lnTo>
                  <a:lnTo>
                    <a:pt x="2" y="3640"/>
                  </a:lnTo>
                  <a:lnTo>
                    <a:pt x="8" y="3680"/>
                  </a:lnTo>
                  <a:lnTo>
                    <a:pt x="18" y="3718"/>
                  </a:lnTo>
                  <a:lnTo>
                    <a:pt x="32" y="3756"/>
                  </a:lnTo>
                  <a:lnTo>
                    <a:pt x="48" y="3790"/>
                  </a:lnTo>
                  <a:lnTo>
                    <a:pt x="68" y="3824"/>
                  </a:lnTo>
                  <a:lnTo>
                    <a:pt x="90" y="3854"/>
                  </a:lnTo>
                  <a:lnTo>
                    <a:pt x="114" y="3882"/>
                  </a:lnTo>
                  <a:lnTo>
                    <a:pt x="142" y="3908"/>
                  </a:lnTo>
                  <a:lnTo>
                    <a:pt x="172" y="3932"/>
                  </a:lnTo>
                  <a:lnTo>
                    <a:pt x="204" y="3952"/>
                  </a:lnTo>
                  <a:lnTo>
                    <a:pt x="238" y="3968"/>
                  </a:lnTo>
                  <a:lnTo>
                    <a:pt x="274" y="3982"/>
                  </a:lnTo>
                  <a:lnTo>
                    <a:pt x="310" y="3992"/>
                  </a:lnTo>
                  <a:lnTo>
                    <a:pt x="350" y="3998"/>
                  </a:lnTo>
                  <a:lnTo>
                    <a:pt x="388" y="4000"/>
                  </a:lnTo>
                  <a:lnTo>
                    <a:pt x="2060" y="4000"/>
                  </a:lnTo>
                  <a:lnTo>
                    <a:pt x="2060" y="4000"/>
                  </a:lnTo>
                  <a:lnTo>
                    <a:pt x="2098" y="3998"/>
                  </a:lnTo>
                  <a:lnTo>
                    <a:pt x="2136" y="3992"/>
                  </a:lnTo>
                  <a:lnTo>
                    <a:pt x="2174" y="3982"/>
                  </a:lnTo>
                  <a:lnTo>
                    <a:pt x="2210" y="3968"/>
                  </a:lnTo>
                  <a:lnTo>
                    <a:pt x="2244" y="3952"/>
                  </a:lnTo>
                  <a:lnTo>
                    <a:pt x="2276" y="3932"/>
                  </a:lnTo>
                  <a:lnTo>
                    <a:pt x="2304" y="3908"/>
                  </a:lnTo>
                  <a:lnTo>
                    <a:pt x="2332" y="3884"/>
                  </a:lnTo>
                  <a:lnTo>
                    <a:pt x="2358" y="3854"/>
                  </a:lnTo>
                  <a:lnTo>
                    <a:pt x="2380" y="3824"/>
                  </a:lnTo>
                  <a:lnTo>
                    <a:pt x="2400" y="3790"/>
                  </a:lnTo>
                  <a:lnTo>
                    <a:pt x="2416" y="3756"/>
                  </a:lnTo>
                  <a:lnTo>
                    <a:pt x="2430" y="3720"/>
                  </a:lnTo>
                  <a:lnTo>
                    <a:pt x="2438" y="3682"/>
                  </a:lnTo>
                  <a:lnTo>
                    <a:pt x="2444" y="3642"/>
                  </a:lnTo>
                  <a:lnTo>
                    <a:pt x="2448" y="3600"/>
                  </a:lnTo>
                  <a:lnTo>
                    <a:pt x="2468" y="555"/>
                  </a:lnTo>
                  <a:lnTo>
                    <a:pt x="2472" y="396"/>
                  </a:lnTo>
                  <a:lnTo>
                    <a:pt x="2472" y="396"/>
                  </a:lnTo>
                  <a:lnTo>
                    <a:pt x="2472" y="354"/>
                  </a:lnTo>
                  <a:lnTo>
                    <a:pt x="2468" y="314"/>
                  </a:lnTo>
                  <a:lnTo>
                    <a:pt x="2462" y="274"/>
                  </a:lnTo>
                  <a:lnTo>
                    <a:pt x="2452" y="238"/>
                  </a:lnTo>
                  <a:lnTo>
                    <a:pt x="2438" y="204"/>
                  </a:lnTo>
                  <a:lnTo>
                    <a:pt x="2420" y="172"/>
                  </a:lnTo>
                  <a:lnTo>
                    <a:pt x="2400" y="142"/>
                  </a:lnTo>
                  <a:lnTo>
                    <a:pt x="2376" y="114"/>
                  </a:lnTo>
                  <a:lnTo>
                    <a:pt x="2376" y="114"/>
                  </a:lnTo>
                  <a:close/>
                  <a:moveTo>
                    <a:pt x="2250" y="3600"/>
                  </a:moveTo>
                  <a:lnTo>
                    <a:pt x="2250" y="3600"/>
                  </a:lnTo>
                  <a:lnTo>
                    <a:pt x="2250" y="3620"/>
                  </a:lnTo>
                  <a:lnTo>
                    <a:pt x="2246" y="3640"/>
                  </a:lnTo>
                  <a:lnTo>
                    <a:pt x="2242" y="3660"/>
                  </a:lnTo>
                  <a:lnTo>
                    <a:pt x="2236" y="3678"/>
                  </a:lnTo>
                  <a:lnTo>
                    <a:pt x="2226" y="3696"/>
                  </a:lnTo>
                  <a:lnTo>
                    <a:pt x="2218" y="3714"/>
                  </a:lnTo>
                  <a:lnTo>
                    <a:pt x="2206" y="3730"/>
                  </a:lnTo>
                  <a:lnTo>
                    <a:pt x="2194" y="3744"/>
                  </a:lnTo>
                  <a:lnTo>
                    <a:pt x="2180" y="3758"/>
                  </a:lnTo>
                  <a:lnTo>
                    <a:pt x="2166" y="3768"/>
                  </a:lnTo>
                  <a:lnTo>
                    <a:pt x="2150" y="3780"/>
                  </a:lnTo>
                  <a:lnTo>
                    <a:pt x="2134" y="3788"/>
                  </a:lnTo>
                  <a:lnTo>
                    <a:pt x="2116" y="3794"/>
                  </a:lnTo>
                  <a:lnTo>
                    <a:pt x="2098" y="3800"/>
                  </a:lnTo>
                  <a:lnTo>
                    <a:pt x="2078" y="3802"/>
                  </a:lnTo>
                  <a:lnTo>
                    <a:pt x="2060" y="3804"/>
                  </a:lnTo>
                  <a:lnTo>
                    <a:pt x="388" y="3804"/>
                  </a:lnTo>
                  <a:lnTo>
                    <a:pt x="388" y="3804"/>
                  </a:lnTo>
                  <a:lnTo>
                    <a:pt x="370" y="3802"/>
                  </a:lnTo>
                  <a:lnTo>
                    <a:pt x="350" y="3800"/>
                  </a:lnTo>
                  <a:lnTo>
                    <a:pt x="332" y="3794"/>
                  </a:lnTo>
                  <a:lnTo>
                    <a:pt x="314" y="3788"/>
                  </a:lnTo>
                  <a:lnTo>
                    <a:pt x="298" y="3780"/>
                  </a:lnTo>
                  <a:lnTo>
                    <a:pt x="282" y="3768"/>
                  </a:lnTo>
                  <a:lnTo>
                    <a:pt x="268" y="3758"/>
                  </a:lnTo>
                  <a:lnTo>
                    <a:pt x="254" y="3744"/>
                  </a:lnTo>
                  <a:lnTo>
                    <a:pt x="242" y="3730"/>
                  </a:lnTo>
                  <a:lnTo>
                    <a:pt x="230" y="3714"/>
                  </a:lnTo>
                  <a:lnTo>
                    <a:pt x="220" y="3698"/>
                  </a:lnTo>
                  <a:lnTo>
                    <a:pt x="212" y="3680"/>
                  </a:lnTo>
                  <a:lnTo>
                    <a:pt x="206" y="3660"/>
                  </a:lnTo>
                  <a:lnTo>
                    <a:pt x="202" y="3642"/>
                  </a:lnTo>
                  <a:lnTo>
                    <a:pt x="198" y="3620"/>
                  </a:lnTo>
                  <a:lnTo>
                    <a:pt x="198" y="3600"/>
                  </a:lnTo>
                  <a:lnTo>
                    <a:pt x="198" y="3199"/>
                  </a:lnTo>
                  <a:lnTo>
                    <a:pt x="2254" y="3199"/>
                  </a:lnTo>
                  <a:lnTo>
                    <a:pt x="2250" y="3600"/>
                  </a:lnTo>
                  <a:close/>
                  <a:moveTo>
                    <a:pt x="2254" y="3003"/>
                  </a:moveTo>
                  <a:lnTo>
                    <a:pt x="198" y="3003"/>
                  </a:lnTo>
                  <a:lnTo>
                    <a:pt x="198" y="683"/>
                  </a:lnTo>
                  <a:lnTo>
                    <a:pt x="2270" y="683"/>
                  </a:lnTo>
                  <a:lnTo>
                    <a:pt x="2254" y="3003"/>
                  </a:lnTo>
                  <a:close/>
                  <a:moveTo>
                    <a:pt x="2272" y="486"/>
                  </a:moveTo>
                  <a:lnTo>
                    <a:pt x="198" y="48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198" y="378"/>
                  </a:lnTo>
                  <a:lnTo>
                    <a:pt x="202" y="358"/>
                  </a:lnTo>
                  <a:lnTo>
                    <a:pt x="206" y="340"/>
                  </a:lnTo>
                  <a:lnTo>
                    <a:pt x="212" y="320"/>
                  </a:lnTo>
                  <a:lnTo>
                    <a:pt x="220" y="302"/>
                  </a:lnTo>
                  <a:lnTo>
                    <a:pt x="230" y="286"/>
                  </a:lnTo>
                  <a:lnTo>
                    <a:pt x="242" y="270"/>
                  </a:lnTo>
                  <a:lnTo>
                    <a:pt x="254" y="256"/>
                  </a:lnTo>
                  <a:lnTo>
                    <a:pt x="268" y="242"/>
                  </a:lnTo>
                  <a:lnTo>
                    <a:pt x="282" y="230"/>
                  </a:lnTo>
                  <a:lnTo>
                    <a:pt x="298" y="220"/>
                  </a:lnTo>
                  <a:lnTo>
                    <a:pt x="314" y="212"/>
                  </a:lnTo>
                  <a:lnTo>
                    <a:pt x="332" y="206"/>
                  </a:lnTo>
                  <a:lnTo>
                    <a:pt x="350" y="200"/>
                  </a:lnTo>
                  <a:lnTo>
                    <a:pt x="370" y="196"/>
                  </a:lnTo>
                  <a:lnTo>
                    <a:pt x="388" y="196"/>
                  </a:lnTo>
                  <a:lnTo>
                    <a:pt x="2060" y="196"/>
                  </a:lnTo>
                  <a:lnTo>
                    <a:pt x="2060" y="196"/>
                  </a:lnTo>
                  <a:lnTo>
                    <a:pt x="2100" y="198"/>
                  </a:lnTo>
                  <a:lnTo>
                    <a:pt x="2122" y="200"/>
                  </a:lnTo>
                  <a:lnTo>
                    <a:pt x="2146" y="206"/>
                  </a:lnTo>
                  <a:lnTo>
                    <a:pt x="2170" y="212"/>
                  </a:lnTo>
                  <a:lnTo>
                    <a:pt x="2194" y="222"/>
                  </a:lnTo>
                  <a:lnTo>
                    <a:pt x="2216" y="236"/>
                  </a:lnTo>
                  <a:lnTo>
                    <a:pt x="2226" y="242"/>
                  </a:lnTo>
                  <a:lnTo>
                    <a:pt x="2234" y="252"/>
                  </a:lnTo>
                  <a:lnTo>
                    <a:pt x="2234" y="252"/>
                  </a:lnTo>
                  <a:lnTo>
                    <a:pt x="2246" y="264"/>
                  </a:lnTo>
                  <a:lnTo>
                    <a:pt x="2254" y="278"/>
                  </a:lnTo>
                  <a:lnTo>
                    <a:pt x="2262" y="292"/>
                  </a:lnTo>
                  <a:lnTo>
                    <a:pt x="2268" y="308"/>
                  </a:lnTo>
                  <a:lnTo>
                    <a:pt x="2272" y="326"/>
                  </a:lnTo>
                  <a:lnTo>
                    <a:pt x="2274" y="346"/>
                  </a:lnTo>
                  <a:lnTo>
                    <a:pt x="2276" y="368"/>
                  </a:lnTo>
                  <a:lnTo>
                    <a:pt x="2276" y="390"/>
                  </a:lnTo>
                  <a:lnTo>
                    <a:pt x="2272" y="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163" name="Freeform 129"/>
          <p:cNvSpPr>
            <a:spLocks noChangeAspect="1" noEditPoints="1"/>
          </p:cNvSpPr>
          <p:nvPr/>
        </p:nvSpPr>
        <p:spPr bwMode="auto">
          <a:xfrm>
            <a:off x="2572166" y="3055916"/>
            <a:ext cx="555166" cy="458374"/>
          </a:xfrm>
          <a:custGeom>
            <a:avLst/>
            <a:gdLst>
              <a:gd name="T0" fmla="*/ 118 w 3992"/>
              <a:gd name="T1" fmla="*/ 0 h 3296"/>
              <a:gd name="T2" fmla="*/ 106 w 3992"/>
              <a:gd name="T3" fmla="*/ 0 h 3296"/>
              <a:gd name="T4" fmla="*/ 72 w 3992"/>
              <a:gd name="T5" fmla="*/ 10 h 3296"/>
              <a:gd name="T6" fmla="*/ 34 w 3992"/>
              <a:gd name="T7" fmla="*/ 34 h 3296"/>
              <a:gd name="T8" fmla="*/ 10 w 3992"/>
              <a:gd name="T9" fmla="*/ 72 h 3296"/>
              <a:gd name="T10" fmla="*/ 2 w 3992"/>
              <a:gd name="T11" fmla="*/ 104 h 3296"/>
              <a:gd name="T12" fmla="*/ 0 w 3992"/>
              <a:gd name="T13" fmla="*/ 2648 h 3296"/>
              <a:gd name="T14" fmla="*/ 2 w 3992"/>
              <a:gd name="T15" fmla="*/ 2660 h 3296"/>
              <a:gd name="T16" fmla="*/ 10 w 3992"/>
              <a:gd name="T17" fmla="*/ 2694 h 3296"/>
              <a:gd name="T18" fmla="*/ 34 w 3992"/>
              <a:gd name="T19" fmla="*/ 2732 h 3296"/>
              <a:gd name="T20" fmla="*/ 72 w 3992"/>
              <a:gd name="T21" fmla="*/ 2756 h 3296"/>
              <a:gd name="T22" fmla="*/ 106 w 3992"/>
              <a:gd name="T23" fmla="*/ 2764 h 3296"/>
              <a:gd name="T24" fmla="*/ 1485 w 3992"/>
              <a:gd name="T25" fmla="*/ 2766 h 3296"/>
              <a:gd name="T26" fmla="*/ 1225 w 3992"/>
              <a:gd name="T27" fmla="*/ 3064 h 3296"/>
              <a:gd name="T28" fmla="*/ 1213 w 3992"/>
              <a:gd name="T29" fmla="*/ 3064 h 3296"/>
              <a:gd name="T30" fmla="*/ 1179 w 3992"/>
              <a:gd name="T31" fmla="*/ 3072 h 3296"/>
              <a:gd name="T32" fmla="*/ 1143 w 3992"/>
              <a:gd name="T33" fmla="*/ 3098 h 3296"/>
              <a:gd name="T34" fmla="*/ 1117 w 3992"/>
              <a:gd name="T35" fmla="*/ 3134 h 3296"/>
              <a:gd name="T36" fmla="*/ 1109 w 3992"/>
              <a:gd name="T37" fmla="*/ 3168 h 3296"/>
              <a:gd name="T38" fmla="*/ 1109 w 3992"/>
              <a:gd name="T39" fmla="*/ 3180 h 3296"/>
              <a:gd name="T40" fmla="*/ 1111 w 3992"/>
              <a:gd name="T41" fmla="*/ 3204 h 3296"/>
              <a:gd name="T42" fmla="*/ 1127 w 3992"/>
              <a:gd name="T43" fmla="*/ 3244 h 3296"/>
              <a:gd name="T44" fmla="*/ 1159 w 3992"/>
              <a:gd name="T45" fmla="*/ 3276 h 3296"/>
              <a:gd name="T46" fmla="*/ 1201 w 3992"/>
              <a:gd name="T47" fmla="*/ 3294 h 3296"/>
              <a:gd name="T48" fmla="*/ 1225 w 3992"/>
              <a:gd name="T49" fmla="*/ 3296 h 3296"/>
              <a:gd name="T50" fmla="*/ 2391 w 3992"/>
              <a:gd name="T51" fmla="*/ 3296 h 3296"/>
              <a:gd name="T52" fmla="*/ 2769 w 3992"/>
              <a:gd name="T53" fmla="*/ 3296 h 3296"/>
              <a:gd name="T54" fmla="*/ 2791 w 3992"/>
              <a:gd name="T55" fmla="*/ 3294 h 3296"/>
              <a:gd name="T56" fmla="*/ 2833 w 3992"/>
              <a:gd name="T57" fmla="*/ 3276 h 3296"/>
              <a:gd name="T58" fmla="*/ 2865 w 3992"/>
              <a:gd name="T59" fmla="*/ 3244 h 3296"/>
              <a:gd name="T60" fmla="*/ 2883 w 3992"/>
              <a:gd name="T61" fmla="*/ 3204 h 3296"/>
              <a:gd name="T62" fmla="*/ 2885 w 3992"/>
              <a:gd name="T63" fmla="*/ 3180 h 3296"/>
              <a:gd name="T64" fmla="*/ 2883 w 3992"/>
              <a:gd name="T65" fmla="*/ 3168 h 3296"/>
              <a:gd name="T66" fmla="*/ 2875 w 3992"/>
              <a:gd name="T67" fmla="*/ 3134 h 3296"/>
              <a:gd name="T68" fmla="*/ 2851 w 3992"/>
              <a:gd name="T69" fmla="*/ 3098 h 3296"/>
              <a:gd name="T70" fmla="*/ 2813 w 3992"/>
              <a:gd name="T71" fmla="*/ 3072 h 3296"/>
              <a:gd name="T72" fmla="*/ 2781 w 3992"/>
              <a:gd name="T73" fmla="*/ 3064 h 3296"/>
              <a:gd name="T74" fmla="*/ 2507 w 3992"/>
              <a:gd name="T75" fmla="*/ 3064 h 3296"/>
              <a:gd name="T76" fmla="*/ 3876 w 3992"/>
              <a:gd name="T77" fmla="*/ 2766 h 3296"/>
              <a:gd name="T78" fmla="*/ 3888 w 3992"/>
              <a:gd name="T79" fmla="*/ 2764 h 3296"/>
              <a:gd name="T80" fmla="*/ 3920 w 3992"/>
              <a:gd name="T81" fmla="*/ 2756 h 3296"/>
              <a:gd name="T82" fmla="*/ 3958 w 3992"/>
              <a:gd name="T83" fmla="*/ 2732 h 3296"/>
              <a:gd name="T84" fmla="*/ 3982 w 3992"/>
              <a:gd name="T85" fmla="*/ 2694 h 3296"/>
              <a:gd name="T86" fmla="*/ 3992 w 3992"/>
              <a:gd name="T87" fmla="*/ 2660 h 3296"/>
              <a:gd name="T88" fmla="*/ 3992 w 3992"/>
              <a:gd name="T89" fmla="*/ 116 h 3296"/>
              <a:gd name="T90" fmla="*/ 3992 w 3992"/>
              <a:gd name="T91" fmla="*/ 104 h 3296"/>
              <a:gd name="T92" fmla="*/ 3982 w 3992"/>
              <a:gd name="T93" fmla="*/ 72 h 3296"/>
              <a:gd name="T94" fmla="*/ 3958 w 3992"/>
              <a:gd name="T95" fmla="*/ 34 h 3296"/>
              <a:gd name="T96" fmla="*/ 3920 w 3992"/>
              <a:gd name="T97" fmla="*/ 10 h 3296"/>
              <a:gd name="T98" fmla="*/ 3888 w 3992"/>
              <a:gd name="T99" fmla="*/ 0 h 3296"/>
              <a:gd name="T100" fmla="*/ 3876 w 3992"/>
              <a:gd name="T101" fmla="*/ 0 h 3296"/>
              <a:gd name="T102" fmla="*/ 1719 w 3992"/>
              <a:gd name="T103" fmla="*/ 2766 h 3296"/>
              <a:gd name="T104" fmla="*/ 2275 w 3992"/>
              <a:gd name="T105" fmla="*/ 3064 h 3296"/>
              <a:gd name="T106" fmla="*/ 3758 w 3992"/>
              <a:gd name="T107" fmla="*/ 2532 h 3296"/>
              <a:gd name="T108" fmla="*/ 234 w 3992"/>
              <a:gd name="T109" fmla="*/ 234 h 3296"/>
              <a:gd name="T110" fmla="*/ 3758 w 3992"/>
              <a:gd name="T111" fmla="*/ 2532 h 3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92" h="3296">
                <a:moveTo>
                  <a:pt x="3876" y="0"/>
                </a:moveTo>
                <a:lnTo>
                  <a:pt x="118" y="0"/>
                </a:lnTo>
                <a:lnTo>
                  <a:pt x="118" y="0"/>
                </a:lnTo>
                <a:lnTo>
                  <a:pt x="106" y="0"/>
                </a:lnTo>
                <a:lnTo>
                  <a:pt x="94" y="2"/>
                </a:lnTo>
                <a:lnTo>
                  <a:pt x="72" y="10"/>
                </a:lnTo>
                <a:lnTo>
                  <a:pt x="52" y="20"/>
                </a:lnTo>
                <a:lnTo>
                  <a:pt x="34" y="34"/>
                </a:lnTo>
                <a:lnTo>
                  <a:pt x="20" y="52"/>
                </a:lnTo>
                <a:lnTo>
                  <a:pt x="10" y="72"/>
                </a:lnTo>
                <a:lnTo>
                  <a:pt x="4" y="94"/>
                </a:lnTo>
                <a:lnTo>
                  <a:pt x="2" y="104"/>
                </a:lnTo>
                <a:lnTo>
                  <a:pt x="0" y="116"/>
                </a:lnTo>
                <a:lnTo>
                  <a:pt x="0" y="2648"/>
                </a:lnTo>
                <a:lnTo>
                  <a:pt x="0" y="2648"/>
                </a:lnTo>
                <a:lnTo>
                  <a:pt x="2" y="2660"/>
                </a:lnTo>
                <a:lnTo>
                  <a:pt x="4" y="2672"/>
                </a:lnTo>
                <a:lnTo>
                  <a:pt x="10" y="2694"/>
                </a:lnTo>
                <a:lnTo>
                  <a:pt x="20" y="2714"/>
                </a:lnTo>
                <a:lnTo>
                  <a:pt x="34" y="2732"/>
                </a:lnTo>
                <a:lnTo>
                  <a:pt x="52" y="2746"/>
                </a:lnTo>
                <a:lnTo>
                  <a:pt x="72" y="2756"/>
                </a:lnTo>
                <a:lnTo>
                  <a:pt x="94" y="2762"/>
                </a:lnTo>
                <a:lnTo>
                  <a:pt x="106" y="2764"/>
                </a:lnTo>
                <a:lnTo>
                  <a:pt x="118" y="2766"/>
                </a:lnTo>
                <a:lnTo>
                  <a:pt x="1485" y="2766"/>
                </a:lnTo>
                <a:lnTo>
                  <a:pt x="1485" y="3064"/>
                </a:lnTo>
                <a:lnTo>
                  <a:pt x="1225" y="3064"/>
                </a:lnTo>
                <a:lnTo>
                  <a:pt x="1225" y="3064"/>
                </a:lnTo>
                <a:lnTo>
                  <a:pt x="1213" y="3064"/>
                </a:lnTo>
                <a:lnTo>
                  <a:pt x="1201" y="3066"/>
                </a:lnTo>
                <a:lnTo>
                  <a:pt x="1179" y="3072"/>
                </a:lnTo>
                <a:lnTo>
                  <a:pt x="1159" y="3084"/>
                </a:lnTo>
                <a:lnTo>
                  <a:pt x="1143" y="3098"/>
                </a:lnTo>
                <a:lnTo>
                  <a:pt x="1127" y="3114"/>
                </a:lnTo>
                <a:lnTo>
                  <a:pt x="1117" y="3134"/>
                </a:lnTo>
                <a:lnTo>
                  <a:pt x="1111" y="3156"/>
                </a:lnTo>
                <a:lnTo>
                  <a:pt x="1109" y="3168"/>
                </a:lnTo>
                <a:lnTo>
                  <a:pt x="1109" y="3180"/>
                </a:lnTo>
                <a:lnTo>
                  <a:pt x="1109" y="3180"/>
                </a:lnTo>
                <a:lnTo>
                  <a:pt x="1109" y="3192"/>
                </a:lnTo>
                <a:lnTo>
                  <a:pt x="1111" y="3204"/>
                </a:lnTo>
                <a:lnTo>
                  <a:pt x="1117" y="3226"/>
                </a:lnTo>
                <a:lnTo>
                  <a:pt x="1127" y="3244"/>
                </a:lnTo>
                <a:lnTo>
                  <a:pt x="1143" y="3262"/>
                </a:lnTo>
                <a:lnTo>
                  <a:pt x="1159" y="3276"/>
                </a:lnTo>
                <a:lnTo>
                  <a:pt x="1179" y="3286"/>
                </a:lnTo>
                <a:lnTo>
                  <a:pt x="1201" y="3294"/>
                </a:lnTo>
                <a:lnTo>
                  <a:pt x="1213" y="3296"/>
                </a:lnTo>
                <a:lnTo>
                  <a:pt x="1225" y="3296"/>
                </a:lnTo>
                <a:lnTo>
                  <a:pt x="1603" y="3296"/>
                </a:lnTo>
                <a:lnTo>
                  <a:pt x="2391" y="3296"/>
                </a:lnTo>
                <a:lnTo>
                  <a:pt x="2769" y="3296"/>
                </a:lnTo>
                <a:lnTo>
                  <a:pt x="2769" y="3296"/>
                </a:lnTo>
                <a:lnTo>
                  <a:pt x="2781" y="3296"/>
                </a:lnTo>
                <a:lnTo>
                  <a:pt x="2791" y="3294"/>
                </a:lnTo>
                <a:lnTo>
                  <a:pt x="2813" y="3286"/>
                </a:lnTo>
                <a:lnTo>
                  <a:pt x="2833" y="3276"/>
                </a:lnTo>
                <a:lnTo>
                  <a:pt x="2851" y="3262"/>
                </a:lnTo>
                <a:lnTo>
                  <a:pt x="2865" y="3244"/>
                </a:lnTo>
                <a:lnTo>
                  <a:pt x="2875" y="3226"/>
                </a:lnTo>
                <a:lnTo>
                  <a:pt x="2883" y="3204"/>
                </a:lnTo>
                <a:lnTo>
                  <a:pt x="2883" y="3192"/>
                </a:lnTo>
                <a:lnTo>
                  <a:pt x="2885" y="3180"/>
                </a:lnTo>
                <a:lnTo>
                  <a:pt x="2885" y="3180"/>
                </a:lnTo>
                <a:lnTo>
                  <a:pt x="2883" y="3168"/>
                </a:lnTo>
                <a:lnTo>
                  <a:pt x="2883" y="3156"/>
                </a:lnTo>
                <a:lnTo>
                  <a:pt x="2875" y="3134"/>
                </a:lnTo>
                <a:lnTo>
                  <a:pt x="2865" y="3114"/>
                </a:lnTo>
                <a:lnTo>
                  <a:pt x="2851" y="3098"/>
                </a:lnTo>
                <a:lnTo>
                  <a:pt x="2833" y="3084"/>
                </a:lnTo>
                <a:lnTo>
                  <a:pt x="2813" y="3072"/>
                </a:lnTo>
                <a:lnTo>
                  <a:pt x="2791" y="3066"/>
                </a:lnTo>
                <a:lnTo>
                  <a:pt x="2781" y="3064"/>
                </a:lnTo>
                <a:lnTo>
                  <a:pt x="2769" y="3064"/>
                </a:lnTo>
                <a:lnTo>
                  <a:pt x="2507" y="3064"/>
                </a:lnTo>
                <a:lnTo>
                  <a:pt x="2507" y="2766"/>
                </a:lnTo>
                <a:lnTo>
                  <a:pt x="3876" y="2766"/>
                </a:lnTo>
                <a:lnTo>
                  <a:pt x="3876" y="2766"/>
                </a:lnTo>
                <a:lnTo>
                  <a:pt x="3888" y="2764"/>
                </a:lnTo>
                <a:lnTo>
                  <a:pt x="3898" y="2762"/>
                </a:lnTo>
                <a:lnTo>
                  <a:pt x="3920" y="2756"/>
                </a:lnTo>
                <a:lnTo>
                  <a:pt x="3940" y="2746"/>
                </a:lnTo>
                <a:lnTo>
                  <a:pt x="3958" y="2732"/>
                </a:lnTo>
                <a:lnTo>
                  <a:pt x="3972" y="2714"/>
                </a:lnTo>
                <a:lnTo>
                  <a:pt x="3982" y="2694"/>
                </a:lnTo>
                <a:lnTo>
                  <a:pt x="3990" y="2672"/>
                </a:lnTo>
                <a:lnTo>
                  <a:pt x="3992" y="2660"/>
                </a:lnTo>
                <a:lnTo>
                  <a:pt x="3992" y="2648"/>
                </a:lnTo>
                <a:lnTo>
                  <a:pt x="3992" y="116"/>
                </a:lnTo>
                <a:lnTo>
                  <a:pt x="3992" y="116"/>
                </a:lnTo>
                <a:lnTo>
                  <a:pt x="3992" y="104"/>
                </a:lnTo>
                <a:lnTo>
                  <a:pt x="3990" y="94"/>
                </a:lnTo>
                <a:lnTo>
                  <a:pt x="3982" y="72"/>
                </a:lnTo>
                <a:lnTo>
                  <a:pt x="3972" y="52"/>
                </a:lnTo>
                <a:lnTo>
                  <a:pt x="3958" y="34"/>
                </a:lnTo>
                <a:lnTo>
                  <a:pt x="3940" y="20"/>
                </a:lnTo>
                <a:lnTo>
                  <a:pt x="3920" y="10"/>
                </a:lnTo>
                <a:lnTo>
                  <a:pt x="3898" y="2"/>
                </a:lnTo>
                <a:lnTo>
                  <a:pt x="3888" y="0"/>
                </a:lnTo>
                <a:lnTo>
                  <a:pt x="3876" y="0"/>
                </a:lnTo>
                <a:lnTo>
                  <a:pt x="3876" y="0"/>
                </a:lnTo>
                <a:close/>
                <a:moveTo>
                  <a:pt x="1719" y="3064"/>
                </a:moveTo>
                <a:lnTo>
                  <a:pt x="1719" y="2766"/>
                </a:lnTo>
                <a:lnTo>
                  <a:pt x="2275" y="2766"/>
                </a:lnTo>
                <a:lnTo>
                  <a:pt x="2275" y="3064"/>
                </a:lnTo>
                <a:lnTo>
                  <a:pt x="1719" y="3064"/>
                </a:lnTo>
                <a:close/>
                <a:moveTo>
                  <a:pt x="3758" y="2532"/>
                </a:moveTo>
                <a:lnTo>
                  <a:pt x="234" y="2532"/>
                </a:lnTo>
                <a:lnTo>
                  <a:pt x="234" y="234"/>
                </a:lnTo>
                <a:lnTo>
                  <a:pt x="3758" y="234"/>
                </a:lnTo>
                <a:lnTo>
                  <a:pt x="3758" y="2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4" name="Freeform 78"/>
          <p:cNvSpPr>
            <a:spLocks noChangeAspect="1" noEditPoints="1"/>
          </p:cNvSpPr>
          <p:nvPr/>
        </p:nvSpPr>
        <p:spPr bwMode="auto">
          <a:xfrm>
            <a:off x="3671763" y="3060428"/>
            <a:ext cx="645615" cy="449349"/>
          </a:xfrm>
          <a:custGeom>
            <a:avLst/>
            <a:gdLst>
              <a:gd name="T0" fmla="*/ 3670 w 4000"/>
              <a:gd name="T1" fmla="*/ 108 h 2784"/>
              <a:gd name="T2" fmla="*/ 3660 w 4000"/>
              <a:gd name="T3" fmla="*/ 66 h 2784"/>
              <a:gd name="T4" fmla="*/ 3622 w 4000"/>
              <a:gd name="T5" fmla="*/ 18 h 2784"/>
              <a:gd name="T6" fmla="*/ 3560 w 4000"/>
              <a:gd name="T7" fmla="*/ 0 h 2784"/>
              <a:gd name="T8" fmla="*/ 418 w 4000"/>
              <a:gd name="T9" fmla="*/ 2 h 2784"/>
              <a:gd name="T10" fmla="*/ 362 w 4000"/>
              <a:gd name="T11" fmla="*/ 32 h 2784"/>
              <a:gd name="T12" fmla="*/ 332 w 4000"/>
              <a:gd name="T13" fmla="*/ 86 h 2784"/>
              <a:gd name="T14" fmla="*/ 218 w 4000"/>
              <a:gd name="T15" fmla="*/ 2094 h 2784"/>
              <a:gd name="T16" fmla="*/ 174 w 4000"/>
              <a:gd name="T17" fmla="*/ 2098 h 2784"/>
              <a:gd name="T18" fmla="*/ 114 w 4000"/>
              <a:gd name="T19" fmla="*/ 2120 h 2784"/>
              <a:gd name="T20" fmla="*/ 64 w 4000"/>
              <a:gd name="T21" fmla="*/ 2158 h 2784"/>
              <a:gd name="T22" fmla="*/ 26 w 4000"/>
              <a:gd name="T23" fmla="*/ 2208 h 2784"/>
              <a:gd name="T24" fmla="*/ 4 w 4000"/>
              <a:gd name="T25" fmla="*/ 2268 h 2784"/>
              <a:gd name="T26" fmla="*/ 0 w 4000"/>
              <a:gd name="T27" fmla="*/ 2312 h 2784"/>
              <a:gd name="T28" fmla="*/ 4 w 4000"/>
              <a:gd name="T29" fmla="*/ 2384 h 2784"/>
              <a:gd name="T30" fmla="*/ 36 w 4000"/>
              <a:gd name="T31" fmla="*/ 2496 h 2784"/>
              <a:gd name="T32" fmla="*/ 108 w 4000"/>
              <a:gd name="T33" fmla="*/ 2612 h 2784"/>
              <a:gd name="T34" fmla="*/ 208 w 4000"/>
              <a:gd name="T35" fmla="*/ 2704 h 2784"/>
              <a:gd name="T36" fmla="*/ 330 w 4000"/>
              <a:gd name="T37" fmla="*/ 2762 h 2784"/>
              <a:gd name="T38" fmla="*/ 422 w 4000"/>
              <a:gd name="T39" fmla="*/ 2782 h 2784"/>
              <a:gd name="T40" fmla="*/ 3530 w 4000"/>
              <a:gd name="T41" fmla="*/ 2784 h 2784"/>
              <a:gd name="T42" fmla="*/ 3578 w 4000"/>
              <a:gd name="T43" fmla="*/ 2782 h 2784"/>
              <a:gd name="T44" fmla="*/ 3670 w 4000"/>
              <a:gd name="T45" fmla="*/ 2762 h 2784"/>
              <a:gd name="T46" fmla="*/ 3792 w 4000"/>
              <a:gd name="T47" fmla="*/ 2704 h 2784"/>
              <a:gd name="T48" fmla="*/ 3892 w 4000"/>
              <a:gd name="T49" fmla="*/ 2612 h 2784"/>
              <a:gd name="T50" fmla="*/ 3964 w 4000"/>
              <a:gd name="T51" fmla="*/ 2496 h 2784"/>
              <a:gd name="T52" fmla="*/ 3996 w 4000"/>
              <a:gd name="T53" fmla="*/ 2384 h 2784"/>
              <a:gd name="T54" fmla="*/ 4000 w 4000"/>
              <a:gd name="T55" fmla="*/ 2312 h 2784"/>
              <a:gd name="T56" fmla="*/ 3996 w 4000"/>
              <a:gd name="T57" fmla="*/ 2268 h 2784"/>
              <a:gd name="T58" fmla="*/ 3974 w 4000"/>
              <a:gd name="T59" fmla="*/ 2208 h 2784"/>
              <a:gd name="T60" fmla="*/ 3936 w 4000"/>
              <a:gd name="T61" fmla="*/ 2158 h 2784"/>
              <a:gd name="T62" fmla="*/ 3886 w 4000"/>
              <a:gd name="T63" fmla="*/ 2120 h 2784"/>
              <a:gd name="T64" fmla="*/ 3826 w 4000"/>
              <a:gd name="T65" fmla="*/ 2098 h 2784"/>
              <a:gd name="T66" fmla="*/ 3782 w 4000"/>
              <a:gd name="T67" fmla="*/ 2094 h 2784"/>
              <a:gd name="T68" fmla="*/ 3449 w 4000"/>
              <a:gd name="T69" fmla="*/ 2094 h 2784"/>
              <a:gd name="T70" fmla="*/ 3530 w 4000"/>
              <a:gd name="T71" fmla="*/ 2566 h 2784"/>
              <a:gd name="T72" fmla="*/ 446 w 4000"/>
              <a:gd name="T73" fmla="*/ 2564 h 2784"/>
              <a:gd name="T74" fmla="*/ 372 w 4000"/>
              <a:gd name="T75" fmla="*/ 2546 h 2784"/>
              <a:gd name="T76" fmla="*/ 310 w 4000"/>
              <a:gd name="T77" fmla="*/ 2508 h 2784"/>
              <a:gd name="T78" fmla="*/ 260 w 4000"/>
              <a:gd name="T79" fmla="*/ 2454 h 2784"/>
              <a:gd name="T80" fmla="*/ 228 w 4000"/>
              <a:gd name="T81" fmla="*/ 2388 h 2784"/>
              <a:gd name="T82" fmla="*/ 218 w 4000"/>
              <a:gd name="T83" fmla="*/ 2312 h 2784"/>
              <a:gd name="T84" fmla="*/ 3780 w 4000"/>
              <a:gd name="T85" fmla="*/ 2338 h 2784"/>
              <a:gd name="T86" fmla="*/ 3762 w 4000"/>
              <a:gd name="T87" fmla="*/ 2410 h 2784"/>
              <a:gd name="T88" fmla="*/ 3724 w 4000"/>
              <a:gd name="T89" fmla="*/ 2474 h 2784"/>
              <a:gd name="T90" fmla="*/ 3670 w 4000"/>
              <a:gd name="T91" fmla="*/ 2522 h 2784"/>
              <a:gd name="T92" fmla="*/ 3604 w 4000"/>
              <a:gd name="T93" fmla="*/ 2554 h 2784"/>
              <a:gd name="T94" fmla="*/ 3530 w 4000"/>
              <a:gd name="T95" fmla="*/ 2566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00" h="2784">
                <a:moveTo>
                  <a:pt x="3782" y="2094"/>
                </a:moveTo>
                <a:lnTo>
                  <a:pt x="3670" y="2094"/>
                </a:lnTo>
                <a:lnTo>
                  <a:pt x="3670" y="108"/>
                </a:lnTo>
                <a:lnTo>
                  <a:pt x="3670" y="108"/>
                </a:lnTo>
                <a:lnTo>
                  <a:pt x="3668" y="86"/>
                </a:lnTo>
                <a:lnTo>
                  <a:pt x="3660" y="66"/>
                </a:lnTo>
                <a:lnTo>
                  <a:pt x="3650" y="48"/>
                </a:lnTo>
                <a:lnTo>
                  <a:pt x="3638" y="32"/>
                </a:lnTo>
                <a:lnTo>
                  <a:pt x="3622" y="18"/>
                </a:lnTo>
                <a:lnTo>
                  <a:pt x="3602" y="8"/>
                </a:lnTo>
                <a:lnTo>
                  <a:pt x="3582" y="2"/>
                </a:lnTo>
                <a:lnTo>
                  <a:pt x="3560" y="0"/>
                </a:lnTo>
                <a:lnTo>
                  <a:pt x="440" y="0"/>
                </a:lnTo>
                <a:lnTo>
                  <a:pt x="440" y="0"/>
                </a:lnTo>
                <a:lnTo>
                  <a:pt x="418" y="2"/>
                </a:lnTo>
                <a:lnTo>
                  <a:pt x="398" y="8"/>
                </a:lnTo>
                <a:lnTo>
                  <a:pt x="378" y="18"/>
                </a:lnTo>
                <a:lnTo>
                  <a:pt x="362" y="32"/>
                </a:lnTo>
                <a:lnTo>
                  <a:pt x="350" y="48"/>
                </a:lnTo>
                <a:lnTo>
                  <a:pt x="340" y="66"/>
                </a:lnTo>
                <a:lnTo>
                  <a:pt x="332" y="86"/>
                </a:lnTo>
                <a:lnTo>
                  <a:pt x="330" y="108"/>
                </a:lnTo>
                <a:lnTo>
                  <a:pt x="330" y="2094"/>
                </a:lnTo>
                <a:lnTo>
                  <a:pt x="218" y="2094"/>
                </a:lnTo>
                <a:lnTo>
                  <a:pt x="218" y="2094"/>
                </a:lnTo>
                <a:lnTo>
                  <a:pt x="196" y="2094"/>
                </a:lnTo>
                <a:lnTo>
                  <a:pt x="174" y="2098"/>
                </a:lnTo>
                <a:lnTo>
                  <a:pt x="152" y="2104"/>
                </a:lnTo>
                <a:lnTo>
                  <a:pt x="132" y="2110"/>
                </a:lnTo>
                <a:lnTo>
                  <a:pt x="114" y="2120"/>
                </a:lnTo>
                <a:lnTo>
                  <a:pt x="96" y="2130"/>
                </a:lnTo>
                <a:lnTo>
                  <a:pt x="78" y="2144"/>
                </a:lnTo>
                <a:lnTo>
                  <a:pt x="64" y="2158"/>
                </a:lnTo>
                <a:lnTo>
                  <a:pt x="50" y="2174"/>
                </a:lnTo>
                <a:lnTo>
                  <a:pt x="36" y="2190"/>
                </a:lnTo>
                <a:lnTo>
                  <a:pt x="26" y="2208"/>
                </a:lnTo>
                <a:lnTo>
                  <a:pt x="16" y="2226"/>
                </a:lnTo>
                <a:lnTo>
                  <a:pt x="8" y="2248"/>
                </a:lnTo>
                <a:lnTo>
                  <a:pt x="4" y="2268"/>
                </a:lnTo>
                <a:lnTo>
                  <a:pt x="0" y="2290"/>
                </a:lnTo>
                <a:lnTo>
                  <a:pt x="0" y="2312"/>
                </a:lnTo>
                <a:lnTo>
                  <a:pt x="0" y="2312"/>
                </a:lnTo>
                <a:lnTo>
                  <a:pt x="0" y="2336"/>
                </a:lnTo>
                <a:lnTo>
                  <a:pt x="2" y="2360"/>
                </a:lnTo>
                <a:lnTo>
                  <a:pt x="4" y="2384"/>
                </a:lnTo>
                <a:lnTo>
                  <a:pt x="8" y="2406"/>
                </a:lnTo>
                <a:lnTo>
                  <a:pt x="20" y="2452"/>
                </a:lnTo>
                <a:lnTo>
                  <a:pt x="36" y="2496"/>
                </a:lnTo>
                <a:lnTo>
                  <a:pt x="56" y="2536"/>
                </a:lnTo>
                <a:lnTo>
                  <a:pt x="80" y="2576"/>
                </a:lnTo>
                <a:lnTo>
                  <a:pt x="108" y="2612"/>
                </a:lnTo>
                <a:lnTo>
                  <a:pt x="138" y="2646"/>
                </a:lnTo>
                <a:lnTo>
                  <a:pt x="172" y="2676"/>
                </a:lnTo>
                <a:lnTo>
                  <a:pt x="208" y="2704"/>
                </a:lnTo>
                <a:lnTo>
                  <a:pt x="246" y="2726"/>
                </a:lnTo>
                <a:lnTo>
                  <a:pt x="288" y="2746"/>
                </a:lnTo>
                <a:lnTo>
                  <a:pt x="330" y="2762"/>
                </a:lnTo>
                <a:lnTo>
                  <a:pt x="376" y="2774"/>
                </a:lnTo>
                <a:lnTo>
                  <a:pt x="400" y="2778"/>
                </a:lnTo>
                <a:lnTo>
                  <a:pt x="422" y="2782"/>
                </a:lnTo>
                <a:lnTo>
                  <a:pt x="446" y="2784"/>
                </a:lnTo>
                <a:lnTo>
                  <a:pt x="472" y="2784"/>
                </a:lnTo>
                <a:lnTo>
                  <a:pt x="3530" y="2784"/>
                </a:lnTo>
                <a:lnTo>
                  <a:pt x="3530" y="2784"/>
                </a:lnTo>
                <a:lnTo>
                  <a:pt x="3554" y="2784"/>
                </a:lnTo>
                <a:lnTo>
                  <a:pt x="3578" y="2782"/>
                </a:lnTo>
                <a:lnTo>
                  <a:pt x="3600" y="2778"/>
                </a:lnTo>
                <a:lnTo>
                  <a:pt x="3624" y="2774"/>
                </a:lnTo>
                <a:lnTo>
                  <a:pt x="3670" y="2762"/>
                </a:lnTo>
                <a:lnTo>
                  <a:pt x="3712" y="2746"/>
                </a:lnTo>
                <a:lnTo>
                  <a:pt x="3754" y="2726"/>
                </a:lnTo>
                <a:lnTo>
                  <a:pt x="3792" y="2704"/>
                </a:lnTo>
                <a:lnTo>
                  <a:pt x="3828" y="2676"/>
                </a:lnTo>
                <a:lnTo>
                  <a:pt x="3862" y="2646"/>
                </a:lnTo>
                <a:lnTo>
                  <a:pt x="3892" y="2612"/>
                </a:lnTo>
                <a:lnTo>
                  <a:pt x="3920" y="2576"/>
                </a:lnTo>
                <a:lnTo>
                  <a:pt x="3944" y="2536"/>
                </a:lnTo>
                <a:lnTo>
                  <a:pt x="3964" y="2496"/>
                </a:lnTo>
                <a:lnTo>
                  <a:pt x="3980" y="2452"/>
                </a:lnTo>
                <a:lnTo>
                  <a:pt x="3990" y="2406"/>
                </a:lnTo>
                <a:lnTo>
                  <a:pt x="3996" y="2384"/>
                </a:lnTo>
                <a:lnTo>
                  <a:pt x="3998" y="2360"/>
                </a:lnTo>
                <a:lnTo>
                  <a:pt x="4000" y="2336"/>
                </a:lnTo>
                <a:lnTo>
                  <a:pt x="4000" y="2312"/>
                </a:lnTo>
                <a:lnTo>
                  <a:pt x="4000" y="2312"/>
                </a:lnTo>
                <a:lnTo>
                  <a:pt x="4000" y="2290"/>
                </a:lnTo>
                <a:lnTo>
                  <a:pt x="3996" y="2268"/>
                </a:lnTo>
                <a:lnTo>
                  <a:pt x="3990" y="2248"/>
                </a:lnTo>
                <a:lnTo>
                  <a:pt x="3984" y="2226"/>
                </a:lnTo>
                <a:lnTo>
                  <a:pt x="3974" y="2208"/>
                </a:lnTo>
                <a:lnTo>
                  <a:pt x="3964" y="2190"/>
                </a:lnTo>
                <a:lnTo>
                  <a:pt x="3950" y="2174"/>
                </a:lnTo>
                <a:lnTo>
                  <a:pt x="3936" y="2158"/>
                </a:lnTo>
                <a:lnTo>
                  <a:pt x="3922" y="2144"/>
                </a:lnTo>
                <a:lnTo>
                  <a:pt x="3904" y="2130"/>
                </a:lnTo>
                <a:lnTo>
                  <a:pt x="3886" y="2120"/>
                </a:lnTo>
                <a:lnTo>
                  <a:pt x="3868" y="2110"/>
                </a:lnTo>
                <a:lnTo>
                  <a:pt x="3848" y="2104"/>
                </a:lnTo>
                <a:lnTo>
                  <a:pt x="3826" y="2098"/>
                </a:lnTo>
                <a:lnTo>
                  <a:pt x="3804" y="2094"/>
                </a:lnTo>
                <a:lnTo>
                  <a:pt x="3782" y="2094"/>
                </a:lnTo>
                <a:lnTo>
                  <a:pt x="3782" y="2094"/>
                </a:lnTo>
                <a:close/>
                <a:moveTo>
                  <a:pt x="549" y="218"/>
                </a:moveTo>
                <a:lnTo>
                  <a:pt x="3449" y="218"/>
                </a:lnTo>
                <a:lnTo>
                  <a:pt x="3449" y="2094"/>
                </a:lnTo>
                <a:lnTo>
                  <a:pt x="549" y="2094"/>
                </a:lnTo>
                <a:lnTo>
                  <a:pt x="549" y="218"/>
                </a:lnTo>
                <a:close/>
                <a:moveTo>
                  <a:pt x="3530" y="2566"/>
                </a:moveTo>
                <a:lnTo>
                  <a:pt x="472" y="2566"/>
                </a:lnTo>
                <a:lnTo>
                  <a:pt x="472" y="2566"/>
                </a:lnTo>
                <a:lnTo>
                  <a:pt x="446" y="2564"/>
                </a:lnTo>
                <a:lnTo>
                  <a:pt x="420" y="2560"/>
                </a:lnTo>
                <a:lnTo>
                  <a:pt x="396" y="2554"/>
                </a:lnTo>
                <a:lnTo>
                  <a:pt x="372" y="2546"/>
                </a:lnTo>
                <a:lnTo>
                  <a:pt x="350" y="2534"/>
                </a:lnTo>
                <a:lnTo>
                  <a:pt x="330" y="2522"/>
                </a:lnTo>
                <a:lnTo>
                  <a:pt x="310" y="2508"/>
                </a:lnTo>
                <a:lnTo>
                  <a:pt x="292" y="2492"/>
                </a:lnTo>
                <a:lnTo>
                  <a:pt x="276" y="2474"/>
                </a:lnTo>
                <a:lnTo>
                  <a:pt x="260" y="2454"/>
                </a:lnTo>
                <a:lnTo>
                  <a:pt x="248" y="2432"/>
                </a:lnTo>
                <a:lnTo>
                  <a:pt x="238" y="2410"/>
                </a:lnTo>
                <a:lnTo>
                  <a:pt x="228" y="2388"/>
                </a:lnTo>
                <a:lnTo>
                  <a:pt x="222" y="2364"/>
                </a:lnTo>
                <a:lnTo>
                  <a:pt x="218" y="2338"/>
                </a:lnTo>
                <a:lnTo>
                  <a:pt x="218" y="2312"/>
                </a:lnTo>
                <a:lnTo>
                  <a:pt x="3782" y="2312"/>
                </a:lnTo>
                <a:lnTo>
                  <a:pt x="3782" y="2312"/>
                </a:lnTo>
                <a:lnTo>
                  <a:pt x="3780" y="2338"/>
                </a:lnTo>
                <a:lnTo>
                  <a:pt x="3776" y="2364"/>
                </a:lnTo>
                <a:lnTo>
                  <a:pt x="3770" y="2388"/>
                </a:lnTo>
                <a:lnTo>
                  <a:pt x="3762" y="2410"/>
                </a:lnTo>
                <a:lnTo>
                  <a:pt x="3752" y="2432"/>
                </a:lnTo>
                <a:lnTo>
                  <a:pt x="3738" y="2454"/>
                </a:lnTo>
                <a:lnTo>
                  <a:pt x="3724" y="2474"/>
                </a:lnTo>
                <a:lnTo>
                  <a:pt x="3708" y="2492"/>
                </a:lnTo>
                <a:lnTo>
                  <a:pt x="3690" y="2508"/>
                </a:lnTo>
                <a:lnTo>
                  <a:pt x="3670" y="2522"/>
                </a:lnTo>
                <a:lnTo>
                  <a:pt x="3650" y="2534"/>
                </a:lnTo>
                <a:lnTo>
                  <a:pt x="3628" y="2546"/>
                </a:lnTo>
                <a:lnTo>
                  <a:pt x="3604" y="2554"/>
                </a:lnTo>
                <a:lnTo>
                  <a:pt x="3580" y="2560"/>
                </a:lnTo>
                <a:lnTo>
                  <a:pt x="3554" y="2564"/>
                </a:lnTo>
                <a:lnTo>
                  <a:pt x="3530" y="2566"/>
                </a:lnTo>
                <a:lnTo>
                  <a:pt x="3530" y="2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65" name="Group 95"/>
          <p:cNvGrpSpPr>
            <a:grpSpLocks noChangeAspect="1"/>
          </p:cNvGrpSpPr>
          <p:nvPr/>
        </p:nvGrpSpPr>
        <p:grpSpPr>
          <a:xfrm>
            <a:off x="5004190" y="2999862"/>
            <a:ext cx="381619" cy="532343"/>
            <a:chOff x="3822700" y="266700"/>
            <a:chExt cx="4533900" cy="6324600"/>
          </a:xfrm>
          <a:solidFill>
            <a:schemeClr val="bg1"/>
          </a:solidFill>
        </p:grpSpPr>
        <p:sp>
          <p:nvSpPr>
            <p:cNvPr id="166" name="Freeform 96"/>
            <p:cNvSpPr>
              <a:spLocks noEditPoints="1"/>
            </p:cNvSpPr>
            <p:nvPr/>
          </p:nvSpPr>
          <p:spPr bwMode="auto">
            <a:xfrm>
              <a:off x="3822700" y="266700"/>
              <a:ext cx="4533900" cy="6324600"/>
            </a:xfrm>
            <a:custGeom>
              <a:avLst/>
              <a:gdLst>
                <a:gd name="T0" fmla="*/ 2742 w 2856"/>
                <a:gd name="T1" fmla="*/ 98 h 3984"/>
                <a:gd name="T2" fmla="*/ 2684 w 2856"/>
                <a:gd name="T3" fmla="*/ 56 h 3984"/>
                <a:gd name="T4" fmla="*/ 2624 w 2856"/>
                <a:gd name="T5" fmla="*/ 28 h 3984"/>
                <a:gd name="T6" fmla="*/ 2520 w 2856"/>
                <a:gd name="T7" fmla="*/ 4 h 3984"/>
                <a:gd name="T8" fmla="*/ 386 w 2856"/>
                <a:gd name="T9" fmla="*/ 0 h 3984"/>
                <a:gd name="T10" fmla="*/ 308 w 2856"/>
                <a:gd name="T11" fmla="*/ 8 h 3984"/>
                <a:gd name="T12" fmla="*/ 202 w 2856"/>
                <a:gd name="T13" fmla="*/ 48 h 3984"/>
                <a:gd name="T14" fmla="*/ 114 w 2856"/>
                <a:gd name="T15" fmla="*/ 116 h 3984"/>
                <a:gd name="T16" fmla="*/ 46 w 2856"/>
                <a:gd name="T17" fmla="*/ 208 h 3984"/>
                <a:gd name="T18" fmla="*/ 8 w 2856"/>
                <a:gd name="T19" fmla="*/ 318 h 3984"/>
                <a:gd name="T20" fmla="*/ 0 w 2856"/>
                <a:gd name="T21" fmla="*/ 3584 h 3984"/>
                <a:gd name="T22" fmla="*/ 8 w 2856"/>
                <a:gd name="T23" fmla="*/ 3664 h 3984"/>
                <a:gd name="T24" fmla="*/ 46 w 2856"/>
                <a:gd name="T25" fmla="*/ 3774 h 3984"/>
                <a:gd name="T26" fmla="*/ 114 w 2856"/>
                <a:gd name="T27" fmla="*/ 3866 h 3984"/>
                <a:gd name="T28" fmla="*/ 202 w 2856"/>
                <a:gd name="T29" fmla="*/ 3936 h 3984"/>
                <a:gd name="T30" fmla="*/ 308 w 2856"/>
                <a:gd name="T31" fmla="*/ 3976 h 3984"/>
                <a:gd name="T32" fmla="*/ 2444 w 2856"/>
                <a:gd name="T33" fmla="*/ 3984 h 3984"/>
                <a:gd name="T34" fmla="*/ 2520 w 2856"/>
                <a:gd name="T35" fmla="*/ 3976 h 3984"/>
                <a:gd name="T36" fmla="*/ 2626 w 2856"/>
                <a:gd name="T37" fmla="*/ 3936 h 3984"/>
                <a:gd name="T38" fmla="*/ 2716 w 2856"/>
                <a:gd name="T39" fmla="*/ 3866 h 3984"/>
                <a:gd name="T40" fmla="*/ 2782 w 2856"/>
                <a:gd name="T41" fmla="*/ 3774 h 3984"/>
                <a:gd name="T42" fmla="*/ 2822 w 2856"/>
                <a:gd name="T43" fmla="*/ 3664 h 3984"/>
                <a:gd name="T44" fmla="*/ 2850 w 2856"/>
                <a:gd name="T45" fmla="*/ 553 h 3984"/>
                <a:gd name="T46" fmla="*/ 2856 w 2856"/>
                <a:gd name="T47" fmla="*/ 354 h 3984"/>
                <a:gd name="T48" fmla="*/ 2834 w 2856"/>
                <a:gd name="T49" fmla="*/ 238 h 3984"/>
                <a:gd name="T50" fmla="*/ 2784 w 2856"/>
                <a:gd name="T51" fmla="*/ 142 h 3984"/>
                <a:gd name="T52" fmla="*/ 2634 w 2856"/>
                <a:gd name="T53" fmla="*/ 3584 h 3984"/>
                <a:gd name="T54" fmla="*/ 2630 w 2856"/>
                <a:gd name="T55" fmla="*/ 3624 h 3984"/>
                <a:gd name="T56" fmla="*/ 2610 w 2856"/>
                <a:gd name="T57" fmla="*/ 3680 h 3984"/>
                <a:gd name="T58" fmla="*/ 2578 w 2856"/>
                <a:gd name="T59" fmla="*/ 3728 h 3984"/>
                <a:gd name="T60" fmla="*/ 2534 w 2856"/>
                <a:gd name="T61" fmla="*/ 3762 h 3984"/>
                <a:gd name="T62" fmla="*/ 2482 w 2856"/>
                <a:gd name="T63" fmla="*/ 3784 h 3984"/>
                <a:gd name="T64" fmla="*/ 386 w 2856"/>
                <a:gd name="T65" fmla="*/ 3788 h 3984"/>
                <a:gd name="T66" fmla="*/ 348 w 2856"/>
                <a:gd name="T67" fmla="*/ 3784 h 3984"/>
                <a:gd name="T68" fmla="*/ 296 w 2856"/>
                <a:gd name="T69" fmla="*/ 3762 h 3984"/>
                <a:gd name="T70" fmla="*/ 252 w 2856"/>
                <a:gd name="T71" fmla="*/ 3728 h 3984"/>
                <a:gd name="T72" fmla="*/ 218 w 2856"/>
                <a:gd name="T73" fmla="*/ 3680 h 3984"/>
                <a:gd name="T74" fmla="*/ 200 w 2856"/>
                <a:gd name="T75" fmla="*/ 3624 h 3984"/>
                <a:gd name="T76" fmla="*/ 196 w 2856"/>
                <a:gd name="T77" fmla="*/ 3185 h 3984"/>
                <a:gd name="T78" fmla="*/ 2638 w 2856"/>
                <a:gd name="T79" fmla="*/ 2989 h 3984"/>
                <a:gd name="T80" fmla="*/ 2654 w 2856"/>
                <a:gd name="T81" fmla="*/ 679 h 3984"/>
                <a:gd name="T82" fmla="*/ 196 w 2856"/>
                <a:gd name="T83" fmla="*/ 484 h 3984"/>
                <a:gd name="T84" fmla="*/ 196 w 2856"/>
                <a:gd name="T85" fmla="*/ 378 h 3984"/>
                <a:gd name="T86" fmla="*/ 210 w 2856"/>
                <a:gd name="T87" fmla="*/ 320 h 3984"/>
                <a:gd name="T88" fmla="*/ 240 w 2856"/>
                <a:gd name="T89" fmla="*/ 270 h 3984"/>
                <a:gd name="T90" fmla="*/ 280 w 2856"/>
                <a:gd name="T91" fmla="*/ 230 h 3984"/>
                <a:gd name="T92" fmla="*/ 330 w 2856"/>
                <a:gd name="T93" fmla="*/ 204 h 3984"/>
                <a:gd name="T94" fmla="*/ 386 w 2856"/>
                <a:gd name="T95" fmla="*/ 196 h 3984"/>
                <a:gd name="T96" fmla="*/ 2484 w 2856"/>
                <a:gd name="T97" fmla="*/ 198 h 3984"/>
                <a:gd name="T98" fmla="*/ 2554 w 2856"/>
                <a:gd name="T99" fmla="*/ 212 h 3984"/>
                <a:gd name="T100" fmla="*/ 2610 w 2856"/>
                <a:gd name="T101" fmla="*/ 242 h 3984"/>
                <a:gd name="T102" fmla="*/ 2630 w 2856"/>
                <a:gd name="T103" fmla="*/ 264 h 3984"/>
                <a:gd name="T104" fmla="*/ 2652 w 2856"/>
                <a:gd name="T105" fmla="*/ 308 h 3984"/>
                <a:gd name="T106" fmla="*/ 2660 w 2856"/>
                <a:gd name="T107" fmla="*/ 366 h 3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56" h="3984">
                  <a:moveTo>
                    <a:pt x="2760" y="114"/>
                  </a:moveTo>
                  <a:lnTo>
                    <a:pt x="2760" y="114"/>
                  </a:lnTo>
                  <a:lnTo>
                    <a:pt x="2742" y="98"/>
                  </a:lnTo>
                  <a:lnTo>
                    <a:pt x="2724" y="82"/>
                  </a:lnTo>
                  <a:lnTo>
                    <a:pt x="2704" y="68"/>
                  </a:lnTo>
                  <a:lnTo>
                    <a:pt x="2684" y="56"/>
                  </a:lnTo>
                  <a:lnTo>
                    <a:pt x="2664" y="46"/>
                  </a:lnTo>
                  <a:lnTo>
                    <a:pt x="2644" y="36"/>
                  </a:lnTo>
                  <a:lnTo>
                    <a:pt x="2624" y="28"/>
                  </a:lnTo>
                  <a:lnTo>
                    <a:pt x="2602" y="22"/>
                  </a:lnTo>
                  <a:lnTo>
                    <a:pt x="2560" y="10"/>
                  </a:lnTo>
                  <a:lnTo>
                    <a:pt x="2520" y="4"/>
                  </a:lnTo>
                  <a:lnTo>
                    <a:pt x="2480" y="0"/>
                  </a:lnTo>
                  <a:lnTo>
                    <a:pt x="2444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48" y="2"/>
                  </a:lnTo>
                  <a:lnTo>
                    <a:pt x="308" y="8"/>
                  </a:lnTo>
                  <a:lnTo>
                    <a:pt x="272" y="18"/>
                  </a:lnTo>
                  <a:lnTo>
                    <a:pt x="236" y="30"/>
                  </a:lnTo>
                  <a:lnTo>
                    <a:pt x="202" y="48"/>
                  </a:lnTo>
                  <a:lnTo>
                    <a:pt x="170" y="68"/>
                  </a:lnTo>
                  <a:lnTo>
                    <a:pt x="140" y="90"/>
                  </a:lnTo>
                  <a:lnTo>
                    <a:pt x="114" y="116"/>
                  </a:lnTo>
                  <a:lnTo>
                    <a:pt x="88" y="144"/>
                  </a:lnTo>
                  <a:lnTo>
                    <a:pt x="66" y="176"/>
                  </a:lnTo>
                  <a:lnTo>
                    <a:pt x="46" y="208"/>
                  </a:lnTo>
                  <a:lnTo>
                    <a:pt x="30" y="244"/>
                  </a:lnTo>
                  <a:lnTo>
                    <a:pt x="18" y="280"/>
                  </a:lnTo>
                  <a:lnTo>
                    <a:pt x="8" y="318"/>
                  </a:lnTo>
                  <a:lnTo>
                    <a:pt x="2" y="358"/>
                  </a:lnTo>
                  <a:lnTo>
                    <a:pt x="0" y="398"/>
                  </a:lnTo>
                  <a:lnTo>
                    <a:pt x="0" y="3584"/>
                  </a:lnTo>
                  <a:lnTo>
                    <a:pt x="0" y="3584"/>
                  </a:lnTo>
                  <a:lnTo>
                    <a:pt x="2" y="3624"/>
                  </a:lnTo>
                  <a:lnTo>
                    <a:pt x="8" y="3664"/>
                  </a:lnTo>
                  <a:lnTo>
                    <a:pt x="18" y="3702"/>
                  </a:lnTo>
                  <a:lnTo>
                    <a:pt x="30" y="3740"/>
                  </a:lnTo>
                  <a:lnTo>
                    <a:pt x="46" y="3774"/>
                  </a:lnTo>
                  <a:lnTo>
                    <a:pt x="66" y="3808"/>
                  </a:lnTo>
                  <a:lnTo>
                    <a:pt x="88" y="3838"/>
                  </a:lnTo>
                  <a:lnTo>
                    <a:pt x="114" y="3866"/>
                  </a:lnTo>
                  <a:lnTo>
                    <a:pt x="140" y="3892"/>
                  </a:lnTo>
                  <a:lnTo>
                    <a:pt x="170" y="3916"/>
                  </a:lnTo>
                  <a:lnTo>
                    <a:pt x="202" y="3936"/>
                  </a:lnTo>
                  <a:lnTo>
                    <a:pt x="236" y="3952"/>
                  </a:lnTo>
                  <a:lnTo>
                    <a:pt x="272" y="3966"/>
                  </a:lnTo>
                  <a:lnTo>
                    <a:pt x="308" y="3976"/>
                  </a:lnTo>
                  <a:lnTo>
                    <a:pt x="348" y="3982"/>
                  </a:lnTo>
                  <a:lnTo>
                    <a:pt x="386" y="3984"/>
                  </a:lnTo>
                  <a:lnTo>
                    <a:pt x="2444" y="3984"/>
                  </a:lnTo>
                  <a:lnTo>
                    <a:pt x="2444" y="3984"/>
                  </a:lnTo>
                  <a:lnTo>
                    <a:pt x="2482" y="3982"/>
                  </a:lnTo>
                  <a:lnTo>
                    <a:pt x="2520" y="3976"/>
                  </a:lnTo>
                  <a:lnTo>
                    <a:pt x="2558" y="3966"/>
                  </a:lnTo>
                  <a:lnTo>
                    <a:pt x="2594" y="3952"/>
                  </a:lnTo>
                  <a:lnTo>
                    <a:pt x="2626" y="3936"/>
                  </a:lnTo>
                  <a:lnTo>
                    <a:pt x="2658" y="3916"/>
                  </a:lnTo>
                  <a:lnTo>
                    <a:pt x="2688" y="3892"/>
                  </a:lnTo>
                  <a:lnTo>
                    <a:pt x="2716" y="3866"/>
                  </a:lnTo>
                  <a:lnTo>
                    <a:pt x="2742" y="3838"/>
                  </a:lnTo>
                  <a:lnTo>
                    <a:pt x="2764" y="3808"/>
                  </a:lnTo>
                  <a:lnTo>
                    <a:pt x="2782" y="3774"/>
                  </a:lnTo>
                  <a:lnTo>
                    <a:pt x="2800" y="3740"/>
                  </a:lnTo>
                  <a:lnTo>
                    <a:pt x="2812" y="3704"/>
                  </a:lnTo>
                  <a:lnTo>
                    <a:pt x="2822" y="3664"/>
                  </a:lnTo>
                  <a:lnTo>
                    <a:pt x="2828" y="3626"/>
                  </a:lnTo>
                  <a:lnTo>
                    <a:pt x="2830" y="3584"/>
                  </a:lnTo>
                  <a:lnTo>
                    <a:pt x="2850" y="553"/>
                  </a:lnTo>
                  <a:lnTo>
                    <a:pt x="2856" y="396"/>
                  </a:lnTo>
                  <a:lnTo>
                    <a:pt x="2856" y="396"/>
                  </a:lnTo>
                  <a:lnTo>
                    <a:pt x="2856" y="354"/>
                  </a:lnTo>
                  <a:lnTo>
                    <a:pt x="2852" y="312"/>
                  </a:lnTo>
                  <a:lnTo>
                    <a:pt x="2844" y="274"/>
                  </a:lnTo>
                  <a:lnTo>
                    <a:pt x="2834" y="238"/>
                  </a:lnTo>
                  <a:lnTo>
                    <a:pt x="2820" y="204"/>
                  </a:lnTo>
                  <a:lnTo>
                    <a:pt x="2804" y="172"/>
                  </a:lnTo>
                  <a:lnTo>
                    <a:pt x="2784" y="142"/>
                  </a:lnTo>
                  <a:lnTo>
                    <a:pt x="2760" y="114"/>
                  </a:lnTo>
                  <a:lnTo>
                    <a:pt x="2760" y="114"/>
                  </a:lnTo>
                  <a:close/>
                  <a:moveTo>
                    <a:pt x="2634" y="3584"/>
                  </a:moveTo>
                  <a:lnTo>
                    <a:pt x="2634" y="3584"/>
                  </a:lnTo>
                  <a:lnTo>
                    <a:pt x="2634" y="3604"/>
                  </a:lnTo>
                  <a:lnTo>
                    <a:pt x="2630" y="3624"/>
                  </a:lnTo>
                  <a:lnTo>
                    <a:pt x="2626" y="3644"/>
                  </a:lnTo>
                  <a:lnTo>
                    <a:pt x="2620" y="3662"/>
                  </a:lnTo>
                  <a:lnTo>
                    <a:pt x="2610" y="3680"/>
                  </a:lnTo>
                  <a:lnTo>
                    <a:pt x="2602" y="3698"/>
                  </a:lnTo>
                  <a:lnTo>
                    <a:pt x="2590" y="3712"/>
                  </a:lnTo>
                  <a:lnTo>
                    <a:pt x="2578" y="3728"/>
                  </a:lnTo>
                  <a:lnTo>
                    <a:pt x="2564" y="3740"/>
                  </a:lnTo>
                  <a:lnTo>
                    <a:pt x="2550" y="3752"/>
                  </a:lnTo>
                  <a:lnTo>
                    <a:pt x="2534" y="3762"/>
                  </a:lnTo>
                  <a:lnTo>
                    <a:pt x="2518" y="3772"/>
                  </a:lnTo>
                  <a:lnTo>
                    <a:pt x="2500" y="3778"/>
                  </a:lnTo>
                  <a:lnTo>
                    <a:pt x="2482" y="3784"/>
                  </a:lnTo>
                  <a:lnTo>
                    <a:pt x="2462" y="3786"/>
                  </a:lnTo>
                  <a:lnTo>
                    <a:pt x="2444" y="3788"/>
                  </a:lnTo>
                  <a:lnTo>
                    <a:pt x="386" y="3788"/>
                  </a:lnTo>
                  <a:lnTo>
                    <a:pt x="386" y="3788"/>
                  </a:lnTo>
                  <a:lnTo>
                    <a:pt x="368" y="3786"/>
                  </a:lnTo>
                  <a:lnTo>
                    <a:pt x="348" y="3784"/>
                  </a:lnTo>
                  <a:lnTo>
                    <a:pt x="330" y="3778"/>
                  </a:lnTo>
                  <a:lnTo>
                    <a:pt x="312" y="3772"/>
                  </a:lnTo>
                  <a:lnTo>
                    <a:pt x="296" y="3762"/>
                  </a:lnTo>
                  <a:lnTo>
                    <a:pt x="280" y="3752"/>
                  </a:lnTo>
                  <a:lnTo>
                    <a:pt x="266" y="3740"/>
                  </a:lnTo>
                  <a:lnTo>
                    <a:pt x="252" y="3728"/>
                  </a:lnTo>
                  <a:lnTo>
                    <a:pt x="240" y="3714"/>
                  </a:lnTo>
                  <a:lnTo>
                    <a:pt x="228" y="3698"/>
                  </a:lnTo>
                  <a:lnTo>
                    <a:pt x="218" y="3680"/>
                  </a:lnTo>
                  <a:lnTo>
                    <a:pt x="210" y="3662"/>
                  </a:lnTo>
                  <a:lnTo>
                    <a:pt x="204" y="3644"/>
                  </a:lnTo>
                  <a:lnTo>
                    <a:pt x="200" y="3624"/>
                  </a:lnTo>
                  <a:lnTo>
                    <a:pt x="196" y="3604"/>
                  </a:lnTo>
                  <a:lnTo>
                    <a:pt x="196" y="3584"/>
                  </a:lnTo>
                  <a:lnTo>
                    <a:pt x="196" y="3185"/>
                  </a:lnTo>
                  <a:lnTo>
                    <a:pt x="2638" y="3185"/>
                  </a:lnTo>
                  <a:lnTo>
                    <a:pt x="2634" y="3584"/>
                  </a:lnTo>
                  <a:close/>
                  <a:moveTo>
                    <a:pt x="2638" y="2989"/>
                  </a:moveTo>
                  <a:lnTo>
                    <a:pt x="196" y="2989"/>
                  </a:lnTo>
                  <a:lnTo>
                    <a:pt x="196" y="679"/>
                  </a:lnTo>
                  <a:lnTo>
                    <a:pt x="2654" y="679"/>
                  </a:lnTo>
                  <a:lnTo>
                    <a:pt x="2638" y="2989"/>
                  </a:lnTo>
                  <a:close/>
                  <a:moveTo>
                    <a:pt x="2656" y="484"/>
                  </a:moveTo>
                  <a:lnTo>
                    <a:pt x="196" y="484"/>
                  </a:lnTo>
                  <a:lnTo>
                    <a:pt x="196" y="398"/>
                  </a:lnTo>
                  <a:lnTo>
                    <a:pt x="196" y="398"/>
                  </a:lnTo>
                  <a:lnTo>
                    <a:pt x="196" y="378"/>
                  </a:lnTo>
                  <a:lnTo>
                    <a:pt x="200" y="358"/>
                  </a:lnTo>
                  <a:lnTo>
                    <a:pt x="204" y="338"/>
                  </a:lnTo>
                  <a:lnTo>
                    <a:pt x="210" y="320"/>
                  </a:lnTo>
                  <a:lnTo>
                    <a:pt x="218" y="302"/>
                  </a:lnTo>
                  <a:lnTo>
                    <a:pt x="228" y="286"/>
                  </a:lnTo>
                  <a:lnTo>
                    <a:pt x="240" y="270"/>
                  </a:lnTo>
                  <a:lnTo>
                    <a:pt x="252" y="256"/>
                  </a:lnTo>
                  <a:lnTo>
                    <a:pt x="266" y="242"/>
                  </a:lnTo>
                  <a:lnTo>
                    <a:pt x="280" y="230"/>
                  </a:lnTo>
                  <a:lnTo>
                    <a:pt x="296" y="220"/>
                  </a:lnTo>
                  <a:lnTo>
                    <a:pt x="312" y="212"/>
                  </a:lnTo>
                  <a:lnTo>
                    <a:pt x="330" y="204"/>
                  </a:lnTo>
                  <a:lnTo>
                    <a:pt x="348" y="200"/>
                  </a:lnTo>
                  <a:lnTo>
                    <a:pt x="368" y="196"/>
                  </a:lnTo>
                  <a:lnTo>
                    <a:pt x="386" y="196"/>
                  </a:lnTo>
                  <a:lnTo>
                    <a:pt x="2444" y="196"/>
                  </a:lnTo>
                  <a:lnTo>
                    <a:pt x="2444" y="196"/>
                  </a:lnTo>
                  <a:lnTo>
                    <a:pt x="2484" y="198"/>
                  </a:lnTo>
                  <a:lnTo>
                    <a:pt x="2506" y="200"/>
                  </a:lnTo>
                  <a:lnTo>
                    <a:pt x="2530" y="206"/>
                  </a:lnTo>
                  <a:lnTo>
                    <a:pt x="2554" y="212"/>
                  </a:lnTo>
                  <a:lnTo>
                    <a:pt x="2578" y="222"/>
                  </a:lnTo>
                  <a:lnTo>
                    <a:pt x="2600" y="234"/>
                  </a:lnTo>
                  <a:lnTo>
                    <a:pt x="2610" y="242"/>
                  </a:lnTo>
                  <a:lnTo>
                    <a:pt x="2620" y="252"/>
                  </a:lnTo>
                  <a:lnTo>
                    <a:pt x="2620" y="252"/>
                  </a:lnTo>
                  <a:lnTo>
                    <a:pt x="2630" y="264"/>
                  </a:lnTo>
                  <a:lnTo>
                    <a:pt x="2638" y="276"/>
                  </a:lnTo>
                  <a:lnTo>
                    <a:pt x="2646" y="292"/>
                  </a:lnTo>
                  <a:lnTo>
                    <a:pt x="2652" y="308"/>
                  </a:lnTo>
                  <a:lnTo>
                    <a:pt x="2656" y="326"/>
                  </a:lnTo>
                  <a:lnTo>
                    <a:pt x="2658" y="346"/>
                  </a:lnTo>
                  <a:lnTo>
                    <a:pt x="2660" y="366"/>
                  </a:lnTo>
                  <a:lnTo>
                    <a:pt x="2660" y="390"/>
                  </a:lnTo>
                  <a:lnTo>
                    <a:pt x="2656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67" name="Freeform 97"/>
            <p:cNvSpPr>
              <a:spLocks/>
            </p:cNvSpPr>
            <p:nvPr/>
          </p:nvSpPr>
          <p:spPr bwMode="auto">
            <a:xfrm>
              <a:off x="5816600" y="5519738"/>
              <a:ext cx="542925" cy="541338"/>
            </a:xfrm>
            <a:custGeom>
              <a:avLst/>
              <a:gdLst>
                <a:gd name="T0" fmla="*/ 172 w 342"/>
                <a:gd name="T1" fmla="*/ 341 h 341"/>
                <a:gd name="T2" fmla="*/ 206 w 342"/>
                <a:gd name="T3" fmla="*/ 337 h 341"/>
                <a:gd name="T4" fmla="*/ 238 w 342"/>
                <a:gd name="T5" fmla="*/ 327 h 341"/>
                <a:gd name="T6" fmla="*/ 268 w 342"/>
                <a:gd name="T7" fmla="*/ 313 h 341"/>
                <a:gd name="T8" fmla="*/ 292 w 342"/>
                <a:gd name="T9" fmla="*/ 291 h 341"/>
                <a:gd name="T10" fmla="*/ 314 w 342"/>
                <a:gd name="T11" fmla="*/ 265 h 341"/>
                <a:gd name="T12" fmla="*/ 330 w 342"/>
                <a:gd name="T13" fmla="*/ 237 h 341"/>
                <a:gd name="T14" fmla="*/ 340 w 342"/>
                <a:gd name="T15" fmla="*/ 205 h 341"/>
                <a:gd name="T16" fmla="*/ 342 w 342"/>
                <a:gd name="T17" fmla="*/ 172 h 341"/>
                <a:gd name="T18" fmla="*/ 342 w 342"/>
                <a:gd name="T19" fmla="*/ 154 h 341"/>
                <a:gd name="T20" fmla="*/ 336 w 342"/>
                <a:gd name="T21" fmla="*/ 120 h 341"/>
                <a:gd name="T22" fmla="*/ 322 w 342"/>
                <a:gd name="T23" fmla="*/ 90 h 341"/>
                <a:gd name="T24" fmla="*/ 304 w 342"/>
                <a:gd name="T25" fmla="*/ 62 h 341"/>
                <a:gd name="T26" fmla="*/ 280 w 342"/>
                <a:gd name="T27" fmla="*/ 40 h 341"/>
                <a:gd name="T28" fmla="*/ 254 w 342"/>
                <a:gd name="T29" fmla="*/ 20 h 341"/>
                <a:gd name="T30" fmla="*/ 222 w 342"/>
                <a:gd name="T31" fmla="*/ 8 h 341"/>
                <a:gd name="T32" fmla="*/ 190 w 342"/>
                <a:gd name="T33" fmla="*/ 2 h 341"/>
                <a:gd name="T34" fmla="*/ 172 w 342"/>
                <a:gd name="T35" fmla="*/ 0 h 341"/>
                <a:gd name="T36" fmla="*/ 138 w 342"/>
                <a:gd name="T37" fmla="*/ 4 h 341"/>
                <a:gd name="T38" fmla="*/ 106 w 342"/>
                <a:gd name="T39" fmla="*/ 14 h 341"/>
                <a:gd name="T40" fmla="*/ 76 w 342"/>
                <a:gd name="T41" fmla="*/ 30 h 341"/>
                <a:gd name="T42" fmla="*/ 50 w 342"/>
                <a:gd name="T43" fmla="*/ 50 h 341"/>
                <a:gd name="T44" fmla="*/ 30 w 342"/>
                <a:gd name="T45" fmla="*/ 76 h 341"/>
                <a:gd name="T46" fmla="*/ 14 w 342"/>
                <a:gd name="T47" fmla="*/ 104 h 341"/>
                <a:gd name="T48" fmla="*/ 4 w 342"/>
                <a:gd name="T49" fmla="*/ 136 h 341"/>
                <a:gd name="T50" fmla="*/ 0 w 342"/>
                <a:gd name="T51" fmla="*/ 172 h 341"/>
                <a:gd name="T52" fmla="*/ 2 w 342"/>
                <a:gd name="T53" fmla="*/ 187 h 341"/>
                <a:gd name="T54" fmla="*/ 8 w 342"/>
                <a:gd name="T55" fmla="*/ 221 h 341"/>
                <a:gd name="T56" fmla="*/ 22 w 342"/>
                <a:gd name="T57" fmla="*/ 251 h 341"/>
                <a:gd name="T58" fmla="*/ 40 w 342"/>
                <a:gd name="T59" fmla="*/ 279 h 341"/>
                <a:gd name="T60" fmla="*/ 64 w 342"/>
                <a:gd name="T61" fmla="*/ 303 h 341"/>
                <a:gd name="T62" fmla="*/ 90 w 342"/>
                <a:gd name="T63" fmla="*/ 321 h 341"/>
                <a:gd name="T64" fmla="*/ 122 w 342"/>
                <a:gd name="T65" fmla="*/ 333 h 341"/>
                <a:gd name="T66" fmla="*/ 154 w 342"/>
                <a:gd name="T67" fmla="*/ 341 h 341"/>
                <a:gd name="T68" fmla="*/ 172 w 342"/>
                <a:gd name="T6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2" h="341">
                  <a:moveTo>
                    <a:pt x="172" y="341"/>
                  </a:moveTo>
                  <a:lnTo>
                    <a:pt x="172" y="341"/>
                  </a:lnTo>
                  <a:lnTo>
                    <a:pt x="190" y="341"/>
                  </a:lnTo>
                  <a:lnTo>
                    <a:pt x="206" y="337"/>
                  </a:lnTo>
                  <a:lnTo>
                    <a:pt x="222" y="333"/>
                  </a:lnTo>
                  <a:lnTo>
                    <a:pt x="238" y="327"/>
                  </a:lnTo>
                  <a:lnTo>
                    <a:pt x="254" y="321"/>
                  </a:lnTo>
                  <a:lnTo>
                    <a:pt x="268" y="313"/>
                  </a:lnTo>
                  <a:lnTo>
                    <a:pt x="280" y="303"/>
                  </a:lnTo>
                  <a:lnTo>
                    <a:pt x="292" y="291"/>
                  </a:lnTo>
                  <a:lnTo>
                    <a:pt x="304" y="279"/>
                  </a:lnTo>
                  <a:lnTo>
                    <a:pt x="314" y="265"/>
                  </a:lnTo>
                  <a:lnTo>
                    <a:pt x="322" y="251"/>
                  </a:lnTo>
                  <a:lnTo>
                    <a:pt x="330" y="237"/>
                  </a:lnTo>
                  <a:lnTo>
                    <a:pt x="336" y="221"/>
                  </a:lnTo>
                  <a:lnTo>
                    <a:pt x="340" y="205"/>
                  </a:lnTo>
                  <a:lnTo>
                    <a:pt x="342" y="187"/>
                  </a:lnTo>
                  <a:lnTo>
                    <a:pt x="342" y="172"/>
                  </a:lnTo>
                  <a:lnTo>
                    <a:pt x="342" y="172"/>
                  </a:lnTo>
                  <a:lnTo>
                    <a:pt x="342" y="154"/>
                  </a:lnTo>
                  <a:lnTo>
                    <a:pt x="340" y="136"/>
                  </a:lnTo>
                  <a:lnTo>
                    <a:pt x="336" y="120"/>
                  </a:lnTo>
                  <a:lnTo>
                    <a:pt x="330" y="104"/>
                  </a:lnTo>
                  <a:lnTo>
                    <a:pt x="322" y="90"/>
                  </a:lnTo>
                  <a:lnTo>
                    <a:pt x="314" y="76"/>
                  </a:lnTo>
                  <a:lnTo>
                    <a:pt x="304" y="62"/>
                  </a:lnTo>
                  <a:lnTo>
                    <a:pt x="292" y="50"/>
                  </a:lnTo>
                  <a:lnTo>
                    <a:pt x="280" y="40"/>
                  </a:lnTo>
                  <a:lnTo>
                    <a:pt x="268" y="30"/>
                  </a:lnTo>
                  <a:lnTo>
                    <a:pt x="254" y="20"/>
                  </a:lnTo>
                  <a:lnTo>
                    <a:pt x="238" y="14"/>
                  </a:lnTo>
                  <a:lnTo>
                    <a:pt x="222" y="8"/>
                  </a:lnTo>
                  <a:lnTo>
                    <a:pt x="206" y="4"/>
                  </a:lnTo>
                  <a:lnTo>
                    <a:pt x="190" y="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54" y="2"/>
                  </a:lnTo>
                  <a:lnTo>
                    <a:pt x="138" y="4"/>
                  </a:lnTo>
                  <a:lnTo>
                    <a:pt x="122" y="8"/>
                  </a:lnTo>
                  <a:lnTo>
                    <a:pt x="106" y="14"/>
                  </a:lnTo>
                  <a:lnTo>
                    <a:pt x="90" y="20"/>
                  </a:lnTo>
                  <a:lnTo>
                    <a:pt x="76" y="30"/>
                  </a:lnTo>
                  <a:lnTo>
                    <a:pt x="64" y="40"/>
                  </a:lnTo>
                  <a:lnTo>
                    <a:pt x="50" y="50"/>
                  </a:lnTo>
                  <a:lnTo>
                    <a:pt x="40" y="62"/>
                  </a:lnTo>
                  <a:lnTo>
                    <a:pt x="30" y="76"/>
                  </a:lnTo>
                  <a:lnTo>
                    <a:pt x="22" y="90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4" y="136"/>
                  </a:lnTo>
                  <a:lnTo>
                    <a:pt x="2" y="154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2" y="187"/>
                  </a:lnTo>
                  <a:lnTo>
                    <a:pt x="4" y="205"/>
                  </a:lnTo>
                  <a:lnTo>
                    <a:pt x="8" y="221"/>
                  </a:lnTo>
                  <a:lnTo>
                    <a:pt x="14" y="237"/>
                  </a:lnTo>
                  <a:lnTo>
                    <a:pt x="22" y="251"/>
                  </a:lnTo>
                  <a:lnTo>
                    <a:pt x="30" y="265"/>
                  </a:lnTo>
                  <a:lnTo>
                    <a:pt x="40" y="279"/>
                  </a:lnTo>
                  <a:lnTo>
                    <a:pt x="50" y="291"/>
                  </a:lnTo>
                  <a:lnTo>
                    <a:pt x="64" y="303"/>
                  </a:lnTo>
                  <a:lnTo>
                    <a:pt x="76" y="313"/>
                  </a:lnTo>
                  <a:lnTo>
                    <a:pt x="90" y="321"/>
                  </a:lnTo>
                  <a:lnTo>
                    <a:pt x="106" y="327"/>
                  </a:lnTo>
                  <a:lnTo>
                    <a:pt x="122" y="333"/>
                  </a:lnTo>
                  <a:lnTo>
                    <a:pt x="138" y="337"/>
                  </a:lnTo>
                  <a:lnTo>
                    <a:pt x="154" y="341"/>
                  </a:lnTo>
                  <a:lnTo>
                    <a:pt x="172" y="341"/>
                  </a:lnTo>
                  <a:lnTo>
                    <a:pt x="172" y="3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grpSp>
        <p:nvGrpSpPr>
          <p:cNvPr id="168" name="Group 71"/>
          <p:cNvGrpSpPr>
            <a:grpSpLocks noChangeAspect="1"/>
          </p:cNvGrpSpPr>
          <p:nvPr/>
        </p:nvGrpSpPr>
        <p:grpSpPr>
          <a:xfrm>
            <a:off x="7274046" y="3006455"/>
            <a:ext cx="461580" cy="515252"/>
            <a:chOff x="-692150" y="2427288"/>
            <a:chExt cx="614363" cy="685801"/>
          </a:xfrm>
          <a:solidFill>
            <a:schemeClr val="bg1"/>
          </a:solidFill>
        </p:grpSpPr>
        <p:sp>
          <p:nvSpPr>
            <p:cNvPr id="169" name="Freeform 5"/>
            <p:cNvSpPr>
              <a:spLocks/>
            </p:cNvSpPr>
            <p:nvPr/>
          </p:nvSpPr>
          <p:spPr bwMode="auto">
            <a:xfrm>
              <a:off x="-514350" y="2547938"/>
              <a:ext cx="168275" cy="69850"/>
            </a:xfrm>
            <a:custGeom>
              <a:avLst/>
              <a:gdLst>
                <a:gd name="T0" fmla="*/ 35 w 39"/>
                <a:gd name="T1" fmla="*/ 16 h 16"/>
                <a:gd name="T2" fmla="*/ 32 w 39"/>
                <a:gd name="T3" fmla="*/ 14 h 16"/>
                <a:gd name="T4" fmla="*/ 19 w 39"/>
                <a:gd name="T5" fmla="*/ 7 h 16"/>
                <a:gd name="T6" fmla="*/ 7 w 39"/>
                <a:gd name="T7" fmla="*/ 14 h 16"/>
                <a:gd name="T8" fmla="*/ 2 w 39"/>
                <a:gd name="T9" fmla="*/ 15 h 16"/>
                <a:gd name="T10" fmla="*/ 1 w 39"/>
                <a:gd name="T11" fmla="*/ 10 h 16"/>
                <a:gd name="T12" fmla="*/ 19 w 39"/>
                <a:gd name="T13" fmla="*/ 0 h 16"/>
                <a:gd name="T14" fmla="*/ 38 w 39"/>
                <a:gd name="T15" fmla="*/ 10 h 16"/>
                <a:gd name="T16" fmla="*/ 37 w 39"/>
                <a:gd name="T17" fmla="*/ 15 h 16"/>
                <a:gd name="T18" fmla="*/ 35 w 3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6">
                  <a:moveTo>
                    <a:pt x="35" y="16"/>
                  </a:moveTo>
                  <a:cubicBezTo>
                    <a:pt x="34" y="16"/>
                    <a:pt x="32" y="15"/>
                    <a:pt x="32" y="14"/>
                  </a:cubicBezTo>
                  <a:cubicBezTo>
                    <a:pt x="29" y="9"/>
                    <a:pt x="24" y="7"/>
                    <a:pt x="19" y="7"/>
                  </a:cubicBezTo>
                  <a:cubicBezTo>
                    <a:pt x="14" y="7"/>
                    <a:pt x="9" y="9"/>
                    <a:pt x="7" y="14"/>
                  </a:cubicBezTo>
                  <a:cubicBezTo>
                    <a:pt x="6" y="15"/>
                    <a:pt x="4" y="16"/>
                    <a:pt x="2" y="15"/>
                  </a:cubicBezTo>
                  <a:cubicBezTo>
                    <a:pt x="0" y="14"/>
                    <a:pt x="0" y="12"/>
                    <a:pt x="1" y="10"/>
                  </a:cubicBezTo>
                  <a:cubicBezTo>
                    <a:pt x="5" y="4"/>
                    <a:pt x="12" y="0"/>
                    <a:pt x="19" y="0"/>
                  </a:cubicBezTo>
                  <a:cubicBezTo>
                    <a:pt x="27" y="0"/>
                    <a:pt x="34" y="4"/>
                    <a:pt x="38" y="10"/>
                  </a:cubicBezTo>
                  <a:cubicBezTo>
                    <a:pt x="39" y="12"/>
                    <a:pt x="38" y="14"/>
                    <a:pt x="37" y="15"/>
                  </a:cubicBezTo>
                  <a:cubicBezTo>
                    <a:pt x="36" y="15"/>
                    <a:pt x="35" y="16"/>
                    <a:pt x="3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Freeform 6"/>
            <p:cNvSpPr>
              <a:spLocks/>
            </p:cNvSpPr>
            <p:nvPr/>
          </p:nvSpPr>
          <p:spPr bwMode="auto">
            <a:xfrm>
              <a:off x="-566738" y="2487613"/>
              <a:ext cx="273050" cy="100013"/>
            </a:xfrm>
            <a:custGeom>
              <a:avLst/>
              <a:gdLst>
                <a:gd name="T0" fmla="*/ 59 w 63"/>
                <a:gd name="T1" fmla="*/ 23 h 23"/>
                <a:gd name="T2" fmla="*/ 56 w 63"/>
                <a:gd name="T3" fmla="*/ 21 h 23"/>
                <a:gd name="T4" fmla="*/ 31 w 63"/>
                <a:gd name="T5" fmla="*/ 7 h 23"/>
                <a:gd name="T6" fmla="*/ 7 w 63"/>
                <a:gd name="T7" fmla="*/ 21 h 23"/>
                <a:gd name="T8" fmla="*/ 2 w 63"/>
                <a:gd name="T9" fmla="*/ 22 h 23"/>
                <a:gd name="T10" fmla="*/ 1 w 63"/>
                <a:gd name="T11" fmla="*/ 17 h 23"/>
                <a:gd name="T12" fmla="*/ 31 w 63"/>
                <a:gd name="T13" fmla="*/ 0 h 23"/>
                <a:gd name="T14" fmla="*/ 62 w 63"/>
                <a:gd name="T15" fmla="*/ 17 h 23"/>
                <a:gd name="T16" fmla="*/ 60 w 63"/>
                <a:gd name="T17" fmla="*/ 22 h 23"/>
                <a:gd name="T18" fmla="*/ 59 w 63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3">
                  <a:moveTo>
                    <a:pt x="59" y="23"/>
                  </a:moveTo>
                  <a:cubicBezTo>
                    <a:pt x="57" y="23"/>
                    <a:pt x="56" y="22"/>
                    <a:pt x="56" y="21"/>
                  </a:cubicBezTo>
                  <a:cubicBezTo>
                    <a:pt x="51" y="12"/>
                    <a:pt x="41" y="7"/>
                    <a:pt x="31" y="7"/>
                  </a:cubicBezTo>
                  <a:cubicBezTo>
                    <a:pt x="21" y="7"/>
                    <a:pt x="12" y="12"/>
                    <a:pt x="7" y="21"/>
                  </a:cubicBezTo>
                  <a:cubicBezTo>
                    <a:pt x="6" y="22"/>
                    <a:pt x="4" y="23"/>
                    <a:pt x="2" y="22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7" y="6"/>
                    <a:pt x="19" y="0"/>
                    <a:pt x="31" y="0"/>
                  </a:cubicBezTo>
                  <a:cubicBezTo>
                    <a:pt x="44" y="0"/>
                    <a:pt x="55" y="6"/>
                    <a:pt x="62" y="17"/>
                  </a:cubicBezTo>
                  <a:cubicBezTo>
                    <a:pt x="63" y="19"/>
                    <a:pt x="62" y="21"/>
                    <a:pt x="60" y="22"/>
                  </a:cubicBezTo>
                  <a:cubicBezTo>
                    <a:pt x="60" y="22"/>
                    <a:pt x="59" y="23"/>
                    <a:pt x="5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Freeform 7"/>
            <p:cNvSpPr>
              <a:spLocks/>
            </p:cNvSpPr>
            <p:nvPr/>
          </p:nvSpPr>
          <p:spPr bwMode="auto">
            <a:xfrm>
              <a:off x="-619125" y="2427288"/>
              <a:ext cx="376238" cy="130175"/>
            </a:xfrm>
            <a:custGeom>
              <a:avLst/>
              <a:gdLst>
                <a:gd name="T0" fmla="*/ 83 w 87"/>
                <a:gd name="T1" fmla="*/ 30 h 30"/>
                <a:gd name="T2" fmla="*/ 80 w 87"/>
                <a:gd name="T3" fmla="*/ 28 h 30"/>
                <a:gd name="T4" fmla="*/ 43 w 87"/>
                <a:gd name="T5" fmla="*/ 7 h 30"/>
                <a:gd name="T6" fmla="*/ 7 w 87"/>
                <a:gd name="T7" fmla="*/ 28 h 30"/>
                <a:gd name="T8" fmla="*/ 2 w 87"/>
                <a:gd name="T9" fmla="*/ 29 h 30"/>
                <a:gd name="T10" fmla="*/ 1 w 87"/>
                <a:gd name="T11" fmla="*/ 24 h 30"/>
                <a:gd name="T12" fmla="*/ 43 w 87"/>
                <a:gd name="T13" fmla="*/ 0 h 30"/>
                <a:gd name="T14" fmla="*/ 86 w 87"/>
                <a:gd name="T15" fmla="*/ 24 h 30"/>
                <a:gd name="T16" fmla="*/ 84 w 87"/>
                <a:gd name="T17" fmla="*/ 29 h 30"/>
                <a:gd name="T18" fmla="*/ 83 w 87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0">
                  <a:moveTo>
                    <a:pt x="83" y="30"/>
                  </a:moveTo>
                  <a:cubicBezTo>
                    <a:pt x="81" y="30"/>
                    <a:pt x="80" y="29"/>
                    <a:pt x="80" y="28"/>
                  </a:cubicBezTo>
                  <a:cubicBezTo>
                    <a:pt x="72" y="15"/>
                    <a:pt x="58" y="7"/>
                    <a:pt x="43" y="7"/>
                  </a:cubicBezTo>
                  <a:cubicBezTo>
                    <a:pt x="28" y="7"/>
                    <a:pt x="15" y="15"/>
                    <a:pt x="7" y="28"/>
                  </a:cubicBezTo>
                  <a:cubicBezTo>
                    <a:pt x="6" y="29"/>
                    <a:pt x="4" y="30"/>
                    <a:pt x="2" y="29"/>
                  </a:cubicBezTo>
                  <a:cubicBezTo>
                    <a:pt x="1" y="28"/>
                    <a:pt x="0" y="26"/>
                    <a:pt x="1" y="24"/>
                  </a:cubicBezTo>
                  <a:cubicBezTo>
                    <a:pt x="10" y="9"/>
                    <a:pt x="26" y="0"/>
                    <a:pt x="43" y="0"/>
                  </a:cubicBezTo>
                  <a:cubicBezTo>
                    <a:pt x="61" y="0"/>
                    <a:pt x="77" y="9"/>
                    <a:pt x="86" y="24"/>
                  </a:cubicBezTo>
                  <a:cubicBezTo>
                    <a:pt x="87" y="26"/>
                    <a:pt x="86" y="28"/>
                    <a:pt x="84" y="29"/>
                  </a:cubicBezTo>
                  <a:cubicBezTo>
                    <a:pt x="84" y="29"/>
                    <a:pt x="83" y="30"/>
                    <a:pt x="8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Freeform 8"/>
            <p:cNvSpPr>
              <a:spLocks noEditPoints="1"/>
            </p:cNvSpPr>
            <p:nvPr/>
          </p:nvSpPr>
          <p:spPr bwMode="auto">
            <a:xfrm>
              <a:off x="-692150" y="2600326"/>
              <a:ext cx="614363" cy="512763"/>
            </a:xfrm>
            <a:custGeom>
              <a:avLst/>
              <a:gdLst>
                <a:gd name="T0" fmla="*/ 104 w 142"/>
                <a:gd name="T1" fmla="*/ 58 h 119"/>
                <a:gd name="T2" fmla="*/ 72 w 142"/>
                <a:gd name="T3" fmla="*/ 31 h 119"/>
                <a:gd name="T4" fmla="*/ 64 w 142"/>
                <a:gd name="T5" fmla="*/ 18 h 119"/>
                <a:gd name="T6" fmla="*/ 60 w 142"/>
                <a:gd name="T7" fmla="*/ 0 h 119"/>
                <a:gd name="T8" fmla="*/ 57 w 142"/>
                <a:gd name="T9" fmla="*/ 18 h 119"/>
                <a:gd name="T10" fmla="*/ 32 w 142"/>
                <a:gd name="T11" fmla="*/ 31 h 119"/>
                <a:gd name="T12" fmla="*/ 13 w 142"/>
                <a:gd name="T13" fmla="*/ 51 h 119"/>
                <a:gd name="T14" fmla="*/ 0 w 142"/>
                <a:gd name="T15" fmla="*/ 71 h 119"/>
                <a:gd name="T16" fmla="*/ 1 w 142"/>
                <a:gd name="T17" fmla="*/ 96 h 119"/>
                <a:gd name="T18" fmla="*/ 13 w 142"/>
                <a:gd name="T19" fmla="*/ 105 h 119"/>
                <a:gd name="T20" fmla="*/ 34 w 142"/>
                <a:gd name="T21" fmla="*/ 119 h 119"/>
                <a:gd name="T22" fmla="*/ 89 w 142"/>
                <a:gd name="T23" fmla="*/ 105 h 119"/>
                <a:gd name="T24" fmla="*/ 123 w 142"/>
                <a:gd name="T25" fmla="*/ 105 h 119"/>
                <a:gd name="T26" fmla="*/ 137 w 142"/>
                <a:gd name="T27" fmla="*/ 103 h 119"/>
                <a:gd name="T28" fmla="*/ 142 w 142"/>
                <a:gd name="T29" fmla="*/ 94 h 119"/>
                <a:gd name="T30" fmla="*/ 125 w 142"/>
                <a:gd name="T31" fmla="*/ 64 h 119"/>
                <a:gd name="T32" fmla="*/ 63 w 142"/>
                <a:gd name="T33" fmla="*/ 9 h 119"/>
                <a:gd name="T34" fmla="*/ 58 w 142"/>
                <a:gd name="T35" fmla="*/ 9 h 119"/>
                <a:gd name="T36" fmla="*/ 34 w 142"/>
                <a:gd name="T37" fmla="*/ 112 h 119"/>
                <a:gd name="T38" fmla="*/ 34 w 142"/>
                <a:gd name="T39" fmla="*/ 92 h 119"/>
                <a:gd name="T40" fmla="*/ 34 w 142"/>
                <a:gd name="T41" fmla="*/ 112 h 119"/>
                <a:gd name="T42" fmla="*/ 96 w 142"/>
                <a:gd name="T43" fmla="*/ 102 h 119"/>
                <a:gd name="T44" fmla="*/ 116 w 142"/>
                <a:gd name="T45" fmla="*/ 102 h 119"/>
                <a:gd name="T46" fmla="*/ 135 w 142"/>
                <a:gd name="T47" fmla="*/ 93 h 119"/>
                <a:gd name="T48" fmla="*/ 122 w 142"/>
                <a:gd name="T49" fmla="*/ 98 h 119"/>
                <a:gd name="T50" fmla="*/ 90 w 142"/>
                <a:gd name="T51" fmla="*/ 98 h 119"/>
                <a:gd name="T52" fmla="*/ 34 w 142"/>
                <a:gd name="T53" fmla="*/ 85 h 119"/>
                <a:gd name="T54" fmla="*/ 14 w 142"/>
                <a:gd name="T55" fmla="*/ 98 h 119"/>
                <a:gd name="T56" fmla="*/ 7 w 142"/>
                <a:gd name="T57" fmla="*/ 71 h 119"/>
                <a:gd name="T58" fmla="*/ 18 w 142"/>
                <a:gd name="T59" fmla="*/ 60 h 119"/>
                <a:gd name="T60" fmla="*/ 22 w 142"/>
                <a:gd name="T61" fmla="*/ 44 h 119"/>
                <a:gd name="T62" fmla="*/ 32 w 142"/>
                <a:gd name="T63" fmla="*/ 38 h 119"/>
                <a:gd name="T64" fmla="*/ 83 w 142"/>
                <a:gd name="T65" fmla="*/ 43 h 119"/>
                <a:gd name="T66" fmla="*/ 101 w 142"/>
                <a:gd name="T67" fmla="*/ 64 h 119"/>
                <a:gd name="T68" fmla="*/ 135 w 142"/>
                <a:gd name="T69" fmla="*/ 8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9">
                  <a:moveTo>
                    <a:pt x="125" y="64"/>
                  </a:moveTo>
                  <a:cubicBezTo>
                    <a:pt x="113" y="61"/>
                    <a:pt x="107" y="58"/>
                    <a:pt x="104" y="5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8" y="38"/>
                    <a:pt x="80" y="31"/>
                    <a:pt x="72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7" y="16"/>
                    <a:pt x="70" y="13"/>
                    <a:pt x="70" y="9"/>
                  </a:cubicBezTo>
                  <a:cubicBezTo>
                    <a:pt x="70" y="4"/>
                    <a:pt x="65" y="0"/>
                    <a:pt x="60" y="0"/>
                  </a:cubicBezTo>
                  <a:cubicBezTo>
                    <a:pt x="55" y="0"/>
                    <a:pt x="51" y="4"/>
                    <a:pt x="51" y="9"/>
                  </a:cubicBezTo>
                  <a:cubicBezTo>
                    <a:pt x="51" y="13"/>
                    <a:pt x="53" y="16"/>
                    <a:pt x="57" y="18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7" y="31"/>
                    <a:pt x="19" y="31"/>
                    <a:pt x="16" y="42"/>
                  </a:cubicBezTo>
                  <a:cubicBezTo>
                    <a:pt x="15" y="45"/>
                    <a:pt x="14" y="48"/>
                    <a:pt x="13" y="51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4" y="56"/>
                    <a:pt x="0" y="62"/>
                    <a:pt x="0" y="7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5"/>
                    <a:pt x="1" y="96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4"/>
                    <a:pt x="12" y="105"/>
                    <a:pt x="13" y="105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13"/>
                    <a:pt x="25" y="119"/>
                    <a:pt x="34" y="119"/>
                  </a:cubicBezTo>
                  <a:cubicBezTo>
                    <a:pt x="42" y="119"/>
                    <a:pt x="50" y="113"/>
                    <a:pt x="51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90" y="113"/>
                    <a:pt x="97" y="119"/>
                    <a:pt x="106" y="119"/>
                  </a:cubicBezTo>
                  <a:cubicBezTo>
                    <a:pt x="115" y="119"/>
                    <a:pt x="122" y="113"/>
                    <a:pt x="123" y="105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135" y="105"/>
                    <a:pt x="136" y="104"/>
                    <a:pt x="137" y="103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2" y="96"/>
                    <a:pt x="142" y="95"/>
                    <a:pt x="142" y="94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78"/>
                    <a:pt x="140" y="69"/>
                    <a:pt x="125" y="64"/>
                  </a:cubicBezTo>
                  <a:close/>
                  <a:moveTo>
                    <a:pt x="60" y="7"/>
                  </a:moveTo>
                  <a:cubicBezTo>
                    <a:pt x="62" y="7"/>
                    <a:pt x="63" y="8"/>
                    <a:pt x="63" y="9"/>
                  </a:cubicBezTo>
                  <a:cubicBezTo>
                    <a:pt x="63" y="10"/>
                    <a:pt x="62" y="11"/>
                    <a:pt x="60" y="11"/>
                  </a:cubicBezTo>
                  <a:cubicBezTo>
                    <a:pt x="59" y="11"/>
                    <a:pt x="58" y="10"/>
                    <a:pt x="58" y="9"/>
                  </a:cubicBezTo>
                  <a:cubicBezTo>
                    <a:pt x="58" y="8"/>
                    <a:pt x="59" y="7"/>
                    <a:pt x="60" y="7"/>
                  </a:cubicBezTo>
                  <a:close/>
                  <a:moveTo>
                    <a:pt x="34" y="112"/>
                  </a:moveTo>
                  <a:cubicBezTo>
                    <a:pt x="28" y="112"/>
                    <a:pt x="24" y="108"/>
                    <a:pt x="24" y="102"/>
                  </a:cubicBezTo>
                  <a:cubicBezTo>
                    <a:pt x="24" y="97"/>
                    <a:pt x="28" y="92"/>
                    <a:pt x="34" y="92"/>
                  </a:cubicBezTo>
                  <a:cubicBezTo>
                    <a:pt x="40" y="92"/>
                    <a:pt x="44" y="97"/>
                    <a:pt x="44" y="102"/>
                  </a:cubicBezTo>
                  <a:cubicBezTo>
                    <a:pt x="44" y="108"/>
                    <a:pt x="40" y="112"/>
                    <a:pt x="34" y="112"/>
                  </a:cubicBezTo>
                  <a:close/>
                  <a:moveTo>
                    <a:pt x="106" y="112"/>
                  </a:moveTo>
                  <a:cubicBezTo>
                    <a:pt x="100" y="112"/>
                    <a:pt x="96" y="108"/>
                    <a:pt x="96" y="102"/>
                  </a:cubicBezTo>
                  <a:cubicBezTo>
                    <a:pt x="96" y="97"/>
                    <a:pt x="100" y="92"/>
                    <a:pt x="106" y="92"/>
                  </a:cubicBezTo>
                  <a:cubicBezTo>
                    <a:pt x="112" y="92"/>
                    <a:pt x="116" y="97"/>
                    <a:pt x="116" y="102"/>
                  </a:cubicBezTo>
                  <a:cubicBezTo>
                    <a:pt x="116" y="108"/>
                    <a:pt x="112" y="112"/>
                    <a:pt x="106" y="112"/>
                  </a:cubicBezTo>
                  <a:close/>
                  <a:moveTo>
                    <a:pt x="135" y="93"/>
                  </a:moveTo>
                  <a:cubicBezTo>
                    <a:pt x="132" y="98"/>
                    <a:pt x="132" y="98"/>
                    <a:pt x="13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0" y="90"/>
                    <a:pt x="114" y="85"/>
                    <a:pt x="106" y="85"/>
                  </a:cubicBezTo>
                  <a:cubicBezTo>
                    <a:pt x="98" y="85"/>
                    <a:pt x="92" y="90"/>
                    <a:pt x="9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8" y="90"/>
                    <a:pt x="42" y="85"/>
                    <a:pt x="34" y="85"/>
                  </a:cubicBezTo>
                  <a:cubicBezTo>
                    <a:pt x="26" y="85"/>
                    <a:pt x="19" y="90"/>
                    <a:pt x="17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65"/>
                    <a:pt x="9" y="62"/>
                    <a:pt x="14" y="62"/>
                  </a:cubicBezTo>
                  <a:cubicBezTo>
                    <a:pt x="16" y="62"/>
                    <a:pt x="17" y="61"/>
                    <a:pt x="18" y="60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0"/>
                    <a:pt x="22" y="46"/>
                    <a:pt x="22" y="44"/>
                  </a:cubicBezTo>
                  <a:cubicBezTo>
                    <a:pt x="24" y="38"/>
                    <a:pt x="27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6" y="38"/>
                    <a:pt x="81" y="42"/>
                    <a:pt x="83" y="4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100" y="64"/>
                    <a:pt x="100" y="64"/>
                    <a:pt x="101" y="64"/>
                  </a:cubicBezTo>
                  <a:cubicBezTo>
                    <a:pt x="101" y="64"/>
                    <a:pt x="108" y="66"/>
                    <a:pt x="123" y="71"/>
                  </a:cubicBezTo>
                  <a:cubicBezTo>
                    <a:pt x="131" y="73"/>
                    <a:pt x="135" y="77"/>
                    <a:pt x="135" y="82"/>
                  </a:cubicBezTo>
                  <a:lnTo>
                    <a:pt x="135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9"/>
            <p:cNvSpPr>
              <a:spLocks noEditPoints="1"/>
            </p:cNvSpPr>
            <p:nvPr/>
          </p:nvSpPr>
          <p:spPr bwMode="auto">
            <a:xfrm>
              <a:off x="-584200" y="2794001"/>
              <a:ext cx="268288" cy="95250"/>
            </a:xfrm>
            <a:custGeom>
              <a:avLst/>
              <a:gdLst>
                <a:gd name="T0" fmla="*/ 58 w 62"/>
                <a:gd name="T1" fmla="*/ 22 h 22"/>
                <a:gd name="T2" fmla="*/ 4 w 62"/>
                <a:gd name="T3" fmla="*/ 22 h 22"/>
                <a:gd name="T4" fmla="*/ 1 w 62"/>
                <a:gd name="T5" fmla="*/ 21 h 22"/>
                <a:gd name="T6" fmla="*/ 0 w 62"/>
                <a:gd name="T7" fmla="*/ 18 h 22"/>
                <a:gd name="T8" fmla="*/ 4 w 62"/>
                <a:gd name="T9" fmla="*/ 3 h 22"/>
                <a:gd name="T10" fmla="*/ 7 w 62"/>
                <a:gd name="T11" fmla="*/ 0 h 22"/>
                <a:gd name="T12" fmla="*/ 42 w 62"/>
                <a:gd name="T13" fmla="*/ 0 h 22"/>
                <a:gd name="T14" fmla="*/ 52 w 62"/>
                <a:gd name="T15" fmla="*/ 6 h 22"/>
                <a:gd name="T16" fmla="*/ 60 w 62"/>
                <a:gd name="T17" fmla="*/ 16 h 22"/>
                <a:gd name="T18" fmla="*/ 61 w 62"/>
                <a:gd name="T19" fmla="*/ 20 h 22"/>
                <a:gd name="T20" fmla="*/ 58 w 62"/>
                <a:gd name="T21" fmla="*/ 22 h 22"/>
                <a:gd name="T22" fmla="*/ 8 w 62"/>
                <a:gd name="T23" fmla="*/ 15 h 22"/>
                <a:gd name="T24" fmla="*/ 50 w 62"/>
                <a:gd name="T25" fmla="*/ 15 h 22"/>
                <a:gd name="T26" fmla="*/ 47 w 62"/>
                <a:gd name="T27" fmla="*/ 10 h 22"/>
                <a:gd name="T28" fmla="*/ 42 w 62"/>
                <a:gd name="T29" fmla="*/ 7 h 22"/>
                <a:gd name="T30" fmla="*/ 10 w 62"/>
                <a:gd name="T31" fmla="*/ 7 h 22"/>
                <a:gd name="T32" fmla="*/ 8 w 62"/>
                <a:gd name="T3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22">
                  <a:moveTo>
                    <a:pt x="58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2"/>
                    <a:pt x="1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2"/>
                    <a:pt x="52" y="6"/>
                  </a:cubicBezTo>
                  <a:cubicBezTo>
                    <a:pt x="56" y="10"/>
                    <a:pt x="60" y="16"/>
                    <a:pt x="60" y="16"/>
                  </a:cubicBezTo>
                  <a:cubicBezTo>
                    <a:pt x="61" y="17"/>
                    <a:pt x="62" y="19"/>
                    <a:pt x="61" y="20"/>
                  </a:cubicBezTo>
                  <a:cubicBezTo>
                    <a:pt x="60" y="21"/>
                    <a:pt x="59" y="22"/>
                    <a:pt x="58" y="22"/>
                  </a:cubicBezTo>
                  <a:close/>
                  <a:moveTo>
                    <a:pt x="8" y="15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49" y="13"/>
                    <a:pt x="48" y="12"/>
                    <a:pt x="47" y="10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4" name="Freeform 31"/>
          <p:cNvSpPr>
            <a:spLocks noChangeAspect="1" noEditPoints="1"/>
          </p:cNvSpPr>
          <p:nvPr/>
        </p:nvSpPr>
        <p:spPr bwMode="auto">
          <a:xfrm>
            <a:off x="6119858" y="3026958"/>
            <a:ext cx="487167" cy="478738"/>
          </a:xfrm>
          <a:custGeom>
            <a:avLst/>
            <a:gdLst>
              <a:gd name="T0" fmla="*/ 968 w 2312"/>
              <a:gd name="T1" fmla="*/ 1185 h 2279"/>
              <a:gd name="T2" fmla="*/ 964 w 2312"/>
              <a:gd name="T3" fmla="*/ 1189 h 2279"/>
              <a:gd name="T4" fmla="*/ 964 w 2312"/>
              <a:gd name="T5" fmla="*/ 1768 h 2279"/>
              <a:gd name="T6" fmla="*/ 966 w 2312"/>
              <a:gd name="T7" fmla="*/ 1773 h 2279"/>
              <a:gd name="T8" fmla="*/ 972 w 2312"/>
              <a:gd name="T9" fmla="*/ 1777 h 2279"/>
              <a:gd name="T10" fmla="*/ 976 w 2312"/>
              <a:gd name="T11" fmla="*/ 1775 h 2279"/>
              <a:gd name="T12" fmla="*/ 1473 w 2312"/>
              <a:gd name="T13" fmla="*/ 1482 h 2279"/>
              <a:gd name="T14" fmla="*/ 1474 w 2312"/>
              <a:gd name="T15" fmla="*/ 1477 h 2279"/>
              <a:gd name="T16" fmla="*/ 1473 w 2312"/>
              <a:gd name="T17" fmla="*/ 1471 h 2279"/>
              <a:gd name="T18" fmla="*/ 976 w 2312"/>
              <a:gd name="T19" fmla="*/ 1185 h 2279"/>
              <a:gd name="T20" fmla="*/ 973 w 2312"/>
              <a:gd name="T21" fmla="*/ 1057 h 2279"/>
              <a:gd name="T22" fmla="*/ 1019 w 2312"/>
              <a:gd name="T23" fmla="*/ 1064 h 2279"/>
              <a:gd name="T24" fmla="*/ 1534 w 2312"/>
              <a:gd name="T25" fmla="*/ 1359 h 2279"/>
              <a:gd name="T26" fmla="*/ 1571 w 2312"/>
              <a:gd name="T27" fmla="*/ 1389 h 2279"/>
              <a:gd name="T28" fmla="*/ 1594 w 2312"/>
              <a:gd name="T29" fmla="*/ 1429 h 2279"/>
              <a:gd name="T30" fmla="*/ 1602 w 2312"/>
              <a:gd name="T31" fmla="*/ 1476 h 2279"/>
              <a:gd name="T32" fmla="*/ 1594 w 2312"/>
              <a:gd name="T33" fmla="*/ 1523 h 2279"/>
              <a:gd name="T34" fmla="*/ 1571 w 2312"/>
              <a:gd name="T35" fmla="*/ 1563 h 2279"/>
              <a:gd name="T36" fmla="*/ 1535 w 2312"/>
              <a:gd name="T37" fmla="*/ 1594 h 2279"/>
              <a:gd name="T38" fmla="*/ 1020 w 2312"/>
              <a:gd name="T39" fmla="*/ 1895 h 2279"/>
              <a:gd name="T40" fmla="*/ 972 w 2312"/>
              <a:gd name="T41" fmla="*/ 1904 h 2279"/>
              <a:gd name="T42" fmla="*/ 926 w 2312"/>
              <a:gd name="T43" fmla="*/ 1895 h 2279"/>
              <a:gd name="T44" fmla="*/ 885 w 2312"/>
              <a:gd name="T45" fmla="*/ 1872 h 2279"/>
              <a:gd name="T46" fmla="*/ 854 w 2312"/>
              <a:gd name="T47" fmla="*/ 1836 h 2279"/>
              <a:gd name="T48" fmla="*/ 838 w 2312"/>
              <a:gd name="T49" fmla="*/ 1791 h 2279"/>
              <a:gd name="T50" fmla="*/ 836 w 2312"/>
              <a:gd name="T51" fmla="*/ 1193 h 2279"/>
              <a:gd name="T52" fmla="*/ 845 w 2312"/>
              <a:gd name="T53" fmla="*/ 1145 h 2279"/>
              <a:gd name="T54" fmla="*/ 868 w 2312"/>
              <a:gd name="T55" fmla="*/ 1104 h 2279"/>
              <a:gd name="T56" fmla="*/ 904 w 2312"/>
              <a:gd name="T57" fmla="*/ 1075 h 2279"/>
              <a:gd name="T58" fmla="*/ 949 w 2312"/>
              <a:gd name="T59" fmla="*/ 1059 h 2279"/>
              <a:gd name="T60" fmla="*/ 127 w 2312"/>
              <a:gd name="T61" fmla="*/ 808 h 2279"/>
              <a:gd name="T62" fmla="*/ 2184 w 2312"/>
              <a:gd name="T63" fmla="*/ 2151 h 2279"/>
              <a:gd name="T64" fmla="*/ 127 w 2312"/>
              <a:gd name="T65" fmla="*/ 808 h 2279"/>
              <a:gd name="T66" fmla="*/ 1096 w 2312"/>
              <a:gd name="T67" fmla="*/ 484 h 2279"/>
              <a:gd name="T68" fmla="*/ 1343 w 2312"/>
              <a:gd name="T69" fmla="*/ 31 h 2279"/>
              <a:gd name="T70" fmla="*/ 2248 w 2312"/>
              <a:gd name="T71" fmla="*/ 681 h 2279"/>
              <a:gd name="T72" fmla="*/ 2285 w 2312"/>
              <a:gd name="T73" fmla="*/ 692 h 2279"/>
              <a:gd name="T74" fmla="*/ 2307 w 2312"/>
              <a:gd name="T75" fmla="*/ 724 h 2279"/>
              <a:gd name="T76" fmla="*/ 2312 w 2312"/>
              <a:gd name="T77" fmla="*/ 2215 h 2279"/>
              <a:gd name="T78" fmla="*/ 2299 w 2312"/>
              <a:gd name="T79" fmla="*/ 2253 h 2279"/>
              <a:gd name="T80" fmla="*/ 2267 w 2312"/>
              <a:gd name="T81" fmla="*/ 2276 h 2279"/>
              <a:gd name="T82" fmla="*/ 63 w 2312"/>
              <a:gd name="T83" fmla="*/ 2279 h 2279"/>
              <a:gd name="T84" fmla="*/ 26 w 2312"/>
              <a:gd name="T85" fmla="*/ 2267 h 2279"/>
              <a:gd name="T86" fmla="*/ 3 w 2312"/>
              <a:gd name="T87" fmla="*/ 2235 h 2279"/>
              <a:gd name="T88" fmla="*/ 0 w 2312"/>
              <a:gd name="T89" fmla="*/ 744 h 2279"/>
              <a:gd name="T90" fmla="*/ 12 w 2312"/>
              <a:gd name="T91" fmla="*/ 706 h 2279"/>
              <a:gd name="T92" fmla="*/ 43 w 2312"/>
              <a:gd name="T93" fmla="*/ 684 h 2279"/>
              <a:gd name="T94" fmla="*/ 1015 w 2312"/>
              <a:gd name="T95" fmla="*/ 681 h 2279"/>
              <a:gd name="T96" fmla="*/ 973 w 2312"/>
              <a:gd name="T97" fmla="*/ 0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279">
                <a:moveTo>
                  <a:pt x="936" y="1130"/>
                </a:moveTo>
                <a:lnTo>
                  <a:pt x="968" y="1185"/>
                </a:lnTo>
                <a:lnTo>
                  <a:pt x="966" y="1186"/>
                </a:lnTo>
                <a:lnTo>
                  <a:pt x="964" y="1189"/>
                </a:lnTo>
                <a:lnTo>
                  <a:pt x="964" y="1193"/>
                </a:lnTo>
                <a:lnTo>
                  <a:pt x="964" y="1768"/>
                </a:lnTo>
                <a:lnTo>
                  <a:pt x="964" y="1771"/>
                </a:lnTo>
                <a:lnTo>
                  <a:pt x="966" y="1773"/>
                </a:lnTo>
                <a:lnTo>
                  <a:pt x="968" y="1775"/>
                </a:lnTo>
                <a:lnTo>
                  <a:pt x="972" y="1777"/>
                </a:lnTo>
                <a:lnTo>
                  <a:pt x="974" y="1777"/>
                </a:lnTo>
                <a:lnTo>
                  <a:pt x="976" y="1775"/>
                </a:lnTo>
                <a:lnTo>
                  <a:pt x="1470" y="1485"/>
                </a:lnTo>
                <a:lnTo>
                  <a:pt x="1473" y="1482"/>
                </a:lnTo>
                <a:lnTo>
                  <a:pt x="1474" y="1479"/>
                </a:lnTo>
                <a:lnTo>
                  <a:pt x="1474" y="1477"/>
                </a:lnTo>
                <a:lnTo>
                  <a:pt x="1474" y="1474"/>
                </a:lnTo>
                <a:lnTo>
                  <a:pt x="1473" y="1471"/>
                </a:lnTo>
                <a:lnTo>
                  <a:pt x="1470" y="1470"/>
                </a:lnTo>
                <a:lnTo>
                  <a:pt x="976" y="1185"/>
                </a:lnTo>
                <a:lnTo>
                  <a:pt x="936" y="1130"/>
                </a:lnTo>
                <a:close/>
                <a:moveTo>
                  <a:pt x="973" y="1057"/>
                </a:moveTo>
                <a:lnTo>
                  <a:pt x="996" y="1059"/>
                </a:lnTo>
                <a:lnTo>
                  <a:pt x="1019" y="1064"/>
                </a:lnTo>
                <a:lnTo>
                  <a:pt x="1040" y="1075"/>
                </a:lnTo>
                <a:lnTo>
                  <a:pt x="1534" y="1359"/>
                </a:lnTo>
                <a:lnTo>
                  <a:pt x="1554" y="1373"/>
                </a:lnTo>
                <a:lnTo>
                  <a:pt x="1571" y="1389"/>
                </a:lnTo>
                <a:lnTo>
                  <a:pt x="1583" y="1408"/>
                </a:lnTo>
                <a:lnTo>
                  <a:pt x="1594" y="1429"/>
                </a:lnTo>
                <a:lnTo>
                  <a:pt x="1599" y="1452"/>
                </a:lnTo>
                <a:lnTo>
                  <a:pt x="1602" y="1476"/>
                </a:lnTo>
                <a:lnTo>
                  <a:pt x="1600" y="1500"/>
                </a:lnTo>
                <a:lnTo>
                  <a:pt x="1594" y="1523"/>
                </a:lnTo>
                <a:lnTo>
                  <a:pt x="1585" y="1544"/>
                </a:lnTo>
                <a:lnTo>
                  <a:pt x="1571" y="1563"/>
                </a:lnTo>
                <a:lnTo>
                  <a:pt x="1555" y="1580"/>
                </a:lnTo>
                <a:lnTo>
                  <a:pt x="1535" y="1594"/>
                </a:lnTo>
                <a:lnTo>
                  <a:pt x="1041" y="1885"/>
                </a:lnTo>
                <a:lnTo>
                  <a:pt x="1020" y="1895"/>
                </a:lnTo>
                <a:lnTo>
                  <a:pt x="996" y="1902"/>
                </a:lnTo>
                <a:lnTo>
                  <a:pt x="972" y="1904"/>
                </a:lnTo>
                <a:lnTo>
                  <a:pt x="949" y="1902"/>
                </a:lnTo>
                <a:lnTo>
                  <a:pt x="926" y="1895"/>
                </a:lnTo>
                <a:lnTo>
                  <a:pt x="904" y="1886"/>
                </a:lnTo>
                <a:lnTo>
                  <a:pt x="885" y="1872"/>
                </a:lnTo>
                <a:lnTo>
                  <a:pt x="868" y="1855"/>
                </a:lnTo>
                <a:lnTo>
                  <a:pt x="854" y="1836"/>
                </a:lnTo>
                <a:lnTo>
                  <a:pt x="845" y="1815"/>
                </a:lnTo>
                <a:lnTo>
                  <a:pt x="838" y="1791"/>
                </a:lnTo>
                <a:lnTo>
                  <a:pt x="836" y="1768"/>
                </a:lnTo>
                <a:lnTo>
                  <a:pt x="836" y="1193"/>
                </a:lnTo>
                <a:lnTo>
                  <a:pt x="838" y="1168"/>
                </a:lnTo>
                <a:lnTo>
                  <a:pt x="845" y="1145"/>
                </a:lnTo>
                <a:lnTo>
                  <a:pt x="854" y="1123"/>
                </a:lnTo>
                <a:lnTo>
                  <a:pt x="868" y="1104"/>
                </a:lnTo>
                <a:lnTo>
                  <a:pt x="884" y="1088"/>
                </a:lnTo>
                <a:lnTo>
                  <a:pt x="904" y="1075"/>
                </a:lnTo>
                <a:lnTo>
                  <a:pt x="926" y="1064"/>
                </a:lnTo>
                <a:lnTo>
                  <a:pt x="949" y="1059"/>
                </a:lnTo>
                <a:lnTo>
                  <a:pt x="973" y="1057"/>
                </a:lnTo>
                <a:close/>
                <a:moveTo>
                  <a:pt x="127" y="808"/>
                </a:moveTo>
                <a:lnTo>
                  <a:pt x="127" y="2151"/>
                </a:lnTo>
                <a:lnTo>
                  <a:pt x="2184" y="2151"/>
                </a:lnTo>
                <a:lnTo>
                  <a:pt x="2184" y="808"/>
                </a:lnTo>
                <a:lnTo>
                  <a:pt x="127" y="808"/>
                </a:lnTo>
                <a:close/>
                <a:moveTo>
                  <a:pt x="973" y="0"/>
                </a:moveTo>
                <a:lnTo>
                  <a:pt x="1096" y="484"/>
                </a:lnTo>
                <a:lnTo>
                  <a:pt x="1219" y="0"/>
                </a:lnTo>
                <a:lnTo>
                  <a:pt x="1343" y="31"/>
                </a:lnTo>
                <a:lnTo>
                  <a:pt x="1178" y="681"/>
                </a:lnTo>
                <a:lnTo>
                  <a:pt x="2248" y="681"/>
                </a:lnTo>
                <a:lnTo>
                  <a:pt x="2267" y="684"/>
                </a:lnTo>
                <a:lnTo>
                  <a:pt x="2285" y="692"/>
                </a:lnTo>
                <a:lnTo>
                  <a:pt x="2299" y="706"/>
                </a:lnTo>
                <a:lnTo>
                  <a:pt x="2307" y="724"/>
                </a:lnTo>
                <a:lnTo>
                  <a:pt x="2312" y="744"/>
                </a:lnTo>
                <a:lnTo>
                  <a:pt x="2312" y="2215"/>
                </a:lnTo>
                <a:lnTo>
                  <a:pt x="2307" y="2235"/>
                </a:lnTo>
                <a:lnTo>
                  <a:pt x="2299" y="2253"/>
                </a:lnTo>
                <a:lnTo>
                  <a:pt x="2285" y="2267"/>
                </a:lnTo>
                <a:lnTo>
                  <a:pt x="2267" y="2276"/>
                </a:lnTo>
                <a:lnTo>
                  <a:pt x="2248" y="2279"/>
                </a:lnTo>
                <a:lnTo>
                  <a:pt x="63" y="2279"/>
                </a:lnTo>
                <a:lnTo>
                  <a:pt x="43" y="2276"/>
                </a:lnTo>
                <a:lnTo>
                  <a:pt x="26" y="2267"/>
                </a:lnTo>
                <a:lnTo>
                  <a:pt x="12" y="2253"/>
                </a:lnTo>
                <a:lnTo>
                  <a:pt x="3" y="2235"/>
                </a:lnTo>
                <a:lnTo>
                  <a:pt x="0" y="2215"/>
                </a:lnTo>
                <a:lnTo>
                  <a:pt x="0" y="744"/>
                </a:lnTo>
                <a:lnTo>
                  <a:pt x="3" y="724"/>
                </a:lnTo>
                <a:lnTo>
                  <a:pt x="12" y="706"/>
                </a:lnTo>
                <a:lnTo>
                  <a:pt x="26" y="692"/>
                </a:lnTo>
                <a:lnTo>
                  <a:pt x="43" y="684"/>
                </a:lnTo>
                <a:lnTo>
                  <a:pt x="63" y="681"/>
                </a:lnTo>
                <a:lnTo>
                  <a:pt x="1015" y="681"/>
                </a:lnTo>
                <a:lnTo>
                  <a:pt x="850" y="31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u="sng"/>
          </a:p>
        </p:txBody>
      </p:sp>
      <p:grpSp>
        <p:nvGrpSpPr>
          <p:cNvPr id="175" name="Group 95"/>
          <p:cNvGrpSpPr>
            <a:grpSpLocks noChangeAspect="1"/>
          </p:cNvGrpSpPr>
          <p:nvPr/>
        </p:nvGrpSpPr>
        <p:grpSpPr>
          <a:xfrm>
            <a:off x="10766869" y="2998549"/>
            <a:ext cx="439953" cy="480214"/>
            <a:chOff x="3251200" y="317500"/>
            <a:chExt cx="5689600" cy="6210300"/>
          </a:xfrm>
          <a:solidFill>
            <a:schemeClr val="bg1"/>
          </a:solidFill>
        </p:grpSpPr>
        <p:sp>
          <p:nvSpPr>
            <p:cNvPr id="176" name="Rectangle 96"/>
            <p:cNvSpPr>
              <a:spLocks noChangeArrowheads="1"/>
            </p:cNvSpPr>
            <p:nvPr/>
          </p:nvSpPr>
          <p:spPr bwMode="auto">
            <a:xfrm>
              <a:off x="6789738" y="3810000"/>
              <a:ext cx="1189038" cy="336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7" name="Rectangle 97"/>
            <p:cNvSpPr>
              <a:spLocks noChangeArrowheads="1"/>
            </p:cNvSpPr>
            <p:nvPr/>
          </p:nvSpPr>
          <p:spPr bwMode="auto">
            <a:xfrm>
              <a:off x="6789738" y="4410075"/>
              <a:ext cx="1189038" cy="336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8" name="Rectangle 98"/>
            <p:cNvSpPr>
              <a:spLocks noChangeArrowheads="1"/>
            </p:cNvSpPr>
            <p:nvPr/>
          </p:nvSpPr>
          <p:spPr bwMode="auto">
            <a:xfrm>
              <a:off x="6789738" y="5013325"/>
              <a:ext cx="1189038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79" name="Freeform 99"/>
            <p:cNvSpPr>
              <a:spLocks noEditPoints="1"/>
            </p:cNvSpPr>
            <p:nvPr/>
          </p:nvSpPr>
          <p:spPr bwMode="auto">
            <a:xfrm>
              <a:off x="3251200" y="317500"/>
              <a:ext cx="5689600" cy="6210300"/>
            </a:xfrm>
            <a:custGeom>
              <a:avLst/>
              <a:gdLst>
                <a:gd name="T0" fmla="*/ 1487 w 3584"/>
                <a:gd name="T1" fmla="*/ 574 h 3912"/>
                <a:gd name="T2" fmla="*/ 1579 w 3584"/>
                <a:gd name="T3" fmla="*/ 588 h 3912"/>
                <a:gd name="T4" fmla="*/ 1717 w 3584"/>
                <a:gd name="T5" fmla="*/ 554 h 3912"/>
                <a:gd name="T6" fmla="*/ 1807 w 3584"/>
                <a:gd name="T7" fmla="*/ 480 h 3912"/>
                <a:gd name="T8" fmla="*/ 1867 w 3584"/>
                <a:gd name="T9" fmla="*/ 352 h 3912"/>
                <a:gd name="T10" fmla="*/ 1867 w 3584"/>
                <a:gd name="T11" fmla="*/ 236 h 3912"/>
                <a:gd name="T12" fmla="*/ 1807 w 3584"/>
                <a:gd name="T13" fmla="*/ 108 h 3912"/>
                <a:gd name="T14" fmla="*/ 1717 w 3584"/>
                <a:gd name="T15" fmla="*/ 34 h 3912"/>
                <a:gd name="T16" fmla="*/ 1579 w 3584"/>
                <a:gd name="T17" fmla="*/ 0 h 3912"/>
                <a:gd name="T18" fmla="*/ 1493 w 3584"/>
                <a:gd name="T19" fmla="*/ 12 h 3912"/>
                <a:gd name="T20" fmla="*/ 1371 w 3584"/>
                <a:gd name="T21" fmla="*/ 86 h 3912"/>
                <a:gd name="T22" fmla="*/ 1307 w 3584"/>
                <a:gd name="T23" fmla="*/ 180 h 3912"/>
                <a:gd name="T24" fmla="*/ 1283 w 3584"/>
                <a:gd name="T25" fmla="*/ 294 h 3912"/>
                <a:gd name="T26" fmla="*/ 404 w 3584"/>
                <a:gd name="T27" fmla="*/ 1318 h 3912"/>
                <a:gd name="T28" fmla="*/ 244 w 3584"/>
                <a:gd name="T29" fmla="*/ 1366 h 3912"/>
                <a:gd name="T30" fmla="*/ 90 w 3584"/>
                <a:gd name="T31" fmla="*/ 1496 h 3912"/>
                <a:gd name="T32" fmla="*/ 8 w 3584"/>
                <a:gd name="T33" fmla="*/ 1682 h 3912"/>
                <a:gd name="T34" fmla="*/ 2 w 3584"/>
                <a:gd name="T35" fmla="*/ 3504 h 3912"/>
                <a:gd name="T36" fmla="*/ 76 w 3584"/>
                <a:gd name="T37" fmla="*/ 3712 h 3912"/>
                <a:gd name="T38" fmla="*/ 236 w 3584"/>
                <a:gd name="T39" fmla="*/ 3856 h 3912"/>
                <a:gd name="T40" fmla="*/ 452 w 3584"/>
                <a:gd name="T41" fmla="*/ 3912 h 3912"/>
                <a:gd name="T42" fmla="*/ 3266 w 3584"/>
                <a:gd name="T43" fmla="*/ 3890 h 3912"/>
                <a:gd name="T44" fmla="*/ 3450 w 3584"/>
                <a:gd name="T45" fmla="*/ 3778 h 3912"/>
                <a:gd name="T46" fmla="*/ 3564 w 3584"/>
                <a:gd name="T47" fmla="*/ 3592 h 3912"/>
                <a:gd name="T48" fmla="*/ 3584 w 3584"/>
                <a:gd name="T49" fmla="*/ 1766 h 3912"/>
                <a:gd name="T50" fmla="*/ 3530 w 3584"/>
                <a:gd name="T51" fmla="*/ 1550 h 3912"/>
                <a:gd name="T52" fmla="*/ 3384 w 3584"/>
                <a:gd name="T53" fmla="*/ 1390 h 3912"/>
                <a:gd name="T54" fmla="*/ 3176 w 3584"/>
                <a:gd name="T55" fmla="*/ 1316 h 3912"/>
                <a:gd name="T56" fmla="*/ 1533 w 3584"/>
                <a:gd name="T57" fmla="*/ 224 h 3912"/>
                <a:gd name="T58" fmla="*/ 1595 w 3584"/>
                <a:gd name="T59" fmla="*/ 212 h 3912"/>
                <a:gd name="T60" fmla="*/ 1647 w 3584"/>
                <a:gd name="T61" fmla="*/ 248 h 3912"/>
                <a:gd name="T62" fmla="*/ 1659 w 3584"/>
                <a:gd name="T63" fmla="*/ 310 h 3912"/>
                <a:gd name="T64" fmla="*/ 1625 w 3584"/>
                <a:gd name="T65" fmla="*/ 362 h 3912"/>
                <a:gd name="T66" fmla="*/ 1579 w 3584"/>
                <a:gd name="T67" fmla="*/ 376 h 3912"/>
                <a:gd name="T68" fmla="*/ 1519 w 3584"/>
                <a:gd name="T69" fmla="*/ 352 h 3912"/>
                <a:gd name="T70" fmla="*/ 1495 w 3584"/>
                <a:gd name="T71" fmla="*/ 294 h 3912"/>
                <a:gd name="T72" fmla="*/ 1519 w 3584"/>
                <a:gd name="T73" fmla="*/ 234 h 3912"/>
                <a:gd name="T74" fmla="*/ 3362 w 3584"/>
                <a:gd name="T75" fmla="*/ 3530 h 3912"/>
                <a:gd name="T76" fmla="*/ 3302 w 3584"/>
                <a:gd name="T77" fmla="*/ 3628 h 3912"/>
                <a:gd name="T78" fmla="*/ 3202 w 3584"/>
                <a:gd name="T79" fmla="*/ 3688 h 3912"/>
                <a:gd name="T80" fmla="*/ 452 w 3584"/>
                <a:gd name="T81" fmla="*/ 3700 h 3912"/>
                <a:gd name="T82" fmla="*/ 338 w 3584"/>
                <a:gd name="T83" fmla="*/ 3670 h 3912"/>
                <a:gd name="T84" fmla="*/ 252 w 3584"/>
                <a:gd name="T85" fmla="*/ 3594 h 3912"/>
                <a:gd name="T86" fmla="*/ 212 w 3584"/>
                <a:gd name="T87" fmla="*/ 3482 h 3912"/>
                <a:gd name="T88" fmla="*/ 216 w 3584"/>
                <a:gd name="T89" fmla="*/ 1718 h 3912"/>
                <a:gd name="T90" fmla="*/ 266 w 3584"/>
                <a:gd name="T91" fmla="*/ 1612 h 3912"/>
                <a:gd name="T92" fmla="*/ 358 w 3584"/>
                <a:gd name="T93" fmla="*/ 1544 h 3912"/>
                <a:gd name="T94" fmla="*/ 3130 w 3584"/>
                <a:gd name="T95" fmla="*/ 1524 h 3912"/>
                <a:gd name="T96" fmla="*/ 3224 w 3584"/>
                <a:gd name="T97" fmla="*/ 1544 h 3912"/>
                <a:gd name="T98" fmla="*/ 3318 w 3584"/>
                <a:gd name="T99" fmla="*/ 1612 h 3912"/>
                <a:gd name="T100" fmla="*/ 3368 w 3584"/>
                <a:gd name="T101" fmla="*/ 1718 h 3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84" h="3912">
                  <a:moveTo>
                    <a:pt x="3130" y="1314"/>
                  </a:moveTo>
                  <a:lnTo>
                    <a:pt x="708" y="1314"/>
                  </a:lnTo>
                  <a:lnTo>
                    <a:pt x="1459" y="562"/>
                  </a:lnTo>
                  <a:lnTo>
                    <a:pt x="1459" y="562"/>
                  </a:lnTo>
                  <a:lnTo>
                    <a:pt x="1487" y="574"/>
                  </a:lnTo>
                  <a:lnTo>
                    <a:pt x="1517" y="582"/>
                  </a:lnTo>
                  <a:lnTo>
                    <a:pt x="1547" y="586"/>
                  </a:lnTo>
                  <a:lnTo>
                    <a:pt x="1579" y="588"/>
                  </a:lnTo>
                  <a:lnTo>
                    <a:pt x="1579" y="588"/>
                  </a:lnTo>
                  <a:lnTo>
                    <a:pt x="1579" y="588"/>
                  </a:lnTo>
                  <a:lnTo>
                    <a:pt x="1607" y="586"/>
                  </a:lnTo>
                  <a:lnTo>
                    <a:pt x="1637" y="582"/>
                  </a:lnTo>
                  <a:lnTo>
                    <a:pt x="1665" y="576"/>
                  </a:lnTo>
                  <a:lnTo>
                    <a:pt x="1691" y="566"/>
                  </a:lnTo>
                  <a:lnTo>
                    <a:pt x="1717" y="554"/>
                  </a:lnTo>
                  <a:lnTo>
                    <a:pt x="1741" y="538"/>
                  </a:lnTo>
                  <a:lnTo>
                    <a:pt x="1765" y="522"/>
                  </a:lnTo>
                  <a:lnTo>
                    <a:pt x="1787" y="502"/>
                  </a:lnTo>
                  <a:lnTo>
                    <a:pt x="1787" y="502"/>
                  </a:lnTo>
                  <a:lnTo>
                    <a:pt x="1807" y="480"/>
                  </a:lnTo>
                  <a:lnTo>
                    <a:pt x="1823" y="456"/>
                  </a:lnTo>
                  <a:lnTo>
                    <a:pt x="1839" y="432"/>
                  </a:lnTo>
                  <a:lnTo>
                    <a:pt x="1851" y="406"/>
                  </a:lnTo>
                  <a:lnTo>
                    <a:pt x="1861" y="380"/>
                  </a:lnTo>
                  <a:lnTo>
                    <a:pt x="1867" y="352"/>
                  </a:lnTo>
                  <a:lnTo>
                    <a:pt x="1871" y="322"/>
                  </a:lnTo>
                  <a:lnTo>
                    <a:pt x="1873" y="294"/>
                  </a:lnTo>
                  <a:lnTo>
                    <a:pt x="1873" y="294"/>
                  </a:lnTo>
                  <a:lnTo>
                    <a:pt x="1871" y="264"/>
                  </a:lnTo>
                  <a:lnTo>
                    <a:pt x="1867" y="236"/>
                  </a:lnTo>
                  <a:lnTo>
                    <a:pt x="1861" y="208"/>
                  </a:lnTo>
                  <a:lnTo>
                    <a:pt x="1851" y="180"/>
                  </a:lnTo>
                  <a:lnTo>
                    <a:pt x="1839" y="154"/>
                  </a:lnTo>
                  <a:lnTo>
                    <a:pt x="1823" y="130"/>
                  </a:lnTo>
                  <a:lnTo>
                    <a:pt x="1807" y="108"/>
                  </a:lnTo>
                  <a:lnTo>
                    <a:pt x="1787" y="86"/>
                  </a:lnTo>
                  <a:lnTo>
                    <a:pt x="1787" y="86"/>
                  </a:lnTo>
                  <a:lnTo>
                    <a:pt x="1765" y="66"/>
                  </a:lnTo>
                  <a:lnTo>
                    <a:pt x="1741" y="48"/>
                  </a:lnTo>
                  <a:lnTo>
                    <a:pt x="1717" y="34"/>
                  </a:lnTo>
                  <a:lnTo>
                    <a:pt x="1691" y="22"/>
                  </a:lnTo>
                  <a:lnTo>
                    <a:pt x="1665" y="12"/>
                  </a:lnTo>
                  <a:lnTo>
                    <a:pt x="1637" y="4"/>
                  </a:lnTo>
                  <a:lnTo>
                    <a:pt x="1607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49" y="0"/>
                  </a:lnTo>
                  <a:lnTo>
                    <a:pt x="1521" y="4"/>
                  </a:lnTo>
                  <a:lnTo>
                    <a:pt x="1493" y="12"/>
                  </a:lnTo>
                  <a:lnTo>
                    <a:pt x="1465" y="22"/>
                  </a:lnTo>
                  <a:lnTo>
                    <a:pt x="1439" y="34"/>
                  </a:lnTo>
                  <a:lnTo>
                    <a:pt x="1415" y="48"/>
                  </a:lnTo>
                  <a:lnTo>
                    <a:pt x="1391" y="66"/>
                  </a:lnTo>
                  <a:lnTo>
                    <a:pt x="1371" y="86"/>
                  </a:lnTo>
                  <a:lnTo>
                    <a:pt x="1371" y="86"/>
                  </a:lnTo>
                  <a:lnTo>
                    <a:pt x="1351" y="106"/>
                  </a:lnTo>
                  <a:lnTo>
                    <a:pt x="1333" y="130"/>
                  </a:lnTo>
                  <a:lnTo>
                    <a:pt x="1319" y="154"/>
                  </a:lnTo>
                  <a:lnTo>
                    <a:pt x="1307" y="180"/>
                  </a:lnTo>
                  <a:lnTo>
                    <a:pt x="1297" y="208"/>
                  </a:lnTo>
                  <a:lnTo>
                    <a:pt x="1289" y="236"/>
                  </a:lnTo>
                  <a:lnTo>
                    <a:pt x="1285" y="264"/>
                  </a:lnTo>
                  <a:lnTo>
                    <a:pt x="1283" y="294"/>
                  </a:lnTo>
                  <a:lnTo>
                    <a:pt x="1283" y="294"/>
                  </a:lnTo>
                  <a:lnTo>
                    <a:pt x="1285" y="324"/>
                  </a:lnTo>
                  <a:lnTo>
                    <a:pt x="1291" y="356"/>
                  </a:lnTo>
                  <a:lnTo>
                    <a:pt x="1299" y="384"/>
                  </a:lnTo>
                  <a:lnTo>
                    <a:pt x="1309" y="412"/>
                  </a:lnTo>
                  <a:lnTo>
                    <a:pt x="404" y="1318"/>
                  </a:lnTo>
                  <a:lnTo>
                    <a:pt x="404" y="1318"/>
                  </a:lnTo>
                  <a:lnTo>
                    <a:pt x="362" y="1324"/>
                  </a:lnTo>
                  <a:lnTo>
                    <a:pt x="322" y="1334"/>
                  </a:lnTo>
                  <a:lnTo>
                    <a:pt x="282" y="1348"/>
                  </a:lnTo>
                  <a:lnTo>
                    <a:pt x="244" y="1366"/>
                  </a:lnTo>
                  <a:lnTo>
                    <a:pt x="210" y="1386"/>
                  </a:lnTo>
                  <a:lnTo>
                    <a:pt x="176" y="1410"/>
                  </a:lnTo>
                  <a:lnTo>
                    <a:pt x="144" y="1436"/>
                  </a:lnTo>
                  <a:lnTo>
                    <a:pt x="116" y="1464"/>
                  </a:lnTo>
                  <a:lnTo>
                    <a:pt x="90" y="1496"/>
                  </a:lnTo>
                  <a:lnTo>
                    <a:pt x="68" y="1528"/>
                  </a:lnTo>
                  <a:lnTo>
                    <a:pt x="48" y="1564"/>
                  </a:lnTo>
                  <a:lnTo>
                    <a:pt x="30" y="1602"/>
                  </a:lnTo>
                  <a:lnTo>
                    <a:pt x="18" y="1640"/>
                  </a:lnTo>
                  <a:lnTo>
                    <a:pt x="8" y="1682"/>
                  </a:lnTo>
                  <a:lnTo>
                    <a:pt x="2" y="1724"/>
                  </a:lnTo>
                  <a:lnTo>
                    <a:pt x="0" y="1766"/>
                  </a:lnTo>
                  <a:lnTo>
                    <a:pt x="0" y="3458"/>
                  </a:lnTo>
                  <a:lnTo>
                    <a:pt x="0" y="3458"/>
                  </a:lnTo>
                  <a:lnTo>
                    <a:pt x="2" y="3504"/>
                  </a:lnTo>
                  <a:lnTo>
                    <a:pt x="8" y="3550"/>
                  </a:lnTo>
                  <a:lnTo>
                    <a:pt x="20" y="3592"/>
                  </a:lnTo>
                  <a:lnTo>
                    <a:pt x="34" y="3634"/>
                  </a:lnTo>
                  <a:lnTo>
                    <a:pt x="54" y="3674"/>
                  </a:lnTo>
                  <a:lnTo>
                    <a:pt x="76" y="3712"/>
                  </a:lnTo>
                  <a:lnTo>
                    <a:pt x="102" y="3746"/>
                  </a:lnTo>
                  <a:lnTo>
                    <a:pt x="132" y="3778"/>
                  </a:lnTo>
                  <a:lnTo>
                    <a:pt x="164" y="3808"/>
                  </a:lnTo>
                  <a:lnTo>
                    <a:pt x="200" y="3834"/>
                  </a:lnTo>
                  <a:lnTo>
                    <a:pt x="236" y="3856"/>
                  </a:lnTo>
                  <a:lnTo>
                    <a:pt x="276" y="3876"/>
                  </a:lnTo>
                  <a:lnTo>
                    <a:pt x="318" y="3890"/>
                  </a:lnTo>
                  <a:lnTo>
                    <a:pt x="362" y="3902"/>
                  </a:lnTo>
                  <a:lnTo>
                    <a:pt x="406" y="3908"/>
                  </a:lnTo>
                  <a:lnTo>
                    <a:pt x="452" y="3912"/>
                  </a:lnTo>
                  <a:lnTo>
                    <a:pt x="3130" y="3912"/>
                  </a:lnTo>
                  <a:lnTo>
                    <a:pt x="3130" y="3912"/>
                  </a:lnTo>
                  <a:lnTo>
                    <a:pt x="3176" y="3908"/>
                  </a:lnTo>
                  <a:lnTo>
                    <a:pt x="3222" y="3902"/>
                  </a:lnTo>
                  <a:lnTo>
                    <a:pt x="3266" y="3890"/>
                  </a:lnTo>
                  <a:lnTo>
                    <a:pt x="3306" y="3876"/>
                  </a:lnTo>
                  <a:lnTo>
                    <a:pt x="3346" y="3856"/>
                  </a:lnTo>
                  <a:lnTo>
                    <a:pt x="3384" y="3834"/>
                  </a:lnTo>
                  <a:lnTo>
                    <a:pt x="3418" y="3808"/>
                  </a:lnTo>
                  <a:lnTo>
                    <a:pt x="3450" y="3778"/>
                  </a:lnTo>
                  <a:lnTo>
                    <a:pt x="3480" y="3746"/>
                  </a:lnTo>
                  <a:lnTo>
                    <a:pt x="3506" y="3712"/>
                  </a:lnTo>
                  <a:lnTo>
                    <a:pt x="3530" y="3674"/>
                  </a:lnTo>
                  <a:lnTo>
                    <a:pt x="3548" y="3634"/>
                  </a:lnTo>
                  <a:lnTo>
                    <a:pt x="3564" y="3592"/>
                  </a:lnTo>
                  <a:lnTo>
                    <a:pt x="3574" y="3550"/>
                  </a:lnTo>
                  <a:lnTo>
                    <a:pt x="3582" y="3504"/>
                  </a:lnTo>
                  <a:lnTo>
                    <a:pt x="3584" y="3458"/>
                  </a:lnTo>
                  <a:lnTo>
                    <a:pt x="3584" y="1766"/>
                  </a:lnTo>
                  <a:lnTo>
                    <a:pt x="3584" y="1766"/>
                  </a:lnTo>
                  <a:lnTo>
                    <a:pt x="3582" y="1720"/>
                  </a:lnTo>
                  <a:lnTo>
                    <a:pt x="3574" y="1676"/>
                  </a:lnTo>
                  <a:lnTo>
                    <a:pt x="3564" y="1632"/>
                  </a:lnTo>
                  <a:lnTo>
                    <a:pt x="3548" y="1590"/>
                  </a:lnTo>
                  <a:lnTo>
                    <a:pt x="3530" y="1550"/>
                  </a:lnTo>
                  <a:lnTo>
                    <a:pt x="3506" y="1514"/>
                  </a:lnTo>
                  <a:lnTo>
                    <a:pt x="3480" y="1478"/>
                  </a:lnTo>
                  <a:lnTo>
                    <a:pt x="3450" y="1446"/>
                  </a:lnTo>
                  <a:lnTo>
                    <a:pt x="3418" y="1416"/>
                  </a:lnTo>
                  <a:lnTo>
                    <a:pt x="3384" y="1390"/>
                  </a:lnTo>
                  <a:lnTo>
                    <a:pt x="3346" y="1368"/>
                  </a:lnTo>
                  <a:lnTo>
                    <a:pt x="3306" y="1348"/>
                  </a:lnTo>
                  <a:lnTo>
                    <a:pt x="3266" y="1334"/>
                  </a:lnTo>
                  <a:lnTo>
                    <a:pt x="3222" y="1322"/>
                  </a:lnTo>
                  <a:lnTo>
                    <a:pt x="3176" y="1316"/>
                  </a:lnTo>
                  <a:lnTo>
                    <a:pt x="3130" y="1314"/>
                  </a:lnTo>
                  <a:lnTo>
                    <a:pt x="3130" y="1314"/>
                  </a:lnTo>
                  <a:close/>
                  <a:moveTo>
                    <a:pt x="1519" y="234"/>
                  </a:moveTo>
                  <a:lnTo>
                    <a:pt x="1519" y="234"/>
                  </a:lnTo>
                  <a:lnTo>
                    <a:pt x="1533" y="224"/>
                  </a:lnTo>
                  <a:lnTo>
                    <a:pt x="1547" y="216"/>
                  </a:lnTo>
                  <a:lnTo>
                    <a:pt x="1563" y="212"/>
                  </a:lnTo>
                  <a:lnTo>
                    <a:pt x="1579" y="210"/>
                  </a:lnTo>
                  <a:lnTo>
                    <a:pt x="1579" y="210"/>
                  </a:lnTo>
                  <a:lnTo>
                    <a:pt x="1595" y="212"/>
                  </a:lnTo>
                  <a:lnTo>
                    <a:pt x="1611" y="216"/>
                  </a:lnTo>
                  <a:lnTo>
                    <a:pt x="1625" y="224"/>
                  </a:lnTo>
                  <a:lnTo>
                    <a:pt x="1637" y="234"/>
                  </a:lnTo>
                  <a:lnTo>
                    <a:pt x="1637" y="234"/>
                  </a:lnTo>
                  <a:lnTo>
                    <a:pt x="1647" y="248"/>
                  </a:lnTo>
                  <a:lnTo>
                    <a:pt x="1655" y="262"/>
                  </a:lnTo>
                  <a:lnTo>
                    <a:pt x="1659" y="278"/>
                  </a:lnTo>
                  <a:lnTo>
                    <a:pt x="1661" y="294"/>
                  </a:lnTo>
                  <a:lnTo>
                    <a:pt x="1661" y="294"/>
                  </a:lnTo>
                  <a:lnTo>
                    <a:pt x="1659" y="310"/>
                  </a:lnTo>
                  <a:lnTo>
                    <a:pt x="1655" y="326"/>
                  </a:lnTo>
                  <a:lnTo>
                    <a:pt x="1647" y="340"/>
                  </a:lnTo>
                  <a:lnTo>
                    <a:pt x="1637" y="352"/>
                  </a:lnTo>
                  <a:lnTo>
                    <a:pt x="1637" y="352"/>
                  </a:lnTo>
                  <a:lnTo>
                    <a:pt x="1625" y="362"/>
                  </a:lnTo>
                  <a:lnTo>
                    <a:pt x="1611" y="370"/>
                  </a:lnTo>
                  <a:lnTo>
                    <a:pt x="1595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79" y="376"/>
                  </a:lnTo>
                  <a:lnTo>
                    <a:pt x="1563" y="376"/>
                  </a:lnTo>
                  <a:lnTo>
                    <a:pt x="1547" y="370"/>
                  </a:lnTo>
                  <a:lnTo>
                    <a:pt x="1533" y="362"/>
                  </a:lnTo>
                  <a:lnTo>
                    <a:pt x="1519" y="352"/>
                  </a:lnTo>
                  <a:lnTo>
                    <a:pt x="1519" y="352"/>
                  </a:lnTo>
                  <a:lnTo>
                    <a:pt x="1509" y="340"/>
                  </a:lnTo>
                  <a:lnTo>
                    <a:pt x="1501" y="326"/>
                  </a:lnTo>
                  <a:lnTo>
                    <a:pt x="1497" y="310"/>
                  </a:lnTo>
                  <a:lnTo>
                    <a:pt x="1495" y="294"/>
                  </a:lnTo>
                  <a:lnTo>
                    <a:pt x="1495" y="294"/>
                  </a:lnTo>
                  <a:lnTo>
                    <a:pt x="1497" y="278"/>
                  </a:lnTo>
                  <a:lnTo>
                    <a:pt x="1501" y="262"/>
                  </a:lnTo>
                  <a:lnTo>
                    <a:pt x="1509" y="248"/>
                  </a:lnTo>
                  <a:lnTo>
                    <a:pt x="1519" y="234"/>
                  </a:lnTo>
                  <a:lnTo>
                    <a:pt x="1519" y="234"/>
                  </a:lnTo>
                  <a:close/>
                  <a:moveTo>
                    <a:pt x="3372" y="3458"/>
                  </a:moveTo>
                  <a:lnTo>
                    <a:pt x="3372" y="3458"/>
                  </a:lnTo>
                  <a:lnTo>
                    <a:pt x="3372" y="3482"/>
                  </a:lnTo>
                  <a:lnTo>
                    <a:pt x="3368" y="3506"/>
                  </a:lnTo>
                  <a:lnTo>
                    <a:pt x="3362" y="3530"/>
                  </a:lnTo>
                  <a:lnTo>
                    <a:pt x="3354" y="3552"/>
                  </a:lnTo>
                  <a:lnTo>
                    <a:pt x="3344" y="3574"/>
                  </a:lnTo>
                  <a:lnTo>
                    <a:pt x="3332" y="3594"/>
                  </a:lnTo>
                  <a:lnTo>
                    <a:pt x="3318" y="3612"/>
                  </a:lnTo>
                  <a:lnTo>
                    <a:pt x="3302" y="3628"/>
                  </a:lnTo>
                  <a:lnTo>
                    <a:pt x="3284" y="3644"/>
                  </a:lnTo>
                  <a:lnTo>
                    <a:pt x="3266" y="3658"/>
                  </a:lnTo>
                  <a:lnTo>
                    <a:pt x="3246" y="3670"/>
                  </a:lnTo>
                  <a:lnTo>
                    <a:pt x="3224" y="3680"/>
                  </a:lnTo>
                  <a:lnTo>
                    <a:pt x="3202" y="3688"/>
                  </a:lnTo>
                  <a:lnTo>
                    <a:pt x="3180" y="3694"/>
                  </a:lnTo>
                  <a:lnTo>
                    <a:pt x="3156" y="3698"/>
                  </a:lnTo>
                  <a:lnTo>
                    <a:pt x="3130" y="3700"/>
                  </a:lnTo>
                  <a:lnTo>
                    <a:pt x="452" y="3700"/>
                  </a:lnTo>
                  <a:lnTo>
                    <a:pt x="452" y="3700"/>
                  </a:lnTo>
                  <a:lnTo>
                    <a:pt x="428" y="3698"/>
                  </a:lnTo>
                  <a:lnTo>
                    <a:pt x="404" y="3694"/>
                  </a:lnTo>
                  <a:lnTo>
                    <a:pt x="380" y="3688"/>
                  </a:lnTo>
                  <a:lnTo>
                    <a:pt x="358" y="3680"/>
                  </a:lnTo>
                  <a:lnTo>
                    <a:pt x="338" y="3670"/>
                  </a:lnTo>
                  <a:lnTo>
                    <a:pt x="318" y="3658"/>
                  </a:lnTo>
                  <a:lnTo>
                    <a:pt x="298" y="3644"/>
                  </a:lnTo>
                  <a:lnTo>
                    <a:pt x="282" y="3628"/>
                  </a:lnTo>
                  <a:lnTo>
                    <a:pt x="266" y="3612"/>
                  </a:lnTo>
                  <a:lnTo>
                    <a:pt x="252" y="3594"/>
                  </a:lnTo>
                  <a:lnTo>
                    <a:pt x="240" y="3574"/>
                  </a:lnTo>
                  <a:lnTo>
                    <a:pt x="230" y="3552"/>
                  </a:lnTo>
                  <a:lnTo>
                    <a:pt x="222" y="3530"/>
                  </a:lnTo>
                  <a:lnTo>
                    <a:pt x="216" y="3506"/>
                  </a:lnTo>
                  <a:lnTo>
                    <a:pt x="212" y="3482"/>
                  </a:lnTo>
                  <a:lnTo>
                    <a:pt x="210" y="3458"/>
                  </a:lnTo>
                  <a:lnTo>
                    <a:pt x="210" y="1766"/>
                  </a:lnTo>
                  <a:lnTo>
                    <a:pt x="210" y="1766"/>
                  </a:lnTo>
                  <a:lnTo>
                    <a:pt x="212" y="1742"/>
                  </a:lnTo>
                  <a:lnTo>
                    <a:pt x="216" y="1718"/>
                  </a:lnTo>
                  <a:lnTo>
                    <a:pt x="222" y="1694"/>
                  </a:lnTo>
                  <a:lnTo>
                    <a:pt x="230" y="1672"/>
                  </a:lnTo>
                  <a:lnTo>
                    <a:pt x="240" y="1652"/>
                  </a:lnTo>
                  <a:lnTo>
                    <a:pt x="252" y="1632"/>
                  </a:lnTo>
                  <a:lnTo>
                    <a:pt x="266" y="1612"/>
                  </a:lnTo>
                  <a:lnTo>
                    <a:pt x="282" y="1596"/>
                  </a:lnTo>
                  <a:lnTo>
                    <a:pt x="298" y="1580"/>
                  </a:lnTo>
                  <a:lnTo>
                    <a:pt x="318" y="1566"/>
                  </a:lnTo>
                  <a:lnTo>
                    <a:pt x="338" y="1554"/>
                  </a:lnTo>
                  <a:lnTo>
                    <a:pt x="358" y="1544"/>
                  </a:lnTo>
                  <a:lnTo>
                    <a:pt x="380" y="1536"/>
                  </a:lnTo>
                  <a:lnTo>
                    <a:pt x="404" y="1530"/>
                  </a:lnTo>
                  <a:lnTo>
                    <a:pt x="428" y="1526"/>
                  </a:lnTo>
                  <a:lnTo>
                    <a:pt x="452" y="1524"/>
                  </a:lnTo>
                  <a:lnTo>
                    <a:pt x="3130" y="1524"/>
                  </a:lnTo>
                  <a:lnTo>
                    <a:pt x="3130" y="1524"/>
                  </a:lnTo>
                  <a:lnTo>
                    <a:pt x="3156" y="1526"/>
                  </a:lnTo>
                  <a:lnTo>
                    <a:pt x="3180" y="1530"/>
                  </a:lnTo>
                  <a:lnTo>
                    <a:pt x="3202" y="1536"/>
                  </a:lnTo>
                  <a:lnTo>
                    <a:pt x="3224" y="1544"/>
                  </a:lnTo>
                  <a:lnTo>
                    <a:pt x="3246" y="1554"/>
                  </a:lnTo>
                  <a:lnTo>
                    <a:pt x="3266" y="1566"/>
                  </a:lnTo>
                  <a:lnTo>
                    <a:pt x="3284" y="1580"/>
                  </a:lnTo>
                  <a:lnTo>
                    <a:pt x="3302" y="1596"/>
                  </a:lnTo>
                  <a:lnTo>
                    <a:pt x="3318" y="1612"/>
                  </a:lnTo>
                  <a:lnTo>
                    <a:pt x="3332" y="1632"/>
                  </a:lnTo>
                  <a:lnTo>
                    <a:pt x="3344" y="1652"/>
                  </a:lnTo>
                  <a:lnTo>
                    <a:pt x="3354" y="1672"/>
                  </a:lnTo>
                  <a:lnTo>
                    <a:pt x="3362" y="1694"/>
                  </a:lnTo>
                  <a:lnTo>
                    <a:pt x="3368" y="1718"/>
                  </a:lnTo>
                  <a:lnTo>
                    <a:pt x="3372" y="1742"/>
                  </a:lnTo>
                  <a:lnTo>
                    <a:pt x="3372" y="1766"/>
                  </a:lnTo>
                  <a:lnTo>
                    <a:pt x="3372" y="3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  <p:sp>
          <p:nvSpPr>
            <p:cNvPr id="180" name="Freeform 100"/>
            <p:cNvSpPr>
              <a:spLocks noEditPoints="1"/>
            </p:cNvSpPr>
            <p:nvPr/>
          </p:nvSpPr>
          <p:spPr bwMode="auto">
            <a:xfrm>
              <a:off x="4067175" y="3597275"/>
              <a:ext cx="1966913" cy="1965325"/>
            </a:xfrm>
            <a:custGeom>
              <a:avLst/>
              <a:gdLst>
                <a:gd name="T0" fmla="*/ 557 w 1239"/>
                <a:gd name="T1" fmla="*/ 2 h 1238"/>
                <a:gd name="T2" fmla="*/ 435 w 1239"/>
                <a:gd name="T3" fmla="*/ 28 h 1238"/>
                <a:gd name="T4" fmla="*/ 324 w 1239"/>
                <a:gd name="T5" fmla="*/ 74 h 1238"/>
                <a:gd name="T6" fmla="*/ 226 w 1239"/>
                <a:gd name="T7" fmla="*/ 142 h 1238"/>
                <a:gd name="T8" fmla="*/ 142 w 1239"/>
                <a:gd name="T9" fmla="*/ 226 h 1238"/>
                <a:gd name="T10" fmla="*/ 74 w 1239"/>
                <a:gd name="T11" fmla="*/ 324 h 1238"/>
                <a:gd name="T12" fmla="*/ 28 w 1239"/>
                <a:gd name="T13" fmla="*/ 434 h 1238"/>
                <a:gd name="T14" fmla="*/ 2 w 1239"/>
                <a:gd name="T15" fmla="*/ 556 h 1238"/>
                <a:gd name="T16" fmla="*/ 0 w 1239"/>
                <a:gd name="T17" fmla="*/ 650 h 1238"/>
                <a:gd name="T18" fmla="*/ 20 w 1239"/>
                <a:gd name="T19" fmla="*/ 774 h 1238"/>
                <a:gd name="T20" fmla="*/ 60 w 1239"/>
                <a:gd name="T21" fmla="*/ 886 h 1238"/>
                <a:gd name="T22" fmla="*/ 122 w 1239"/>
                <a:gd name="T23" fmla="*/ 988 h 1238"/>
                <a:gd name="T24" fmla="*/ 202 w 1239"/>
                <a:gd name="T25" fmla="*/ 1076 h 1238"/>
                <a:gd name="T26" fmla="*/ 298 w 1239"/>
                <a:gd name="T27" fmla="*/ 1148 h 1238"/>
                <a:gd name="T28" fmla="*/ 407 w 1239"/>
                <a:gd name="T29" fmla="*/ 1200 h 1238"/>
                <a:gd name="T30" fmla="*/ 525 w 1239"/>
                <a:gd name="T31" fmla="*/ 1230 h 1238"/>
                <a:gd name="T32" fmla="*/ 619 w 1239"/>
                <a:gd name="T33" fmla="*/ 1238 h 1238"/>
                <a:gd name="T34" fmla="*/ 745 w 1239"/>
                <a:gd name="T35" fmla="*/ 1226 h 1238"/>
                <a:gd name="T36" fmla="*/ 861 w 1239"/>
                <a:gd name="T37" fmla="*/ 1190 h 1238"/>
                <a:gd name="T38" fmla="*/ 965 w 1239"/>
                <a:gd name="T39" fmla="*/ 1132 h 1238"/>
                <a:gd name="T40" fmla="*/ 1057 w 1239"/>
                <a:gd name="T41" fmla="*/ 1056 h 1238"/>
                <a:gd name="T42" fmla="*/ 1133 w 1239"/>
                <a:gd name="T43" fmla="*/ 964 h 1238"/>
                <a:gd name="T44" fmla="*/ 1191 w 1239"/>
                <a:gd name="T45" fmla="*/ 860 h 1238"/>
                <a:gd name="T46" fmla="*/ 1227 w 1239"/>
                <a:gd name="T47" fmla="*/ 744 h 1238"/>
                <a:gd name="T48" fmla="*/ 1239 w 1239"/>
                <a:gd name="T49" fmla="*/ 618 h 1238"/>
                <a:gd name="T50" fmla="*/ 1231 w 1239"/>
                <a:gd name="T51" fmla="*/ 524 h 1238"/>
                <a:gd name="T52" fmla="*/ 1201 w 1239"/>
                <a:gd name="T53" fmla="*/ 406 h 1238"/>
                <a:gd name="T54" fmla="*/ 1149 w 1239"/>
                <a:gd name="T55" fmla="*/ 298 h 1238"/>
                <a:gd name="T56" fmla="*/ 1077 w 1239"/>
                <a:gd name="T57" fmla="*/ 202 h 1238"/>
                <a:gd name="T58" fmla="*/ 989 w 1239"/>
                <a:gd name="T59" fmla="*/ 122 h 1238"/>
                <a:gd name="T60" fmla="*/ 887 w 1239"/>
                <a:gd name="T61" fmla="*/ 60 h 1238"/>
                <a:gd name="T62" fmla="*/ 775 w 1239"/>
                <a:gd name="T63" fmla="*/ 20 h 1238"/>
                <a:gd name="T64" fmla="*/ 651 w 1239"/>
                <a:gd name="T65" fmla="*/ 0 h 1238"/>
                <a:gd name="T66" fmla="*/ 619 w 1239"/>
                <a:gd name="T67" fmla="*/ 1026 h 1238"/>
                <a:gd name="T68" fmla="*/ 461 w 1239"/>
                <a:gd name="T69" fmla="*/ 994 h 1238"/>
                <a:gd name="T70" fmla="*/ 330 w 1239"/>
                <a:gd name="T71" fmla="*/ 906 h 1238"/>
                <a:gd name="T72" fmla="*/ 244 w 1239"/>
                <a:gd name="T73" fmla="*/ 778 h 1238"/>
                <a:gd name="T74" fmla="*/ 210 w 1239"/>
                <a:gd name="T75" fmla="*/ 618 h 1238"/>
                <a:gd name="T76" fmla="*/ 230 w 1239"/>
                <a:gd name="T77" fmla="*/ 498 h 1238"/>
                <a:gd name="T78" fmla="*/ 304 w 1239"/>
                <a:gd name="T79" fmla="*/ 360 h 1238"/>
                <a:gd name="T80" fmla="*/ 425 w 1239"/>
                <a:gd name="T81" fmla="*/ 260 h 1238"/>
                <a:gd name="T82" fmla="*/ 579 w 1239"/>
                <a:gd name="T83" fmla="*/ 212 h 1238"/>
                <a:gd name="T84" fmla="*/ 701 w 1239"/>
                <a:gd name="T85" fmla="*/ 220 h 1238"/>
                <a:gd name="T86" fmla="*/ 847 w 1239"/>
                <a:gd name="T87" fmla="*/ 280 h 1238"/>
                <a:gd name="T88" fmla="*/ 957 w 1239"/>
                <a:gd name="T89" fmla="*/ 390 h 1238"/>
                <a:gd name="T90" fmla="*/ 1019 w 1239"/>
                <a:gd name="T91" fmla="*/ 536 h 1238"/>
                <a:gd name="T92" fmla="*/ 1025 w 1239"/>
                <a:gd name="T93" fmla="*/ 660 h 1238"/>
                <a:gd name="T94" fmla="*/ 979 w 1239"/>
                <a:gd name="T95" fmla="*/ 812 h 1238"/>
                <a:gd name="T96" fmla="*/ 879 w 1239"/>
                <a:gd name="T97" fmla="*/ 934 h 1238"/>
                <a:gd name="T98" fmla="*/ 741 w 1239"/>
                <a:gd name="T99" fmla="*/ 1008 h 1238"/>
                <a:gd name="T100" fmla="*/ 619 w 1239"/>
                <a:gd name="T101" fmla="*/ 1026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9" h="1238">
                  <a:moveTo>
                    <a:pt x="619" y="0"/>
                  </a:moveTo>
                  <a:lnTo>
                    <a:pt x="619" y="0"/>
                  </a:lnTo>
                  <a:lnTo>
                    <a:pt x="587" y="0"/>
                  </a:lnTo>
                  <a:lnTo>
                    <a:pt x="557" y="2"/>
                  </a:lnTo>
                  <a:lnTo>
                    <a:pt x="525" y="6"/>
                  </a:lnTo>
                  <a:lnTo>
                    <a:pt x="495" y="12"/>
                  </a:lnTo>
                  <a:lnTo>
                    <a:pt x="465" y="20"/>
                  </a:lnTo>
                  <a:lnTo>
                    <a:pt x="435" y="28"/>
                  </a:lnTo>
                  <a:lnTo>
                    <a:pt x="407" y="38"/>
                  </a:lnTo>
                  <a:lnTo>
                    <a:pt x="378" y="48"/>
                  </a:lnTo>
                  <a:lnTo>
                    <a:pt x="350" y="60"/>
                  </a:lnTo>
                  <a:lnTo>
                    <a:pt x="324" y="74"/>
                  </a:lnTo>
                  <a:lnTo>
                    <a:pt x="298" y="90"/>
                  </a:lnTo>
                  <a:lnTo>
                    <a:pt x="272" y="106"/>
                  </a:lnTo>
                  <a:lnTo>
                    <a:pt x="248" y="122"/>
                  </a:lnTo>
                  <a:lnTo>
                    <a:pt x="226" y="142"/>
                  </a:lnTo>
                  <a:lnTo>
                    <a:pt x="202" y="160"/>
                  </a:lnTo>
                  <a:lnTo>
                    <a:pt x="182" y="182"/>
                  </a:lnTo>
                  <a:lnTo>
                    <a:pt x="160" y="202"/>
                  </a:lnTo>
                  <a:lnTo>
                    <a:pt x="142" y="226"/>
                  </a:lnTo>
                  <a:lnTo>
                    <a:pt x="122" y="248"/>
                  </a:lnTo>
                  <a:lnTo>
                    <a:pt x="106" y="272"/>
                  </a:lnTo>
                  <a:lnTo>
                    <a:pt x="90" y="298"/>
                  </a:lnTo>
                  <a:lnTo>
                    <a:pt x="74" y="324"/>
                  </a:lnTo>
                  <a:lnTo>
                    <a:pt x="60" y="350"/>
                  </a:lnTo>
                  <a:lnTo>
                    <a:pt x="48" y="378"/>
                  </a:lnTo>
                  <a:lnTo>
                    <a:pt x="38" y="406"/>
                  </a:lnTo>
                  <a:lnTo>
                    <a:pt x="28" y="434"/>
                  </a:lnTo>
                  <a:lnTo>
                    <a:pt x="20" y="464"/>
                  </a:lnTo>
                  <a:lnTo>
                    <a:pt x="12" y="494"/>
                  </a:lnTo>
                  <a:lnTo>
                    <a:pt x="6" y="524"/>
                  </a:lnTo>
                  <a:lnTo>
                    <a:pt x="2" y="556"/>
                  </a:lnTo>
                  <a:lnTo>
                    <a:pt x="0" y="586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0" y="650"/>
                  </a:lnTo>
                  <a:lnTo>
                    <a:pt x="2" y="682"/>
                  </a:lnTo>
                  <a:lnTo>
                    <a:pt x="6" y="712"/>
                  </a:lnTo>
                  <a:lnTo>
                    <a:pt x="12" y="744"/>
                  </a:lnTo>
                  <a:lnTo>
                    <a:pt x="20" y="774"/>
                  </a:lnTo>
                  <a:lnTo>
                    <a:pt x="28" y="802"/>
                  </a:lnTo>
                  <a:lnTo>
                    <a:pt x="38" y="832"/>
                  </a:lnTo>
                  <a:lnTo>
                    <a:pt x="48" y="860"/>
                  </a:lnTo>
                  <a:lnTo>
                    <a:pt x="60" y="886"/>
                  </a:lnTo>
                  <a:lnTo>
                    <a:pt x="74" y="914"/>
                  </a:lnTo>
                  <a:lnTo>
                    <a:pt x="90" y="940"/>
                  </a:lnTo>
                  <a:lnTo>
                    <a:pt x="106" y="964"/>
                  </a:lnTo>
                  <a:lnTo>
                    <a:pt x="122" y="988"/>
                  </a:lnTo>
                  <a:lnTo>
                    <a:pt x="142" y="1012"/>
                  </a:lnTo>
                  <a:lnTo>
                    <a:pt x="160" y="1034"/>
                  </a:lnTo>
                  <a:lnTo>
                    <a:pt x="182" y="1056"/>
                  </a:lnTo>
                  <a:lnTo>
                    <a:pt x="202" y="1076"/>
                  </a:lnTo>
                  <a:lnTo>
                    <a:pt x="226" y="1096"/>
                  </a:lnTo>
                  <a:lnTo>
                    <a:pt x="248" y="1114"/>
                  </a:lnTo>
                  <a:lnTo>
                    <a:pt x="272" y="1132"/>
                  </a:lnTo>
                  <a:lnTo>
                    <a:pt x="298" y="1148"/>
                  </a:lnTo>
                  <a:lnTo>
                    <a:pt x="324" y="1162"/>
                  </a:lnTo>
                  <a:lnTo>
                    <a:pt x="350" y="1176"/>
                  </a:lnTo>
                  <a:lnTo>
                    <a:pt x="378" y="1190"/>
                  </a:lnTo>
                  <a:lnTo>
                    <a:pt x="407" y="1200"/>
                  </a:lnTo>
                  <a:lnTo>
                    <a:pt x="435" y="1210"/>
                  </a:lnTo>
                  <a:lnTo>
                    <a:pt x="465" y="1218"/>
                  </a:lnTo>
                  <a:lnTo>
                    <a:pt x="495" y="1226"/>
                  </a:lnTo>
                  <a:lnTo>
                    <a:pt x="525" y="1230"/>
                  </a:lnTo>
                  <a:lnTo>
                    <a:pt x="557" y="1234"/>
                  </a:lnTo>
                  <a:lnTo>
                    <a:pt x="587" y="1238"/>
                  </a:lnTo>
                  <a:lnTo>
                    <a:pt x="619" y="1238"/>
                  </a:lnTo>
                  <a:lnTo>
                    <a:pt x="619" y="1238"/>
                  </a:lnTo>
                  <a:lnTo>
                    <a:pt x="651" y="1238"/>
                  </a:lnTo>
                  <a:lnTo>
                    <a:pt x="683" y="1234"/>
                  </a:lnTo>
                  <a:lnTo>
                    <a:pt x="713" y="1230"/>
                  </a:lnTo>
                  <a:lnTo>
                    <a:pt x="745" y="1226"/>
                  </a:lnTo>
                  <a:lnTo>
                    <a:pt x="775" y="1218"/>
                  </a:lnTo>
                  <a:lnTo>
                    <a:pt x="803" y="1210"/>
                  </a:lnTo>
                  <a:lnTo>
                    <a:pt x="833" y="1200"/>
                  </a:lnTo>
                  <a:lnTo>
                    <a:pt x="861" y="1190"/>
                  </a:lnTo>
                  <a:lnTo>
                    <a:pt x="887" y="1176"/>
                  </a:lnTo>
                  <a:lnTo>
                    <a:pt x="915" y="1162"/>
                  </a:lnTo>
                  <a:lnTo>
                    <a:pt x="941" y="1148"/>
                  </a:lnTo>
                  <a:lnTo>
                    <a:pt x="965" y="1132"/>
                  </a:lnTo>
                  <a:lnTo>
                    <a:pt x="989" y="1114"/>
                  </a:lnTo>
                  <a:lnTo>
                    <a:pt x="1013" y="1096"/>
                  </a:lnTo>
                  <a:lnTo>
                    <a:pt x="1035" y="1076"/>
                  </a:lnTo>
                  <a:lnTo>
                    <a:pt x="1057" y="1056"/>
                  </a:lnTo>
                  <a:lnTo>
                    <a:pt x="1077" y="1034"/>
                  </a:lnTo>
                  <a:lnTo>
                    <a:pt x="1097" y="1012"/>
                  </a:lnTo>
                  <a:lnTo>
                    <a:pt x="1115" y="988"/>
                  </a:lnTo>
                  <a:lnTo>
                    <a:pt x="1133" y="964"/>
                  </a:lnTo>
                  <a:lnTo>
                    <a:pt x="1149" y="940"/>
                  </a:lnTo>
                  <a:lnTo>
                    <a:pt x="1165" y="914"/>
                  </a:lnTo>
                  <a:lnTo>
                    <a:pt x="1177" y="886"/>
                  </a:lnTo>
                  <a:lnTo>
                    <a:pt x="1191" y="860"/>
                  </a:lnTo>
                  <a:lnTo>
                    <a:pt x="1201" y="832"/>
                  </a:lnTo>
                  <a:lnTo>
                    <a:pt x="1211" y="802"/>
                  </a:lnTo>
                  <a:lnTo>
                    <a:pt x="1219" y="774"/>
                  </a:lnTo>
                  <a:lnTo>
                    <a:pt x="1227" y="744"/>
                  </a:lnTo>
                  <a:lnTo>
                    <a:pt x="1231" y="712"/>
                  </a:lnTo>
                  <a:lnTo>
                    <a:pt x="1235" y="682"/>
                  </a:lnTo>
                  <a:lnTo>
                    <a:pt x="1239" y="650"/>
                  </a:lnTo>
                  <a:lnTo>
                    <a:pt x="1239" y="618"/>
                  </a:lnTo>
                  <a:lnTo>
                    <a:pt x="1239" y="618"/>
                  </a:lnTo>
                  <a:lnTo>
                    <a:pt x="1239" y="586"/>
                  </a:lnTo>
                  <a:lnTo>
                    <a:pt x="1235" y="556"/>
                  </a:lnTo>
                  <a:lnTo>
                    <a:pt x="1231" y="524"/>
                  </a:lnTo>
                  <a:lnTo>
                    <a:pt x="1227" y="494"/>
                  </a:lnTo>
                  <a:lnTo>
                    <a:pt x="1219" y="464"/>
                  </a:lnTo>
                  <a:lnTo>
                    <a:pt x="1211" y="434"/>
                  </a:lnTo>
                  <a:lnTo>
                    <a:pt x="1201" y="406"/>
                  </a:lnTo>
                  <a:lnTo>
                    <a:pt x="1191" y="378"/>
                  </a:lnTo>
                  <a:lnTo>
                    <a:pt x="1177" y="350"/>
                  </a:lnTo>
                  <a:lnTo>
                    <a:pt x="1165" y="324"/>
                  </a:lnTo>
                  <a:lnTo>
                    <a:pt x="1149" y="298"/>
                  </a:lnTo>
                  <a:lnTo>
                    <a:pt x="1133" y="272"/>
                  </a:lnTo>
                  <a:lnTo>
                    <a:pt x="1115" y="248"/>
                  </a:lnTo>
                  <a:lnTo>
                    <a:pt x="1097" y="226"/>
                  </a:lnTo>
                  <a:lnTo>
                    <a:pt x="1077" y="202"/>
                  </a:lnTo>
                  <a:lnTo>
                    <a:pt x="1057" y="182"/>
                  </a:lnTo>
                  <a:lnTo>
                    <a:pt x="1035" y="160"/>
                  </a:lnTo>
                  <a:lnTo>
                    <a:pt x="1013" y="142"/>
                  </a:lnTo>
                  <a:lnTo>
                    <a:pt x="989" y="122"/>
                  </a:lnTo>
                  <a:lnTo>
                    <a:pt x="965" y="106"/>
                  </a:lnTo>
                  <a:lnTo>
                    <a:pt x="941" y="90"/>
                  </a:lnTo>
                  <a:lnTo>
                    <a:pt x="915" y="74"/>
                  </a:lnTo>
                  <a:lnTo>
                    <a:pt x="887" y="60"/>
                  </a:lnTo>
                  <a:lnTo>
                    <a:pt x="861" y="48"/>
                  </a:lnTo>
                  <a:lnTo>
                    <a:pt x="833" y="38"/>
                  </a:lnTo>
                  <a:lnTo>
                    <a:pt x="803" y="28"/>
                  </a:lnTo>
                  <a:lnTo>
                    <a:pt x="775" y="20"/>
                  </a:lnTo>
                  <a:lnTo>
                    <a:pt x="745" y="12"/>
                  </a:lnTo>
                  <a:lnTo>
                    <a:pt x="713" y="6"/>
                  </a:lnTo>
                  <a:lnTo>
                    <a:pt x="683" y="2"/>
                  </a:lnTo>
                  <a:lnTo>
                    <a:pt x="651" y="0"/>
                  </a:lnTo>
                  <a:lnTo>
                    <a:pt x="619" y="0"/>
                  </a:lnTo>
                  <a:lnTo>
                    <a:pt x="619" y="0"/>
                  </a:lnTo>
                  <a:close/>
                  <a:moveTo>
                    <a:pt x="619" y="1026"/>
                  </a:moveTo>
                  <a:lnTo>
                    <a:pt x="619" y="1026"/>
                  </a:lnTo>
                  <a:lnTo>
                    <a:pt x="579" y="1024"/>
                  </a:lnTo>
                  <a:lnTo>
                    <a:pt x="537" y="1018"/>
                  </a:lnTo>
                  <a:lnTo>
                    <a:pt x="499" y="1008"/>
                  </a:lnTo>
                  <a:lnTo>
                    <a:pt x="461" y="994"/>
                  </a:lnTo>
                  <a:lnTo>
                    <a:pt x="425" y="978"/>
                  </a:lnTo>
                  <a:lnTo>
                    <a:pt x="391" y="956"/>
                  </a:lnTo>
                  <a:lnTo>
                    <a:pt x="360" y="934"/>
                  </a:lnTo>
                  <a:lnTo>
                    <a:pt x="330" y="906"/>
                  </a:lnTo>
                  <a:lnTo>
                    <a:pt x="304" y="878"/>
                  </a:lnTo>
                  <a:lnTo>
                    <a:pt x="280" y="846"/>
                  </a:lnTo>
                  <a:lnTo>
                    <a:pt x="260" y="812"/>
                  </a:lnTo>
                  <a:lnTo>
                    <a:pt x="244" y="778"/>
                  </a:lnTo>
                  <a:lnTo>
                    <a:pt x="230" y="740"/>
                  </a:lnTo>
                  <a:lnTo>
                    <a:pt x="220" y="700"/>
                  </a:lnTo>
                  <a:lnTo>
                    <a:pt x="214" y="660"/>
                  </a:lnTo>
                  <a:lnTo>
                    <a:pt x="210" y="618"/>
                  </a:lnTo>
                  <a:lnTo>
                    <a:pt x="210" y="618"/>
                  </a:lnTo>
                  <a:lnTo>
                    <a:pt x="214" y="576"/>
                  </a:lnTo>
                  <a:lnTo>
                    <a:pt x="220" y="536"/>
                  </a:lnTo>
                  <a:lnTo>
                    <a:pt x="230" y="498"/>
                  </a:lnTo>
                  <a:lnTo>
                    <a:pt x="244" y="460"/>
                  </a:lnTo>
                  <a:lnTo>
                    <a:pt x="260" y="424"/>
                  </a:lnTo>
                  <a:lnTo>
                    <a:pt x="280" y="390"/>
                  </a:lnTo>
                  <a:lnTo>
                    <a:pt x="304" y="360"/>
                  </a:lnTo>
                  <a:lnTo>
                    <a:pt x="330" y="330"/>
                  </a:lnTo>
                  <a:lnTo>
                    <a:pt x="360" y="304"/>
                  </a:lnTo>
                  <a:lnTo>
                    <a:pt x="391" y="280"/>
                  </a:lnTo>
                  <a:lnTo>
                    <a:pt x="425" y="260"/>
                  </a:lnTo>
                  <a:lnTo>
                    <a:pt x="461" y="242"/>
                  </a:lnTo>
                  <a:lnTo>
                    <a:pt x="499" y="230"/>
                  </a:lnTo>
                  <a:lnTo>
                    <a:pt x="537" y="220"/>
                  </a:lnTo>
                  <a:lnTo>
                    <a:pt x="579" y="212"/>
                  </a:lnTo>
                  <a:lnTo>
                    <a:pt x="619" y="210"/>
                  </a:lnTo>
                  <a:lnTo>
                    <a:pt x="619" y="210"/>
                  </a:lnTo>
                  <a:lnTo>
                    <a:pt x="661" y="212"/>
                  </a:lnTo>
                  <a:lnTo>
                    <a:pt x="701" y="220"/>
                  </a:lnTo>
                  <a:lnTo>
                    <a:pt x="741" y="230"/>
                  </a:lnTo>
                  <a:lnTo>
                    <a:pt x="779" y="242"/>
                  </a:lnTo>
                  <a:lnTo>
                    <a:pt x="813" y="260"/>
                  </a:lnTo>
                  <a:lnTo>
                    <a:pt x="847" y="280"/>
                  </a:lnTo>
                  <a:lnTo>
                    <a:pt x="879" y="304"/>
                  </a:lnTo>
                  <a:lnTo>
                    <a:pt x="907" y="330"/>
                  </a:lnTo>
                  <a:lnTo>
                    <a:pt x="935" y="360"/>
                  </a:lnTo>
                  <a:lnTo>
                    <a:pt x="957" y="390"/>
                  </a:lnTo>
                  <a:lnTo>
                    <a:pt x="979" y="424"/>
                  </a:lnTo>
                  <a:lnTo>
                    <a:pt x="995" y="460"/>
                  </a:lnTo>
                  <a:lnTo>
                    <a:pt x="1009" y="498"/>
                  </a:lnTo>
                  <a:lnTo>
                    <a:pt x="1019" y="536"/>
                  </a:lnTo>
                  <a:lnTo>
                    <a:pt x="1025" y="576"/>
                  </a:lnTo>
                  <a:lnTo>
                    <a:pt x="1027" y="618"/>
                  </a:lnTo>
                  <a:lnTo>
                    <a:pt x="1027" y="618"/>
                  </a:lnTo>
                  <a:lnTo>
                    <a:pt x="1025" y="660"/>
                  </a:lnTo>
                  <a:lnTo>
                    <a:pt x="1019" y="700"/>
                  </a:lnTo>
                  <a:lnTo>
                    <a:pt x="1009" y="740"/>
                  </a:lnTo>
                  <a:lnTo>
                    <a:pt x="995" y="778"/>
                  </a:lnTo>
                  <a:lnTo>
                    <a:pt x="979" y="812"/>
                  </a:lnTo>
                  <a:lnTo>
                    <a:pt x="957" y="846"/>
                  </a:lnTo>
                  <a:lnTo>
                    <a:pt x="935" y="878"/>
                  </a:lnTo>
                  <a:lnTo>
                    <a:pt x="907" y="906"/>
                  </a:lnTo>
                  <a:lnTo>
                    <a:pt x="879" y="934"/>
                  </a:lnTo>
                  <a:lnTo>
                    <a:pt x="847" y="956"/>
                  </a:lnTo>
                  <a:lnTo>
                    <a:pt x="813" y="978"/>
                  </a:lnTo>
                  <a:lnTo>
                    <a:pt x="779" y="994"/>
                  </a:lnTo>
                  <a:lnTo>
                    <a:pt x="741" y="1008"/>
                  </a:lnTo>
                  <a:lnTo>
                    <a:pt x="701" y="1018"/>
                  </a:lnTo>
                  <a:lnTo>
                    <a:pt x="661" y="1024"/>
                  </a:lnTo>
                  <a:lnTo>
                    <a:pt x="619" y="1026"/>
                  </a:lnTo>
                  <a:lnTo>
                    <a:pt x="619" y="1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/>
            </a:p>
          </p:txBody>
        </p:sp>
      </p:grpSp>
      <p:sp>
        <p:nvSpPr>
          <p:cNvPr id="181" name="Freeform 151"/>
          <p:cNvSpPr>
            <a:spLocks noChangeAspect="1" noEditPoints="1"/>
          </p:cNvSpPr>
          <p:nvPr/>
        </p:nvSpPr>
        <p:spPr bwMode="auto">
          <a:xfrm>
            <a:off x="9659242" y="2985142"/>
            <a:ext cx="353042" cy="572172"/>
          </a:xfrm>
          <a:custGeom>
            <a:avLst/>
            <a:gdLst>
              <a:gd name="T0" fmla="*/ 663 w 2031"/>
              <a:gd name="T1" fmla="*/ 3087 h 3292"/>
              <a:gd name="T2" fmla="*/ 1368 w 2031"/>
              <a:gd name="T3" fmla="*/ 3087 h 3292"/>
              <a:gd name="T4" fmla="*/ 592 w 2031"/>
              <a:gd name="T5" fmla="*/ 2870 h 3292"/>
              <a:gd name="T6" fmla="*/ 1419 w 2031"/>
              <a:gd name="T7" fmla="*/ 2038 h 3292"/>
              <a:gd name="T8" fmla="*/ 1401 w 2031"/>
              <a:gd name="T9" fmla="*/ 2250 h 3292"/>
              <a:gd name="T10" fmla="*/ 1195 w 2031"/>
              <a:gd name="T11" fmla="*/ 2305 h 3292"/>
              <a:gd name="T12" fmla="*/ 1075 w 2031"/>
              <a:gd name="T13" fmla="*/ 2131 h 3292"/>
              <a:gd name="T14" fmla="*/ 1195 w 2031"/>
              <a:gd name="T15" fmla="*/ 1957 h 3292"/>
              <a:gd name="T16" fmla="*/ 890 w 2031"/>
              <a:gd name="T17" fmla="*/ 1990 h 3292"/>
              <a:gd name="T18" fmla="*/ 945 w 2031"/>
              <a:gd name="T19" fmla="*/ 2196 h 3292"/>
              <a:gd name="T20" fmla="*/ 771 w 2031"/>
              <a:gd name="T21" fmla="*/ 2316 h 3292"/>
              <a:gd name="T22" fmla="*/ 597 w 2031"/>
              <a:gd name="T23" fmla="*/ 2196 h 3292"/>
              <a:gd name="T24" fmla="*/ 651 w 2031"/>
              <a:gd name="T25" fmla="*/ 1990 h 3292"/>
              <a:gd name="T26" fmla="*/ 1552 w 2031"/>
              <a:gd name="T27" fmla="*/ 1472 h 3292"/>
              <a:gd name="T28" fmla="*/ 1673 w 2031"/>
              <a:gd name="T29" fmla="*/ 1646 h 3292"/>
              <a:gd name="T30" fmla="*/ 1552 w 2031"/>
              <a:gd name="T31" fmla="*/ 1820 h 3292"/>
              <a:gd name="T32" fmla="*/ 1346 w 2031"/>
              <a:gd name="T33" fmla="*/ 1765 h 3292"/>
              <a:gd name="T34" fmla="*/ 1327 w 2031"/>
              <a:gd name="T35" fmla="*/ 1553 h 3292"/>
              <a:gd name="T36" fmla="*/ 1015 w 2031"/>
              <a:gd name="T37" fmla="*/ 1461 h 3292"/>
              <a:gd name="T38" fmla="*/ 1189 w 2031"/>
              <a:gd name="T39" fmla="*/ 1581 h 3292"/>
              <a:gd name="T40" fmla="*/ 1134 w 2031"/>
              <a:gd name="T41" fmla="*/ 1787 h 3292"/>
              <a:gd name="T42" fmla="*/ 922 w 2031"/>
              <a:gd name="T43" fmla="*/ 1806 h 3292"/>
              <a:gd name="T44" fmla="*/ 833 w 2031"/>
              <a:gd name="T45" fmla="*/ 1612 h 3292"/>
              <a:gd name="T46" fmla="*/ 982 w 2031"/>
              <a:gd name="T47" fmla="*/ 1464 h 3292"/>
              <a:gd name="T48" fmla="*/ 685 w 2031"/>
              <a:gd name="T49" fmla="*/ 1527 h 3292"/>
              <a:gd name="T50" fmla="*/ 704 w 2031"/>
              <a:gd name="T51" fmla="*/ 1739 h 3292"/>
              <a:gd name="T52" fmla="*/ 510 w 2031"/>
              <a:gd name="T53" fmla="*/ 1828 h 3292"/>
              <a:gd name="T54" fmla="*/ 361 w 2031"/>
              <a:gd name="T55" fmla="*/ 1680 h 3292"/>
              <a:gd name="T56" fmla="*/ 449 w 2031"/>
              <a:gd name="T57" fmla="*/ 1486 h 3292"/>
              <a:gd name="T58" fmla="*/ 1353 w 2031"/>
              <a:gd name="T59" fmla="*/ 1001 h 3292"/>
              <a:gd name="T60" fmla="*/ 1442 w 2031"/>
              <a:gd name="T61" fmla="*/ 1194 h 3292"/>
              <a:gd name="T62" fmla="*/ 1293 w 2031"/>
              <a:gd name="T63" fmla="*/ 1343 h 3292"/>
              <a:gd name="T64" fmla="*/ 1100 w 2031"/>
              <a:gd name="T65" fmla="*/ 1254 h 3292"/>
              <a:gd name="T66" fmla="*/ 1118 w 2031"/>
              <a:gd name="T67" fmla="*/ 1042 h 3292"/>
              <a:gd name="T68" fmla="*/ 804 w 2031"/>
              <a:gd name="T69" fmla="*/ 979 h 3292"/>
              <a:gd name="T70" fmla="*/ 953 w 2031"/>
              <a:gd name="T71" fmla="*/ 1127 h 3292"/>
              <a:gd name="T72" fmla="*/ 865 w 2031"/>
              <a:gd name="T73" fmla="*/ 1321 h 3292"/>
              <a:gd name="T74" fmla="*/ 651 w 2031"/>
              <a:gd name="T75" fmla="*/ 1302 h 3292"/>
              <a:gd name="T76" fmla="*/ 597 w 2031"/>
              <a:gd name="T77" fmla="*/ 1096 h 3292"/>
              <a:gd name="T78" fmla="*/ 771 w 2031"/>
              <a:gd name="T79" fmla="*/ 976 h 3292"/>
              <a:gd name="T80" fmla="*/ 189 w 2031"/>
              <a:gd name="T81" fmla="*/ 698 h 3292"/>
              <a:gd name="T82" fmla="*/ 223 w 2031"/>
              <a:gd name="T83" fmla="*/ 2645 h 3292"/>
              <a:gd name="T84" fmla="*/ 1757 w 2031"/>
              <a:gd name="T85" fmla="*/ 2680 h 3292"/>
              <a:gd name="T86" fmla="*/ 1855 w 2031"/>
              <a:gd name="T87" fmla="*/ 761 h 3292"/>
              <a:gd name="T88" fmla="*/ 1726 w 2031"/>
              <a:gd name="T89" fmla="*/ 603 h 3292"/>
              <a:gd name="T90" fmla="*/ 639 w 2031"/>
              <a:gd name="T91" fmla="*/ 224 h 3292"/>
              <a:gd name="T92" fmla="*/ 1439 w 2031"/>
              <a:gd name="T93" fmla="*/ 339 h 3292"/>
              <a:gd name="T94" fmla="*/ 1309 w 2031"/>
              <a:gd name="T95" fmla="*/ 180 h 3292"/>
              <a:gd name="T96" fmla="*/ 1409 w 2031"/>
              <a:gd name="T97" fmla="*/ 27 h 3292"/>
              <a:gd name="T98" fmla="*/ 1604 w 2031"/>
              <a:gd name="T99" fmla="*/ 249 h 3292"/>
              <a:gd name="T100" fmla="*/ 1825 w 2031"/>
              <a:gd name="T101" fmla="*/ 450 h 3292"/>
              <a:gd name="T102" fmla="*/ 2019 w 2031"/>
              <a:gd name="T103" fmla="*/ 671 h 3292"/>
              <a:gd name="T104" fmla="*/ 1985 w 2031"/>
              <a:gd name="T105" fmla="*/ 2702 h 3292"/>
              <a:gd name="T106" fmla="*/ 1739 w 2031"/>
              <a:gd name="T107" fmla="*/ 2866 h 3292"/>
              <a:gd name="T108" fmla="*/ 1569 w 2031"/>
              <a:gd name="T109" fmla="*/ 3124 h 3292"/>
              <a:gd name="T110" fmla="*/ 1323 w 2031"/>
              <a:gd name="T111" fmla="*/ 3289 h 3292"/>
              <a:gd name="T112" fmla="*/ 547 w 2031"/>
              <a:gd name="T113" fmla="*/ 3221 h 3292"/>
              <a:gd name="T114" fmla="*/ 416 w 2031"/>
              <a:gd name="T115" fmla="*/ 2953 h 3292"/>
              <a:gd name="T116" fmla="*/ 131 w 2031"/>
              <a:gd name="T117" fmla="*/ 2798 h 3292"/>
              <a:gd name="T118" fmla="*/ 0 w 2031"/>
              <a:gd name="T119" fmla="*/ 2531 h 3292"/>
              <a:gd name="T120" fmla="*/ 98 w 2031"/>
              <a:gd name="T121" fmla="*/ 522 h 3292"/>
              <a:gd name="T122" fmla="*/ 416 w 2031"/>
              <a:gd name="T123" fmla="*/ 422 h 3292"/>
              <a:gd name="T124" fmla="*/ 514 w 2031"/>
              <a:gd name="T125" fmla="*/ 100 h 3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31" h="3292">
                <a:moveTo>
                  <a:pt x="592" y="2870"/>
                </a:moveTo>
                <a:lnTo>
                  <a:pt x="592" y="2953"/>
                </a:lnTo>
                <a:lnTo>
                  <a:pt x="595" y="2986"/>
                </a:lnTo>
                <a:lnTo>
                  <a:pt x="604" y="3016"/>
                </a:lnTo>
                <a:lnTo>
                  <a:pt x="619" y="3043"/>
                </a:lnTo>
                <a:lnTo>
                  <a:pt x="639" y="3068"/>
                </a:lnTo>
                <a:lnTo>
                  <a:pt x="663" y="3087"/>
                </a:lnTo>
                <a:lnTo>
                  <a:pt x="690" y="3102"/>
                </a:lnTo>
                <a:lnTo>
                  <a:pt x="721" y="3112"/>
                </a:lnTo>
                <a:lnTo>
                  <a:pt x="754" y="3115"/>
                </a:lnTo>
                <a:lnTo>
                  <a:pt x="1277" y="3115"/>
                </a:lnTo>
                <a:lnTo>
                  <a:pt x="1309" y="3112"/>
                </a:lnTo>
                <a:lnTo>
                  <a:pt x="1340" y="3102"/>
                </a:lnTo>
                <a:lnTo>
                  <a:pt x="1368" y="3087"/>
                </a:lnTo>
                <a:lnTo>
                  <a:pt x="1392" y="3068"/>
                </a:lnTo>
                <a:lnTo>
                  <a:pt x="1411" y="3043"/>
                </a:lnTo>
                <a:lnTo>
                  <a:pt x="1427" y="3016"/>
                </a:lnTo>
                <a:lnTo>
                  <a:pt x="1436" y="2986"/>
                </a:lnTo>
                <a:lnTo>
                  <a:pt x="1439" y="2953"/>
                </a:lnTo>
                <a:lnTo>
                  <a:pt x="1439" y="2870"/>
                </a:lnTo>
                <a:lnTo>
                  <a:pt x="592" y="2870"/>
                </a:lnTo>
                <a:close/>
                <a:moveTo>
                  <a:pt x="1260" y="1946"/>
                </a:moveTo>
                <a:lnTo>
                  <a:pt x="1293" y="1949"/>
                </a:lnTo>
                <a:lnTo>
                  <a:pt x="1324" y="1957"/>
                </a:lnTo>
                <a:lnTo>
                  <a:pt x="1353" y="1971"/>
                </a:lnTo>
                <a:lnTo>
                  <a:pt x="1379" y="1990"/>
                </a:lnTo>
                <a:lnTo>
                  <a:pt x="1401" y="2012"/>
                </a:lnTo>
                <a:lnTo>
                  <a:pt x="1419" y="2038"/>
                </a:lnTo>
                <a:lnTo>
                  <a:pt x="1433" y="2066"/>
                </a:lnTo>
                <a:lnTo>
                  <a:pt x="1442" y="2098"/>
                </a:lnTo>
                <a:lnTo>
                  <a:pt x="1445" y="2131"/>
                </a:lnTo>
                <a:lnTo>
                  <a:pt x="1442" y="2165"/>
                </a:lnTo>
                <a:lnTo>
                  <a:pt x="1433" y="2196"/>
                </a:lnTo>
                <a:lnTo>
                  <a:pt x="1419" y="2224"/>
                </a:lnTo>
                <a:lnTo>
                  <a:pt x="1401" y="2250"/>
                </a:lnTo>
                <a:lnTo>
                  <a:pt x="1379" y="2272"/>
                </a:lnTo>
                <a:lnTo>
                  <a:pt x="1353" y="2291"/>
                </a:lnTo>
                <a:lnTo>
                  <a:pt x="1324" y="2305"/>
                </a:lnTo>
                <a:lnTo>
                  <a:pt x="1293" y="2313"/>
                </a:lnTo>
                <a:lnTo>
                  <a:pt x="1260" y="2316"/>
                </a:lnTo>
                <a:lnTo>
                  <a:pt x="1227" y="2313"/>
                </a:lnTo>
                <a:lnTo>
                  <a:pt x="1195" y="2305"/>
                </a:lnTo>
                <a:lnTo>
                  <a:pt x="1166" y="2291"/>
                </a:lnTo>
                <a:lnTo>
                  <a:pt x="1141" y="2272"/>
                </a:lnTo>
                <a:lnTo>
                  <a:pt x="1118" y="2250"/>
                </a:lnTo>
                <a:lnTo>
                  <a:pt x="1100" y="2224"/>
                </a:lnTo>
                <a:lnTo>
                  <a:pt x="1086" y="2196"/>
                </a:lnTo>
                <a:lnTo>
                  <a:pt x="1078" y="2165"/>
                </a:lnTo>
                <a:lnTo>
                  <a:pt x="1075" y="2131"/>
                </a:lnTo>
                <a:lnTo>
                  <a:pt x="1078" y="2098"/>
                </a:lnTo>
                <a:lnTo>
                  <a:pt x="1086" y="2066"/>
                </a:lnTo>
                <a:lnTo>
                  <a:pt x="1100" y="2038"/>
                </a:lnTo>
                <a:lnTo>
                  <a:pt x="1118" y="2012"/>
                </a:lnTo>
                <a:lnTo>
                  <a:pt x="1141" y="1990"/>
                </a:lnTo>
                <a:lnTo>
                  <a:pt x="1166" y="1971"/>
                </a:lnTo>
                <a:lnTo>
                  <a:pt x="1195" y="1957"/>
                </a:lnTo>
                <a:lnTo>
                  <a:pt x="1227" y="1949"/>
                </a:lnTo>
                <a:lnTo>
                  <a:pt x="1260" y="1946"/>
                </a:lnTo>
                <a:close/>
                <a:moveTo>
                  <a:pt x="771" y="1946"/>
                </a:moveTo>
                <a:lnTo>
                  <a:pt x="804" y="1949"/>
                </a:lnTo>
                <a:lnTo>
                  <a:pt x="836" y="1957"/>
                </a:lnTo>
                <a:lnTo>
                  <a:pt x="865" y="1971"/>
                </a:lnTo>
                <a:lnTo>
                  <a:pt x="890" y="1990"/>
                </a:lnTo>
                <a:lnTo>
                  <a:pt x="913" y="2012"/>
                </a:lnTo>
                <a:lnTo>
                  <a:pt x="931" y="2038"/>
                </a:lnTo>
                <a:lnTo>
                  <a:pt x="945" y="2066"/>
                </a:lnTo>
                <a:lnTo>
                  <a:pt x="953" y="2098"/>
                </a:lnTo>
                <a:lnTo>
                  <a:pt x="956" y="2131"/>
                </a:lnTo>
                <a:lnTo>
                  <a:pt x="953" y="2165"/>
                </a:lnTo>
                <a:lnTo>
                  <a:pt x="945" y="2196"/>
                </a:lnTo>
                <a:lnTo>
                  <a:pt x="931" y="2224"/>
                </a:lnTo>
                <a:lnTo>
                  <a:pt x="913" y="2250"/>
                </a:lnTo>
                <a:lnTo>
                  <a:pt x="890" y="2272"/>
                </a:lnTo>
                <a:lnTo>
                  <a:pt x="865" y="2291"/>
                </a:lnTo>
                <a:lnTo>
                  <a:pt x="836" y="2305"/>
                </a:lnTo>
                <a:lnTo>
                  <a:pt x="804" y="2313"/>
                </a:lnTo>
                <a:lnTo>
                  <a:pt x="771" y="2316"/>
                </a:lnTo>
                <a:lnTo>
                  <a:pt x="737" y="2313"/>
                </a:lnTo>
                <a:lnTo>
                  <a:pt x="707" y="2305"/>
                </a:lnTo>
                <a:lnTo>
                  <a:pt x="678" y="2291"/>
                </a:lnTo>
                <a:lnTo>
                  <a:pt x="651" y="2272"/>
                </a:lnTo>
                <a:lnTo>
                  <a:pt x="629" y="2250"/>
                </a:lnTo>
                <a:lnTo>
                  <a:pt x="612" y="2224"/>
                </a:lnTo>
                <a:lnTo>
                  <a:pt x="597" y="2196"/>
                </a:lnTo>
                <a:lnTo>
                  <a:pt x="589" y="2165"/>
                </a:lnTo>
                <a:lnTo>
                  <a:pt x="586" y="2131"/>
                </a:lnTo>
                <a:lnTo>
                  <a:pt x="589" y="2098"/>
                </a:lnTo>
                <a:lnTo>
                  <a:pt x="597" y="2066"/>
                </a:lnTo>
                <a:lnTo>
                  <a:pt x="612" y="2038"/>
                </a:lnTo>
                <a:lnTo>
                  <a:pt x="629" y="2012"/>
                </a:lnTo>
                <a:lnTo>
                  <a:pt x="651" y="1990"/>
                </a:lnTo>
                <a:lnTo>
                  <a:pt x="678" y="1971"/>
                </a:lnTo>
                <a:lnTo>
                  <a:pt x="707" y="1957"/>
                </a:lnTo>
                <a:lnTo>
                  <a:pt x="737" y="1949"/>
                </a:lnTo>
                <a:lnTo>
                  <a:pt x="771" y="1946"/>
                </a:lnTo>
                <a:close/>
                <a:moveTo>
                  <a:pt x="1487" y="1461"/>
                </a:moveTo>
                <a:lnTo>
                  <a:pt x="1521" y="1464"/>
                </a:lnTo>
                <a:lnTo>
                  <a:pt x="1552" y="1472"/>
                </a:lnTo>
                <a:lnTo>
                  <a:pt x="1581" y="1486"/>
                </a:lnTo>
                <a:lnTo>
                  <a:pt x="1607" y="1505"/>
                </a:lnTo>
                <a:lnTo>
                  <a:pt x="1629" y="1527"/>
                </a:lnTo>
                <a:lnTo>
                  <a:pt x="1648" y="1553"/>
                </a:lnTo>
                <a:lnTo>
                  <a:pt x="1661" y="1581"/>
                </a:lnTo>
                <a:lnTo>
                  <a:pt x="1670" y="1612"/>
                </a:lnTo>
                <a:lnTo>
                  <a:pt x="1673" y="1646"/>
                </a:lnTo>
                <a:lnTo>
                  <a:pt x="1670" y="1680"/>
                </a:lnTo>
                <a:lnTo>
                  <a:pt x="1661" y="1711"/>
                </a:lnTo>
                <a:lnTo>
                  <a:pt x="1648" y="1739"/>
                </a:lnTo>
                <a:lnTo>
                  <a:pt x="1629" y="1765"/>
                </a:lnTo>
                <a:lnTo>
                  <a:pt x="1607" y="1787"/>
                </a:lnTo>
                <a:lnTo>
                  <a:pt x="1581" y="1806"/>
                </a:lnTo>
                <a:lnTo>
                  <a:pt x="1552" y="1820"/>
                </a:lnTo>
                <a:lnTo>
                  <a:pt x="1521" y="1828"/>
                </a:lnTo>
                <a:lnTo>
                  <a:pt x="1487" y="1831"/>
                </a:lnTo>
                <a:lnTo>
                  <a:pt x="1454" y="1828"/>
                </a:lnTo>
                <a:lnTo>
                  <a:pt x="1422" y="1820"/>
                </a:lnTo>
                <a:lnTo>
                  <a:pt x="1394" y="1806"/>
                </a:lnTo>
                <a:lnTo>
                  <a:pt x="1368" y="1787"/>
                </a:lnTo>
                <a:lnTo>
                  <a:pt x="1346" y="1765"/>
                </a:lnTo>
                <a:lnTo>
                  <a:pt x="1327" y="1739"/>
                </a:lnTo>
                <a:lnTo>
                  <a:pt x="1313" y="1711"/>
                </a:lnTo>
                <a:lnTo>
                  <a:pt x="1305" y="1680"/>
                </a:lnTo>
                <a:lnTo>
                  <a:pt x="1302" y="1646"/>
                </a:lnTo>
                <a:lnTo>
                  <a:pt x="1305" y="1612"/>
                </a:lnTo>
                <a:lnTo>
                  <a:pt x="1313" y="1581"/>
                </a:lnTo>
                <a:lnTo>
                  <a:pt x="1327" y="1553"/>
                </a:lnTo>
                <a:lnTo>
                  <a:pt x="1346" y="1527"/>
                </a:lnTo>
                <a:lnTo>
                  <a:pt x="1368" y="1505"/>
                </a:lnTo>
                <a:lnTo>
                  <a:pt x="1394" y="1486"/>
                </a:lnTo>
                <a:lnTo>
                  <a:pt x="1422" y="1472"/>
                </a:lnTo>
                <a:lnTo>
                  <a:pt x="1454" y="1464"/>
                </a:lnTo>
                <a:lnTo>
                  <a:pt x="1487" y="1461"/>
                </a:lnTo>
                <a:close/>
                <a:moveTo>
                  <a:pt x="1015" y="1461"/>
                </a:moveTo>
                <a:lnTo>
                  <a:pt x="1048" y="1464"/>
                </a:lnTo>
                <a:lnTo>
                  <a:pt x="1080" y="1472"/>
                </a:lnTo>
                <a:lnTo>
                  <a:pt x="1109" y="1486"/>
                </a:lnTo>
                <a:lnTo>
                  <a:pt x="1134" y="1505"/>
                </a:lnTo>
                <a:lnTo>
                  <a:pt x="1157" y="1527"/>
                </a:lnTo>
                <a:lnTo>
                  <a:pt x="1175" y="1553"/>
                </a:lnTo>
                <a:lnTo>
                  <a:pt x="1189" y="1581"/>
                </a:lnTo>
                <a:lnTo>
                  <a:pt x="1198" y="1612"/>
                </a:lnTo>
                <a:lnTo>
                  <a:pt x="1200" y="1646"/>
                </a:lnTo>
                <a:lnTo>
                  <a:pt x="1198" y="1680"/>
                </a:lnTo>
                <a:lnTo>
                  <a:pt x="1189" y="1711"/>
                </a:lnTo>
                <a:lnTo>
                  <a:pt x="1175" y="1739"/>
                </a:lnTo>
                <a:lnTo>
                  <a:pt x="1157" y="1765"/>
                </a:lnTo>
                <a:lnTo>
                  <a:pt x="1134" y="1787"/>
                </a:lnTo>
                <a:lnTo>
                  <a:pt x="1109" y="1806"/>
                </a:lnTo>
                <a:lnTo>
                  <a:pt x="1080" y="1820"/>
                </a:lnTo>
                <a:lnTo>
                  <a:pt x="1048" y="1828"/>
                </a:lnTo>
                <a:lnTo>
                  <a:pt x="1015" y="1831"/>
                </a:lnTo>
                <a:lnTo>
                  <a:pt x="982" y="1828"/>
                </a:lnTo>
                <a:lnTo>
                  <a:pt x="951" y="1820"/>
                </a:lnTo>
                <a:lnTo>
                  <a:pt x="922" y="1806"/>
                </a:lnTo>
                <a:lnTo>
                  <a:pt x="896" y="1787"/>
                </a:lnTo>
                <a:lnTo>
                  <a:pt x="874" y="1765"/>
                </a:lnTo>
                <a:lnTo>
                  <a:pt x="856" y="1739"/>
                </a:lnTo>
                <a:lnTo>
                  <a:pt x="842" y="1711"/>
                </a:lnTo>
                <a:lnTo>
                  <a:pt x="833" y="1680"/>
                </a:lnTo>
                <a:lnTo>
                  <a:pt x="831" y="1646"/>
                </a:lnTo>
                <a:lnTo>
                  <a:pt x="833" y="1612"/>
                </a:lnTo>
                <a:lnTo>
                  <a:pt x="842" y="1581"/>
                </a:lnTo>
                <a:lnTo>
                  <a:pt x="856" y="1553"/>
                </a:lnTo>
                <a:lnTo>
                  <a:pt x="874" y="1527"/>
                </a:lnTo>
                <a:lnTo>
                  <a:pt x="896" y="1505"/>
                </a:lnTo>
                <a:lnTo>
                  <a:pt x="922" y="1486"/>
                </a:lnTo>
                <a:lnTo>
                  <a:pt x="951" y="1472"/>
                </a:lnTo>
                <a:lnTo>
                  <a:pt x="982" y="1464"/>
                </a:lnTo>
                <a:lnTo>
                  <a:pt x="1015" y="1461"/>
                </a:lnTo>
                <a:close/>
                <a:moveTo>
                  <a:pt x="544" y="1461"/>
                </a:moveTo>
                <a:lnTo>
                  <a:pt x="577" y="1464"/>
                </a:lnTo>
                <a:lnTo>
                  <a:pt x="607" y="1472"/>
                </a:lnTo>
                <a:lnTo>
                  <a:pt x="637" y="1486"/>
                </a:lnTo>
                <a:lnTo>
                  <a:pt x="663" y="1505"/>
                </a:lnTo>
                <a:lnTo>
                  <a:pt x="685" y="1527"/>
                </a:lnTo>
                <a:lnTo>
                  <a:pt x="704" y="1553"/>
                </a:lnTo>
                <a:lnTo>
                  <a:pt x="717" y="1581"/>
                </a:lnTo>
                <a:lnTo>
                  <a:pt x="726" y="1612"/>
                </a:lnTo>
                <a:lnTo>
                  <a:pt x="729" y="1646"/>
                </a:lnTo>
                <a:lnTo>
                  <a:pt x="726" y="1680"/>
                </a:lnTo>
                <a:lnTo>
                  <a:pt x="717" y="1711"/>
                </a:lnTo>
                <a:lnTo>
                  <a:pt x="704" y="1739"/>
                </a:lnTo>
                <a:lnTo>
                  <a:pt x="685" y="1765"/>
                </a:lnTo>
                <a:lnTo>
                  <a:pt x="663" y="1787"/>
                </a:lnTo>
                <a:lnTo>
                  <a:pt x="637" y="1806"/>
                </a:lnTo>
                <a:lnTo>
                  <a:pt x="607" y="1820"/>
                </a:lnTo>
                <a:lnTo>
                  <a:pt x="577" y="1828"/>
                </a:lnTo>
                <a:lnTo>
                  <a:pt x="544" y="1831"/>
                </a:lnTo>
                <a:lnTo>
                  <a:pt x="510" y="1828"/>
                </a:lnTo>
                <a:lnTo>
                  <a:pt x="479" y="1820"/>
                </a:lnTo>
                <a:lnTo>
                  <a:pt x="449" y="1806"/>
                </a:lnTo>
                <a:lnTo>
                  <a:pt x="424" y="1787"/>
                </a:lnTo>
                <a:lnTo>
                  <a:pt x="401" y="1765"/>
                </a:lnTo>
                <a:lnTo>
                  <a:pt x="383" y="1739"/>
                </a:lnTo>
                <a:lnTo>
                  <a:pt x="370" y="1711"/>
                </a:lnTo>
                <a:lnTo>
                  <a:pt x="361" y="1680"/>
                </a:lnTo>
                <a:lnTo>
                  <a:pt x="358" y="1646"/>
                </a:lnTo>
                <a:lnTo>
                  <a:pt x="361" y="1612"/>
                </a:lnTo>
                <a:lnTo>
                  <a:pt x="370" y="1581"/>
                </a:lnTo>
                <a:lnTo>
                  <a:pt x="383" y="1553"/>
                </a:lnTo>
                <a:lnTo>
                  <a:pt x="401" y="1527"/>
                </a:lnTo>
                <a:lnTo>
                  <a:pt x="424" y="1505"/>
                </a:lnTo>
                <a:lnTo>
                  <a:pt x="449" y="1486"/>
                </a:lnTo>
                <a:lnTo>
                  <a:pt x="479" y="1472"/>
                </a:lnTo>
                <a:lnTo>
                  <a:pt x="510" y="1464"/>
                </a:lnTo>
                <a:lnTo>
                  <a:pt x="544" y="1461"/>
                </a:lnTo>
                <a:close/>
                <a:moveTo>
                  <a:pt x="1260" y="976"/>
                </a:moveTo>
                <a:lnTo>
                  <a:pt x="1293" y="979"/>
                </a:lnTo>
                <a:lnTo>
                  <a:pt x="1324" y="987"/>
                </a:lnTo>
                <a:lnTo>
                  <a:pt x="1353" y="1001"/>
                </a:lnTo>
                <a:lnTo>
                  <a:pt x="1379" y="1020"/>
                </a:lnTo>
                <a:lnTo>
                  <a:pt x="1401" y="1042"/>
                </a:lnTo>
                <a:lnTo>
                  <a:pt x="1419" y="1068"/>
                </a:lnTo>
                <a:lnTo>
                  <a:pt x="1433" y="1096"/>
                </a:lnTo>
                <a:lnTo>
                  <a:pt x="1442" y="1127"/>
                </a:lnTo>
                <a:lnTo>
                  <a:pt x="1445" y="1161"/>
                </a:lnTo>
                <a:lnTo>
                  <a:pt x="1442" y="1194"/>
                </a:lnTo>
                <a:lnTo>
                  <a:pt x="1433" y="1226"/>
                </a:lnTo>
                <a:lnTo>
                  <a:pt x="1419" y="1254"/>
                </a:lnTo>
                <a:lnTo>
                  <a:pt x="1401" y="1280"/>
                </a:lnTo>
                <a:lnTo>
                  <a:pt x="1379" y="1302"/>
                </a:lnTo>
                <a:lnTo>
                  <a:pt x="1353" y="1321"/>
                </a:lnTo>
                <a:lnTo>
                  <a:pt x="1324" y="1335"/>
                </a:lnTo>
                <a:lnTo>
                  <a:pt x="1293" y="1343"/>
                </a:lnTo>
                <a:lnTo>
                  <a:pt x="1260" y="1346"/>
                </a:lnTo>
                <a:lnTo>
                  <a:pt x="1227" y="1343"/>
                </a:lnTo>
                <a:lnTo>
                  <a:pt x="1195" y="1335"/>
                </a:lnTo>
                <a:lnTo>
                  <a:pt x="1166" y="1321"/>
                </a:lnTo>
                <a:lnTo>
                  <a:pt x="1141" y="1302"/>
                </a:lnTo>
                <a:lnTo>
                  <a:pt x="1118" y="1280"/>
                </a:lnTo>
                <a:lnTo>
                  <a:pt x="1100" y="1254"/>
                </a:lnTo>
                <a:lnTo>
                  <a:pt x="1086" y="1226"/>
                </a:lnTo>
                <a:lnTo>
                  <a:pt x="1078" y="1194"/>
                </a:lnTo>
                <a:lnTo>
                  <a:pt x="1075" y="1161"/>
                </a:lnTo>
                <a:lnTo>
                  <a:pt x="1078" y="1127"/>
                </a:lnTo>
                <a:lnTo>
                  <a:pt x="1086" y="1096"/>
                </a:lnTo>
                <a:lnTo>
                  <a:pt x="1100" y="1068"/>
                </a:lnTo>
                <a:lnTo>
                  <a:pt x="1118" y="1042"/>
                </a:lnTo>
                <a:lnTo>
                  <a:pt x="1141" y="1020"/>
                </a:lnTo>
                <a:lnTo>
                  <a:pt x="1166" y="1001"/>
                </a:lnTo>
                <a:lnTo>
                  <a:pt x="1195" y="987"/>
                </a:lnTo>
                <a:lnTo>
                  <a:pt x="1227" y="979"/>
                </a:lnTo>
                <a:lnTo>
                  <a:pt x="1260" y="976"/>
                </a:lnTo>
                <a:close/>
                <a:moveTo>
                  <a:pt x="771" y="976"/>
                </a:moveTo>
                <a:lnTo>
                  <a:pt x="804" y="979"/>
                </a:lnTo>
                <a:lnTo>
                  <a:pt x="836" y="987"/>
                </a:lnTo>
                <a:lnTo>
                  <a:pt x="865" y="1001"/>
                </a:lnTo>
                <a:lnTo>
                  <a:pt x="890" y="1020"/>
                </a:lnTo>
                <a:lnTo>
                  <a:pt x="913" y="1042"/>
                </a:lnTo>
                <a:lnTo>
                  <a:pt x="931" y="1068"/>
                </a:lnTo>
                <a:lnTo>
                  <a:pt x="945" y="1096"/>
                </a:lnTo>
                <a:lnTo>
                  <a:pt x="953" y="1127"/>
                </a:lnTo>
                <a:lnTo>
                  <a:pt x="956" y="1161"/>
                </a:lnTo>
                <a:lnTo>
                  <a:pt x="953" y="1194"/>
                </a:lnTo>
                <a:lnTo>
                  <a:pt x="945" y="1226"/>
                </a:lnTo>
                <a:lnTo>
                  <a:pt x="931" y="1254"/>
                </a:lnTo>
                <a:lnTo>
                  <a:pt x="913" y="1280"/>
                </a:lnTo>
                <a:lnTo>
                  <a:pt x="890" y="1302"/>
                </a:lnTo>
                <a:lnTo>
                  <a:pt x="865" y="1321"/>
                </a:lnTo>
                <a:lnTo>
                  <a:pt x="836" y="1335"/>
                </a:lnTo>
                <a:lnTo>
                  <a:pt x="804" y="1343"/>
                </a:lnTo>
                <a:lnTo>
                  <a:pt x="771" y="1346"/>
                </a:lnTo>
                <a:lnTo>
                  <a:pt x="737" y="1343"/>
                </a:lnTo>
                <a:lnTo>
                  <a:pt x="707" y="1335"/>
                </a:lnTo>
                <a:lnTo>
                  <a:pt x="678" y="1321"/>
                </a:lnTo>
                <a:lnTo>
                  <a:pt x="651" y="1302"/>
                </a:lnTo>
                <a:lnTo>
                  <a:pt x="629" y="1280"/>
                </a:lnTo>
                <a:lnTo>
                  <a:pt x="612" y="1254"/>
                </a:lnTo>
                <a:lnTo>
                  <a:pt x="597" y="1226"/>
                </a:lnTo>
                <a:lnTo>
                  <a:pt x="589" y="1194"/>
                </a:lnTo>
                <a:lnTo>
                  <a:pt x="586" y="1161"/>
                </a:lnTo>
                <a:lnTo>
                  <a:pt x="589" y="1127"/>
                </a:lnTo>
                <a:lnTo>
                  <a:pt x="597" y="1096"/>
                </a:lnTo>
                <a:lnTo>
                  <a:pt x="612" y="1068"/>
                </a:lnTo>
                <a:lnTo>
                  <a:pt x="629" y="1042"/>
                </a:lnTo>
                <a:lnTo>
                  <a:pt x="651" y="1020"/>
                </a:lnTo>
                <a:lnTo>
                  <a:pt x="678" y="1001"/>
                </a:lnTo>
                <a:lnTo>
                  <a:pt x="707" y="987"/>
                </a:lnTo>
                <a:lnTo>
                  <a:pt x="737" y="979"/>
                </a:lnTo>
                <a:lnTo>
                  <a:pt x="771" y="976"/>
                </a:lnTo>
                <a:close/>
                <a:moveTo>
                  <a:pt x="337" y="599"/>
                </a:moveTo>
                <a:lnTo>
                  <a:pt x="305" y="603"/>
                </a:lnTo>
                <a:lnTo>
                  <a:pt x="274" y="612"/>
                </a:lnTo>
                <a:lnTo>
                  <a:pt x="247" y="627"/>
                </a:lnTo>
                <a:lnTo>
                  <a:pt x="223" y="647"/>
                </a:lnTo>
                <a:lnTo>
                  <a:pt x="203" y="671"/>
                </a:lnTo>
                <a:lnTo>
                  <a:pt x="189" y="698"/>
                </a:lnTo>
                <a:lnTo>
                  <a:pt x="179" y="728"/>
                </a:lnTo>
                <a:lnTo>
                  <a:pt x="176" y="761"/>
                </a:lnTo>
                <a:lnTo>
                  <a:pt x="176" y="2531"/>
                </a:lnTo>
                <a:lnTo>
                  <a:pt x="179" y="2564"/>
                </a:lnTo>
                <a:lnTo>
                  <a:pt x="189" y="2594"/>
                </a:lnTo>
                <a:lnTo>
                  <a:pt x="203" y="2621"/>
                </a:lnTo>
                <a:lnTo>
                  <a:pt x="223" y="2645"/>
                </a:lnTo>
                <a:lnTo>
                  <a:pt x="247" y="2665"/>
                </a:lnTo>
                <a:lnTo>
                  <a:pt x="274" y="2680"/>
                </a:lnTo>
                <a:lnTo>
                  <a:pt x="305" y="2689"/>
                </a:lnTo>
                <a:lnTo>
                  <a:pt x="337" y="2693"/>
                </a:lnTo>
                <a:lnTo>
                  <a:pt x="1693" y="2693"/>
                </a:lnTo>
                <a:lnTo>
                  <a:pt x="1726" y="2689"/>
                </a:lnTo>
                <a:lnTo>
                  <a:pt x="1757" y="2680"/>
                </a:lnTo>
                <a:lnTo>
                  <a:pt x="1784" y="2665"/>
                </a:lnTo>
                <a:lnTo>
                  <a:pt x="1808" y="2645"/>
                </a:lnTo>
                <a:lnTo>
                  <a:pt x="1827" y="2621"/>
                </a:lnTo>
                <a:lnTo>
                  <a:pt x="1842" y="2594"/>
                </a:lnTo>
                <a:lnTo>
                  <a:pt x="1852" y="2564"/>
                </a:lnTo>
                <a:lnTo>
                  <a:pt x="1855" y="2531"/>
                </a:lnTo>
                <a:lnTo>
                  <a:pt x="1855" y="761"/>
                </a:lnTo>
                <a:lnTo>
                  <a:pt x="1852" y="728"/>
                </a:lnTo>
                <a:lnTo>
                  <a:pt x="1842" y="698"/>
                </a:lnTo>
                <a:lnTo>
                  <a:pt x="1827" y="671"/>
                </a:lnTo>
                <a:lnTo>
                  <a:pt x="1808" y="647"/>
                </a:lnTo>
                <a:lnTo>
                  <a:pt x="1784" y="627"/>
                </a:lnTo>
                <a:lnTo>
                  <a:pt x="1757" y="612"/>
                </a:lnTo>
                <a:lnTo>
                  <a:pt x="1726" y="603"/>
                </a:lnTo>
                <a:lnTo>
                  <a:pt x="1693" y="599"/>
                </a:lnTo>
                <a:lnTo>
                  <a:pt x="337" y="599"/>
                </a:lnTo>
                <a:close/>
                <a:moveTo>
                  <a:pt x="754" y="176"/>
                </a:moveTo>
                <a:lnTo>
                  <a:pt x="721" y="180"/>
                </a:lnTo>
                <a:lnTo>
                  <a:pt x="690" y="190"/>
                </a:lnTo>
                <a:lnTo>
                  <a:pt x="663" y="205"/>
                </a:lnTo>
                <a:lnTo>
                  <a:pt x="639" y="224"/>
                </a:lnTo>
                <a:lnTo>
                  <a:pt x="619" y="249"/>
                </a:lnTo>
                <a:lnTo>
                  <a:pt x="604" y="276"/>
                </a:lnTo>
                <a:lnTo>
                  <a:pt x="595" y="306"/>
                </a:lnTo>
                <a:lnTo>
                  <a:pt x="592" y="339"/>
                </a:lnTo>
                <a:lnTo>
                  <a:pt x="592" y="422"/>
                </a:lnTo>
                <a:lnTo>
                  <a:pt x="1439" y="422"/>
                </a:lnTo>
                <a:lnTo>
                  <a:pt x="1439" y="339"/>
                </a:lnTo>
                <a:lnTo>
                  <a:pt x="1436" y="306"/>
                </a:lnTo>
                <a:lnTo>
                  <a:pt x="1427" y="276"/>
                </a:lnTo>
                <a:lnTo>
                  <a:pt x="1411" y="249"/>
                </a:lnTo>
                <a:lnTo>
                  <a:pt x="1392" y="224"/>
                </a:lnTo>
                <a:lnTo>
                  <a:pt x="1368" y="205"/>
                </a:lnTo>
                <a:lnTo>
                  <a:pt x="1340" y="190"/>
                </a:lnTo>
                <a:lnTo>
                  <a:pt x="1309" y="180"/>
                </a:lnTo>
                <a:lnTo>
                  <a:pt x="1277" y="176"/>
                </a:lnTo>
                <a:lnTo>
                  <a:pt x="754" y="176"/>
                </a:lnTo>
                <a:close/>
                <a:moveTo>
                  <a:pt x="754" y="0"/>
                </a:moveTo>
                <a:lnTo>
                  <a:pt x="1277" y="0"/>
                </a:lnTo>
                <a:lnTo>
                  <a:pt x="1323" y="3"/>
                </a:lnTo>
                <a:lnTo>
                  <a:pt x="1367" y="13"/>
                </a:lnTo>
                <a:lnTo>
                  <a:pt x="1409" y="27"/>
                </a:lnTo>
                <a:lnTo>
                  <a:pt x="1448" y="46"/>
                </a:lnTo>
                <a:lnTo>
                  <a:pt x="1484" y="70"/>
                </a:lnTo>
                <a:lnTo>
                  <a:pt x="1517" y="100"/>
                </a:lnTo>
                <a:lnTo>
                  <a:pt x="1545" y="132"/>
                </a:lnTo>
                <a:lnTo>
                  <a:pt x="1569" y="168"/>
                </a:lnTo>
                <a:lnTo>
                  <a:pt x="1589" y="207"/>
                </a:lnTo>
                <a:lnTo>
                  <a:pt x="1604" y="249"/>
                </a:lnTo>
                <a:lnTo>
                  <a:pt x="1612" y="293"/>
                </a:lnTo>
                <a:lnTo>
                  <a:pt x="1615" y="339"/>
                </a:lnTo>
                <a:lnTo>
                  <a:pt x="1615" y="422"/>
                </a:lnTo>
                <a:lnTo>
                  <a:pt x="1693" y="422"/>
                </a:lnTo>
                <a:lnTo>
                  <a:pt x="1739" y="426"/>
                </a:lnTo>
                <a:lnTo>
                  <a:pt x="1783" y="435"/>
                </a:lnTo>
                <a:lnTo>
                  <a:pt x="1825" y="450"/>
                </a:lnTo>
                <a:lnTo>
                  <a:pt x="1863" y="469"/>
                </a:lnTo>
                <a:lnTo>
                  <a:pt x="1900" y="494"/>
                </a:lnTo>
                <a:lnTo>
                  <a:pt x="1933" y="522"/>
                </a:lnTo>
                <a:lnTo>
                  <a:pt x="1961" y="554"/>
                </a:lnTo>
                <a:lnTo>
                  <a:pt x="1985" y="590"/>
                </a:lnTo>
                <a:lnTo>
                  <a:pt x="2005" y="629"/>
                </a:lnTo>
                <a:lnTo>
                  <a:pt x="2019" y="671"/>
                </a:lnTo>
                <a:lnTo>
                  <a:pt x="2028" y="715"/>
                </a:lnTo>
                <a:lnTo>
                  <a:pt x="2031" y="761"/>
                </a:lnTo>
                <a:lnTo>
                  <a:pt x="2031" y="2531"/>
                </a:lnTo>
                <a:lnTo>
                  <a:pt x="2028" y="2577"/>
                </a:lnTo>
                <a:lnTo>
                  <a:pt x="2019" y="2621"/>
                </a:lnTo>
                <a:lnTo>
                  <a:pt x="2005" y="2662"/>
                </a:lnTo>
                <a:lnTo>
                  <a:pt x="1985" y="2702"/>
                </a:lnTo>
                <a:lnTo>
                  <a:pt x="1961" y="2738"/>
                </a:lnTo>
                <a:lnTo>
                  <a:pt x="1933" y="2770"/>
                </a:lnTo>
                <a:lnTo>
                  <a:pt x="1900" y="2798"/>
                </a:lnTo>
                <a:lnTo>
                  <a:pt x="1863" y="2823"/>
                </a:lnTo>
                <a:lnTo>
                  <a:pt x="1825" y="2842"/>
                </a:lnTo>
                <a:lnTo>
                  <a:pt x="1783" y="2857"/>
                </a:lnTo>
                <a:lnTo>
                  <a:pt x="1739" y="2866"/>
                </a:lnTo>
                <a:lnTo>
                  <a:pt x="1693" y="2870"/>
                </a:lnTo>
                <a:lnTo>
                  <a:pt x="1615" y="2870"/>
                </a:lnTo>
                <a:lnTo>
                  <a:pt x="1615" y="2953"/>
                </a:lnTo>
                <a:lnTo>
                  <a:pt x="1612" y="2999"/>
                </a:lnTo>
                <a:lnTo>
                  <a:pt x="1604" y="3043"/>
                </a:lnTo>
                <a:lnTo>
                  <a:pt x="1589" y="3084"/>
                </a:lnTo>
                <a:lnTo>
                  <a:pt x="1569" y="3124"/>
                </a:lnTo>
                <a:lnTo>
                  <a:pt x="1545" y="3160"/>
                </a:lnTo>
                <a:lnTo>
                  <a:pt x="1517" y="3192"/>
                </a:lnTo>
                <a:lnTo>
                  <a:pt x="1484" y="3221"/>
                </a:lnTo>
                <a:lnTo>
                  <a:pt x="1448" y="3246"/>
                </a:lnTo>
                <a:lnTo>
                  <a:pt x="1409" y="3265"/>
                </a:lnTo>
                <a:lnTo>
                  <a:pt x="1367" y="3279"/>
                </a:lnTo>
                <a:lnTo>
                  <a:pt x="1323" y="3289"/>
                </a:lnTo>
                <a:lnTo>
                  <a:pt x="1277" y="3292"/>
                </a:lnTo>
                <a:lnTo>
                  <a:pt x="754" y="3292"/>
                </a:lnTo>
                <a:lnTo>
                  <a:pt x="708" y="3289"/>
                </a:lnTo>
                <a:lnTo>
                  <a:pt x="664" y="3279"/>
                </a:lnTo>
                <a:lnTo>
                  <a:pt x="622" y="3265"/>
                </a:lnTo>
                <a:lnTo>
                  <a:pt x="583" y="3246"/>
                </a:lnTo>
                <a:lnTo>
                  <a:pt x="547" y="3221"/>
                </a:lnTo>
                <a:lnTo>
                  <a:pt x="514" y="3192"/>
                </a:lnTo>
                <a:lnTo>
                  <a:pt x="486" y="3160"/>
                </a:lnTo>
                <a:lnTo>
                  <a:pt x="462" y="3124"/>
                </a:lnTo>
                <a:lnTo>
                  <a:pt x="442" y="3084"/>
                </a:lnTo>
                <a:lnTo>
                  <a:pt x="427" y="3043"/>
                </a:lnTo>
                <a:lnTo>
                  <a:pt x="419" y="2999"/>
                </a:lnTo>
                <a:lnTo>
                  <a:pt x="416" y="2953"/>
                </a:lnTo>
                <a:lnTo>
                  <a:pt x="416" y="2870"/>
                </a:lnTo>
                <a:lnTo>
                  <a:pt x="337" y="2870"/>
                </a:lnTo>
                <a:lnTo>
                  <a:pt x="292" y="2866"/>
                </a:lnTo>
                <a:lnTo>
                  <a:pt x="248" y="2857"/>
                </a:lnTo>
                <a:lnTo>
                  <a:pt x="206" y="2842"/>
                </a:lnTo>
                <a:lnTo>
                  <a:pt x="168" y="2823"/>
                </a:lnTo>
                <a:lnTo>
                  <a:pt x="131" y="2798"/>
                </a:lnTo>
                <a:lnTo>
                  <a:pt x="98" y="2770"/>
                </a:lnTo>
                <a:lnTo>
                  <a:pt x="70" y="2738"/>
                </a:lnTo>
                <a:lnTo>
                  <a:pt x="46" y="2702"/>
                </a:lnTo>
                <a:lnTo>
                  <a:pt x="26" y="2662"/>
                </a:lnTo>
                <a:lnTo>
                  <a:pt x="12" y="2621"/>
                </a:lnTo>
                <a:lnTo>
                  <a:pt x="3" y="2577"/>
                </a:lnTo>
                <a:lnTo>
                  <a:pt x="0" y="2531"/>
                </a:lnTo>
                <a:lnTo>
                  <a:pt x="0" y="761"/>
                </a:lnTo>
                <a:lnTo>
                  <a:pt x="3" y="715"/>
                </a:lnTo>
                <a:lnTo>
                  <a:pt x="12" y="671"/>
                </a:lnTo>
                <a:lnTo>
                  <a:pt x="26" y="629"/>
                </a:lnTo>
                <a:lnTo>
                  <a:pt x="46" y="590"/>
                </a:lnTo>
                <a:lnTo>
                  <a:pt x="70" y="554"/>
                </a:lnTo>
                <a:lnTo>
                  <a:pt x="98" y="522"/>
                </a:lnTo>
                <a:lnTo>
                  <a:pt x="131" y="494"/>
                </a:lnTo>
                <a:lnTo>
                  <a:pt x="168" y="469"/>
                </a:lnTo>
                <a:lnTo>
                  <a:pt x="206" y="450"/>
                </a:lnTo>
                <a:lnTo>
                  <a:pt x="248" y="435"/>
                </a:lnTo>
                <a:lnTo>
                  <a:pt x="292" y="426"/>
                </a:lnTo>
                <a:lnTo>
                  <a:pt x="337" y="422"/>
                </a:lnTo>
                <a:lnTo>
                  <a:pt x="416" y="422"/>
                </a:lnTo>
                <a:lnTo>
                  <a:pt x="416" y="339"/>
                </a:lnTo>
                <a:lnTo>
                  <a:pt x="419" y="293"/>
                </a:lnTo>
                <a:lnTo>
                  <a:pt x="427" y="249"/>
                </a:lnTo>
                <a:lnTo>
                  <a:pt x="442" y="207"/>
                </a:lnTo>
                <a:lnTo>
                  <a:pt x="462" y="168"/>
                </a:lnTo>
                <a:lnTo>
                  <a:pt x="486" y="132"/>
                </a:lnTo>
                <a:lnTo>
                  <a:pt x="514" y="100"/>
                </a:lnTo>
                <a:lnTo>
                  <a:pt x="547" y="70"/>
                </a:lnTo>
                <a:lnTo>
                  <a:pt x="583" y="46"/>
                </a:lnTo>
                <a:lnTo>
                  <a:pt x="622" y="27"/>
                </a:lnTo>
                <a:lnTo>
                  <a:pt x="664" y="13"/>
                </a:lnTo>
                <a:lnTo>
                  <a:pt x="708" y="3"/>
                </a:lnTo>
                <a:lnTo>
                  <a:pt x="75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425" b="64627"/>
          <a:stretch/>
        </p:blipFill>
        <p:spPr>
          <a:xfrm>
            <a:off x="10986982" y="2943424"/>
            <a:ext cx="354701" cy="181149"/>
          </a:xfrm>
          <a:prstGeom prst="rect">
            <a:avLst/>
          </a:prstGeom>
        </p:spPr>
      </p:pic>
      <p:sp>
        <p:nvSpPr>
          <p:cNvPr id="2" name="Zylinder 1"/>
          <p:cNvSpPr/>
          <p:nvPr/>
        </p:nvSpPr>
        <p:spPr>
          <a:xfrm>
            <a:off x="8499718" y="3037132"/>
            <a:ext cx="285303" cy="499227"/>
          </a:xfrm>
          <a:prstGeom prst="ca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97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04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 smtClean="0"/>
              <a:t>Kantar TNS – Digitalisierungsbericht 2018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98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2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OXDOCUMENTCLASSIFICATIONVERSION" val="1"/>
  <p:tag name="ESKATOOLS_ISFOXSHOWSHAPES" val="0"/>
  <p:tag name="A71660D270C64F5BBB8F27F5E85BE6370" val="KT\pra114424;e3171716-98b2-4896-b5c7-e8b8ab69e33b;Restricted use;2016-07-11T11:20:49;;|"/>
  <p:tag name="A71660D270C64F5BBB8F27F5E85BE630" val="1"/>
  <p:tag name="ISFOXLABELUSERINTERACTION" val="True"/>
  <p:tag name="ISFOXOLDCLASSIFICATIONID" val="00000000-0000-0000-0000-000000000000"/>
  <p:tag name="ISFOXCLASSIFICATIONID" val="e3171716-98b2-4896-b5c7-e8b8ab69e33b"/>
  <p:tag name="ISFOXCLASSIFICATIONNAME" val="Restricted use"/>
  <p:tag name="ISFOXSHOWCLASSIFICATIONREQUESTDIALOG" val="False"/>
  <p:tag name="ISFOXCLASSIFICATIONINKEYWORDS" val="Restricted use"/>
  <p:tag name="ISFOXDOVERSIONINGONSAV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80,18275"/>
  <p:tag name="HEIGHT" val="37,89465"/>
  <p:tag name="TOP" val="163,2439"/>
  <p:tag name="LEFT" val="238,22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80,18275"/>
  <p:tag name="HEIGHT" val="37,89465"/>
  <p:tag name="TOP" val="163,2439"/>
  <p:tag name="LEFT" val="238,2206"/>
</p:tagLst>
</file>

<file path=ppt/theme/theme1.xml><?xml version="1.0" encoding="utf-8"?>
<a:theme xmlns:a="http://schemas.openxmlformats.org/drawingml/2006/main" name="dma Presentation Vorlage 16-9">
  <a:themeElements>
    <a:clrScheme name="dma Colors">
      <a:dk1>
        <a:sysClr val="windowText" lastClr="000000"/>
      </a:dk1>
      <a:lt1>
        <a:srgbClr val="FFFFFF"/>
      </a:lt1>
      <a:dk2>
        <a:srgbClr val="FF7D00"/>
      </a:dk2>
      <a:lt2>
        <a:srgbClr val="DCDCDC"/>
      </a:lt2>
      <a:accent1>
        <a:srgbClr val="005BBB"/>
      </a:accent1>
      <a:accent2>
        <a:srgbClr val="004372"/>
      </a:accent2>
      <a:accent3>
        <a:srgbClr val="1B3853"/>
      </a:accent3>
      <a:accent4>
        <a:srgbClr val="8AC1EA"/>
      </a:accent4>
      <a:accent5>
        <a:srgbClr val="6B7D8F"/>
      </a:accent5>
      <a:accent6>
        <a:srgbClr val="95A0A2"/>
      </a:accent6>
      <a:hlink>
        <a:srgbClr val="005BBB"/>
      </a:hlink>
      <a:folHlink>
        <a:srgbClr val="7DBC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lIns="108000" tIns="108000" rIns="108000" bIns="108000" rtlCol="0" anchor="ctr" anchorCtr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dma Presentation Vorlage 16-9</Template>
  <TotalTime>0</TotalTime>
  <Words>7397</Words>
  <Application>Microsoft Office PowerPoint</Application>
  <PresentationFormat>Benutzerdefiniert</PresentationFormat>
  <Paragraphs>2886</Paragraphs>
  <Slides>98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98</vt:i4>
      </vt:variant>
    </vt:vector>
  </HeadingPairs>
  <TitlesOfParts>
    <vt:vector size="99" baseType="lpstr">
      <vt:lpstr>dma Presentation Vorlage 16-9</vt:lpstr>
      <vt:lpstr>Digitalisierungsbericht 2018 – Bremen Zentrale Ergebnisse aus den Studien Video-Digitalisierungsbericht und Radio-Digitalisierungsbericht  auf Länderebene im Vergleich</vt:lpstr>
      <vt:lpstr>Inhalt</vt:lpstr>
      <vt:lpstr>Methodische Hinweise</vt:lpstr>
      <vt:lpstr>Methodische Hinweise</vt:lpstr>
      <vt:lpstr>Methodische Hinweise</vt:lpstr>
      <vt:lpstr>Stichprobe Video-Digitalisierungsbericht</vt:lpstr>
      <vt:lpstr>Stichprobe Radio-Digitalisierungsbericht</vt:lpstr>
      <vt:lpstr>Stand der Digitalisierung</vt:lpstr>
      <vt:lpstr>Digitalisierung in den TV-HH Mitte 2018</vt:lpstr>
      <vt:lpstr>Digitalisierung in den TV-HH Mitte 2018</vt:lpstr>
      <vt:lpstr>Verteilung der Übertragungswege</vt:lpstr>
      <vt:lpstr>Verteilung der Übertragungswege</vt:lpstr>
      <vt:lpstr>Verteilung der Übertragungswege</vt:lpstr>
      <vt:lpstr>Verteilung der Übertragungswege</vt:lpstr>
      <vt:lpstr>Verteilung der Übertragungswege</vt:lpstr>
      <vt:lpstr>Verteilung der Übertragungswege</vt:lpstr>
      <vt:lpstr>Verteilung der Übertragungswege in den Bundesländern</vt:lpstr>
      <vt:lpstr>Verteilung der Übertragungswege</vt:lpstr>
      <vt:lpstr>Verteilung der Übertragungswege</vt:lpstr>
      <vt:lpstr>Digitalisierung der Kabel-TV-Haushalte </vt:lpstr>
      <vt:lpstr>Digitalisierung der Kabel-TV-Haushalte</vt:lpstr>
      <vt:lpstr>Digitalisierung der Kabel-TV-Haushalte</vt:lpstr>
      <vt:lpstr>Digitalisierung der Kabel-TV-Haushalte</vt:lpstr>
      <vt:lpstr>TV-Empfang in HD</vt:lpstr>
      <vt:lpstr>Ausstattung der TV-Haushalte mit HDTV-Geräten in den Bundesländern</vt:lpstr>
      <vt:lpstr>TV-Empfang in HD im Trend bundesweit</vt:lpstr>
      <vt:lpstr>HDTV-Empfang in den Bundesländern – gesamt </vt:lpstr>
      <vt:lpstr>TV-Empfang in HD im Trend nach Empfangsweg</vt:lpstr>
      <vt:lpstr>HDTV-Empfang über Satellit in den Bundesländern</vt:lpstr>
      <vt:lpstr>HDTV-Empfang über Kabel in den Bundesländern</vt:lpstr>
      <vt:lpstr>HDTV-Empfang über IPTV in den Bundesländern</vt:lpstr>
      <vt:lpstr>HDTV-Empfang über DVB-T in den Bundesländern</vt:lpstr>
      <vt:lpstr>TV-Empfang in HD: Private Programme in HD</vt:lpstr>
      <vt:lpstr>HDTV-Empfang: Private in HD in den Bundesländern</vt:lpstr>
      <vt:lpstr>Connected TV - Haushaltsausstattung</vt:lpstr>
      <vt:lpstr>Smart TV – Ausstattung</vt:lpstr>
      <vt:lpstr>Smart TV – Anschlussquote</vt:lpstr>
      <vt:lpstr>Smart TV – Ausstattung und Anschlussquote in den Bundesländern</vt:lpstr>
      <vt:lpstr>Anzahl angeschlossener Smart TVs </vt:lpstr>
      <vt:lpstr>Anzahl angeschlossener Smart TVs in den Bundesländern</vt:lpstr>
      <vt:lpstr>Connected TV gesamt – inkl. Peripheriegeräte und „Workaround“</vt:lpstr>
      <vt:lpstr>Connected TV gesamt – inkl. Peripheriegeräte und „Workaround“</vt:lpstr>
      <vt:lpstr>Connected TV nach „Anschlussart“ in den Bundesländern</vt:lpstr>
      <vt:lpstr>Anzahl Connected TVs</vt:lpstr>
      <vt:lpstr>TV-HH nach Anzahl Connected TVs in den Bundesländern</vt:lpstr>
      <vt:lpstr>Fernseh- und Videonutzung</vt:lpstr>
      <vt:lpstr>Zugang zu klassischem TV-Empfang am TV-Gerät in den Bundesländern</vt:lpstr>
      <vt:lpstr>Zugang zu OTT-Nutzungsmöglichkeiten (alle Bildschirmgeräte)</vt:lpstr>
      <vt:lpstr>Übersicht Zugang zu TV- und OTT-Nutzungsmöglichkeiten</vt:lpstr>
      <vt:lpstr>Wichtigstes Gerät zur Videonutzung</vt:lpstr>
      <vt:lpstr>Wichtigstes Gerät allgemein und zur Videonutzung</vt:lpstr>
      <vt:lpstr>Wichtigstes Gerät allgemein vs. Videonutzung</vt:lpstr>
      <vt:lpstr>Wichtigstes Gerät zur Videonutzung – nach Alter</vt:lpstr>
      <vt:lpstr>Wichtigstes Gerät zur Videonutzung in den Bundesländern</vt:lpstr>
      <vt:lpstr>Alle Geräte: TV- und Videonutzung – Nutzungsanteile</vt:lpstr>
      <vt:lpstr>Alle Geräte: TV- und Videonutzung – Nutzungsanteile</vt:lpstr>
      <vt:lpstr>TV- und Videonutzung – Nutzungsanteile in den Bundesländern</vt:lpstr>
      <vt:lpstr>TV- und Videonutzung – Nutzungsanteile 14-29 Jährige</vt:lpstr>
      <vt:lpstr>Fokus OTT-Nutzung</vt:lpstr>
      <vt:lpstr>Nutzung Videoinhalte aus dem Internet im Trend: Live-Stream oder VOD</vt:lpstr>
      <vt:lpstr>OTT-Nutzung in den Bundesländern: Monatliche Nutzer</vt:lpstr>
      <vt:lpstr>Nutzung Videoinhalte aus dem Internet im Vergleich: Monatliche Nutzer</vt:lpstr>
      <vt:lpstr>Regelmäßige VOD-Nutzung: Genutzte Geräte</vt:lpstr>
      <vt:lpstr>Nutzung VOD – Geräte</vt:lpstr>
      <vt:lpstr>Nutzung VOD – Geräte: Nutzung mind. einmal im Monat</vt:lpstr>
      <vt:lpstr>VOD-Angebote: Nutzung gesamt – Personen ab 14 Jahre im Trend</vt:lpstr>
      <vt:lpstr>VOD-Angebote: Nutzung gesamt – Personen ab 14 Jahre im Trend</vt:lpstr>
      <vt:lpstr>VOD-Angebote: Nutzung mind. einmal pro Woche – Personen ab 14 Jahre </vt:lpstr>
      <vt:lpstr>VOD-Angebote: Nutzung mind. einmal pro Woche – Personen ab 14 Jahre </vt:lpstr>
      <vt:lpstr>Top 3 Nutzung VOD-Angebote: Nutzung mind. einmal pro Woche</vt:lpstr>
      <vt:lpstr>Top 3 Nutzung Online-Videotheken: Nutzung mind. einmal pro Woche </vt:lpstr>
      <vt:lpstr>Regelmäßige Live-Stream-Nutzung: Genutzte Geräte</vt:lpstr>
      <vt:lpstr>Regelmäßige Live-Stream-Nutzung: Genutzte Geräte</vt:lpstr>
      <vt:lpstr>Nutzung Live-Streaming – Geräte: Nutzung mind. einmal im Monat</vt:lpstr>
      <vt:lpstr>Live-Stream-Angebote – Nutzung Personen ab 14 Jahre im Trend</vt:lpstr>
      <vt:lpstr>Nutzung Live-Streams von TV-Sendern</vt:lpstr>
      <vt:lpstr>OTT-only als Zukunftsszenario?</vt:lpstr>
      <vt:lpstr>Radioempfang und -nutzung</vt:lpstr>
      <vt:lpstr>Haushaltsausstattung Radiogeräte im Trend</vt:lpstr>
      <vt:lpstr>Haushaltsausstattung Radiogeräte in den Bundesländern</vt:lpstr>
      <vt:lpstr>Zugang zu Radiogeräten / -empfangsarten – Personen</vt:lpstr>
      <vt:lpstr>Nutzung Internetradio im Trend – Personen</vt:lpstr>
      <vt:lpstr>Nutzung Internetradio – Personen </vt:lpstr>
      <vt:lpstr>Zugang zu Radiogeräten / -empfangsarten – Personen</vt:lpstr>
      <vt:lpstr>Meistgenutzte Radioempfangsart im Trend</vt:lpstr>
      <vt:lpstr>Meistgenutzte Radioempfangsart in den Bundesländern</vt:lpstr>
      <vt:lpstr>Online-Audio-Nutzung</vt:lpstr>
      <vt:lpstr>Nutzung Online-Audio-Angebote – Personen</vt:lpstr>
      <vt:lpstr>Nutzung Radio-Live-Streaming vs. Audio-on-Demand </vt:lpstr>
      <vt:lpstr>Nutzung Online-Audio-Angebote </vt:lpstr>
      <vt:lpstr>Nutzung Online-Audio-Angebote </vt:lpstr>
      <vt:lpstr>Nutzung Online-Audio-Angebote nach Geschlecht, Alter und Bildung</vt:lpstr>
      <vt:lpstr>Nutzung Online-Audio-Angebote – nach Alter </vt:lpstr>
      <vt:lpstr>Nutzungsfrequenz Online-Audio-Angebote</vt:lpstr>
      <vt:lpstr>Nutzung Online-Audio-Angebote: Mindestens einmal pro Monat nach Alter</vt:lpstr>
      <vt:lpstr>Nutzung Online Audio mindestens einmal pro Monat: Bundesweit vs. Bremen</vt:lpstr>
      <vt:lpstr>Nutzung Geräte für Online-Audio-Angebote – Personen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Veranstaltungstitel (Anlass) Titel der Präsentation</dc:title>
  <dc:creator>Kathleen S. Hiller</dc:creator>
  <cp:keywords>Restricted use;</cp:keywords>
  <cp:lastModifiedBy>Jana Prasske</cp:lastModifiedBy>
  <cp:revision>2010</cp:revision>
  <cp:lastPrinted>2018-08-10T13:38:54Z</cp:lastPrinted>
  <dcterms:created xsi:type="dcterms:W3CDTF">2016-07-02T13:17:36Z</dcterms:created>
  <dcterms:modified xsi:type="dcterms:W3CDTF">2018-09-03T13:48:56Z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71660d270c64f5bbb8f27ffa23">
    <vt:bool>false</vt:bool>
  </property>
  <property fmtid="{D5CDD505-2E9C-101B-9397-08002B2CF9AE}" pid="3" name="ISFOXClassification">
    <vt:lpwstr>Restricted use</vt:lpwstr>
  </property>
</Properties>
</file>